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57917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335319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61158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1172953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4159196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158090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197986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220443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630047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1014962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B794CA-21F0-429D-ADD7-DEE55BA93592}" type="datetimeFigureOut">
              <a:rPr lang="lv-LV" smtClean="0"/>
              <a:pPr/>
              <a:t>2017.03.02.</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2540075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794CA-21F0-429D-ADD7-DEE55BA93592}" type="datetimeFigureOut">
              <a:rPr lang="lv-LV" smtClean="0"/>
              <a:pPr/>
              <a:t>2017.03.02.</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A78B9-F01B-4073-B0E4-D0E3C18296BF}" type="slidenum">
              <a:rPr lang="lv-LV" smtClean="0"/>
              <a:pPr/>
              <a:t>‹#›</a:t>
            </a:fld>
            <a:endParaRPr lang="lv-LV"/>
          </a:p>
        </p:txBody>
      </p:sp>
    </p:spTree>
    <p:extLst>
      <p:ext uri="{BB962C8B-B14F-4D97-AF65-F5344CB8AC3E}">
        <p14:creationId xmlns="" xmlns:p14="http://schemas.microsoft.com/office/powerpoint/2010/main" val="3247689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ddrosiba.lv/?gclid=CKediMSsntICFRTgGQodZG8LXA"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92963"/>
            <a:ext cx="9144000" cy="2086253"/>
          </a:xfrm>
        </p:spPr>
        <p:txBody>
          <a:bodyPr>
            <a:normAutofit/>
          </a:bodyPr>
          <a:lstStyle/>
          <a:p>
            <a:r>
              <a:rPr lang="en-US" altLang="lv-LV" sz="3600" b="1" dirty="0">
                <a:latin typeface="Times New Roman" panose="02020603050405020304" pitchFamily="18" charset="0"/>
                <a:cs typeface="Times New Roman" panose="02020603050405020304" pitchFamily="18" charset="0"/>
              </a:rPr>
              <a:t>PIKC </a:t>
            </a:r>
            <a:r>
              <a:rPr lang="en-US" altLang="lv-LV" sz="3600" b="1" dirty="0" err="1">
                <a:latin typeface="Times New Roman" panose="02020603050405020304" pitchFamily="18" charset="0"/>
                <a:cs typeface="Times New Roman" panose="02020603050405020304" pitchFamily="18" charset="0"/>
              </a:rPr>
              <a:t>Kuld</a:t>
            </a:r>
            <a:r>
              <a:rPr lang="lv-LV" altLang="lv-LV" sz="3600" b="1" dirty="0" err="1">
                <a:latin typeface="Times New Roman" panose="02020603050405020304" pitchFamily="18" charset="0"/>
                <a:cs typeface="Times New Roman" panose="02020603050405020304" pitchFamily="18" charset="0"/>
              </a:rPr>
              <a:t>īgas</a:t>
            </a:r>
            <a:r>
              <a:rPr lang="lv-LV" altLang="lv-LV" sz="3600" b="1" dirty="0">
                <a:latin typeface="Times New Roman" panose="02020603050405020304" pitchFamily="18" charset="0"/>
                <a:cs typeface="Times New Roman" panose="02020603050405020304" pitchFamily="18" charset="0"/>
              </a:rPr>
              <a:t> Tehnoloģiju un tūrisma tehnikums</a:t>
            </a:r>
            <a:endParaRPr lang="lv-LV" sz="3600" dirty="0"/>
          </a:p>
        </p:txBody>
      </p:sp>
      <p:sp>
        <p:nvSpPr>
          <p:cNvPr id="3" name="Subtitle 2"/>
          <p:cNvSpPr>
            <a:spLocks noGrp="1"/>
          </p:cNvSpPr>
          <p:nvPr>
            <p:ph type="subTitle" idx="1"/>
          </p:nvPr>
        </p:nvSpPr>
        <p:spPr>
          <a:xfrm>
            <a:off x="1524000" y="2734322"/>
            <a:ext cx="9144000" cy="2523478"/>
          </a:xfrm>
        </p:spPr>
        <p:txBody>
          <a:bodyPr/>
          <a:lstStyle/>
          <a:p>
            <a:pPr algn="l"/>
            <a:r>
              <a:rPr lang="lv-LV" altLang="lv-LV" b="1" dirty="0"/>
              <a:t>Profesionālās vidējās izglītības programma</a:t>
            </a:r>
          </a:p>
          <a:p>
            <a:pPr algn="l"/>
            <a:r>
              <a:rPr lang="lv-LV" altLang="lv-LV" dirty="0"/>
              <a:t>Kvalifikācija</a:t>
            </a:r>
            <a:r>
              <a:rPr lang="lv-LV" altLang="lv-LV" b="1" dirty="0"/>
              <a:t>- ēdināšanas pakalpojuma speciālists</a:t>
            </a:r>
          </a:p>
          <a:p>
            <a:pPr algn="l"/>
            <a:r>
              <a:rPr lang="lv-LV" altLang="lv-LV" dirty="0"/>
              <a:t>Priekšmets</a:t>
            </a:r>
            <a:r>
              <a:rPr lang="lv-LV" altLang="lv-LV" b="1" dirty="0"/>
              <a:t>- sabiedrības un cilvēka drošība</a:t>
            </a:r>
          </a:p>
          <a:p>
            <a:endParaRPr lang="lv-LV" dirty="0"/>
          </a:p>
        </p:txBody>
      </p:sp>
    </p:spTree>
    <p:extLst>
      <p:ext uri="{BB962C8B-B14F-4D97-AF65-F5344CB8AC3E}">
        <p14:creationId xmlns="" xmlns:p14="http://schemas.microsoft.com/office/powerpoint/2010/main" val="3785022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230"/>
            <a:ext cx="10515600" cy="5830734"/>
          </a:xfrm>
        </p:spPr>
        <p:txBody>
          <a:bodyPr>
            <a:normAutofit fontScale="85000" lnSpcReduction="20000"/>
          </a:bodyPr>
          <a:lstStyle/>
          <a:p>
            <a:pPr marL="0" indent="0">
              <a:buNone/>
            </a:pPr>
            <a:r>
              <a:rPr lang="lv-LV" dirty="0"/>
              <a:t>– </a:t>
            </a:r>
            <a:r>
              <a:rPr lang="lv-LV" b="1" dirty="0"/>
              <a:t>darba telp</a:t>
            </a:r>
            <a:r>
              <a:rPr lang="lv-LV" dirty="0"/>
              <a:t>ā</a:t>
            </a:r>
            <a:r>
              <a:rPr lang="lv-LV" b="1" dirty="0"/>
              <a:t>s darbiniekiem j</a:t>
            </a:r>
            <a:r>
              <a:rPr lang="lv-LV" dirty="0"/>
              <a:t>ā</a:t>
            </a:r>
            <a:r>
              <a:rPr lang="lv-LV" b="1" dirty="0"/>
              <a:t>iev</a:t>
            </a:r>
            <a:r>
              <a:rPr lang="lv-LV" dirty="0"/>
              <a:t>ē</a:t>
            </a:r>
            <a:r>
              <a:rPr lang="lv-LV" b="1" dirty="0"/>
              <a:t>ro sekojoši noteikumi:</a:t>
            </a:r>
          </a:p>
          <a:p>
            <a:pPr marL="0" indent="0">
              <a:buNone/>
            </a:pPr>
            <a:r>
              <a:rPr lang="lv-LV" dirty="0"/>
              <a:t>• ja darbam tas nav nepieciešams, nav jāiet telpās, kur jūs nestrādājiet,</a:t>
            </a:r>
          </a:p>
          <a:p>
            <a:pPr marL="0" indent="0">
              <a:buNone/>
            </a:pPr>
            <a:r>
              <a:rPr lang="lv-LV" dirty="0"/>
              <a:t>• pa telpām, gaiteņiem un it īpaši pa trepēm ejiet uzmanīgi, lai nekristu un nesasistos, pieprasiet, lai telpas būtu labi apgaismotas,</a:t>
            </a:r>
          </a:p>
          <a:p>
            <a:pPr marL="0" indent="0">
              <a:buNone/>
            </a:pPr>
            <a:r>
              <a:rPr lang="lv-LV" dirty="0"/>
              <a:t>• telpas jāuztur kārtībā un tīras;</a:t>
            </a:r>
          </a:p>
          <a:p>
            <a:pPr marL="0" indent="0">
              <a:buNone/>
            </a:pPr>
            <a:r>
              <a:rPr lang="de-DE" dirty="0"/>
              <a:t>• </a:t>
            </a:r>
            <a:r>
              <a:rPr lang="de-DE" dirty="0" err="1"/>
              <a:t>atkritumus</a:t>
            </a:r>
            <a:r>
              <a:rPr lang="de-DE" dirty="0"/>
              <a:t> </a:t>
            </a:r>
            <a:r>
              <a:rPr lang="lv-LV" dirty="0" smtClean="0"/>
              <a:t> </a:t>
            </a:r>
            <a:r>
              <a:rPr lang="de-DE" dirty="0" err="1" smtClean="0"/>
              <a:t>izmest</a:t>
            </a:r>
            <a:r>
              <a:rPr lang="de-DE" dirty="0" smtClean="0"/>
              <a:t> </a:t>
            </a:r>
            <a:r>
              <a:rPr lang="lv-LV" dirty="0" smtClean="0"/>
              <a:t> </a:t>
            </a:r>
            <a:r>
              <a:rPr lang="de-DE" dirty="0" err="1" smtClean="0"/>
              <a:t>tikai</a:t>
            </a:r>
            <a:r>
              <a:rPr lang="de-DE" dirty="0" smtClean="0"/>
              <a:t> </a:t>
            </a:r>
            <a:r>
              <a:rPr lang="lv-LV" dirty="0" smtClean="0"/>
              <a:t> </a:t>
            </a:r>
            <a:r>
              <a:rPr lang="de-DE" dirty="0" err="1" smtClean="0"/>
              <a:t>šim</a:t>
            </a:r>
            <a:r>
              <a:rPr lang="de-DE" dirty="0" smtClean="0"/>
              <a:t> </a:t>
            </a:r>
            <a:r>
              <a:rPr lang="de-DE" dirty="0" err="1"/>
              <a:t>nolūkam</a:t>
            </a:r>
            <a:r>
              <a:rPr lang="de-DE" dirty="0"/>
              <a:t> </a:t>
            </a:r>
            <a:r>
              <a:rPr lang="lv-LV" dirty="0" smtClean="0"/>
              <a:t> </a:t>
            </a:r>
            <a:r>
              <a:rPr lang="de-DE" dirty="0" err="1" smtClean="0"/>
              <a:t>paredzētajos</a:t>
            </a:r>
            <a:r>
              <a:rPr lang="de-DE" dirty="0" smtClean="0"/>
              <a:t> </a:t>
            </a:r>
            <a:r>
              <a:rPr lang="de-DE" dirty="0" err="1"/>
              <a:t>konteineros</a:t>
            </a:r>
            <a:r>
              <a:rPr lang="lv-LV" dirty="0"/>
              <a:t> </a:t>
            </a:r>
            <a:r>
              <a:rPr lang="lv-LV" dirty="0" smtClean="0"/>
              <a:t> vai </a:t>
            </a:r>
            <a:r>
              <a:rPr lang="lv-LV" dirty="0"/>
              <a:t>urnās;</a:t>
            </a:r>
          </a:p>
          <a:p>
            <a:pPr marL="0" indent="0">
              <a:buNone/>
            </a:pPr>
            <a:r>
              <a:rPr lang="lv-LV" dirty="0"/>
              <a:t>• neiedarbināt un neapstādināt mašīnas, iekārtas un mehānismus, kuru apkalpe jums nav uzdota (izņemot</a:t>
            </a:r>
          </a:p>
          <a:p>
            <a:pPr marL="0" indent="0">
              <a:buNone/>
            </a:pPr>
            <a:r>
              <a:rPr lang="lv-LV" dirty="0"/>
              <a:t>apstādināšanu tad, ja draud briesmas un citādi nav novēršams nelaimes gadījums vai avārija);</a:t>
            </a:r>
          </a:p>
          <a:p>
            <a:pPr marL="0" indent="0">
              <a:buNone/>
            </a:pPr>
            <a:r>
              <a:rPr lang="lv-LV" dirty="0"/>
              <a:t>• nevērt vaļā traukus ar jums nezināmu šķidrumu vai citām vielām, nelietot šādus šķidrumus, lai nesaindētos;</a:t>
            </a:r>
          </a:p>
          <a:p>
            <a:pPr marL="0" indent="0">
              <a:buNone/>
            </a:pPr>
            <a:r>
              <a:rPr lang="lv-LV" dirty="0"/>
              <a:t>• ja redzat ,ka jūsu kolēģis neievēro drošības tehnikas prasības, nekavējoties apturiet viņu un parādiet viņam pareizos darba paņēmienus, ja nepieciešams, ziņojiet par to vadībai;</a:t>
            </a:r>
          </a:p>
          <a:p>
            <a:pPr marL="0" indent="0">
              <a:buNone/>
            </a:pPr>
            <a:r>
              <a:rPr lang="lv-LV" dirty="0"/>
              <a:t>• nedariet darbu, kas jums nav uzdots un neietilpst jūsu pienākumos.</a:t>
            </a:r>
          </a:p>
        </p:txBody>
      </p:sp>
    </p:spTree>
    <p:extLst>
      <p:ext uri="{BB962C8B-B14F-4D97-AF65-F5344CB8AC3E}">
        <p14:creationId xmlns="" xmlns:p14="http://schemas.microsoft.com/office/powerpoint/2010/main" val="3508233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90617"/>
            <a:ext cx="9144000" cy="6081204"/>
          </a:xfrm>
        </p:spPr>
        <p:txBody>
          <a:bodyPr>
            <a:normAutofit fontScale="85000" lnSpcReduction="20000"/>
          </a:bodyPr>
          <a:lstStyle/>
          <a:p>
            <a:r>
              <a:rPr lang="lv-LV" sz="3100" b="1" dirty="0"/>
              <a:t>Elektrotraumas</a:t>
            </a:r>
          </a:p>
          <a:p>
            <a:pPr algn="l"/>
            <a:r>
              <a:rPr lang="lv-LV" dirty="0"/>
              <a:t>• Ja cilvēks nokļuvis strāvas iedarbībā, pirmām kārtām,</a:t>
            </a:r>
          </a:p>
          <a:p>
            <a:pPr algn="l"/>
            <a:r>
              <a:rPr lang="lv-LV" dirty="0"/>
              <a:t>nezaudējot laikus jāatbrīvo cietušais no strāvas</a:t>
            </a:r>
          </a:p>
          <a:p>
            <a:pPr algn="l"/>
            <a:r>
              <a:rPr lang="lv-LV" dirty="0"/>
              <a:t>iedarbības. Ja cietušais neatrodas uz zemes , un pēc</a:t>
            </a:r>
          </a:p>
          <a:p>
            <a:pPr algn="l"/>
            <a:r>
              <a:rPr lang="lv-LV" dirty="0"/>
              <a:t>atbrīvošanas no strāvas var nokrist, jāgādā, lai tas</a:t>
            </a:r>
          </a:p>
          <a:p>
            <a:pPr algn="l"/>
            <a:r>
              <a:rPr lang="lv-LV" dirty="0"/>
              <a:t>nenotiktu vai jānodrošina krišanas drošība.</a:t>
            </a:r>
          </a:p>
          <a:p>
            <a:pPr algn="l"/>
            <a:r>
              <a:rPr lang="lv-LV" dirty="0"/>
              <a:t>– Cietušā atbrīvošana no strāvas iedarbības, ieteicams</a:t>
            </a:r>
          </a:p>
          <a:p>
            <a:pPr algn="l"/>
            <a:r>
              <a:rPr lang="lv-LV" dirty="0"/>
              <a:t>izmantot sausu, strāvu nevadošu priekšmetu (sausu</a:t>
            </a:r>
          </a:p>
          <a:p>
            <a:pPr algn="l"/>
            <a:r>
              <a:rPr lang="lv-LV" dirty="0"/>
              <a:t>nūju, auklu, sausu apģērbu </a:t>
            </a:r>
            <a:r>
              <a:rPr lang="lv-LV" dirty="0" err="1"/>
              <a:t>utml</a:t>
            </a:r>
            <a:r>
              <a:rPr lang="lv-LV" dirty="0"/>
              <a:t>.). Sevis izolācijai jālieto</a:t>
            </a:r>
          </a:p>
          <a:p>
            <a:pPr algn="l"/>
            <a:r>
              <a:rPr lang="lv-LV" dirty="0"/>
              <a:t>dielektriskie gumijas cimdi vai roka jāaptin ar sausu</a:t>
            </a:r>
          </a:p>
          <a:p>
            <a:pPr algn="l"/>
            <a:r>
              <a:rPr lang="lv-LV" dirty="0"/>
              <a:t>apģērbu (šalli, dvieli), kā arī pašam jānostājas uz</a:t>
            </a:r>
          </a:p>
          <a:p>
            <a:pPr algn="l"/>
            <a:r>
              <a:rPr lang="lv-LV" dirty="0"/>
              <a:t>dielektriskā gumijas paklāja, bet , ja tāda nav, uz</a:t>
            </a:r>
          </a:p>
          <a:p>
            <a:pPr algn="l"/>
            <a:r>
              <a:rPr lang="lv-LV" dirty="0"/>
              <a:t>sausiem dēļiem vai sausas vairākkārtīgi salocītas</a:t>
            </a:r>
          </a:p>
          <a:p>
            <a:pPr algn="l"/>
            <a:r>
              <a:rPr lang="lv-LV" dirty="0"/>
              <a:t>drēbes.</a:t>
            </a:r>
          </a:p>
          <a:p>
            <a:pPr algn="l"/>
            <a:r>
              <a:rPr lang="lv-LV" dirty="0"/>
              <a:t>• Ja nepieciešams, vadi, jāapcērt vai jāapgriež.</a:t>
            </a:r>
          </a:p>
          <a:p>
            <a:pPr algn="l"/>
            <a:r>
              <a:rPr lang="lv-LV" dirty="0"/>
              <a:t>Rokām jābūt sausām. Jācērt vai jāgriež pa</a:t>
            </a:r>
          </a:p>
          <a:p>
            <a:pPr algn="l"/>
            <a:r>
              <a:rPr lang="lv-LV" dirty="0"/>
              <a:t>vienam vadam.</a:t>
            </a:r>
          </a:p>
        </p:txBody>
      </p:sp>
      <p:pic>
        <p:nvPicPr>
          <p:cNvPr id="4" name="Picture 3"/>
          <p:cNvPicPr>
            <a:picLocks noChangeAspect="1"/>
          </p:cNvPicPr>
          <p:nvPr/>
        </p:nvPicPr>
        <p:blipFill>
          <a:blip r:embed="rId2"/>
          <a:stretch>
            <a:fillRect/>
          </a:stretch>
        </p:blipFill>
        <p:spPr>
          <a:xfrm>
            <a:off x="8014997" y="0"/>
            <a:ext cx="3816220" cy="3191069"/>
          </a:xfrm>
          <a:prstGeom prst="rect">
            <a:avLst/>
          </a:prstGeom>
        </p:spPr>
      </p:pic>
    </p:spTree>
    <p:extLst>
      <p:ext uri="{BB962C8B-B14F-4D97-AF65-F5344CB8AC3E}">
        <p14:creationId xmlns="" xmlns:p14="http://schemas.microsoft.com/office/powerpoint/2010/main" val="4593991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10718"/>
            <a:ext cx="9144000" cy="5690587"/>
          </a:xfrm>
        </p:spPr>
        <p:txBody>
          <a:bodyPr>
            <a:normAutofit fontScale="92500" lnSpcReduction="20000"/>
          </a:bodyPr>
          <a:lstStyle/>
          <a:p>
            <a:pPr algn="l"/>
            <a:r>
              <a:rPr lang="lv-LV" dirty="0"/>
              <a:t> Cilvēka dzīvību apdraud elektriskā strāva, kuras spriegums ir ne tikai 220 V , bet arī 12 un 36 v tādēļ </a:t>
            </a:r>
            <a:r>
              <a:rPr lang="pl-PL" dirty="0"/>
              <a:t>visiem darbiniekiem (izņemot elektronisko personālu)</a:t>
            </a:r>
          </a:p>
          <a:p>
            <a:pPr algn="l"/>
            <a:r>
              <a:rPr lang="lv-LV" dirty="0"/>
              <a:t>stingri aizliegts:</a:t>
            </a:r>
          </a:p>
          <a:p>
            <a:pPr algn="l"/>
            <a:r>
              <a:rPr lang="lv-LV" dirty="0"/>
              <a:t>• Jebkādu veidu elektroiekārtu remontu;</a:t>
            </a:r>
          </a:p>
          <a:p>
            <a:pPr algn="l"/>
            <a:r>
              <a:rPr lang="lv-LV" dirty="0"/>
              <a:t>• Vērt vaļā elektrosadales , magnētiskos palaidējus,</a:t>
            </a:r>
          </a:p>
          <a:p>
            <a:pPr algn="l"/>
            <a:r>
              <a:rPr lang="lv-LV" dirty="0"/>
              <a:t>vadības slēdžus, sadales kārbas u.c., kā arī elektrisko</a:t>
            </a:r>
          </a:p>
          <a:p>
            <a:pPr algn="l"/>
            <a:r>
              <a:rPr lang="lv-LV" dirty="0"/>
              <a:t>gaismekļu stikla plafonus un veikt jebkādus darbus</a:t>
            </a:r>
          </a:p>
          <a:p>
            <a:pPr algn="l"/>
            <a:r>
              <a:rPr lang="lv-LV" dirty="0"/>
              <a:t>tiešā neizolētu vadu un atklāto elektroiekārtu daļu</a:t>
            </a:r>
          </a:p>
          <a:p>
            <a:pPr algn="l"/>
            <a:r>
              <a:rPr lang="lv-LV" dirty="0"/>
              <a:t>tuvumā;</a:t>
            </a:r>
          </a:p>
          <a:p>
            <a:pPr algn="l"/>
            <a:r>
              <a:rPr lang="lv-LV" dirty="0"/>
              <a:t>• Pieskarties kailiem </a:t>
            </a:r>
            <a:r>
              <a:rPr lang="lv-LV" dirty="0" err="1"/>
              <a:t>elektrovadiem</a:t>
            </a:r>
            <a:r>
              <a:rPr lang="lv-LV" dirty="0"/>
              <a:t>, jo tie var būt zem</a:t>
            </a:r>
          </a:p>
          <a:p>
            <a:pPr algn="l"/>
            <a:r>
              <a:rPr lang="lv-LV" dirty="0"/>
              <a:t>sprieguma;</a:t>
            </a:r>
          </a:p>
          <a:p>
            <a:pPr algn="l"/>
            <a:r>
              <a:rPr lang="lv-LV" dirty="0"/>
              <a:t>• Ierīkot jebkādus apkures un apgaismes</a:t>
            </a:r>
          </a:p>
          <a:p>
            <a:pPr algn="l"/>
            <a:r>
              <a:rPr lang="lv-LV" dirty="0"/>
              <a:t>elektroaparātus un patvarīgi tos pieslēgt elektrotīkliem;</a:t>
            </a:r>
          </a:p>
          <a:p>
            <a:pPr algn="l"/>
            <a:r>
              <a:rPr lang="lv-LV" dirty="0"/>
              <a:t>• Kontaktdakšu iespraust un izvilkt no kontaktligzdas,</a:t>
            </a:r>
          </a:p>
          <a:p>
            <a:pPr algn="l"/>
            <a:r>
              <a:rPr lang="lv-LV" dirty="0"/>
              <a:t>turot aiz auklas.</a:t>
            </a:r>
          </a:p>
        </p:txBody>
      </p:sp>
    </p:spTree>
    <p:extLst>
      <p:ext uri="{BB962C8B-B14F-4D97-AF65-F5344CB8AC3E}">
        <p14:creationId xmlns="" xmlns:p14="http://schemas.microsoft.com/office/powerpoint/2010/main" val="2297337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6229"/>
            <a:ext cx="10515600" cy="5830734"/>
          </a:xfrm>
        </p:spPr>
        <p:txBody>
          <a:bodyPr>
            <a:normAutofit/>
          </a:bodyPr>
          <a:lstStyle/>
          <a:p>
            <a:pPr marL="0" indent="0" algn="ctr">
              <a:buNone/>
            </a:pPr>
            <a:r>
              <a:rPr lang="lv-LV" b="1" dirty="0"/>
              <a:t>Ugunsdrošība</a:t>
            </a:r>
          </a:p>
          <a:p>
            <a:pPr marL="0" indent="0">
              <a:buNone/>
            </a:pPr>
            <a:r>
              <a:rPr lang="sv-SE" dirty="0"/>
              <a:t>• Katram darbiniekam jāzina un stingri jāpilda</a:t>
            </a:r>
            <a:r>
              <a:rPr lang="lv-LV" dirty="0"/>
              <a:t> </a:t>
            </a:r>
            <a:r>
              <a:rPr lang="sv-SE" dirty="0"/>
              <a:t>ugunsdrošības noteikumi, bet, ja izceļas</a:t>
            </a:r>
            <a:r>
              <a:rPr lang="lv-LV" dirty="0"/>
              <a:t> ugunsgrēks, jāveic viss iespējamais, lai glābtu cilvēkus un nodzēstu ugunsgrēku.</a:t>
            </a:r>
          </a:p>
          <a:p>
            <a:pPr marL="0" indent="0">
              <a:buNone/>
            </a:pPr>
            <a:r>
              <a:rPr lang="lv-LV" b="1" dirty="0"/>
              <a:t>Galvenie ugunsgr</a:t>
            </a:r>
            <a:r>
              <a:rPr lang="lv-LV" dirty="0"/>
              <a:t>ē</a:t>
            </a:r>
            <a:r>
              <a:rPr lang="lv-LV" b="1" dirty="0"/>
              <a:t>ka c</a:t>
            </a:r>
            <a:r>
              <a:rPr lang="lv-LV" dirty="0"/>
              <a:t>ē</a:t>
            </a:r>
            <a:r>
              <a:rPr lang="lv-LV" b="1" dirty="0"/>
              <a:t>loņi iest</a:t>
            </a:r>
            <a:r>
              <a:rPr lang="lv-LV" dirty="0"/>
              <a:t>ā</a:t>
            </a:r>
            <a:r>
              <a:rPr lang="lv-LV" b="1" dirty="0"/>
              <a:t>d</a:t>
            </a:r>
            <a:r>
              <a:rPr lang="lv-LV" dirty="0"/>
              <a:t>ē</a:t>
            </a:r>
            <a:r>
              <a:rPr lang="lv-LV" b="1" dirty="0"/>
              <a:t>s</a:t>
            </a:r>
            <a:r>
              <a:rPr lang="lv-LV" dirty="0"/>
              <a:t>:</a:t>
            </a:r>
          </a:p>
          <a:p>
            <a:pPr marL="0" indent="0">
              <a:buNone/>
            </a:pPr>
            <a:r>
              <a:rPr lang="lv-LV" dirty="0"/>
              <a:t>• Neuzmanīga rīcība ar uguni;</a:t>
            </a:r>
          </a:p>
          <a:p>
            <a:pPr marL="0" indent="0">
              <a:buNone/>
            </a:pPr>
            <a:r>
              <a:rPr lang="lv-LV" dirty="0"/>
              <a:t>• Pārkāpumi elektrotīklu un elektroierīču ekspluatācijā;</a:t>
            </a:r>
          </a:p>
          <a:p>
            <a:pPr marL="0" indent="0">
              <a:buNone/>
            </a:pPr>
            <a:r>
              <a:rPr lang="lv-LV" dirty="0"/>
              <a:t>• Pārkāpumi sadzīves elektroiekārtu ekspluatācijā;</a:t>
            </a:r>
          </a:p>
          <a:p>
            <a:pPr marL="0" indent="0">
              <a:buNone/>
            </a:pPr>
            <a:r>
              <a:rPr lang="lv-LV" dirty="0"/>
              <a:t>• Smēķēšana neparedzētās vietās;</a:t>
            </a:r>
          </a:p>
          <a:p>
            <a:pPr marL="0" indent="0">
              <a:buNone/>
            </a:pPr>
            <a:r>
              <a:rPr lang="lv-LV" dirty="0"/>
              <a:t>• Pārkāpumi metināšanas darbu veikšanā.</a:t>
            </a:r>
          </a:p>
        </p:txBody>
      </p:sp>
      <p:pic>
        <p:nvPicPr>
          <p:cNvPr id="4" name="Picture 3"/>
          <p:cNvPicPr>
            <a:picLocks noChangeAspect="1"/>
          </p:cNvPicPr>
          <p:nvPr/>
        </p:nvPicPr>
        <p:blipFill>
          <a:blip r:embed="rId2"/>
          <a:stretch>
            <a:fillRect/>
          </a:stretch>
        </p:blipFill>
        <p:spPr>
          <a:xfrm>
            <a:off x="8897375" y="2783892"/>
            <a:ext cx="2589525" cy="3175000"/>
          </a:xfrm>
          <a:prstGeom prst="rect">
            <a:avLst/>
          </a:prstGeom>
        </p:spPr>
      </p:pic>
    </p:spTree>
    <p:extLst>
      <p:ext uri="{BB962C8B-B14F-4D97-AF65-F5344CB8AC3E}">
        <p14:creationId xmlns="" xmlns:p14="http://schemas.microsoft.com/office/powerpoint/2010/main" val="1813437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1639"/>
            <a:ext cx="10515600" cy="5715324"/>
          </a:xfrm>
        </p:spPr>
        <p:txBody>
          <a:bodyPr>
            <a:normAutofit fontScale="85000" lnSpcReduction="20000"/>
          </a:bodyPr>
          <a:lstStyle/>
          <a:p>
            <a:pPr marL="0" indent="0" algn="ctr">
              <a:buNone/>
            </a:pPr>
            <a:r>
              <a:rPr lang="lv-LV" dirty="0"/>
              <a:t> </a:t>
            </a:r>
            <a:r>
              <a:rPr lang="lv-LV" b="1" dirty="0"/>
              <a:t>Ja izcēlies ugunsgr</a:t>
            </a:r>
            <a:r>
              <a:rPr lang="lv-LV" dirty="0"/>
              <a:t>ē</a:t>
            </a:r>
            <a:r>
              <a:rPr lang="lv-LV" b="1" dirty="0"/>
              <a:t>ks:</a:t>
            </a:r>
          </a:p>
          <a:p>
            <a:pPr marL="0" indent="0">
              <a:buNone/>
            </a:pPr>
            <a:r>
              <a:rPr lang="lv-LV" dirty="0"/>
              <a:t>• Nekavējoties ziņot tuvākajai ugunsdzēsības daļai (talr:01)</a:t>
            </a:r>
          </a:p>
          <a:p>
            <a:pPr marL="0" indent="0">
              <a:buNone/>
            </a:pPr>
            <a:r>
              <a:rPr lang="lv-LV" dirty="0"/>
              <a:t>• Jādara viss, iespējamais, lai no telpām evakuētu cilvēkus. Jāsāk no telpas , kurā izcēlies ugunsgrēks , kā arī no telpām, kurās tas </a:t>
            </a:r>
            <a:r>
              <a:rPr lang="lv-LV" dirty="0" smtClean="0"/>
              <a:t>var izcelties</a:t>
            </a:r>
            <a:r>
              <a:rPr lang="lv-LV" dirty="0"/>
              <a:t>.</a:t>
            </a:r>
          </a:p>
          <a:p>
            <a:pPr marL="0" indent="0">
              <a:buNone/>
            </a:pPr>
            <a:r>
              <a:rPr lang="lv-LV" dirty="0"/>
              <a:t>• Vienlaikus ar evakuāciju, jāuzsāk dzēst ugunsgrēks ar saviem spēkiem esošajiem ugunsdzēsības līdzekļiem;</a:t>
            </a:r>
          </a:p>
          <a:p>
            <a:pPr marL="0" indent="0">
              <a:buNone/>
            </a:pPr>
            <a:r>
              <a:rPr lang="lv-LV" dirty="0"/>
              <a:t>• Jāatvieno elektroenerģiju, jābūt avārijas apgaismojumam (kabatas baterija).</a:t>
            </a:r>
          </a:p>
          <a:p>
            <a:pPr marL="0" indent="0">
              <a:buNone/>
            </a:pPr>
            <a:r>
              <a:rPr lang="lv-LV" dirty="0"/>
              <a:t> </a:t>
            </a:r>
            <a:r>
              <a:rPr lang="lv-LV" b="1" dirty="0"/>
              <a:t>Pirmās pal</a:t>
            </a:r>
            <a:r>
              <a:rPr lang="lv-LV" dirty="0"/>
              <a:t>ī</a:t>
            </a:r>
            <a:r>
              <a:rPr lang="lv-LV" b="1" dirty="0"/>
              <a:t>dz</a:t>
            </a:r>
            <a:r>
              <a:rPr lang="lv-LV" dirty="0"/>
              <a:t>ī</a:t>
            </a:r>
            <a:r>
              <a:rPr lang="lv-LV" b="1" dirty="0"/>
              <a:t>bas sniegšana</a:t>
            </a:r>
          </a:p>
          <a:p>
            <a:pPr marL="0" indent="0">
              <a:buNone/>
            </a:pPr>
            <a:r>
              <a:rPr lang="lv-LV" dirty="0"/>
              <a:t>• Cietušā sekmīga ārstēšana un izveseļošanās atkarīga no savlaicīgas un kvalitatīvas pirmās palīdzības sniegšanas.</a:t>
            </a:r>
          </a:p>
          <a:p>
            <a:pPr marL="0" indent="0">
              <a:buNone/>
            </a:pPr>
            <a:r>
              <a:rPr lang="lv-LV" dirty="0"/>
              <a:t>• Sniedzot pirmo palīdzību jāatceras:</a:t>
            </a:r>
          </a:p>
          <a:p>
            <a:pPr marL="0" indent="0">
              <a:buNone/>
            </a:pPr>
            <a:r>
              <a:rPr lang="lv-LV" dirty="0"/>
              <a:t> Ja ir ievainojums:</a:t>
            </a:r>
          </a:p>
          <a:p>
            <a:pPr marL="0" indent="0">
              <a:buNone/>
            </a:pPr>
            <a:r>
              <a:rPr lang="lv-LV" dirty="0"/>
              <a:t>• Nedrīkst pieskarties brūcei ar rokām vai apziest ar jodu. Lai aizsargātu brūci no inficēšanās, jāapstrādā tikai āda ap brūci un jāuzliek sterils pārsējs;</a:t>
            </a:r>
          </a:p>
          <a:p>
            <a:pPr marL="0" indent="0">
              <a:buNone/>
            </a:pPr>
            <a:r>
              <a:rPr lang="lv-LV" dirty="0"/>
              <a:t>• Ātrāk jāhospitalizē.</a:t>
            </a:r>
          </a:p>
        </p:txBody>
      </p:sp>
    </p:spTree>
    <p:extLst>
      <p:ext uri="{BB962C8B-B14F-4D97-AF65-F5344CB8AC3E}">
        <p14:creationId xmlns="" xmlns:p14="http://schemas.microsoft.com/office/powerpoint/2010/main" val="3726932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4804"/>
            <a:ext cx="10515600" cy="5582159"/>
          </a:xfrm>
        </p:spPr>
        <p:txBody>
          <a:bodyPr>
            <a:normAutofit fontScale="77500" lnSpcReduction="20000"/>
          </a:bodyPr>
          <a:lstStyle/>
          <a:p>
            <a:pPr marL="0" indent="0" algn="ctr">
              <a:buNone/>
            </a:pPr>
            <a:r>
              <a:rPr lang="lv-LV" b="1" dirty="0"/>
              <a:t>Pirmā palīdzība</a:t>
            </a:r>
          </a:p>
          <a:p>
            <a:pPr marL="0" indent="0">
              <a:buNone/>
            </a:pPr>
            <a:r>
              <a:rPr lang="lv-LV" dirty="0"/>
              <a:t>Ja ir ievainojums:</a:t>
            </a:r>
          </a:p>
          <a:p>
            <a:pPr marL="0" indent="0">
              <a:buNone/>
            </a:pPr>
            <a:r>
              <a:rPr lang="lv-LV" dirty="0"/>
              <a:t>•Nedrīkst pieskarties brūcei ar rokām vai apziest ar jodu. Lai aizsargātu brūci no inficēšanās, jāapstrādā tikai āda ap brūci un jāuzliek sterils pārsējs;</a:t>
            </a:r>
          </a:p>
          <a:p>
            <a:pPr marL="0" indent="0">
              <a:buNone/>
            </a:pPr>
            <a:r>
              <a:rPr lang="lv-LV" dirty="0"/>
              <a:t>•Ātrāk jāhospitalizē.</a:t>
            </a:r>
          </a:p>
          <a:p>
            <a:pPr marL="0" indent="0">
              <a:buNone/>
            </a:pPr>
            <a:r>
              <a:rPr lang="lv-LV" dirty="0"/>
              <a:t>Ja ir sasitumi:</a:t>
            </a:r>
          </a:p>
          <a:p>
            <a:pPr marL="0" indent="0">
              <a:buNone/>
            </a:pPr>
            <a:r>
              <a:rPr lang="lv-LV" dirty="0"/>
              <a:t>•Sniedzot pirmo palīdzību sasitumu gadījumos, cietusī ķermeņa daļa jānovieto augstāk un uz sasistās vietas jāuzliek ledus pūslis;</a:t>
            </a:r>
          </a:p>
          <a:p>
            <a:pPr marL="0" indent="0">
              <a:buNone/>
            </a:pPr>
            <a:r>
              <a:rPr lang="lv-LV" dirty="0"/>
              <a:t>Ja sasista galva, krūšu kurvis vai vēders – cietušajam jānodrošina pilnīgs miers un nekavējoties jāizsauc ārsts.</a:t>
            </a:r>
          </a:p>
          <a:p>
            <a:pPr marL="0" indent="0">
              <a:buNone/>
            </a:pPr>
            <a:r>
              <a:rPr lang="fi-FI" dirty="0"/>
              <a:t> Ja ir sarežģījumi vai lūzumi</a:t>
            </a:r>
          </a:p>
          <a:p>
            <a:pPr marL="0" indent="0">
              <a:buNone/>
            </a:pPr>
            <a:r>
              <a:rPr lang="lv-LV" dirty="0"/>
              <a:t>•Pie izmežģījumiem nekādā gadījumā nedrīkst izdarīt ievilkšanu, cietušai ekstremitātei jāuzliek šina un cietušais jānogādā medicīnas iestādē.</a:t>
            </a:r>
          </a:p>
          <a:p>
            <a:pPr marL="0" indent="0">
              <a:buNone/>
            </a:pPr>
            <a:r>
              <a:rPr lang="lv-LV" dirty="0"/>
              <a:t>Ja ir aizdomas par lūzumu , attiecīgā vieta jāpadara nekustīga, jāfiksē ne mazāk kā 2 tuvākās locītavas un kaula izciļņi jāaizsargā ar mīkstas vates kārtu;</a:t>
            </a:r>
          </a:p>
          <a:p>
            <a:pPr marL="0" indent="0">
              <a:buNone/>
            </a:pPr>
            <a:r>
              <a:rPr lang="lv-LV" dirty="0"/>
              <a:t>Ja ir gūžas locītavas vai pleca lūzums, jāfiksē visas 3 locītavas un cietušais jānogādā tuvākajā medicīnas punktā. </a:t>
            </a:r>
          </a:p>
        </p:txBody>
      </p:sp>
      <p:pic>
        <p:nvPicPr>
          <p:cNvPr id="4" name="Picture 3"/>
          <p:cNvPicPr>
            <a:picLocks noChangeAspect="1"/>
          </p:cNvPicPr>
          <p:nvPr/>
        </p:nvPicPr>
        <p:blipFill>
          <a:blip r:embed="rId2"/>
          <a:stretch>
            <a:fillRect/>
          </a:stretch>
        </p:blipFill>
        <p:spPr>
          <a:xfrm>
            <a:off x="9498563" y="52065"/>
            <a:ext cx="2417733" cy="1239952"/>
          </a:xfrm>
          <a:prstGeom prst="rect">
            <a:avLst/>
          </a:prstGeom>
        </p:spPr>
      </p:pic>
    </p:spTree>
    <p:extLst>
      <p:ext uri="{BB962C8B-B14F-4D97-AF65-F5344CB8AC3E}">
        <p14:creationId xmlns="" xmlns:p14="http://schemas.microsoft.com/office/powerpoint/2010/main" val="106183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6330"/>
            <a:ext cx="10515600" cy="5910633"/>
          </a:xfrm>
        </p:spPr>
        <p:txBody>
          <a:bodyPr>
            <a:normAutofit fontScale="62500" lnSpcReduction="20000"/>
          </a:bodyPr>
          <a:lstStyle/>
          <a:p>
            <a:pPr marL="0" indent="0">
              <a:buNone/>
            </a:pPr>
            <a:r>
              <a:rPr lang="lv-LV" b="1" dirty="0"/>
              <a:t>Ja ir apdegumi:</a:t>
            </a:r>
          </a:p>
          <a:p>
            <a:pPr marL="0" indent="0">
              <a:buNone/>
            </a:pPr>
            <a:r>
              <a:rPr lang="lv-LV" dirty="0"/>
              <a:t>•Ja apdegums radies augstas temperatūras iedarbībā (termiskais apdegums), cietušajam jānovelk gruzdošais apģērbs. Ja apģērbs pielipis, tas uzmanīgi jāizgriež ar šķērēm, nevis jāatrauj, jāuzliek sterils apsējs (ar eļļu vai citām vielām nav jāapgriež); Ja apdegums radies no kodīgām skābēm vai sārmiem (ķīmiskais apdegums), cietusī ādas daļa jāapmazgā ar ūdeni , kuram klāt ir neitralizējoša piedeva (ja apdegums no skābēm – dzeramās sodas šķīdums, bet no sārmiem – vājš etiķa šķīdums). Cietušais steidzami jānogādā medicīnas iestādē.</a:t>
            </a:r>
          </a:p>
          <a:p>
            <a:pPr marL="0" indent="0">
              <a:buNone/>
            </a:pPr>
            <a:r>
              <a:rPr lang="lv-LV" b="1" dirty="0"/>
              <a:t>Ja ir elektrotrauma:</a:t>
            </a:r>
          </a:p>
          <a:p>
            <a:pPr marL="0" indent="0">
              <a:buNone/>
            </a:pPr>
            <a:r>
              <a:rPr lang="lv-LV" dirty="0"/>
              <a:t>•Cietušā izglābšana no elektriskās strāvas iedarbības ir atkarīga no tā, cik ātri viņš tiek atbrīvots no strāvas iedarbības un cik ātri un pareizi viņam tiek sniegta pirmā palīdzība.</a:t>
            </a:r>
          </a:p>
          <a:p>
            <a:pPr marL="0" indent="0">
              <a:buNone/>
            </a:pPr>
            <a:r>
              <a:rPr lang="lv-LV" dirty="0"/>
              <a:t>Vilcināšanās šādā gadījumā var beigties ar nāvi;</a:t>
            </a:r>
          </a:p>
          <a:p>
            <a:pPr marL="0" indent="0">
              <a:buNone/>
            </a:pPr>
            <a:r>
              <a:rPr lang="lv-LV" dirty="0"/>
              <a:t>•Atbrīvojot cietušo no elektriskās strāvas iedarbības, jāuzmanās, lai glābējs pats nenokļūtu elektriskās strāvas iedarbībā;</a:t>
            </a:r>
          </a:p>
          <a:p>
            <a:pPr marL="0" indent="0">
              <a:buNone/>
            </a:pPr>
            <a:r>
              <a:rPr lang="lv-LV" dirty="0"/>
              <a:t>•Lai sniegtu tālāku palīdzību, cietušais jānogulda uz muguras uz cietas virsmas, jāpārbauda cietušā elpošana, pulss, kā arī acu zīlīšu stāvoklis. Platas acu zīlītes liecina, ka asins pieplūde smadzenēs krasi pasliktinās;</a:t>
            </a:r>
          </a:p>
          <a:p>
            <a:pPr marL="0" indent="0">
              <a:buNone/>
            </a:pPr>
            <a:r>
              <a:rPr lang="lv-LV" dirty="0"/>
              <a:t>•Ja nepieciešams, jāizdara cietušā mākslīgā elpošana un sirds masāža līdz laikam, kamēr ierodas ārsts.</a:t>
            </a:r>
          </a:p>
          <a:p>
            <a:pPr marL="0" indent="0">
              <a:buNone/>
            </a:pPr>
            <a:r>
              <a:rPr lang="lv-LV" b="1" dirty="0"/>
              <a:t>Ja iest</a:t>
            </a:r>
            <a:r>
              <a:rPr lang="lv-LV" dirty="0"/>
              <a:t>ā</a:t>
            </a:r>
            <a:r>
              <a:rPr lang="lv-LV" b="1" dirty="0"/>
              <a:t>jusies bezsamaņa:</a:t>
            </a:r>
          </a:p>
          <a:p>
            <a:pPr marL="0" indent="0">
              <a:buNone/>
            </a:pPr>
            <a:r>
              <a:rPr lang="lv-LV" dirty="0"/>
              <a:t>•Bezsamaņas iestājas stipru sāpju rezultātā, no garīga satricinājuma, uztraucoties, uzturoties smacīgās telpās. Bezsamaņas gadījumā cietušais kļūst bāls un krīt.</a:t>
            </a:r>
          </a:p>
          <a:p>
            <a:pPr marL="0" indent="0">
              <a:buNone/>
            </a:pPr>
            <a:r>
              <a:rPr lang="lv-LV" dirty="0"/>
              <a:t>•Cietušais jānogulda tā, lai galva būtu zemāk par kājām, jāatpogā apkaklīte, jāattaisa vaļā josta un jānodrošina svaiga gaisa pieplūšana, jāapslaka seja ar aukstu ūdeni un jādod ožamais spirts.</a:t>
            </a:r>
          </a:p>
          <a:p>
            <a:pPr marL="0" indent="0">
              <a:buNone/>
            </a:pPr>
            <a:r>
              <a:rPr lang="lv-LV" dirty="0"/>
              <a:t>•Ja ir dziļš bezsamaņas stāvoklis, jāizdara mākslīgā elpošana. </a:t>
            </a:r>
          </a:p>
        </p:txBody>
      </p:sp>
    </p:spTree>
    <p:extLst>
      <p:ext uri="{BB962C8B-B14F-4D97-AF65-F5344CB8AC3E}">
        <p14:creationId xmlns="" xmlns:p14="http://schemas.microsoft.com/office/powerpoint/2010/main" val="2016208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64131"/>
            <a:ext cx="10515600" cy="2412831"/>
          </a:xfrm>
        </p:spPr>
        <p:txBody>
          <a:bodyPr/>
          <a:lstStyle/>
          <a:p>
            <a:pPr marL="0" indent="0" algn="ctr">
              <a:buNone/>
            </a:pPr>
            <a:r>
              <a:rPr lang="lv-LV" sz="2000" dirty="0"/>
              <a:t>Darbu sagatavoja: Anita Bērziņa</a:t>
            </a:r>
          </a:p>
          <a:p>
            <a:pPr marL="0" indent="0">
              <a:buNone/>
            </a:pPr>
            <a:endParaRPr lang="lv-LV" dirty="0"/>
          </a:p>
        </p:txBody>
      </p:sp>
      <p:sp>
        <p:nvSpPr>
          <p:cNvPr id="4" name="AutoShape 2" descr="Attēlu rezultāti vaicājumam “darba drošība”"/>
          <p:cNvSpPr>
            <a:spLocks noChangeAspect="1" noChangeArrowheads="1"/>
          </p:cNvSpPr>
          <p:nvPr/>
        </p:nvSpPr>
        <p:spPr bwMode="auto">
          <a:xfrm>
            <a:off x="5943600" y="3276600"/>
            <a:ext cx="304800" cy="304800"/>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lv-LV"/>
          </a:p>
        </p:txBody>
      </p:sp>
      <p:pic>
        <p:nvPicPr>
          <p:cNvPr id="5" name="Picture 4"/>
          <p:cNvPicPr>
            <a:picLocks noChangeAspect="1"/>
          </p:cNvPicPr>
          <p:nvPr/>
        </p:nvPicPr>
        <p:blipFill>
          <a:blip r:embed="rId2"/>
          <a:stretch>
            <a:fillRect/>
          </a:stretch>
        </p:blipFill>
        <p:spPr>
          <a:xfrm>
            <a:off x="4462899" y="895739"/>
            <a:ext cx="3571001" cy="2533261"/>
          </a:xfrm>
          <a:prstGeom prst="rect">
            <a:avLst/>
          </a:prstGeom>
        </p:spPr>
      </p:pic>
    </p:spTree>
    <p:extLst>
      <p:ext uri="{BB962C8B-B14F-4D97-AF65-F5344CB8AC3E}">
        <p14:creationId xmlns="" xmlns:p14="http://schemas.microsoft.com/office/powerpoint/2010/main" val="332603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56948"/>
            <a:ext cx="9144000" cy="5370990"/>
          </a:xfrm>
        </p:spPr>
        <p:txBody>
          <a:bodyPr/>
          <a:lstStyle/>
          <a:p>
            <a:r>
              <a:rPr lang="lv-LV" dirty="0"/>
              <a:t>Izmantojamās literatūras saraksts</a:t>
            </a:r>
            <a:r>
              <a:rPr lang="lv-LV" dirty="0" smtClean="0"/>
              <a:t>:</a:t>
            </a:r>
          </a:p>
          <a:p>
            <a:endParaRPr lang="lv-LV" dirty="0" smtClean="0"/>
          </a:p>
          <a:p>
            <a:r>
              <a:rPr lang="lv-LV" altLang="lv-LV" dirty="0" smtClean="0"/>
              <a:t>‘’Rokasgrāmata </a:t>
            </a:r>
            <a:r>
              <a:rPr lang="lv-LV" altLang="lv-LV" dirty="0" smtClean="0"/>
              <a:t>ēdināšanas uzņēmumu vadītājiem</a:t>
            </a:r>
            <a:r>
              <a:rPr lang="lv-LV" altLang="lv-LV" dirty="0" smtClean="0"/>
              <a:t>’’, </a:t>
            </a:r>
            <a:r>
              <a:rPr lang="lv-LV" altLang="lv-LV" dirty="0" err="1" smtClean="0"/>
              <a:t>Ingŗīda</a:t>
            </a:r>
            <a:r>
              <a:rPr lang="lv-LV" altLang="lv-LV" dirty="0" smtClean="0"/>
              <a:t> </a:t>
            </a:r>
            <a:r>
              <a:rPr lang="lv-LV" altLang="lv-LV" dirty="0" err="1" smtClean="0"/>
              <a:t>Millere</a:t>
            </a:r>
            <a:r>
              <a:rPr lang="lv-LV" altLang="lv-LV" smtClean="0"/>
              <a:t> ,LLU</a:t>
            </a:r>
            <a:r>
              <a:rPr lang="lv-LV" altLang="lv-LV" dirty="0" smtClean="0"/>
              <a:t>, Jelgava, 2007. gads</a:t>
            </a:r>
          </a:p>
          <a:p>
            <a:endParaRPr lang="lv-LV" altLang="lv-LV" dirty="0"/>
          </a:p>
          <a:p>
            <a:r>
              <a:rPr lang="lv-LV" altLang="lv-LV" dirty="0"/>
              <a:t>‘’Universālā pavārgrāmata’’,  Hedviga Marija </a:t>
            </a:r>
            <a:r>
              <a:rPr lang="lv-LV" altLang="lv-LV" dirty="0" err="1"/>
              <a:t>Štūbere</a:t>
            </a:r>
            <a:r>
              <a:rPr lang="lv-LV" altLang="lv-LV" dirty="0"/>
              <a:t>, izdevniecība Zvaigzne ABC, 2007. gads.</a:t>
            </a:r>
          </a:p>
          <a:p>
            <a:endParaRPr lang="lv-LV" altLang="lv-LV" dirty="0"/>
          </a:p>
          <a:p>
            <a:r>
              <a:rPr lang="lv-LV" altLang="lv-LV" dirty="0"/>
              <a:t>«Darba aizsardzības rokasgrāmata», Izdevējs </a:t>
            </a:r>
            <a:r>
              <a:rPr lang="lv-LV" altLang="lv-LV" sz="2000" dirty="0">
                <a:cs typeface="Times New Roman" panose="02020603050405020304" pitchFamily="18" charset="0"/>
              </a:rPr>
              <a:t>Eiropas darba drošības un veselības aizsardzības aģentūra, 2010. gads.</a:t>
            </a:r>
          </a:p>
          <a:p>
            <a:r>
              <a:rPr lang="lv-LV" dirty="0">
                <a:hlinkClick r:id="rId2"/>
              </a:rPr>
              <a:t>http://www.ddrosiba.lv/?gclid=CKediMSsntICFRTgGQodZG8LXA</a:t>
            </a:r>
            <a:endParaRPr lang="lv-LV" dirty="0"/>
          </a:p>
          <a:p>
            <a:endParaRPr lang="lv-LV" dirty="0"/>
          </a:p>
          <a:p>
            <a:endParaRPr lang="lv-LV" dirty="0"/>
          </a:p>
          <a:p>
            <a:endParaRPr lang="lv-LV" dirty="0"/>
          </a:p>
        </p:txBody>
      </p:sp>
    </p:spTree>
    <p:extLst>
      <p:ext uri="{BB962C8B-B14F-4D97-AF65-F5344CB8AC3E}">
        <p14:creationId xmlns="" xmlns:p14="http://schemas.microsoft.com/office/powerpoint/2010/main" val="2384831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13064"/>
            <a:ext cx="9144000" cy="1367161"/>
          </a:xfrm>
        </p:spPr>
        <p:txBody>
          <a:bodyPr>
            <a:noAutofit/>
          </a:bodyPr>
          <a:lstStyle/>
          <a:p>
            <a:r>
              <a:rPr lang="lv-LV" sz="3200" dirty="0"/>
              <a:t/>
            </a:r>
            <a:br>
              <a:rPr lang="lv-LV" sz="3200" dirty="0"/>
            </a:br>
            <a:r>
              <a:rPr lang="lv-LV" sz="3200" dirty="0"/>
              <a:t>Tēma: </a:t>
            </a:r>
            <a:r>
              <a:rPr lang="lv-LV" sz="3200" b="1" dirty="0"/>
              <a:t>DARBA DROŠĪBAS ORGANIZĀCIJA ĒDINĀŠANAS UZŅĒMUMĀ</a:t>
            </a:r>
          </a:p>
        </p:txBody>
      </p:sp>
      <p:pic>
        <p:nvPicPr>
          <p:cNvPr id="4" name="Picture 3"/>
          <p:cNvPicPr>
            <a:picLocks noChangeAspect="1"/>
          </p:cNvPicPr>
          <p:nvPr/>
        </p:nvPicPr>
        <p:blipFill>
          <a:blip r:embed="rId2"/>
          <a:stretch>
            <a:fillRect/>
          </a:stretch>
        </p:blipFill>
        <p:spPr>
          <a:xfrm>
            <a:off x="2352668" y="2166645"/>
            <a:ext cx="7362376" cy="4318000"/>
          </a:xfrm>
          <a:prstGeom prst="rect">
            <a:avLst/>
          </a:prstGeom>
        </p:spPr>
      </p:pic>
    </p:spTree>
    <p:extLst>
      <p:ext uri="{BB962C8B-B14F-4D97-AF65-F5344CB8AC3E}">
        <p14:creationId xmlns="" xmlns:p14="http://schemas.microsoft.com/office/powerpoint/2010/main" val="2391589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56948"/>
            <a:ext cx="9144000" cy="4838329"/>
          </a:xfrm>
        </p:spPr>
        <p:txBody>
          <a:bodyPr>
            <a:normAutofit/>
          </a:bodyPr>
          <a:lstStyle/>
          <a:p>
            <a:r>
              <a:rPr lang="lv-LV" dirty="0"/>
              <a:t>Darbiniekam, noslēdzot darba līgumu ar darba devēju, ir tiesības uz</a:t>
            </a:r>
          </a:p>
          <a:p>
            <a:r>
              <a:rPr lang="lv-LV" dirty="0"/>
              <a:t>darba samaksu, kas nav mazāka par valsts noteikto iztikas minimumu,</a:t>
            </a:r>
          </a:p>
          <a:p>
            <a:r>
              <a:rPr lang="lv-LV" dirty="0"/>
              <a:t>tiesības un atpūtu saskaņā ar likumiem par darba dienas un darba</a:t>
            </a:r>
          </a:p>
          <a:p>
            <a:r>
              <a:rPr lang="lv-LV" dirty="0"/>
              <a:t>nedēļas darba laiku, ikgadējiem apmaksātiem atvaļinājumiem, tiesības</a:t>
            </a:r>
          </a:p>
          <a:p>
            <a:r>
              <a:rPr lang="lv-LV" dirty="0"/>
              <a:t>uz drošiem un veselībai nekaitīgiem darba apstākļiem, tiesības</a:t>
            </a:r>
          </a:p>
          <a:p>
            <a:r>
              <a:rPr lang="lv-LV" dirty="0"/>
              <a:t>apvienoties arodorganizācijās, tiesības uz materiālo nodrošinājumu</a:t>
            </a:r>
          </a:p>
          <a:p>
            <a:r>
              <a:rPr lang="lv-LV" dirty="0"/>
              <a:t>valsts sociālās apdrošināšanas kartībā no valsts līdzekļiem vecumā, kā</a:t>
            </a:r>
          </a:p>
          <a:p>
            <a:r>
              <a:rPr lang="lv-LV" dirty="0"/>
              <a:t>arī pilnīgas vai daļējas darba spēju zaudēšanas gadījumā.</a:t>
            </a:r>
          </a:p>
          <a:p>
            <a:r>
              <a:rPr lang="lv-LV" dirty="0"/>
              <a:t>Darbinieku pienākums ir ievērot darba līguma nosacījumus. Iekšējās</a:t>
            </a:r>
          </a:p>
          <a:p>
            <a:r>
              <a:rPr lang="lv-LV" dirty="0"/>
              <a:t>darba kārtības noteikumus, saudzīgi izturēties pret darba devēja mantu.</a:t>
            </a:r>
          </a:p>
        </p:txBody>
      </p:sp>
    </p:spTree>
    <p:extLst>
      <p:ext uri="{BB962C8B-B14F-4D97-AF65-F5344CB8AC3E}">
        <p14:creationId xmlns="" xmlns:p14="http://schemas.microsoft.com/office/powerpoint/2010/main" val="145471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14905"/>
            <a:ext cx="10515600" cy="5662058"/>
          </a:xfrm>
        </p:spPr>
        <p:txBody>
          <a:bodyPr>
            <a:normAutofit fontScale="85000" lnSpcReduction="20000"/>
          </a:bodyPr>
          <a:lstStyle/>
          <a:p>
            <a:pPr marL="0" indent="0">
              <a:buNone/>
            </a:pPr>
            <a:r>
              <a:rPr lang="lv-LV" b="1" dirty="0"/>
              <a:t>Darba līgums</a:t>
            </a:r>
          </a:p>
          <a:p>
            <a:r>
              <a:rPr lang="lv-LV" dirty="0"/>
              <a:t> Stājoties darbā darbiniekam: Jāuzrāda pase, bet, ja darbinieks nav sasniedzis 16 gadu vecumu – </a:t>
            </a:r>
            <a:r>
              <a:rPr lang="lv-LV" dirty="0" smtClean="0"/>
              <a:t>dzimšanas apliecība</a:t>
            </a:r>
            <a:endParaRPr lang="lv-LV" dirty="0"/>
          </a:p>
          <a:p>
            <a:r>
              <a:rPr lang="lv-LV" dirty="0"/>
              <a:t> Pieņemot darbā, kur nepieciešamas speciālas zināšanas, darba devējam ir tiesības</a:t>
            </a:r>
            <a:r>
              <a:rPr lang="pt-BR" dirty="0"/>
              <a:t>prasīt, lai darbinieks uzrāda diplomu vai citu dokumentu par izglītību vai profesionālo</a:t>
            </a:r>
            <a:r>
              <a:rPr lang="lv-LV" dirty="0"/>
              <a:t> sagatavotību.</a:t>
            </a:r>
          </a:p>
          <a:p>
            <a:pPr marL="0" indent="0">
              <a:buNone/>
            </a:pPr>
            <a:r>
              <a:rPr lang="lv-LV" dirty="0"/>
              <a:t> Darba līgumu noslēdz:</a:t>
            </a:r>
          </a:p>
          <a:p>
            <a:pPr marL="0" indent="0">
              <a:buNone/>
            </a:pPr>
            <a:r>
              <a:rPr lang="lv-LV" dirty="0"/>
              <a:t> Uz noteiktu laiku; Uz nenoteiktu laiku; Uz noteikta darba izpildīšanas laiku.</a:t>
            </a:r>
          </a:p>
          <a:p>
            <a:pPr marL="0" indent="0">
              <a:buNone/>
            </a:pPr>
            <a:r>
              <a:rPr lang="lv-LV" dirty="0"/>
              <a:t> Pēc darba līguma termiņa izbeigšanās, to pēc abu pušu vienošanas var pagarināt,  noslēdzot darba līgumu, var noteikt pārbaudes termiņu, lai noskaidrotu – vai darbinieks spēj veikt viņam uzticēto darbu:</a:t>
            </a:r>
          </a:p>
          <a:p>
            <a:pPr marL="0" indent="0">
              <a:buNone/>
            </a:pPr>
            <a:r>
              <a:rPr lang="lv-LV" dirty="0"/>
              <a:t> pārbaudes termiņš tiek norādīts darba līgumā;</a:t>
            </a:r>
          </a:p>
          <a:p>
            <a:pPr marL="0" indent="0">
              <a:buNone/>
            </a:pPr>
            <a:r>
              <a:rPr lang="lv-LV" dirty="0"/>
              <a:t> pārbaudes termiņu nosaka personām, kuras jaunākas par 18 gadiem;</a:t>
            </a:r>
          </a:p>
          <a:p>
            <a:pPr marL="0" indent="0">
              <a:buNone/>
            </a:pPr>
            <a:r>
              <a:rPr lang="lv-LV" dirty="0"/>
              <a:t> pārbaudes termiņš nedrīkst pārsniegt trīs mēnešus;</a:t>
            </a:r>
          </a:p>
          <a:p>
            <a:pPr marL="0" indent="0">
              <a:buNone/>
            </a:pPr>
            <a:r>
              <a:rPr lang="lv-LV" dirty="0"/>
              <a:t> pārbaudes termiņā neieskaita pārejošās darba nespējas laiku un citu laiku, kas</a:t>
            </a:r>
          </a:p>
          <a:p>
            <a:pPr marL="0" indent="0">
              <a:buNone/>
            </a:pPr>
            <a:r>
              <a:rPr lang="lv-LV" dirty="0"/>
              <a:t> darbinieks nav bijis darbā attaisnojošu iemeslu dēļ.</a:t>
            </a:r>
          </a:p>
        </p:txBody>
      </p:sp>
    </p:spTree>
    <p:extLst>
      <p:ext uri="{BB962C8B-B14F-4D97-AF65-F5344CB8AC3E}">
        <p14:creationId xmlns="" xmlns:p14="http://schemas.microsoft.com/office/powerpoint/2010/main" val="451541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0416"/>
            <a:ext cx="10515600" cy="5626547"/>
          </a:xfrm>
        </p:spPr>
        <p:txBody>
          <a:bodyPr>
            <a:normAutofit fontScale="85000" lnSpcReduction="10000"/>
          </a:bodyPr>
          <a:lstStyle/>
          <a:p>
            <a:pPr marL="0" indent="0">
              <a:buNone/>
            </a:pPr>
            <a:r>
              <a:rPr lang="lv-LV" b="1" dirty="0"/>
              <a:t>Darba laiki</a:t>
            </a:r>
          </a:p>
          <a:p>
            <a:r>
              <a:rPr lang="lv-LV" dirty="0"/>
              <a:t>– Darba laiks nedrīkst pārsniegt 40 stundas nedēļā.</a:t>
            </a:r>
          </a:p>
          <a:p>
            <a:r>
              <a:rPr lang="lv-LV" dirty="0"/>
              <a:t>• Saīsināts darba laiks noteikts:</a:t>
            </a:r>
          </a:p>
          <a:p>
            <a:r>
              <a:rPr lang="pt-BR" dirty="0"/>
              <a:t>• Personām no 16 – 18 gadu vecumam – 36 stundas;</a:t>
            </a:r>
          </a:p>
          <a:p>
            <a:r>
              <a:rPr lang="lv-LV" dirty="0"/>
              <a:t>• Darbiniekiem, kuru darba apstākļi ir kaitīgi, ne vairāk par 36 stundām nedēļā.</a:t>
            </a:r>
          </a:p>
          <a:p>
            <a:pPr marL="0" indent="0">
              <a:buNone/>
            </a:pPr>
            <a:r>
              <a:rPr lang="lv-LV" dirty="0"/>
              <a:t>– </a:t>
            </a:r>
            <a:r>
              <a:rPr lang="lv-LV" dirty="0" err="1"/>
              <a:t>Pirmssvētku</a:t>
            </a:r>
            <a:r>
              <a:rPr lang="lv-LV" dirty="0"/>
              <a:t> dienās darba ilgums saīsināts par vienu stundu.</a:t>
            </a:r>
          </a:p>
          <a:p>
            <a:pPr marL="0" indent="0">
              <a:buNone/>
            </a:pPr>
            <a:r>
              <a:rPr lang="lv-LV" dirty="0"/>
              <a:t>– Visiem darbiniekiem piešķirams ikgadējais atvaļinājums,</a:t>
            </a:r>
          </a:p>
          <a:p>
            <a:r>
              <a:rPr lang="lv-LV" dirty="0"/>
              <a:t>Saglabājot darba vietu un vidējo izpeļņu. Minimālais ikgadējā atvaļinājuma ilgums – 4 nedēļas.</a:t>
            </a:r>
          </a:p>
          <a:p>
            <a:r>
              <a:rPr lang="lv-LV" dirty="0"/>
              <a:t>• Atvaļinājumu piešķir visa kalendārā gada laikā.</a:t>
            </a:r>
          </a:p>
          <a:p>
            <a:r>
              <a:rPr lang="lv-LV" dirty="0"/>
              <a:t>• Darba devējs , pēc darbinieka lūguma, ir tiesīgs sadalīts atvaļinājumu daļās.</a:t>
            </a:r>
          </a:p>
          <a:p>
            <a:r>
              <a:rPr lang="lv-LV" dirty="0"/>
              <a:t>• Atvaļinājumu par pirmo darba gadu darbiniekiem piešķir, kad nostrādāti nepārtraukti seši mēneši.</a:t>
            </a:r>
          </a:p>
          <a:p>
            <a:r>
              <a:rPr lang="lv-LV" dirty="0"/>
              <a:t>• Atvaļinājumu piešķir katru gadu. Aizstāt to ar naudas kompensāciju aizliegts.</a:t>
            </a:r>
          </a:p>
        </p:txBody>
      </p:sp>
      <p:pic>
        <p:nvPicPr>
          <p:cNvPr id="4" name="Picture 3"/>
          <p:cNvPicPr>
            <a:picLocks noChangeAspect="1"/>
          </p:cNvPicPr>
          <p:nvPr/>
        </p:nvPicPr>
        <p:blipFill>
          <a:blip r:embed="rId2"/>
          <a:stretch>
            <a:fillRect/>
          </a:stretch>
        </p:blipFill>
        <p:spPr>
          <a:xfrm>
            <a:off x="8873412" y="160500"/>
            <a:ext cx="2158650" cy="2159713"/>
          </a:xfrm>
          <a:prstGeom prst="rect">
            <a:avLst/>
          </a:prstGeom>
        </p:spPr>
      </p:pic>
    </p:spTree>
    <p:extLst>
      <p:ext uri="{BB962C8B-B14F-4D97-AF65-F5344CB8AC3E}">
        <p14:creationId xmlns="" xmlns:p14="http://schemas.microsoft.com/office/powerpoint/2010/main" val="1262113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1842"/>
            <a:ext cx="10515600" cy="5875122"/>
          </a:xfrm>
        </p:spPr>
        <p:txBody>
          <a:bodyPr>
            <a:normAutofit fontScale="85000" lnSpcReduction="20000"/>
          </a:bodyPr>
          <a:lstStyle/>
          <a:p>
            <a:pPr marL="0" indent="0">
              <a:buNone/>
            </a:pPr>
            <a:r>
              <a:rPr lang="lv-LV" b="1" dirty="0"/>
              <a:t>Darba līguma pārtraukšana</a:t>
            </a:r>
          </a:p>
          <a:p>
            <a:pPr marL="0" indent="0">
              <a:buNone/>
            </a:pPr>
            <a:r>
              <a:rPr lang="lv-LV" dirty="0"/>
              <a:t> Uz nenoteiktu, kā arī uz noteiktu laiku noslēgtu darba līgumu pirms tā termiņa izbeigšanās, darba devējs var lauzt šādos gadījumos:</a:t>
            </a:r>
          </a:p>
          <a:p>
            <a:r>
              <a:rPr lang="pl-PL" dirty="0"/>
              <a:t>• Ja uzņēmumu likvidē vai samazina darbinieku skaitu;</a:t>
            </a:r>
          </a:p>
          <a:p>
            <a:r>
              <a:rPr lang="lv-LV" dirty="0"/>
              <a:t>• Ja konstatē, ka darbiniekam ir nepietiekamas profesionālās iemaņas vai veselības stāvokļa dēļ viņš nevar turpināt attiecīgo darbu,</a:t>
            </a:r>
          </a:p>
          <a:p>
            <a:r>
              <a:rPr lang="lv-LV" dirty="0"/>
              <a:t>• Ja darbinieks bez attaisnojoša iemesla nepilda pienākumus, ko viņam uzliek darba līgums vai Iekšējās darba kārtības noteikumi,</a:t>
            </a:r>
          </a:p>
          <a:p>
            <a:r>
              <a:rPr lang="lv-LV" dirty="0"/>
              <a:t>• Ja pārejošas darba nespējas dēļ neierodas darbā vairāk nekā četrus mēnešus pēc kārtas, neskaitot grūtniecības un dzemdību atvaļinājumu – ja</a:t>
            </a:r>
          </a:p>
          <a:p>
            <a:pPr marL="0" indent="0">
              <a:buNone/>
            </a:pPr>
            <a:r>
              <a:rPr lang="lv-LV" dirty="0"/>
              <a:t>Likumdošana nenosaka ilgāku darba vietas (amata)saglabāšanas laiku noteiktos saslimšanas gadījumos: </a:t>
            </a:r>
          </a:p>
          <a:p>
            <a:r>
              <a:rPr lang="lv-LV" dirty="0"/>
              <a:t>• Ja atjauno darbinieku, kas agrāk izpildījis šo darbu,</a:t>
            </a:r>
          </a:p>
          <a:p>
            <a:r>
              <a:rPr lang="lv-LV" dirty="0"/>
              <a:t>• Ja darbinieks atrodas darbā alkohola, narkotiskā vai toksiskā reibuma stāvoklī,</a:t>
            </a:r>
          </a:p>
          <a:p>
            <a:r>
              <a:rPr lang="lv-LV" dirty="0"/>
              <a:t>• Ja izdarīta darba devēja mantas izlaupīšana ( arī sīkos apmēros), kas atzīta ar likumīgā spēkā stājušos tiesas spriedumu vai arī tās institūcijas lēmumu, kas tiesīga izskatīt šo lietu.</a:t>
            </a:r>
          </a:p>
        </p:txBody>
      </p:sp>
    </p:spTree>
    <p:extLst>
      <p:ext uri="{BB962C8B-B14F-4D97-AF65-F5344CB8AC3E}">
        <p14:creationId xmlns="" xmlns:p14="http://schemas.microsoft.com/office/powerpoint/2010/main" val="2089064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1710" y="441619"/>
            <a:ext cx="10515600" cy="5688691"/>
          </a:xfrm>
        </p:spPr>
        <p:txBody>
          <a:bodyPr/>
          <a:lstStyle/>
          <a:p>
            <a:pPr marL="0" indent="0">
              <a:buNone/>
            </a:pPr>
            <a:r>
              <a:rPr lang="lv-LV" b="1" dirty="0"/>
              <a:t>Darba aizsardzība</a:t>
            </a:r>
          </a:p>
          <a:p>
            <a:pPr marL="0" indent="0">
              <a:buNone/>
            </a:pPr>
            <a:r>
              <a:rPr lang="pt-BR" dirty="0"/>
              <a:t> Darba devēja pienākums ir garantēt</a:t>
            </a:r>
            <a:r>
              <a:rPr lang="lv-LV" dirty="0"/>
              <a:t> veselībai nekaitīgus un drošus darba apstākļus, ieviest jaunākos drošības tehnikas līdzekļus, lai nepieļautu ražošanas traumatismu un nodrošinātu tādus darba apstākļus , kas novērstu darbinieku saslimšanu ar arodslimībām.</a:t>
            </a:r>
          </a:p>
          <a:p>
            <a:pPr marL="0" indent="0">
              <a:buNone/>
            </a:pPr>
            <a:r>
              <a:rPr lang="lv-LV" dirty="0"/>
              <a:t> Par drošiem darba apstākļiem un darba drošību iestādē atbild darba drošības speciālists ar atbilstošu sertifikātu.</a:t>
            </a:r>
          </a:p>
        </p:txBody>
      </p:sp>
      <p:pic>
        <p:nvPicPr>
          <p:cNvPr id="4" name="Picture 3"/>
          <p:cNvPicPr>
            <a:picLocks noChangeAspect="1"/>
          </p:cNvPicPr>
          <p:nvPr/>
        </p:nvPicPr>
        <p:blipFill>
          <a:blip r:embed="rId2"/>
          <a:stretch>
            <a:fillRect/>
          </a:stretch>
        </p:blipFill>
        <p:spPr>
          <a:xfrm>
            <a:off x="8131946" y="3139666"/>
            <a:ext cx="3461264" cy="2606953"/>
          </a:xfrm>
          <a:prstGeom prst="rect">
            <a:avLst/>
          </a:prstGeom>
        </p:spPr>
      </p:pic>
    </p:spTree>
    <p:extLst>
      <p:ext uri="{BB962C8B-B14F-4D97-AF65-F5344CB8AC3E}">
        <p14:creationId xmlns="" xmlns:p14="http://schemas.microsoft.com/office/powerpoint/2010/main" val="343541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740"/>
            <a:ext cx="10515600" cy="5795223"/>
          </a:xfrm>
        </p:spPr>
        <p:txBody>
          <a:bodyPr>
            <a:normAutofit fontScale="77500" lnSpcReduction="20000"/>
          </a:bodyPr>
          <a:lstStyle/>
          <a:p>
            <a:pPr marL="0" indent="0">
              <a:buNone/>
            </a:pPr>
            <a:r>
              <a:rPr lang="lv-LV" b="1" dirty="0"/>
              <a:t>Darba devēja pienākumi</a:t>
            </a:r>
          </a:p>
          <a:p>
            <a:pPr marL="0" indent="0">
              <a:buNone/>
            </a:pPr>
            <a:r>
              <a:rPr lang="lv-LV" dirty="0"/>
              <a:t>• darba devējam ir pienākums instruēt darbiniekus par drošības tehnikas , darba higiēnas, ugunsdrošības un citiem darba aizsardzības noteikumiem, kā arī pastāvīgi kontrolēt , vai darbinieki izpilda visas darba drošības instrukcijas prasības.</a:t>
            </a:r>
          </a:p>
          <a:p>
            <a:pPr marL="0" indent="0">
              <a:buNone/>
            </a:pPr>
            <a:r>
              <a:rPr lang="lv-LV" dirty="0"/>
              <a:t>• Pamatojoties uz izmeklēšanas materiāliem un nelaimes gadījumu uzskaiti, darba devējam savlaicīgi jāveic nepieciešamie pasākumi, lai novērstu cēloņus, kas izraisa nelaimes gadījumu.</a:t>
            </a:r>
          </a:p>
          <a:p>
            <a:pPr marL="0" indent="0">
              <a:buNone/>
            </a:pPr>
            <a:r>
              <a:rPr lang="lv-LV" dirty="0"/>
              <a:t>• Administrācijai jāorganizē instruktāžas darba drošības jautājumos:</a:t>
            </a:r>
          </a:p>
          <a:p>
            <a:r>
              <a:rPr lang="lv-LV" dirty="0"/>
              <a:t>• Ievadinstruktāža – kad darbinieks stājas darbā;</a:t>
            </a:r>
          </a:p>
          <a:p>
            <a:r>
              <a:rPr lang="lv-LV" dirty="0"/>
              <a:t>• Pirmreizējā instruktāža darba vietā – pirms darbinieka pielaišanas pie darba,</a:t>
            </a:r>
          </a:p>
          <a:p>
            <a:r>
              <a:rPr lang="lv-LV" dirty="0"/>
              <a:t>• Atkārtota instruktāža – pakļauti visi darbinieki un tā </a:t>
            </a:r>
            <a:r>
              <a:rPr lang="lv-LV" dirty="0" smtClean="0"/>
              <a:t>jāveic </a:t>
            </a:r>
            <a:r>
              <a:rPr lang="lv-LV" dirty="0"/>
              <a:t>ne retāk kā vienu </a:t>
            </a:r>
            <a:r>
              <a:rPr lang="lv-LV" dirty="0" smtClean="0"/>
              <a:t>reizi gadā</a:t>
            </a:r>
            <a:endParaRPr lang="lv-LV" dirty="0"/>
          </a:p>
          <a:p>
            <a:r>
              <a:rPr lang="pt-BR" dirty="0"/>
              <a:t>• Neplānota instruktāža – ja noticis nelaimes gadījums, ja mainījušies darba</a:t>
            </a:r>
            <a:r>
              <a:rPr lang="lv-LV" dirty="0"/>
              <a:t> apstākļi, ja darbinieks, lai gan viņam ir rādīts , turpina neievērot </a:t>
            </a:r>
            <a:r>
              <a:rPr lang="lv-LV" dirty="0" smtClean="0"/>
              <a:t>drošības tehnikas </a:t>
            </a:r>
            <a:r>
              <a:rPr lang="lv-LV" dirty="0"/>
              <a:t>prasības , kā arī pēc darbinieka pieprasījuma,</a:t>
            </a:r>
          </a:p>
          <a:p>
            <a:r>
              <a:rPr lang="lv-LV" dirty="0"/>
              <a:t>• Tekošā instruktāža – pirms speciālā dara uzdevuma veikšanas.</a:t>
            </a:r>
          </a:p>
          <a:p>
            <a:pPr marL="0" indent="0">
              <a:buNone/>
            </a:pPr>
            <a:r>
              <a:rPr lang="lv-LV" dirty="0"/>
              <a:t>• Visas instruktāžas reģistrē speciālos žurnālos , izņemot tekošo instruktāžu, kuru reģistrē darba uzdevumu veidlapā.</a:t>
            </a:r>
          </a:p>
        </p:txBody>
      </p:sp>
    </p:spTree>
    <p:extLst>
      <p:ext uri="{BB962C8B-B14F-4D97-AF65-F5344CB8AC3E}">
        <p14:creationId xmlns="" xmlns:p14="http://schemas.microsoft.com/office/powerpoint/2010/main" val="1818585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5208" y="417250"/>
            <a:ext cx="11078592" cy="5759713"/>
          </a:xfrm>
        </p:spPr>
        <p:txBody>
          <a:bodyPr>
            <a:normAutofit fontScale="92500" lnSpcReduction="20000"/>
          </a:bodyPr>
          <a:lstStyle/>
          <a:p>
            <a:pPr marL="0" indent="0">
              <a:buNone/>
            </a:pPr>
            <a:r>
              <a:rPr lang="lv-LV" b="1" dirty="0"/>
              <a:t>Drošības tehnika</a:t>
            </a:r>
          </a:p>
          <a:p>
            <a:pPr marL="0" indent="0">
              <a:buNone/>
            </a:pPr>
            <a:r>
              <a:rPr lang="lv-LV" dirty="0"/>
              <a:t>– Bīstamākie faktori:</a:t>
            </a:r>
          </a:p>
          <a:p>
            <a:pPr marL="0" indent="0">
              <a:buNone/>
            </a:pPr>
            <a:r>
              <a:rPr lang="lv-LV" dirty="0"/>
              <a:t>• Sprādzienbīstamības , ugunsnedrošas un indīgas vielas;</a:t>
            </a:r>
          </a:p>
          <a:p>
            <a:pPr marL="0" indent="0">
              <a:buNone/>
            </a:pPr>
            <a:r>
              <a:rPr lang="lv-LV" dirty="0"/>
              <a:t>• Gāzes iekārtas,</a:t>
            </a:r>
          </a:p>
          <a:p>
            <a:pPr marL="0" indent="0">
              <a:buNone/>
            </a:pPr>
            <a:r>
              <a:rPr lang="lv-LV" dirty="0"/>
              <a:t>• Elektroiekārtas.</a:t>
            </a:r>
          </a:p>
          <a:p>
            <a:pPr marL="0" indent="0">
              <a:buNone/>
            </a:pPr>
            <a:r>
              <a:rPr lang="lv-LV" dirty="0"/>
              <a:t>– Raksturīgākie nelaimes gadījumu cēloņi:</a:t>
            </a:r>
          </a:p>
          <a:p>
            <a:pPr marL="0" indent="0">
              <a:buNone/>
            </a:pPr>
            <a:r>
              <a:rPr lang="lv-LV" dirty="0"/>
              <a:t>• Darbiniekiem neuzmanīgi pavietojoties pa teritoriju , telpām, kāpnēm , kritienu rezultātā – lūzumi, sasitumi;</a:t>
            </a:r>
          </a:p>
          <a:p>
            <a:pPr marL="0" indent="0">
              <a:buNone/>
            </a:pPr>
            <a:r>
              <a:rPr lang="lv-LV" dirty="0"/>
              <a:t> Daļa nelaimes gadījumu notikuši darbiniekiem neuzmanīgi mazgājot traukus, kā rezultātā savainotas rokas;</a:t>
            </a:r>
          </a:p>
          <a:p>
            <a:pPr marL="0" indent="0">
              <a:buNone/>
            </a:pPr>
            <a:r>
              <a:rPr lang="lv-LV" dirty="0"/>
              <a:t> Neievērojot drošības tehniku – apdegumi ar karstiem šķidrumiem, skābēm, sārmiem;</a:t>
            </a:r>
          </a:p>
          <a:p>
            <a:pPr marL="0" indent="0">
              <a:buNone/>
            </a:pPr>
            <a:r>
              <a:rPr lang="lv-LV" dirty="0"/>
              <a:t> Darbinieki traumas gūst , lietojot bojātus instrumentus, mehānismus un iekārtas, kā arī nelietojot vajadzīgos aizsardzības līdzekļus;</a:t>
            </a:r>
          </a:p>
          <a:p>
            <a:pPr marL="0" indent="0">
              <a:buNone/>
            </a:pPr>
            <a:r>
              <a:rPr lang="lv-LV" dirty="0"/>
              <a:t> Neievērojot darba </a:t>
            </a:r>
            <a:r>
              <a:rPr lang="lv-LV" dirty="0" smtClean="0"/>
              <a:t>disciplīnu</a:t>
            </a:r>
            <a:endParaRPr lang="lv-LV" dirty="0"/>
          </a:p>
        </p:txBody>
      </p:sp>
      <p:pic>
        <p:nvPicPr>
          <p:cNvPr id="4" name="Picture 3"/>
          <p:cNvPicPr>
            <a:picLocks noChangeAspect="1"/>
          </p:cNvPicPr>
          <p:nvPr/>
        </p:nvPicPr>
        <p:blipFill>
          <a:blip r:embed="rId2"/>
          <a:stretch>
            <a:fillRect/>
          </a:stretch>
        </p:blipFill>
        <p:spPr>
          <a:xfrm>
            <a:off x="8528179" y="-1"/>
            <a:ext cx="3349690" cy="2864499"/>
          </a:xfrm>
          <a:prstGeom prst="rect">
            <a:avLst/>
          </a:prstGeom>
        </p:spPr>
      </p:pic>
    </p:spTree>
    <p:extLst>
      <p:ext uri="{BB962C8B-B14F-4D97-AF65-F5344CB8AC3E}">
        <p14:creationId xmlns="" xmlns:p14="http://schemas.microsoft.com/office/powerpoint/2010/main" val="321466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1981</Words>
  <Application>Microsoft Office PowerPoint</Application>
  <PresentationFormat>Pielāgots</PresentationFormat>
  <Paragraphs>165</Paragraphs>
  <Slides>18</Slides>
  <Notes>0</Notes>
  <HiddenSlides>0</HiddenSlides>
  <MMClips>0</MMClips>
  <ScaleCrop>false</ScaleCrop>
  <HeadingPairs>
    <vt:vector size="4" baseType="variant">
      <vt:variant>
        <vt:lpstr>Dizains</vt:lpstr>
      </vt:variant>
      <vt:variant>
        <vt:i4>1</vt:i4>
      </vt:variant>
      <vt:variant>
        <vt:lpstr>Slaidu virsraksti</vt:lpstr>
      </vt:variant>
      <vt:variant>
        <vt:i4>18</vt:i4>
      </vt:variant>
    </vt:vector>
  </HeadingPairs>
  <TitlesOfParts>
    <vt:vector size="19" baseType="lpstr">
      <vt:lpstr>Office Theme</vt:lpstr>
      <vt:lpstr>PIKC Kuldīgas Tehnoloģiju un tūrisma tehnikums</vt:lpstr>
      <vt:lpstr> Tēma: DARBA DROŠĪBAS ORGANIZĀCIJA ĒDINĀŠANAS UZŅĒMUMĀ</vt:lpstr>
      <vt:lpstr>Slaids 3</vt:lpstr>
      <vt:lpstr>Slaids 4</vt:lpstr>
      <vt:lpstr>Slaids 5</vt:lpstr>
      <vt:lpstr>Slaids 6</vt:lpstr>
      <vt:lpstr>Slaids 7</vt:lpstr>
      <vt:lpstr>Slaids 8</vt:lpstr>
      <vt:lpstr>Slaids 9</vt:lpstr>
      <vt:lpstr>Slaids 10</vt:lpstr>
      <vt:lpstr>Slaids 11</vt:lpstr>
      <vt:lpstr>Slaids 12</vt:lpstr>
      <vt:lpstr>Slaids 13</vt:lpstr>
      <vt:lpstr>Slaids 14</vt:lpstr>
      <vt:lpstr>Slaids 15</vt:lpstr>
      <vt:lpstr>Slaids 16</vt:lpstr>
      <vt:lpstr>Slaids 17</vt:lpstr>
      <vt:lpstr>Slaids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PIKC Kuldīgas Tehnoloģiju un tūrisma tehnikums</dc:title>
  <dc:creator>SIA ATVV</dc:creator>
  <cp:lastModifiedBy>Dators</cp:lastModifiedBy>
  <cp:revision>45</cp:revision>
  <dcterms:created xsi:type="dcterms:W3CDTF">2017-02-20T08:38:35Z</dcterms:created>
  <dcterms:modified xsi:type="dcterms:W3CDTF">2017-03-02T06:46:49Z</dcterms:modified>
</cp:coreProperties>
</file>