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02803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82932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71177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46979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6040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50088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62350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01071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02128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409647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331541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C07D0-AE57-4170-93F9-D9FF9E270D51}" type="datetimeFigureOut">
              <a:rPr lang="lv-LV" smtClean="0"/>
              <a:pPr/>
              <a:t>2017.03.02.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538D-48AE-460F-8AAB-38E64695A96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242707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.gov.lv/text/44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306" y="2967335"/>
            <a:ext cx="9454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b="1" dirty="0"/>
              <a:t>Profesionālās vidējās izglītības programma</a:t>
            </a:r>
          </a:p>
          <a:p>
            <a:endParaRPr lang="lv-LV" altLang="lv-LV" b="1" dirty="0"/>
          </a:p>
          <a:p>
            <a:r>
              <a:rPr lang="lv-LV" altLang="lv-LV" dirty="0"/>
              <a:t>Kvalifikācija</a:t>
            </a:r>
            <a:r>
              <a:rPr lang="lv-LV" altLang="lv-LV" b="1" dirty="0"/>
              <a:t>- ēdināšanas pakalpojuma speciālists</a:t>
            </a:r>
          </a:p>
          <a:p>
            <a:endParaRPr lang="lv-LV" altLang="lv-LV" b="1" dirty="0"/>
          </a:p>
          <a:p>
            <a:r>
              <a:rPr lang="lv-LV" altLang="lv-LV" dirty="0"/>
              <a:t>Priekšmets</a:t>
            </a:r>
            <a:r>
              <a:rPr lang="lv-LV" altLang="lv-LV" b="1" dirty="0"/>
              <a:t>- sabiedrības un cilvēka drošība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83967" y="1175837"/>
            <a:ext cx="71052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PIKC </a:t>
            </a:r>
            <a:r>
              <a:rPr lang="en-US" altLang="lv-LV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Kuld</a:t>
            </a:r>
            <a:r>
              <a:rPr lang="lv-LV" altLang="lv-LV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īgas</a:t>
            </a:r>
            <a:r>
              <a:rPr lang="lv-LV" alt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Tehnoloģiju un tūrisma tehnikums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xmlns="" val="37764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21437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>
                <a:latin typeface="ArialMT"/>
              </a:rPr>
              <a:t>• </a:t>
            </a:r>
            <a:r>
              <a:rPr lang="lv-LV" b="1" dirty="0">
                <a:latin typeface="Arial-BoldMT"/>
              </a:rPr>
              <a:t>Daži fakti, kas jāzina par individuālajiem aizsardzības līdzekļiem</a:t>
            </a:r>
            <a:r>
              <a:rPr lang="lv-LV" dirty="0">
                <a:latin typeface="ArialMT"/>
              </a:rPr>
              <a:t>:</a:t>
            </a:r>
          </a:p>
          <a:p>
            <a:r>
              <a:rPr lang="lv-LV" dirty="0">
                <a:latin typeface="ArialMT"/>
              </a:rPr>
              <a:t>• jānodrošina atbilstoša aizsardzība pret riska faktoriem, kuriem nodarbinātais</a:t>
            </a:r>
          </a:p>
          <a:p>
            <a:r>
              <a:rPr lang="lv-LV" dirty="0">
                <a:latin typeface="ArialMT"/>
              </a:rPr>
              <a:t>tiek pakļauts;</a:t>
            </a:r>
          </a:p>
          <a:p>
            <a:r>
              <a:rPr lang="lv-LV" dirty="0">
                <a:latin typeface="ArialMT"/>
              </a:rPr>
              <a:t>• jāaizsargā acis, deguns, mute, āda u.c. cilvēka organisma daļas;</a:t>
            </a:r>
          </a:p>
          <a:p>
            <a:r>
              <a:rPr lang="lv-LV" dirty="0">
                <a:latin typeface="ArialMT"/>
              </a:rPr>
              <a:t>• jābūt maksimāli ērtiem;</a:t>
            </a:r>
          </a:p>
          <a:p>
            <a:r>
              <a:rPr lang="lv-LV" dirty="0">
                <a:latin typeface="ArialMT"/>
              </a:rPr>
              <a:t>• jālieto atbilstoši pieejamām ražotāja instrukcijām un noteikumiem;</a:t>
            </a:r>
          </a:p>
          <a:p>
            <a:r>
              <a:rPr lang="lv-LV" dirty="0">
                <a:latin typeface="ArialMT"/>
              </a:rPr>
              <a:t>• drīkst lietot tikai tiem paredzētiem mērķiem;</a:t>
            </a:r>
          </a:p>
          <a:p>
            <a:r>
              <a:rPr lang="lv-LV" dirty="0">
                <a:latin typeface="ArialMT"/>
              </a:rPr>
              <a:t>• jāuztur tīri un pilnīgā kārtībā;</a:t>
            </a:r>
          </a:p>
          <a:p>
            <a:r>
              <a:rPr lang="lv-LV" dirty="0">
                <a:latin typeface="ArialMT"/>
              </a:rPr>
              <a:t>• jābūt sertificētiem attiecībā uz risku, no kura darbinieks vēlas izsargāties</a:t>
            </a:r>
          </a:p>
          <a:p>
            <a:r>
              <a:rPr lang="lv-LV" dirty="0">
                <a:latin typeface="ArialMT"/>
              </a:rPr>
              <a:t>( „CE" marķējums);</a:t>
            </a:r>
          </a:p>
          <a:p>
            <a:r>
              <a:rPr lang="lv-LV" dirty="0">
                <a:latin typeface="ArialMT"/>
              </a:rPr>
              <a:t>• nedrīkst zaudēt nevienu no galvenajiem raksturlielumiem;</a:t>
            </a:r>
          </a:p>
          <a:p>
            <a:r>
              <a:rPr lang="lv-LV" dirty="0">
                <a:latin typeface="ArialMT"/>
              </a:rPr>
              <a:t>• paredzēti individuālai lietošanai (gadījumos, ja tos nepieciešams izmantot</a:t>
            </a:r>
          </a:p>
          <a:p>
            <a:r>
              <a:rPr lang="lv-LV" dirty="0">
                <a:latin typeface="ArialMT"/>
              </a:rPr>
              <a:t>vairākiem cilvēkiem, tie iepriekš jāiztīra un jādezinficē);</a:t>
            </a:r>
          </a:p>
          <a:p>
            <a:r>
              <a:rPr lang="lv-LV" dirty="0">
                <a:latin typeface="ArialMT"/>
              </a:rPr>
              <a:t>• tas nedrīkst radīt vēl lielāku risku;</a:t>
            </a:r>
          </a:p>
          <a:p>
            <a:r>
              <a:rPr lang="lv-LV" dirty="0">
                <a:latin typeface="ArialMT"/>
              </a:rPr>
              <a:t>• ja vienlaikus lieto vairākus aizsardzības līdzekļus, tiem jābūt savstarpēji</a:t>
            </a:r>
          </a:p>
          <a:p>
            <a:r>
              <a:rPr lang="lv-LV" dirty="0">
                <a:latin typeface="ArialMT"/>
              </a:rPr>
              <a:t>savietojamiem.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3990913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090" y="887767"/>
            <a:ext cx="71909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>
                <a:latin typeface="ArialMT"/>
              </a:rPr>
              <a:t>Gadījumos, ja darbiniekam piešķirtie</a:t>
            </a:r>
          </a:p>
          <a:p>
            <a:r>
              <a:rPr lang="lv-LV" sz="2800" dirty="0">
                <a:latin typeface="ArialMT"/>
              </a:rPr>
              <a:t>aizsardzības līdzekļi ir neērti un</a:t>
            </a:r>
          </a:p>
          <a:p>
            <a:r>
              <a:rPr lang="lv-LV" sz="2800" dirty="0">
                <a:latin typeface="ArialMT"/>
              </a:rPr>
              <a:t>nepiemēroti, piemēram, spiež, jo ir par</a:t>
            </a:r>
          </a:p>
          <a:p>
            <a:r>
              <a:rPr lang="pt-BR" sz="2800" dirty="0">
                <a:latin typeface="ArialMT"/>
              </a:rPr>
              <a:t>mazu vai arī ir radušās citas grūtības to</a:t>
            </a:r>
          </a:p>
          <a:p>
            <a:r>
              <a:rPr lang="lv-LV" sz="2800" dirty="0">
                <a:latin typeface="ArialMT"/>
              </a:rPr>
              <a:t>izmantošanā, par to jāinformē savu darba</a:t>
            </a:r>
          </a:p>
          <a:p>
            <a:r>
              <a:rPr lang="lv-LV" sz="2800" dirty="0">
                <a:latin typeface="ArialMT"/>
              </a:rPr>
              <a:t>devēju, lai viņš tos varētu samainīt pret</a:t>
            </a:r>
          </a:p>
          <a:p>
            <a:r>
              <a:rPr lang="lv-LV" sz="2800" dirty="0">
                <a:latin typeface="ArialMT"/>
              </a:rPr>
              <a:t>darbiniekam atbilstošākiem!</a:t>
            </a:r>
          </a:p>
          <a:p>
            <a:r>
              <a:rPr lang="lv-LV" sz="2800" dirty="0">
                <a:latin typeface="ArialMT"/>
              </a:rPr>
              <a:t>• </a:t>
            </a:r>
            <a:r>
              <a:rPr lang="lv-LV" sz="2800" b="1" dirty="0">
                <a:latin typeface="Arial-BoldMT"/>
              </a:rPr>
              <a:t>Strādājot lietojiet darba devēja</a:t>
            </a:r>
          </a:p>
          <a:p>
            <a:r>
              <a:rPr lang="lv-LV" sz="2800" b="1" dirty="0">
                <a:latin typeface="Arial-BoldMT"/>
              </a:rPr>
              <a:t>izsniegtos aizsardzības līdzekļus!</a:t>
            </a:r>
            <a:endParaRPr lang="lv-LV" sz="2800" dirty="0"/>
          </a:p>
        </p:txBody>
      </p:sp>
      <p:sp>
        <p:nvSpPr>
          <p:cNvPr id="3" name="Rectangle 2"/>
          <p:cNvSpPr/>
          <p:nvPr/>
        </p:nvSpPr>
        <p:spPr>
          <a:xfrm>
            <a:off x="7910003" y="5454874"/>
            <a:ext cx="315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Darbu sagatavoja: Anita Bērziņa</a:t>
            </a:r>
          </a:p>
        </p:txBody>
      </p:sp>
    </p:spTree>
    <p:extLst>
      <p:ext uri="{BB962C8B-B14F-4D97-AF65-F5344CB8AC3E}">
        <p14:creationId xmlns:p14="http://schemas.microsoft.com/office/powerpoint/2010/main" xmlns="" val="116820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777" y="832204"/>
            <a:ext cx="9144000" cy="4387865"/>
          </a:xfrm>
        </p:spPr>
        <p:txBody>
          <a:bodyPr/>
          <a:lstStyle/>
          <a:p>
            <a:r>
              <a:rPr lang="lv-LV" dirty="0"/>
              <a:t>Izmantojamās literatūras saraksts: </a:t>
            </a:r>
          </a:p>
          <a:p>
            <a:endParaRPr lang="lv-LV" dirty="0"/>
          </a:p>
          <a:p>
            <a:r>
              <a:rPr lang="lv-LV" altLang="lv-LV" dirty="0"/>
              <a:t>‘</a:t>
            </a:r>
            <a:r>
              <a:rPr lang="lv-LV" altLang="lv-LV" dirty="0" smtClean="0"/>
              <a:t>’Rokasgrāmata ēdināšanas uzņēmumu vadītājiem’’, Ingrīda </a:t>
            </a:r>
            <a:r>
              <a:rPr lang="lv-LV" altLang="lv-LV" dirty="0" err="1" smtClean="0"/>
              <a:t>Millere</a:t>
            </a:r>
            <a:r>
              <a:rPr lang="lv-LV" altLang="lv-LV" dirty="0" smtClean="0"/>
              <a:t>, </a:t>
            </a:r>
            <a:r>
              <a:rPr lang="lv-LV" altLang="lv-LV" dirty="0"/>
              <a:t>LLU, Jelgava, 2007. gads</a:t>
            </a:r>
          </a:p>
          <a:p>
            <a:endParaRPr lang="lv-LV" altLang="lv-LV" dirty="0"/>
          </a:p>
          <a:p>
            <a:r>
              <a:rPr lang="lv-LV" altLang="lv-LV" dirty="0"/>
              <a:t>«Darba aizsardzības rokasgrāmata», Izdevējs </a:t>
            </a:r>
            <a:r>
              <a:rPr lang="lv-LV" altLang="lv-LV" dirty="0">
                <a:cs typeface="Times New Roman" panose="02020603050405020304" pitchFamily="18" charset="0"/>
              </a:rPr>
              <a:t>Eiropas darba drošības un veselības aizsardzības aģentūra, 2010. gads.</a:t>
            </a:r>
          </a:p>
          <a:p>
            <a:endParaRPr lang="lv-LV" dirty="0"/>
          </a:p>
          <a:p>
            <a:r>
              <a:rPr lang="lv-LV" dirty="0">
                <a:hlinkClick r:id="rId2"/>
              </a:rPr>
              <a:t>http://www.lm.gov.lv/text/449</a:t>
            </a:r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53260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2154" y="1685408"/>
            <a:ext cx="9747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3600" dirty="0">
                <a:latin typeface="ArialMT"/>
              </a:rPr>
              <a:t>Tēma: </a:t>
            </a:r>
            <a:r>
              <a:rPr lang="lv-LV" sz="3600" b="1" dirty="0">
                <a:latin typeface="ArialMT"/>
              </a:rPr>
              <a:t>Individuālie aizsardzības līdzekļi</a:t>
            </a:r>
            <a:endParaRPr lang="lv-LV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973" y="3055707"/>
            <a:ext cx="4003700" cy="265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899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5017" y="550416"/>
            <a:ext cx="101383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>
                <a:latin typeface="ArialMT"/>
              </a:rPr>
              <a:t>Individuālie aizsardzības līdzekļi ir izstrādājumi,</a:t>
            </a:r>
          </a:p>
          <a:p>
            <a:r>
              <a:rPr lang="lv-LV" sz="2800" dirty="0">
                <a:latin typeface="ArialMT"/>
              </a:rPr>
              <a:t>ierīces un iekārtas, kuras nodarbinātais izmanto,</a:t>
            </a:r>
          </a:p>
          <a:p>
            <a:r>
              <a:rPr lang="lv-LV" sz="2800" dirty="0">
                <a:latin typeface="ArialMT"/>
              </a:rPr>
              <a:t>lai aizsargātu savu drošību un veselību pret</a:t>
            </a:r>
          </a:p>
          <a:p>
            <a:r>
              <a:rPr lang="sv-SE" sz="2800" dirty="0">
                <a:latin typeface="ArialMT"/>
              </a:rPr>
              <a:t>bīstamu vai kaitīgu darba vides riska faktoru</a:t>
            </a:r>
          </a:p>
          <a:p>
            <a:r>
              <a:rPr lang="lv-LV" sz="2800" dirty="0">
                <a:latin typeface="ArialMT"/>
              </a:rPr>
              <a:t>iedarbību.</a:t>
            </a:r>
          </a:p>
          <a:p>
            <a:r>
              <a:rPr lang="lv-LV" sz="2800" dirty="0">
                <a:latin typeface="ArialMT"/>
              </a:rPr>
              <a:t>• Izvēloties individuālos aizsardzības līdzekļus, ir</a:t>
            </a:r>
          </a:p>
          <a:p>
            <a:r>
              <a:rPr lang="lv-LV" sz="2800" dirty="0">
                <a:latin typeface="ArialMT"/>
              </a:rPr>
              <a:t>jāizvērtē visi darba vietā sastopamie riska</a:t>
            </a:r>
          </a:p>
          <a:p>
            <a:r>
              <a:rPr lang="lv-LV" sz="2800" dirty="0">
                <a:latin typeface="ArialMT"/>
              </a:rPr>
              <a:t>faktori.</a:t>
            </a:r>
          </a:p>
          <a:p>
            <a:r>
              <a:rPr lang="lv-LV" sz="2800" dirty="0">
                <a:latin typeface="ArialMT"/>
              </a:rPr>
              <a:t>• Darba devējam ir pienākums bez maksas</a:t>
            </a:r>
          </a:p>
          <a:p>
            <a:r>
              <a:rPr lang="lv-LV" sz="2800" dirty="0">
                <a:latin typeface="ArialMT"/>
              </a:rPr>
              <a:t>nodrošināt nodarbinātos ar viņiem</a:t>
            </a:r>
          </a:p>
          <a:p>
            <a:r>
              <a:rPr lang="lv-LV" sz="2800" dirty="0">
                <a:latin typeface="ArialMT"/>
              </a:rPr>
              <a:t>nepieciešamajiem aizsardzības līdzekļiem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xmlns="" val="350315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761" y="1340774"/>
            <a:ext cx="88510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rgbClr val="000000"/>
                </a:solidFill>
                <a:latin typeface="Arial-BoldMT"/>
              </a:rPr>
              <a:t>Galvas aizsardzībai - </a:t>
            </a:r>
            <a:r>
              <a:rPr lang="lv-LV" dirty="0">
                <a:latin typeface="ArialMT"/>
              </a:rPr>
              <a:t>aizsargķiveres</a:t>
            </a:r>
            <a:r>
              <a:rPr lang="lv-LV" dirty="0">
                <a:solidFill>
                  <a:srgbClr val="009A9A"/>
                </a:solidFill>
                <a:latin typeface="ArialMT"/>
              </a:rPr>
              <a:t>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galvaskausa aizsardzībai,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cepures, kapuces, tīkliņi matiem un galvas </a:t>
            </a:r>
            <a:r>
              <a:rPr lang="lv-LV" dirty="0" err="1">
                <a:solidFill>
                  <a:srgbClr val="000000"/>
                </a:solidFill>
                <a:latin typeface="ArialMT"/>
              </a:rPr>
              <a:t>aizsargsegas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, piemēram,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ūdensnecaurlaidīgas aizsargcepures. Lieto, ja darbā ir iespēja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saskarties ar krītošiem priekšmetiem (būvniecībā, noliktavās u.c.),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kā arī strādājot ar mehānismiem, kuros var ieraut garus un vaļējus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matus u.c. gadījumos.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Sejas un acu aizsardzībai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-</a:t>
            </a:r>
            <a:r>
              <a:rPr lang="lv-LV" dirty="0">
                <a:latin typeface="ArialMT"/>
              </a:rPr>
              <a:t> brilles, aizsargbrilles, </a:t>
            </a:r>
            <a:r>
              <a:rPr lang="lv-LV" dirty="0" err="1">
                <a:latin typeface="ArialMT"/>
              </a:rPr>
              <a:t>aizsargekrāni</a:t>
            </a:r>
            <a:r>
              <a:rPr lang="lv-LV" dirty="0">
                <a:latin typeface="ArialMT"/>
              </a:rPr>
              <a:t>,</a:t>
            </a:r>
          </a:p>
          <a:p>
            <a:r>
              <a:rPr lang="lv-LV" dirty="0">
                <a:latin typeface="ArialMT"/>
              </a:rPr>
              <a:t>sejas aizsegi,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metināšanas vairogi. Tie aizsargā no putekļiem,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gāzēm, spilgtas gaismas, infrasarkanā, lāzera un atsevišķos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gadījumos arī jonizējošā starojuma un elektromagnētisko lauku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ietekmes.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Dzirdes aizsardzībai -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austiņas, ausu ieliktņi, akustiskās ķiveres.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Jālieto, ja troksnis darba vietā pārsniedz pieļaujamās ekspozīcijas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robežvērtības:</a:t>
            </a:r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827" y="2026257"/>
            <a:ext cx="3909676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75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985421"/>
            <a:ext cx="82651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dirty="0">
                <a:latin typeface="ArialMT"/>
              </a:rPr>
              <a:t>Ja trokšņa līmenis pārsniedz 85 decibelus</a:t>
            </a:r>
          </a:p>
          <a:p>
            <a:r>
              <a:rPr lang="lv-LV" sz="2800" dirty="0" smtClean="0">
                <a:latin typeface="ArialMT"/>
              </a:rPr>
              <a:t>(</a:t>
            </a:r>
            <a:r>
              <a:rPr lang="lv-LV" sz="2800" dirty="0" err="1" smtClean="0">
                <a:latin typeface="ArialMT"/>
              </a:rPr>
              <a:t>dBA</a:t>
            </a:r>
            <a:r>
              <a:rPr lang="lv-LV" sz="2800" dirty="0">
                <a:latin typeface="ArialMT"/>
              </a:rPr>
              <a:t>), darba devējam jārūpējas, lai</a:t>
            </a:r>
          </a:p>
          <a:p>
            <a:r>
              <a:rPr lang="lv-LV" sz="2800" dirty="0">
                <a:latin typeface="ArialMT"/>
              </a:rPr>
              <a:t>darbinieki lietotu individuālos dzirdes</a:t>
            </a:r>
          </a:p>
          <a:p>
            <a:r>
              <a:rPr lang="lv-LV" sz="2800" dirty="0">
                <a:latin typeface="ArialMT"/>
              </a:rPr>
              <a:t>aizsardzības līdzekļus;</a:t>
            </a:r>
          </a:p>
          <a:p>
            <a:r>
              <a:rPr lang="pl-PL" sz="2800" dirty="0">
                <a:latin typeface="ArialMT"/>
              </a:rPr>
              <a:t>• ja troksnis sasniedz 80 decibelu (dBA)</a:t>
            </a:r>
          </a:p>
          <a:p>
            <a:r>
              <a:rPr lang="lv-LV" sz="2800" dirty="0">
                <a:latin typeface="ArialMT"/>
              </a:rPr>
              <a:t>līmeni, darba devēja uzdevums ir</a:t>
            </a:r>
          </a:p>
          <a:p>
            <a:r>
              <a:rPr lang="lv-LV" sz="2800" dirty="0">
                <a:latin typeface="ArialMT"/>
              </a:rPr>
              <a:t>nodrošināt to, ka nodarbinātajiem ir</a:t>
            </a:r>
          </a:p>
          <a:p>
            <a:r>
              <a:rPr lang="lv-LV" sz="2800" dirty="0">
                <a:latin typeface="ArialMT"/>
              </a:rPr>
              <a:t>pieejami dzirdes aizsardzības līdzekļi</a:t>
            </a:r>
            <a:r>
              <a:rPr lang="lv-LV" dirty="0">
                <a:latin typeface="ArialMT"/>
              </a:rPr>
              <a:t>.</a:t>
            </a:r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417" y="2314433"/>
            <a:ext cx="3276618" cy="327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934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416" y="457200"/>
            <a:ext cx="815241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latin typeface="Arial-BoldMT"/>
              </a:rPr>
              <a:t>Elpošanas un gremošanas sistēmas aizsardzībai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-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respiratora tipa ierīces, maskas ar atbilstošiem putekļu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un/vai gāzu filtriem, ierīces ar gaisa piegādi. Lieto, ja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darba vietā ir iespēja saskarties ar putekļiem, dūmiem,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tvaikiem, gāzēm, radioaktīvām daļiņām, vīrusiem,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baktērijām, kā arī citiem riska faktoriem, kas saistīti ar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apkārtējās vides un apstākļu ietekmi - karstumu,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aukstumu, gaisa mitrumu.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Roku un plaukstas aizsardzībai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-</a:t>
            </a:r>
            <a:r>
              <a:rPr lang="lv-LV" dirty="0">
                <a:latin typeface="ArialMT"/>
              </a:rPr>
              <a:t> </a:t>
            </a:r>
            <a:r>
              <a:rPr lang="lv-LV" dirty="0" err="1">
                <a:latin typeface="ArialMT"/>
              </a:rPr>
              <a:t>aizsargcimdi</a:t>
            </a:r>
            <a:r>
              <a:rPr lang="lv-LV" dirty="0">
                <a:latin typeface="ArialMT"/>
              </a:rPr>
              <a:t>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pret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mehānisku iedarbību (aizsardzībai pret durtām, grieztām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brūcēm, vibrāciju), ķīmisku iedarbību (skābēm, sārmiem,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organiskajiem šķīdinātājiem), jonizējošu starojumu un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radioaktīvo piesārņojumu, aukstumu, karstumu, plaukstu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locītavu aizsargi smagiem darbiem, dielektriskie cimdi.</a:t>
            </a:r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634" y="1701628"/>
            <a:ext cx="28941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357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773" y="1056443"/>
            <a:ext cx="78212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rgbClr val="000000"/>
                </a:solidFill>
                <a:latin typeface="Arial-BoldMT"/>
              </a:rPr>
              <a:t>Kāju un pēdu aizsardzībai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- </a:t>
            </a:r>
            <a:r>
              <a:rPr lang="lv-LV" dirty="0" err="1">
                <a:latin typeface="ArialMT"/>
              </a:rPr>
              <a:t>aizsargapavi</a:t>
            </a:r>
            <a:r>
              <a:rPr lang="lv-LV" dirty="0">
                <a:latin typeface="ArialMT"/>
              </a:rPr>
              <a:t>,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apavi ar</a:t>
            </a:r>
          </a:p>
          <a:p>
            <a:r>
              <a:rPr lang="it-IT" dirty="0">
                <a:solidFill>
                  <a:srgbClr val="000000"/>
                </a:solidFill>
                <a:latin typeface="ArialMT"/>
              </a:rPr>
              <a:t>papildu aizsardzību pirkstgaliem, apavi un virsapavi ar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karstumizturīgu zoli, vibrāciju slāpējoši apavi,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elektroizolācijas kurpes, </a:t>
            </a:r>
            <a:r>
              <a:rPr lang="lv-LV" dirty="0" err="1">
                <a:solidFill>
                  <a:srgbClr val="000000"/>
                </a:solidFill>
                <a:latin typeface="ArialMT"/>
              </a:rPr>
              <a:t>aizsargzābaki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 darbam ar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motorzāģi, ceļu aizsargi u.c. Lieto, ja darba vietā nākas</a:t>
            </a:r>
          </a:p>
          <a:p>
            <a:r>
              <a:rPr lang="de-DE" dirty="0" err="1">
                <a:solidFill>
                  <a:srgbClr val="000000"/>
                </a:solidFill>
                <a:latin typeface="ArialMT"/>
              </a:rPr>
              <a:t>saskarties</a:t>
            </a:r>
            <a:r>
              <a:rPr lang="de-DE" dirty="0">
                <a:solidFill>
                  <a:srgbClr val="000000"/>
                </a:solidFill>
                <a:latin typeface="ArialMT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ArialMT"/>
              </a:rPr>
              <a:t>ar</a:t>
            </a:r>
            <a:r>
              <a:rPr lang="de-DE" dirty="0">
                <a:solidFill>
                  <a:srgbClr val="000000"/>
                </a:solidFill>
                <a:latin typeface="ArialMT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ArialMT"/>
              </a:rPr>
              <a:t>augstu</a:t>
            </a:r>
            <a:r>
              <a:rPr lang="de-DE" dirty="0">
                <a:solidFill>
                  <a:srgbClr val="000000"/>
                </a:solidFill>
                <a:latin typeface="ArialMT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ArialMT"/>
              </a:rPr>
              <a:t>temperatūru</a:t>
            </a:r>
            <a:r>
              <a:rPr lang="de-DE" dirty="0">
                <a:solidFill>
                  <a:srgbClr val="000000"/>
                </a:solidFill>
                <a:latin typeface="ArialMT"/>
              </a:rPr>
              <a:t>, </a:t>
            </a:r>
            <a:r>
              <a:rPr lang="de-DE" dirty="0" err="1">
                <a:solidFill>
                  <a:srgbClr val="000000"/>
                </a:solidFill>
                <a:latin typeface="ArialMT"/>
              </a:rPr>
              <a:t>dzirkstelēm</a:t>
            </a:r>
            <a:r>
              <a:rPr lang="de-DE" dirty="0">
                <a:solidFill>
                  <a:srgbClr val="000000"/>
                </a:solidFill>
                <a:latin typeface="ArialMT"/>
              </a:rPr>
              <a:t>, </a:t>
            </a:r>
            <a:r>
              <a:rPr lang="de-DE" dirty="0" err="1">
                <a:solidFill>
                  <a:srgbClr val="000000"/>
                </a:solidFill>
                <a:latin typeface="ArialMT"/>
              </a:rPr>
              <a:t>skābju</a:t>
            </a:r>
            <a:r>
              <a:rPr lang="de-DE" dirty="0">
                <a:solidFill>
                  <a:srgbClr val="000000"/>
                </a:solidFill>
                <a:latin typeface="ArialMT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ArialMT"/>
              </a:rPr>
              <a:t>un</a:t>
            </a:r>
            <a:endParaRPr lang="de-DE" dirty="0">
              <a:solidFill>
                <a:srgbClr val="000000"/>
              </a:solidFill>
              <a:latin typeface="ArialMT"/>
            </a:endParaRP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sārmu šļakatām u.c.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Vēdera un citu ķermeņa daļu aizsardzībai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-</a:t>
            </a:r>
          </a:p>
          <a:p>
            <a:r>
              <a:rPr lang="lv-LV" dirty="0" err="1">
                <a:solidFill>
                  <a:srgbClr val="000000"/>
                </a:solidFill>
                <a:latin typeface="ArialMT"/>
              </a:rPr>
              <a:t>aizsargvestes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, žaketes, priekšauti aizsardzībai pret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kustīgām mašīnu daļām, piemēram, griežot, urbjot,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frēzējot, kausējot metālus, uzsvārči (virsvalki, apmetņi),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priekšauti aizsardzībai pret ķīmiskām vielām, rentgena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starojumu, glābšanas vestes, </a:t>
            </a:r>
            <a:r>
              <a:rPr lang="lv-LV" dirty="0" err="1">
                <a:solidFill>
                  <a:srgbClr val="000000"/>
                </a:solidFill>
                <a:latin typeface="ArialMT"/>
              </a:rPr>
              <a:t>aizsargpriekšauti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 darbam</a:t>
            </a:r>
          </a:p>
          <a:p>
            <a:r>
              <a:rPr lang="pt-BR" dirty="0">
                <a:solidFill>
                  <a:srgbClr val="000000"/>
                </a:solidFill>
                <a:latin typeface="ArialMT"/>
              </a:rPr>
              <a:t>ar nažiem, jostas u.c.</a:t>
            </a:r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850" y="3665351"/>
            <a:ext cx="2619578" cy="292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52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954" y="1207609"/>
            <a:ext cx="79277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Aizsardzībai pret kritieniem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- drošības sistēmas un iekārtas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aizsardzībai </a:t>
            </a:r>
            <a:r>
              <a:rPr lang="lv-LV" dirty="0">
                <a:latin typeface="ArialMT"/>
              </a:rPr>
              <a:t>pret kritieniem no augstuma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, piemēram, ierīces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ķermeņa noturēšanai (drošības siksnas), </a:t>
            </a:r>
            <a:r>
              <a:rPr lang="lv-LV" dirty="0" err="1">
                <a:solidFill>
                  <a:srgbClr val="000000"/>
                </a:solidFill>
                <a:latin typeface="ArialMT"/>
              </a:rPr>
              <a:t>pretkritienu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 sistēmas,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drošības jostas, troses, sakabes āķi. Lieto gadījumos, kad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iespējama nokrišana no augstuma, kā arī glābšanas, remonta,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izpētes u.c. darbos.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Visa ķermeņa aizsardzībai pret kaitīgu darba vides faktoru</a:t>
            </a:r>
          </a:p>
          <a:p>
            <a:r>
              <a:rPr lang="lv-LV" b="1" dirty="0">
                <a:solidFill>
                  <a:srgbClr val="000000"/>
                </a:solidFill>
                <a:latin typeface="Arial-BoldMT"/>
              </a:rPr>
              <a:t>iedarbību jeb aizsargapģērbs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- dažāda veida </a:t>
            </a:r>
            <a:r>
              <a:rPr lang="lv-LV" dirty="0">
                <a:latin typeface="ArialMT"/>
              </a:rPr>
              <a:t>apģērbs aizsardzībai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pret mehāniskām traumām, ķīmiskām vielām, kausētiem metāliem,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infrasarkano un elektromagnētisko starojumu, putekļiem, gāzēm,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karstumu, kā arī aizsargapģērbs darbam ar motorzāģi, fluorescējošs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vai atstarojošs aizsargapģērbs vai piederumi (ceļu remontdarbos,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glābšanas dienestu darbiniekiem).</a:t>
            </a:r>
          </a:p>
          <a:p>
            <a:r>
              <a:rPr lang="lv-LV" dirty="0">
                <a:solidFill>
                  <a:srgbClr val="000000"/>
                </a:solidFill>
                <a:latin typeface="ArialMT"/>
              </a:rPr>
              <a:t>• </a:t>
            </a:r>
            <a:r>
              <a:rPr lang="lv-LV" b="1" dirty="0">
                <a:solidFill>
                  <a:srgbClr val="000000"/>
                </a:solidFill>
                <a:latin typeface="Arial-BoldMT"/>
              </a:rPr>
              <a:t>Darba apģērbs 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- kombinezoni, jakas, </a:t>
            </a:r>
            <a:r>
              <a:rPr lang="lv-LV" dirty="0" err="1">
                <a:solidFill>
                  <a:srgbClr val="000000"/>
                </a:solidFill>
                <a:latin typeface="ArialMT"/>
              </a:rPr>
              <a:t>puskombinezoni</a:t>
            </a:r>
            <a:r>
              <a:rPr lang="lv-LV" dirty="0">
                <a:solidFill>
                  <a:srgbClr val="000000"/>
                </a:solidFill>
                <a:latin typeface="ArialMT"/>
              </a:rPr>
              <a:t>, bikses.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15501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091" y="1020932"/>
            <a:ext cx="84249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800" b="1" dirty="0">
                <a:latin typeface="Arial-BoldMT"/>
              </a:rPr>
              <a:t>Darba apģērbs </a:t>
            </a:r>
            <a:r>
              <a:rPr lang="lv-LV" sz="2800" dirty="0">
                <a:latin typeface="ArialMT"/>
              </a:rPr>
              <a:t>- kombinezoni, jakas,</a:t>
            </a:r>
          </a:p>
          <a:p>
            <a:r>
              <a:rPr lang="fi-FI" sz="2800" dirty="0">
                <a:latin typeface="ArialMT"/>
              </a:rPr>
              <a:t>puskombinezoni, bikses, lietus jakas, mēteļi,</a:t>
            </a:r>
          </a:p>
          <a:p>
            <a:r>
              <a:rPr lang="lv-LV" sz="2800" dirty="0">
                <a:latin typeface="ArialMT"/>
              </a:rPr>
              <a:t>uzvalki.</a:t>
            </a:r>
          </a:p>
          <a:p>
            <a:r>
              <a:rPr lang="lv-LV" sz="2800" dirty="0">
                <a:latin typeface="ArialMT"/>
              </a:rPr>
              <a:t> </a:t>
            </a:r>
            <a:r>
              <a:rPr lang="lv-LV" sz="2800" b="1" dirty="0">
                <a:latin typeface="Arial-BoldMT"/>
              </a:rPr>
              <a:t>Ādas aizsardzībai </a:t>
            </a:r>
            <a:r>
              <a:rPr lang="lv-LV" sz="2800" dirty="0">
                <a:latin typeface="ArialMT"/>
              </a:rPr>
              <a:t>- aizsargkrēmi, </a:t>
            </a:r>
            <a:r>
              <a:rPr lang="lv-LV" sz="2800" dirty="0" err="1">
                <a:latin typeface="ArialMT"/>
              </a:rPr>
              <a:t>aizsargziedes</a:t>
            </a:r>
            <a:r>
              <a:rPr lang="lv-LV" sz="2800" dirty="0">
                <a:latin typeface="ArialMT"/>
              </a:rPr>
              <a:t>.</a:t>
            </a:r>
          </a:p>
          <a:p>
            <a:r>
              <a:rPr lang="pt-BR" sz="2800" dirty="0">
                <a:latin typeface="ArialMT"/>
              </a:rPr>
              <a:t>Lieto darbos, kuros rokas pakļautas lielam</a:t>
            </a:r>
          </a:p>
          <a:p>
            <a:r>
              <a:rPr lang="lv-LV" sz="2800" dirty="0">
                <a:latin typeface="ArialMT"/>
              </a:rPr>
              <a:t>ūdens daudzumam, agresīvām vielām,</a:t>
            </a:r>
          </a:p>
          <a:p>
            <a:r>
              <a:rPr lang="lv-LV" sz="2800" dirty="0">
                <a:latin typeface="ArialMT"/>
              </a:rPr>
              <a:t>šķīdumiem, piemēram, organiskiem</a:t>
            </a:r>
          </a:p>
          <a:p>
            <a:r>
              <a:rPr lang="lv-LV" sz="2800" dirty="0">
                <a:latin typeface="ArialMT"/>
              </a:rPr>
              <a:t>šķīdinātājiem, eļļām, smērvielām, kā arī darbos,</a:t>
            </a:r>
          </a:p>
          <a:p>
            <a:r>
              <a:rPr lang="lv-LV" sz="2800" dirty="0">
                <a:latin typeface="ArialMT"/>
              </a:rPr>
              <a:t>kuros valkāti darba cimdi. Jāatceras, ka šie</a:t>
            </a:r>
          </a:p>
          <a:p>
            <a:r>
              <a:rPr lang="lv-LV" sz="2800" dirty="0">
                <a:latin typeface="ArialMT"/>
              </a:rPr>
              <a:t>līdzekļi nedrīkst kairināt ādu, tiem jābūt viegli</a:t>
            </a:r>
          </a:p>
          <a:p>
            <a:r>
              <a:rPr lang="lv-LV" sz="2800" dirty="0">
                <a:latin typeface="ArialMT"/>
              </a:rPr>
              <a:t>notīrāmiem un nomazgājamiem.</a:t>
            </a:r>
            <a:endParaRPr lang="lv-LV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047" y="3821024"/>
            <a:ext cx="2031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029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917</Words>
  <Application>Microsoft Office PowerPoint</Application>
  <PresentationFormat>Pielāgots</PresentationFormat>
  <Paragraphs>126</Paragraphs>
  <Slides>12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3" baseType="lpstr">
      <vt:lpstr>Office Theme</vt:lpstr>
      <vt:lpstr>Slaids 1</vt:lpstr>
      <vt:lpstr>Slaids 2</vt:lpstr>
      <vt:lpstr>Slaids 3</vt:lpstr>
      <vt:lpstr>Slaids 4</vt:lpstr>
      <vt:lpstr>Slaids 5</vt:lpstr>
      <vt:lpstr>Slaids 6</vt:lpstr>
      <vt:lpstr>Slaids 7</vt:lpstr>
      <vt:lpstr>Slaids 8</vt:lpstr>
      <vt:lpstr>Slaids 9</vt:lpstr>
      <vt:lpstr>Slaids 10</vt:lpstr>
      <vt:lpstr>Slaids 11</vt:lpstr>
      <vt:lpstr>Slaids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 ATVV</dc:creator>
  <cp:lastModifiedBy>Dators</cp:lastModifiedBy>
  <cp:revision>25</cp:revision>
  <dcterms:created xsi:type="dcterms:W3CDTF">2017-02-20T09:23:54Z</dcterms:created>
  <dcterms:modified xsi:type="dcterms:W3CDTF">2017-03-02T06:59:46Z</dcterms:modified>
</cp:coreProperties>
</file>