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24" r:id="rId2"/>
    <p:sldId id="267" r:id="rId3"/>
    <p:sldId id="286" r:id="rId4"/>
    <p:sldId id="257" r:id="rId5"/>
    <p:sldId id="299" r:id="rId6"/>
    <p:sldId id="300" r:id="rId7"/>
    <p:sldId id="301" r:id="rId8"/>
    <p:sldId id="302" r:id="rId9"/>
    <p:sldId id="303" r:id="rId10"/>
    <p:sldId id="304" r:id="rId11"/>
    <p:sldId id="305" r:id="rId12"/>
    <p:sldId id="306" r:id="rId13"/>
    <p:sldId id="320" r:id="rId14"/>
    <p:sldId id="307" r:id="rId15"/>
    <p:sldId id="319"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lv-LV"/>
              <a:t>Rediģēt šablona virsraksta stilu</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lv-LV"/>
              <a:t>Rediģēt šablona virsraksta stilu</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lv-LV"/>
              <a:t>Rediģēt šablona virsraksta stilu</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48A87A34-81AB-432B-8DAE-1953F412C126}"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447191" y="2824269"/>
            <a:ext cx="4645152" cy="264445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412362" y="2821491"/>
            <a:ext cx="4645152" cy="2637371"/>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lv-LV"/>
              <a:t>Rediģēt šablona virsraksta stilu</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48A87A34-81AB-432B-8DAE-1953F412C126}"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6/16/2023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6/16/2023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17A0272-C0B9-478F-86B3-11025D86974D}"/>
              </a:ext>
            </a:extLst>
          </p:cNvPr>
          <p:cNvSpPr>
            <a:spLocks noGrp="1"/>
          </p:cNvSpPr>
          <p:nvPr>
            <p:ph type="ctrTitle"/>
          </p:nvPr>
        </p:nvSpPr>
        <p:spPr>
          <a:xfrm>
            <a:off x="675861" y="159026"/>
            <a:ext cx="10378991" cy="4349799"/>
          </a:xfrm>
        </p:spPr>
        <p:txBody>
          <a:bodyPr>
            <a:normAutofit/>
          </a:bodyPr>
          <a:lstStyle/>
          <a:p>
            <a:pPr algn="ctr"/>
            <a:endParaRPr lang="lv-LV" sz="4000" dirty="0"/>
          </a:p>
        </p:txBody>
      </p:sp>
      <p:sp>
        <p:nvSpPr>
          <p:cNvPr id="3" name="Apakšvirsraksts 2">
            <a:extLst>
              <a:ext uri="{FF2B5EF4-FFF2-40B4-BE49-F238E27FC236}">
                <a16:creationId xmlns="" xmlns:a16="http://schemas.microsoft.com/office/drawing/2014/main" id="{CC67EB8A-7F73-4CD6-9B29-AC1BC56D7454}"/>
              </a:ext>
            </a:extLst>
          </p:cNvPr>
          <p:cNvSpPr>
            <a:spLocks noGrp="1"/>
          </p:cNvSpPr>
          <p:nvPr>
            <p:ph type="subTitle" idx="1"/>
          </p:nvPr>
        </p:nvSpPr>
        <p:spPr>
          <a:xfrm>
            <a:off x="2417780" y="557350"/>
            <a:ext cx="8637072" cy="3951476"/>
          </a:xfrm>
        </p:spPr>
        <p:txBody>
          <a:bodyPr/>
          <a:lstStyle/>
          <a:p>
            <a:pPr algn="ctr"/>
            <a:r>
              <a:rPr lang="lv-LV" sz="4000" dirty="0" smtClean="0"/>
              <a:t>Koksnes mehāniskā apstrāde</a:t>
            </a:r>
          </a:p>
          <a:p>
            <a:r>
              <a:rPr lang="lv-LV" dirty="0" smtClean="0"/>
              <a:t>Kuldīgas Tehnoloģiju un tūrisma tehnikums</a:t>
            </a:r>
          </a:p>
          <a:p>
            <a:r>
              <a:rPr lang="lv-LV" dirty="0" smtClean="0"/>
              <a:t>Mārtiņš Mednieks</a:t>
            </a:r>
          </a:p>
          <a:p>
            <a:r>
              <a:rPr lang="lv-LV" dirty="0" smtClean="0"/>
              <a:t>2003.g.</a:t>
            </a:r>
          </a:p>
          <a:p>
            <a:endParaRPr lang="lv-LV" dirty="0"/>
          </a:p>
          <a:p>
            <a:endParaRPr lang="lv-LV" dirty="0"/>
          </a:p>
        </p:txBody>
      </p:sp>
    </p:spTree>
    <p:extLst>
      <p:ext uri="{BB962C8B-B14F-4D97-AF65-F5344CB8AC3E}">
        <p14:creationId xmlns:p14="http://schemas.microsoft.com/office/powerpoint/2010/main" val="195847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0CCB2593-7C0C-459C-B521-1BE8F5D87C02}"/>
              </a:ext>
            </a:extLst>
          </p:cNvPr>
          <p:cNvSpPr>
            <a:spLocks noGrp="1"/>
          </p:cNvSpPr>
          <p:nvPr>
            <p:ph type="title"/>
          </p:nvPr>
        </p:nvSpPr>
        <p:spPr>
          <a:xfrm>
            <a:off x="1464831" y="115406"/>
            <a:ext cx="9603275" cy="1049235"/>
          </a:xfrm>
        </p:spPr>
        <p:txBody>
          <a:bodyPr/>
          <a:lstStyle/>
          <a:p>
            <a:pPr algn="ctr"/>
            <a:r>
              <a:rPr lang="lv-LV" dirty="0"/>
              <a:t>Vertikālā urbjmašīna</a:t>
            </a:r>
          </a:p>
        </p:txBody>
      </p:sp>
      <p:pic>
        <p:nvPicPr>
          <p:cNvPr id="4" name="Satura vietturis 3">
            <a:extLst>
              <a:ext uri="{FF2B5EF4-FFF2-40B4-BE49-F238E27FC236}">
                <a16:creationId xmlns="" xmlns:a16="http://schemas.microsoft.com/office/drawing/2014/main" id="{F26B639F-B84E-4398-A5C4-243981183A09}"/>
              </a:ext>
            </a:extLst>
          </p:cNvPr>
          <p:cNvPicPr>
            <a:picLocks noGrp="1" noChangeAspect="1"/>
          </p:cNvPicPr>
          <p:nvPr>
            <p:ph idx="1"/>
          </p:nvPr>
        </p:nvPicPr>
        <p:blipFill>
          <a:blip r:embed="rId2"/>
          <a:stretch>
            <a:fillRect/>
          </a:stretch>
        </p:blipFill>
        <p:spPr>
          <a:xfrm>
            <a:off x="0" y="1461737"/>
            <a:ext cx="3860814" cy="4591744"/>
          </a:xfrm>
          <a:prstGeom prst="rect">
            <a:avLst/>
          </a:prstGeom>
        </p:spPr>
      </p:pic>
      <p:pic>
        <p:nvPicPr>
          <p:cNvPr id="5" name="Attēls 4">
            <a:extLst>
              <a:ext uri="{FF2B5EF4-FFF2-40B4-BE49-F238E27FC236}">
                <a16:creationId xmlns="" xmlns:a16="http://schemas.microsoft.com/office/drawing/2014/main" id="{BC6E2C9A-3B44-406C-91DA-40FEB368D9DC}"/>
              </a:ext>
            </a:extLst>
          </p:cNvPr>
          <p:cNvPicPr>
            <a:picLocks noChangeAspect="1"/>
          </p:cNvPicPr>
          <p:nvPr/>
        </p:nvPicPr>
        <p:blipFill>
          <a:blip r:embed="rId3"/>
          <a:stretch>
            <a:fillRect/>
          </a:stretch>
        </p:blipFill>
        <p:spPr>
          <a:xfrm>
            <a:off x="3860814" y="1648548"/>
            <a:ext cx="8225170" cy="4218122"/>
          </a:xfrm>
          <a:prstGeom prst="rect">
            <a:avLst/>
          </a:prstGeom>
        </p:spPr>
      </p:pic>
    </p:spTree>
    <p:extLst>
      <p:ext uri="{BB962C8B-B14F-4D97-AF65-F5344CB8AC3E}">
        <p14:creationId xmlns:p14="http://schemas.microsoft.com/office/powerpoint/2010/main" val="28543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04510F0-CC2F-4513-9D6E-8BF346F5A55B}"/>
              </a:ext>
            </a:extLst>
          </p:cNvPr>
          <p:cNvSpPr>
            <a:spLocks noGrp="1"/>
          </p:cNvSpPr>
          <p:nvPr>
            <p:ph type="title"/>
          </p:nvPr>
        </p:nvSpPr>
        <p:spPr/>
        <p:txBody>
          <a:bodyPr/>
          <a:lstStyle/>
          <a:p>
            <a:endParaRPr lang="lv-LV"/>
          </a:p>
        </p:txBody>
      </p:sp>
      <p:pic>
        <p:nvPicPr>
          <p:cNvPr id="4" name="Satura vietturis 3">
            <a:extLst>
              <a:ext uri="{FF2B5EF4-FFF2-40B4-BE49-F238E27FC236}">
                <a16:creationId xmlns="" xmlns:a16="http://schemas.microsoft.com/office/drawing/2014/main" id="{6A468DF9-C3BD-4EFA-9265-21A0AF43DBDD}"/>
              </a:ext>
            </a:extLst>
          </p:cNvPr>
          <p:cNvPicPr>
            <a:picLocks noGrp="1" noChangeAspect="1"/>
          </p:cNvPicPr>
          <p:nvPr>
            <p:ph idx="1"/>
          </p:nvPr>
        </p:nvPicPr>
        <p:blipFill>
          <a:blip r:embed="rId2"/>
          <a:stretch>
            <a:fillRect/>
          </a:stretch>
        </p:blipFill>
        <p:spPr>
          <a:xfrm>
            <a:off x="-81420" y="804519"/>
            <a:ext cx="6517836" cy="4337324"/>
          </a:xfrm>
          <a:prstGeom prst="rect">
            <a:avLst/>
          </a:prstGeom>
        </p:spPr>
      </p:pic>
      <p:pic>
        <p:nvPicPr>
          <p:cNvPr id="5" name="Attēls 4">
            <a:extLst>
              <a:ext uri="{FF2B5EF4-FFF2-40B4-BE49-F238E27FC236}">
                <a16:creationId xmlns="" xmlns:a16="http://schemas.microsoft.com/office/drawing/2014/main" id="{DCA787E1-8A37-4661-9B2B-16B3B0AAA813}"/>
              </a:ext>
            </a:extLst>
          </p:cNvPr>
          <p:cNvPicPr>
            <a:picLocks noChangeAspect="1"/>
          </p:cNvPicPr>
          <p:nvPr/>
        </p:nvPicPr>
        <p:blipFill>
          <a:blip r:embed="rId3"/>
          <a:stretch>
            <a:fillRect/>
          </a:stretch>
        </p:blipFill>
        <p:spPr>
          <a:xfrm>
            <a:off x="7624498" y="41137"/>
            <a:ext cx="2910979" cy="6101860"/>
          </a:xfrm>
          <a:prstGeom prst="rect">
            <a:avLst/>
          </a:prstGeom>
        </p:spPr>
      </p:pic>
    </p:spTree>
    <p:extLst>
      <p:ext uri="{BB962C8B-B14F-4D97-AF65-F5344CB8AC3E}">
        <p14:creationId xmlns:p14="http://schemas.microsoft.com/office/powerpoint/2010/main" val="99331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31257075-A4B3-4318-8454-A92C1401A6D9}"/>
              </a:ext>
            </a:extLst>
          </p:cNvPr>
          <p:cNvSpPr>
            <a:spLocks noGrp="1"/>
          </p:cNvSpPr>
          <p:nvPr>
            <p:ph type="title"/>
          </p:nvPr>
        </p:nvSpPr>
        <p:spPr>
          <a:xfrm>
            <a:off x="1294362" y="181667"/>
            <a:ext cx="9603275" cy="1049235"/>
          </a:xfrm>
        </p:spPr>
        <p:txBody>
          <a:bodyPr/>
          <a:lstStyle/>
          <a:p>
            <a:pPr algn="ctr"/>
            <a:r>
              <a:rPr lang="lv-LV" dirty="0"/>
              <a:t>Horizontālas urbjmašīnas</a:t>
            </a:r>
          </a:p>
        </p:txBody>
      </p:sp>
      <p:sp>
        <p:nvSpPr>
          <p:cNvPr id="3" name="Satura vietturis 2">
            <a:extLst>
              <a:ext uri="{FF2B5EF4-FFF2-40B4-BE49-F238E27FC236}">
                <a16:creationId xmlns="" xmlns:a16="http://schemas.microsoft.com/office/drawing/2014/main" id="{6CF0BE0E-F173-4B03-93DE-9E70C5ECA5C1}"/>
              </a:ext>
            </a:extLst>
          </p:cNvPr>
          <p:cNvSpPr>
            <a:spLocks noGrp="1"/>
          </p:cNvSpPr>
          <p:nvPr>
            <p:ph idx="1"/>
          </p:nvPr>
        </p:nvSpPr>
        <p:spPr>
          <a:xfrm>
            <a:off x="119271" y="706284"/>
            <a:ext cx="11953460" cy="4899386"/>
          </a:xfrm>
        </p:spPr>
        <p:txBody>
          <a:bodyPr>
            <a:noAutofit/>
          </a:bodyPr>
          <a:lstStyle/>
          <a:p>
            <a:r>
              <a:rPr lang="lv-LV" sz="2800" dirty="0"/>
              <a:t>Visvienkāršākā horizontālā urbjmašīna ir statīvā nekustīgi iestiprināta </a:t>
            </a:r>
            <a:r>
              <a:rPr lang="lv-LV" sz="2800" dirty="0" err="1"/>
              <a:t>darbvārpsta</a:t>
            </a:r>
            <a:r>
              <a:rPr lang="lv-LV" sz="2800" dirty="0"/>
              <a:t>. Detaļas uzvirza urbim ar karieti, kurai ir kustības iespēja virziena uz urbi un </a:t>
            </a:r>
            <a:r>
              <a:rPr lang="lv-LV" sz="2800" dirty="0" err="1"/>
              <a:t>sānkustība</a:t>
            </a:r>
            <a:r>
              <a:rPr lang="lv-LV" sz="2800" dirty="0"/>
              <a:t>, kas ļauj veidot tapu ligzdas. Mašīna sastāv no statnes, uz kuras </a:t>
            </a:r>
            <a:r>
              <a:rPr lang="lv-LV" sz="2800" dirty="0" err="1"/>
              <a:t>no¬stiprināts</a:t>
            </a:r>
            <a:r>
              <a:rPr lang="lv-LV" sz="2800" dirty="0"/>
              <a:t> elektromotors. Tā pagarinātā vārpsta vienlaikus ir ari darbmašīnas vārpsta. Vārpstas galā novietota patrona, kurā iestiprina urbi. Statnes vadotnēs uz </a:t>
            </a:r>
            <a:r>
              <a:rPr lang="lv-LV" sz="2800" dirty="0" err="1"/>
              <a:t>suporta</a:t>
            </a:r>
            <a:r>
              <a:rPr lang="lv-LV" sz="2800" dirty="0"/>
              <a:t> nostiprināts galds. Tas var pārvietoties horizontālā virzienā uz griezējinstrumenta pusi un projām no tā. Darbgalda augstumu regulē ar </a:t>
            </a:r>
            <a:r>
              <a:rPr lang="lv-LV" sz="2800" dirty="0" err="1"/>
              <a:t>rokratu</a:t>
            </a:r>
            <a:r>
              <a:rPr lang="lv-LV" sz="2800" dirty="0"/>
              <a:t>. Detaļu noliek uz galda, cieši piespiežot pie trīsstūrveida atbalsta, un no augšas piespiež ar </a:t>
            </a:r>
            <a:r>
              <a:rPr lang="lv-LV" sz="2800" dirty="0" err="1"/>
              <a:t>pneimopiespiedēju</a:t>
            </a:r>
            <a:r>
              <a:rPr lang="lv-LV" sz="2800" dirty="0"/>
              <a:t>. </a:t>
            </a:r>
          </a:p>
        </p:txBody>
      </p:sp>
    </p:spTree>
    <p:extLst>
      <p:ext uri="{BB962C8B-B14F-4D97-AF65-F5344CB8AC3E}">
        <p14:creationId xmlns:p14="http://schemas.microsoft.com/office/powerpoint/2010/main" val="186715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93F00F9-FFF9-4BB3-B03A-3662007D9607}"/>
              </a:ext>
            </a:extLst>
          </p:cNvPr>
          <p:cNvSpPr>
            <a:spLocks noGrp="1"/>
          </p:cNvSpPr>
          <p:nvPr>
            <p:ph type="title"/>
          </p:nvPr>
        </p:nvSpPr>
        <p:spPr/>
        <p:txBody>
          <a:bodyPr/>
          <a:lstStyle/>
          <a:p>
            <a:endParaRPr lang="lv-LV"/>
          </a:p>
        </p:txBody>
      </p:sp>
      <p:pic>
        <p:nvPicPr>
          <p:cNvPr id="4" name="Satura vietturis 3">
            <a:extLst>
              <a:ext uri="{FF2B5EF4-FFF2-40B4-BE49-F238E27FC236}">
                <a16:creationId xmlns="" xmlns:a16="http://schemas.microsoft.com/office/drawing/2014/main" id="{7EF99D8F-E797-47D3-B5A6-642651686AFA}"/>
              </a:ext>
            </a:extLst>
          </p:cNvPr>
          <p:cNvPicPr>
            <a:picLocks noGrp="1" noChangeAspect="1"/>
          </p:cNvPicPr>
          <p:nvPr>
            <p:ph idx="1"/>
          </p:nvPr>
        </p:nvPicPr>
        <p:blipFill>
          <a:blip r:embed="rId2"/>
          <a:stretch>
            <a:fillRect/>
          </a:stretch>
        </p:blipFill>
        <p:spPr>
          <a:xfrm>
            <a:off x="1100543" y="172278"/>
            <a:ext cx="8732570" cy="6048113"/>
          </a:xfrm>
          <a:prstGeom prst="rect">
            <a:avLst/>
          </a:prstGeom>
        </p:spPr>
      </p:pic>
    </p:spTree>
    <p:extLst>
      <p:ext uri="{BB962C8B-B14F-4D97-AF65-F5344CB8AC3E}">
        <p14:creationId xmlns:p14="http://schemas.microsoft.com/office/powerpoint/2010/main" val="218172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CAEC47CC-F6C0-46CE-8E39-07617D69F39B}"/>
              </a:ext>
            </a:extLst>
          </p:cNvPr>
          <p:cNvSpPr>
            <a:spLocks noGrp="1"/>
          </p:cNvSpPr>
          <p:nvPr>
            <p:ph type="title"/>
          </p:nvPr>
        </p:nvSpPr>
        <p:spPr>
          <a:xfrm>
            <a:off x="1411822" y="342420"/>
            <a:ext cx="9603275" cy="1049235"/>
          </a:xfrm>
        </p:spPr>
        <p:txBody>
          <a:bodyPr/>
          <a:lstStyle/>
          <a:p>
            <a:pPr algn="ctr"/>
            <a:r>
              <a:rPr lang="lv-LV" dirty="0"/>
              <a:t>Griezējinstrumenti</a:t>
            </a:r>
          </a:p>
        </p:txBody>
      </p:sp>
      <p:sp>
        <p:nvSpPr>
          <p:cNvPr id="3" name="Satura vietturis 2">
            <a:extLst>
              <a:ext uri="{FF2B5EF4-FFF2-40B4-BE49-F238E27FC236}">
                <a16:creationId xmlns="" xmlns:a16="http://schemas.microsoft.com/office/drawing/2014/main" id="{7649F9B9-09A5-4039-B8F7-95D9323EB859}"/>
              </a:ext>
            </a:extLst>
          </p:cNvPr>
          <p:cNvSpPr>
            <a:spLocks noGrp="1"/>
          </p:cNvSpPr>
          <p:nvPr>
            <p:ph idx="1"/>
          </p:nvPr>
        </p:nvSpPr>
        <p:spPr>
          <a:xfrm>
            <a:off x="251791" y="1219200"/>
            <a:ext cx="11463131" cy="4572000"/>
          </a:xfrm>
        </p:spPr>
        <p:txBody>
          <a:bodyPr>
            <a:noAutofit/>
          </a:bodyPr>
          <a:lstStyle/>
          <a:p>
            <a:r>
              <a:rPr lang="lv-LV" sz="2800" dirty="0"/>
              <a:t>Kā griezējinstrumentus urbšanas mašīnās izmanto dažāda izmēra un formas urbjus un gala frēzes. Urbja vai frēzes izmērus izvēlas atkarībā no urbuma vai gropes izmēriem, bet tipu — atkarībā no urbšanas apstākļiem, urbšanas virziena pret </a:t>
            </a:r>
            <a:r>
              <a:rPr lang="lv-LV" sz="2800" dirty="0" err="1"/>
              <a:t>kok¬snes</a:t>
            </a:r>
            <a:r>
              <a:rPr lang="lv-LV" sz="2800" dirty="0"/>
              <a:t> šķiedru virzienu, nepieciešamās precizitātes, raupjuma un ražīguma, kā arī </a:t>
            </a:r>
            <a:r>
              <a:rPr lang="lv-LV" sz="2800" dirty="0" err="1"/>
              <a:t>ur¬buma</a:t>
            </a:r>
            <a:r>
              <a:rPr lang="lv-LV" sz="2800" dirty="0"/>
              <a:t> vai gropes dzijuma. Mūsdienu kokapstrādes uzņēmumos plaši lieto urbjus ar </a:t>
            </a:r>
            <a:r>
              <a:rPr lang="lv-LV" sz="2800" dirty="0" err="1"/>
              <a:t>cietsakausējuma</a:t>
            </a:r>
            <a:r>
              <a:rPr lang="lv-LV" sz="2800" dirty="0"/>
              <a:t> plāksnītēm, kas var būt pielodētas pie urbja korpusa vai </a:t>
            </a:r>
            <a:r>
              <a:rPr lang="lv-LV" sz="2800" dirty="0" err="1"/>
              <a:t>piestipri¬nātas</a:t>
            </a:r>
            <a:r>
              <a:rPr lang="lv-LV" sz="2800" dirty="0"/>
              <a:t> mehāniski.</a:t>
            </a:r>
          </a:p>
        </p:txBody>
      </p:sp>
    </p:spTree>
    <p:extLst>
      <p:ext uri="{BB962C8B-B14F-4D97-AF65-F5344CB8AC3E}">
        <p14:creationId xmlns:p14="http://schemas.microsoft.com/office/powerpoint/2010/main" val="404654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CCF9122-3055-434C-BCF6-BDF082BD9519}"/>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62BB248C-B572-485F-B2B1-79C11A315599}"/>
              </a:ext>
            </a:extLst>
          </p:cNvPr>
          <p:cNvSpPr>
            <a:spLocks noGrp="1"/>
          </p:cNvSpPr>
          <p:nvPr>
            <p:ph idx="1"/>
          </p:nvPr>
        </p:nvSpPr>
        <p:spPr>
          <a:xfrm>
            <a:off x="304800" y="132522"/>
            <a:ext cx="10750054" cy="5642663"/>
          </a:xfrm>
        </p:spPr>
        <p:txBody>
          <a:bodyPr>
            <a:noAutofit/>
          </a:bodyPr>
          <a:lstStyle/>
          <a:p>
            <a:r>
              <a:rPr lang="lv-LV" sz="4000" dirty="0"/>
              <a:t>Darbam ar koku tiek izmantoti šāda veida urbji:</a:t>
            </a:r>
          </a:p>
          <a:p>
            <a:endParaRPr lang="lv-LV" sz="4000" dirty="0"/>
          </a:p>
          <a:p>
            <a:r>
              <a:rPr lang="lv-LV" sz="4000" dirty="0"/>
              <a:t>spirāle;</a:t>
            </a:r>
          </a:p>
          <a:p>
            <a:r>
              <a:rPr lang="lv-LV" sz="4000" dirty="0"/>
              <a:t>spalvas;</a:t>
            </a:r>
          </a:p>
          <a:p>
            <a:r>
              <a:rPr lang="lv-LV" sz="4000" dirty="0" err="1"/>
              <a:t>lūisa</a:t>
            </a:r>
            <a:r>
              <a:rPr lang="lv-LV" sz="4000" dirty="0"/>
              <a:t> spirāle;</a:t>
            </a:r>
          </a:p>
          <a:p>
            <a:r>
              <a:rPr lang="lv-LV" sz="4000" dirty="0" err="1"/>
              <a:t>Forstners</a:t>
            </a:r>
            <a:r>
              <a:rPr lang="lv-LV" sz="4000" dirty="0"/>
              <a:t>;</a:t>
            </a:r>
          </a:p>
          <a:p>
            <a:r>
              <a:rPr lang="lv-LV" sz="4000" dirty="0"/>
              <a:t>frēzēšana utt.</a:t>
            </a:r>
          </a:p>
        </p:txBody>
      </p:sp>
    </p:spTree>
    <p:extLst>
      <p:ext uri="{BB962C8B-B14F-4D97-AF65-F5344CB8AC3E}">
        <p14:creationId xmlns:p14="http://schemas.microsoft.com/office/powerpoint/2010/main" val="392571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D29FAAA-B232-4EAD-B009-C2CA4607F323}"/>
              </a:ext>
            </a:extLst>
          </p:cNvPr>
          <p:cNvSpPr>
            <a:spLocks noGrp="1"/>
          </p:cNvSpPr>
          <p:nvPr>
            <p:ph type="title"/>
          </p:nvPr>
        </p:nvSpPr>
        <p:spPr/>
        <p:txBody>
          <a:bodyPr/>
          <a:lstStyle/>
          <a:p>
            <a:r>
              <a:rPr lang="lv-LV" dirty="0"/>
              <a:t>griezējinstrumenti</a:t>
            </a:r>
          </a:p>
        </p:txBody>
      </p:sp>
      <p:sp>
        <p:nvSpPr>
          <p:cNvPr id="3" name="Satura vietturis 2">
            <a:extLst>
              <a:ext uri="{FF2B5EF4-FFF2-40B4-BE49-F238E27FC236}">
                <a16:creationId xmlns="" xmlns:a16="http://schemas.microsoft.com/office/drawing/2014/main" id="{C8312E5A-42A9-4E95-A1D5-14EDEBFC7984}"/>
              </a:ext>
            </a:extLst>
          </p:cNvPr>
          <p:cNvSpPr>
            <a:spLocks noGrp="1"/>
          </p:cNvSpPr>
          <p:nvPr>
            <p:ph idx="1"/>
          </p:nvPr>
        </p:nvSpPr>
        <p:spPr/>
        <p:txBody>
          <a:bodyPr>
            <a:normAutofit/>
          </a:bodyPr>
          <a:lstStyle/>
          <a:p>
            <a:r>
              <a:rPr lang="lv-LV" sz="3600" dirty="0"/>
              <a:t>Koksnes urbšanai šķiedru virzienā lieto </a:t>
            </a:r>
            <a:r>
              <a:rPr lang="lv-LV" sz="3600" dirty="0" err="1"/>
              <a:t>karotveida</a:t>
            </a:r>
            <a:r>
              <a:rPr lang="lv-LV" sz="3600" dirty="0"/>
              <a:t> urbjus, gliemežurbjus (svārpstus), koniski uzasinātus spirālurbjus un spirālurbjus ar </a:t>
            </a:r>
            <a:r>
              <a:rPr lang="lv-LV" sz="3600" dirty="0" err="1"/>
              <a:t>cietsakausējuma</a:t>
            </a:r>
            <a:r>
              <a:rPr lang="lv-LV" sz="3600" dirty="0"/>
              <a:t> </a:t>
            </a:r>
            <a:r>
              <a:rPr lang="lv-LV" sz="3600" dirty="0" err="1"/>
              <a:t>griezējda</a:t>
            </a:r>
            <a:r>
              <a:rPr lang="lv-LV" sz="3600" dirty="0"/>
              <a:t>]u vai ar pielodētu </a:t>
            </a:r>
            <a:r>
              <a:rPr lang="lv-LV" sz="3600" dirty="0" err="1"/>
              <a:t>cietsakausējuma</a:t>
            </a:r>
            <a:r>
              <a:rPr lang="lv-LV" sz="3600" dirty="0"/>
              <a:t> plāksnīti.</a:t>
            </a:r>
          </a:p>
        </p:txBody>
      </p:sp>
    </p:spTree>
    <p:extLst>
      <p:ext uri="{BB962C8B-B14F-4D97-AF65-F5344CB8AC3E}">
        <p14:creationId xmlns:p14="http://schemas.microsoft.com/office/powerpoint/2010/main" val="355985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3B52F8B0-729E-496F-B240-713B8A801913}"/>
              </a:ext>
            </a:extLst>
          </p:cNvPr>
          <p:cNvSpPr>
            <a:spLocks noGrp="1"/>
          </p:cNvSpPr>
          <p:nvPr>
            <p:ph type="title"/>
          </p:nvPr>
        </p:nvSpPr>
        <p:spPr/>
        <p:txBody>
          <a:bodyPr/>
          <a:lstStyle/>
          <a:p>
            <a:pPr algn="ctr"/>
            <a:r>
              <a:rPr lang="lv-LV" dirty="0" err="1"/>
              <a:t>geizējinstrumenti</a:t>
            </a:r>
            <a:endParaRPr lang="lv-LV" dirty="0"/>
          </a:p>
        </p:txBody>
      </p:sp>
      <p:sp>
        <p:nvSpPr>
          <p:cNvPr id="3" name="Satura vietturis 2">
            <a:extLst>
              <a:ext uri="{FF2B5EF4-FFF2-40B4-BE49-F238E27FC236}">
                <a16:creationId xmlns="" xmlns:a16="http://schemas.microsoft.com/office/drawing/2014/main" id="{4D92CA60-7F2A-48DB-8461-052AD99EFF16}"/>
              </a:ext>
            </a:extLst>
          </p:cNvPr>
          <p:cNvSpPr>
            <a:spLocks noGrp="1"/>
          </p:cNvSpPr>
          <p:nvPr>
            <p:ph idx="1"/>
          </p:nvPr>
        </p:nvSpPr>
        <p:spPr>
          <a:xfrm>
            <a:off x="477079" y="1410125"/>
            <a:ext cx="11423373" cy="4142536"/>
          </a:xfrm>
        </p:spPr>
        <p:txBody>
          <a:bodyPr>
            <a:noAutofit/>
          </a:bodyPr>
          <a:lstStyle/>
          <a:p>
            <a:r>
              <a:rPr lang="lv-LV" sz="2800" dirty="0" err="1"/>
              <a:t>Karotveida</a:t>
            </a:r>
            <a:r>
              <a:rPr lang="lv-LV" sz="2800" dirty="0"/>
              <a:t> urbis  ir izveidots ar vienu </a:t>
            </a:r>
            <a:r>
              <a:rPr lang="lv-LV" sz="2800" dirty="0" err="1"/>
              <a:t>griezējšķautni</a:t>
            </a:r>
            <a:r>
              <a:rPr lang="lv-LV" sz="2800" dirty="0"/>
              <a:t> un </a:t>
            </a:r>
            <a:r>
              <a:rPr lang="lv-LV" sz="2800" dirty="0" err="1"/>
              <a:t>garengropi</a:t>
            </a:r>
            <a:r>
              <a:rPr lang="lv-LV" sz="2800" dirty="0"/>
              <a:t> nogrieztās skaidas izvadīšanai. Ja </a:t>
            </a:r>
            <a:r>
              <a:rPr lang="lv-LV" sz="2800" dirty="0" err="1"/>
              <a:t>karotveida</a:t>
            </a:r>
            <a:r>
              <a:rPr lang="lv-LV" sz="2800" dirty="0"/>
              <a:t> urbim uzasinātas abas </a:t>
            </a:r>
            <a:r>
              <a:rPr lang="lv-LV" sz="2800" dirty="0" err="1"/>
              <a:t>sānmalas</a:t>
            </a:r>
            <a:r>
              <a:rPr lang="lv-LV" sz="2800" dirty="0"/>
              <a:t>, ar to var urbt koksni abos griešanas virzienos. Dziļi un intensīvi urbjot, urbja </a:t>
            </a:r>
            <a:r>
              <a:rPr lang="lv-LV" sz="2800" dirty="0" err="1"/>
              <a:t>garengrope</a:t>
            </a:r>
            <a:r>
              <a:rPr lang="lv-LV" sz="2800" dirty="0"/>
              <a:t> aizpildās ar skaidām, tāpēc tas bieži jāizceļ no urbuma un jānotīra nost skaidas. Šo urbju diametrs d=6-40 mm; griezējdaļas garums — 130-170 </a:t>
            </a:r>
            <a:r>
              <a:rPr lang="lv-LV" sz="2800" dirty="0" err="1"/>
              <a:t>mm.Gliemežurbi</a:t>
            </a:r>
            <a:r>
              <a:rPr lang="lv-LV" sz="2800" dirty="0"/>
              <a:t> (svārpstu) izmanto seklai urbšanai šķiedru virziena. Tā </a:t>
            </a:r>
            <a:r>
              <a:rPr lang="lv-LV" sz="2800" dirty="0" err="1"/>
              <a:t>garengropes</a:t>
            </a:r>
            <a:r>
              <a:rPr lang="lv-LV" sz="2800" dirty="0"/>
              <a:t> apakšējā daļa izveidota pa spirāli, un uz koniskā gala ir vītnes virsma. Gliemežurbja diametrs d=2-12 mm.</a:t>
            </a:r>
          </a:p>
        </p:txBody>
      </p:sp>
    </p:spTree>
    <p:extLst>
      <p:ext uri="{BB962C8B-B14F-4D97-AF65-F5344CB8AC3E}">
        <p14:creationId xmlns:p14="http://schemas.microsoft.com/office/powerpoint/2010/main" val="11503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C077745-E634-478F-A2C9-43BDDC908C10}"/>
              </a:ext>
            </a:extLst>
          </p:cNvPr>
          <p:cNvSpPr>
            <a:spLocks noGrp="1"/>
          </p:cNvSpPr>
          <p:nvPr>
            <p:ph type="title"/>
          </p:nvPr>
        </p:nvSpPr>
        <p:spPr>
          <a:xfrm>
            <a:off x="1623857" y="289233"/>
            <a:ext cx="9603275" cy="1049235"/>
          </a:xfrm>
        </p:spPr>
        <p:txBody>
          <a:bodyPr/>
          <a:lstStyle/>
          <a:p>
            <a:pPr algn="ctr"/>
            <a:r>
              <a:rPr lang="lv-LV" dirty="0"/>
              <a:t>Griezējinstrumenti</a:t>
            </a:r>
          </a:p>
        </p:txBody>
      </p:sp>
      <p:sp>
        <p:nvSpPr>
          <p:cNvPr id="3" name="Satura vietturis 2">
            <a:extLst>
              <a:ext uri="{FF2B5EF4-FFF2-40B4-BE49-F238E27FC236}">
                <a16:creationId xmlns="" xmlns:a16="http://schemas.microsoft.com/office/drawing/2014/main" id="{E43927C0-7F69-4CC1-B0F3-BFC0642B1E54}"/>
              </a:ext>
            </a:extLst>
          </p:cNvPr>
          <p:cNvSpPr>
            <a:spLocks noGrp="1"/>
          </p:cNvSpPr>
          <p:nvPr>
            <p:ph idx="1"/>
          </p:nvPr>
        </p:nvSpPr>
        <p:spPr>
          <a:xfrm>
            <a:off x="172278" y="1338468"/>
            <a:ext cx="12019722" cy="4529481"/>
          </a:xfrm>
        </p:spPr>
        <p:txBody>
          <a:bodyPr>
            <a:normAutofit/>
          </a:bodyPr>
          <a:lstStyle/>
          <a:p>
            <a:r>
              <a:rPr lang="lv-LV" sz="2800" dirty="0"/>
              <a:t>) centrurbjus ar apaļu </a:t>
            </a:r>
            <a:r>
              <a:rPr lang="lv-LV" sz="2800" dirty="0" err="1"/>
              <a:t>griezējdaju</a:t>
            </a:r>
            <a:r>
              <a:rPr lang="lv-LV" sz="2800" dirty="0"/>
              <a:t> lieto vienkāršu neliela dziļuma urbumu </a:t>
            </a:r>
            <a:r>
              <a:rPr lang="lv-LV" sz="2800" dirty="0" err="1"/>
              <a:t>vei¬došanai</a:t>
            </a:r>
            <a:r>
              <a:rPr lang="lv-LV" sz="2800" dirty="0"/>
              <a:t>. To priekšējā virsma izveidota pa vītnes līniju, un tas uzlabo skaidas izvadīšanu no urbuma. Centrurbju diametrs d=10-100 mm, asinājuma </a:t>
            </a:r>
            <a:r>
              <a:rPr lang="lv-LV" sz="2800" dirty="0" err="1"/>
              <a:t>leņ-ķis</a:t>
            </a:r>
            <a:r>
              <a:rPr lang="lv-LV" sz="2800" dirty="0"/>
              <a:t> 3=25-35°, </a:t>
            </a:r>
            <a:r>
              <a:rPr lang="lv-LV" sz="2800" dirty="0" err="1"/>
              <a:t>mugurleņķis</a:t>
            </a:r>
            <a:r>
              <a:rPr lang="lv-LV" sz="2800" dirty="0"/>
              <a:t> a=15-20°, priekšējais leņķis Y=20.</a:t>
            </a:r>
          </a:p>
          <a:p>
            <a:r>
              <a:rPr lang="lv-LV" sz="2800" dirty="0"/>
              <a:t>2) centrurbjus ar cilindrisku </a:t>
            </a:r>
            <a:r>
              <a:rPr lang="lv-LV" sz="2800" dirty="0" err="1"/>
              <a:t>griezējdalu</a:t>
            </a:r>
            <a:r>
              <a:rPr lang="lv-LV" sz="2800" dirty="0"/>
              <a:t> izmanto seklu urbumu iegūšanai, </a:t>
            </a:r>
            <a:r>
              <a:rPr lang="lv-LV" sz="2800" dirty="0" err="1"/>
              <a:t>ku¬riem</a:t>
            </a:r>
            <a:r>
              <a:rPr lang="lv-LV" sz="2800" dirty="0"/>
              <a:t> ir plakans dibens. Šādus urbjus lieto zaru un citu defektu izurbšanai, ligzdu urbšanai, </a:t>
            </a:r>
            <a:r>
              <a:rPr lang="lv-LV" sz="2800" dirty="0" err="1"/>
              <a:t>sastiprinā-šanas</a:t>
            </a:r>
            <a:r>
              <a:rPr lang="lv-LV" sz="2800" dirty="0"/>
              <a:t> furnitūrai, saplākšņu urbšanai, kā ari gludu un precīzu urbumu iestrādei dētajās. Šiem urbjiem var būt divu tipu </a:t>
            </a:r>
            <a:r>
              <a:rPr lang="lv-LV" sz="2800" dirty="0" err="1"/>
              <a:t>prieķšgriežni</a:t>
            </a:r>
            <a:r>
              <a:rPr lang="lv-LV" sz="2800" dirty="0"/>
              <a:t>: </a:t>
            </a:r>
          </a:p>
        </p:txBody>
      </p:sp>
    </p:spTree>
    <p:extLst>
      <p:ext uri="{BB962C8B-B14F-4D97-AF65-F5344CB8AC3E}">
        <p14:creationId xmlns:p14="http://schemas.microsoft.com/office/powerpoint/2010/main" val="972258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17277A8-4F0C-4A0C-81D9-FD42A72BC754}"/>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0BA71455-D5EA-48A0-A9CB-B9A0EDABC7E6}"/>
              </a:ext>
            </a:extLst>
          </p:cNvPr>
          <p:cNvSpPr>
            <a:spLocks noGrp="1"/>
          </p:cNvSpPr>
          <p:nvPr>
            <p:ph idx="1"/>
          </p:nvPr>
        </p:nvSpPr>
        <p:spPr>
          <a:xfrm>
            <a:off x="132523" y="265043"/>
            <a:ext cx="6573078" cy="5201303"/>
          </a:xfrm>
        </p:spPr>
        <p:txBody>
          <a:bodyPr>
            <a:noAutofit/>
          </a:bodyPr>
          <a:lstStyle/>
          <a:p>
            <a:r>
              <a:rPr lang="lv-LV" sz="2400" dirty="0"/>
              <a:t>Metāla urbji ar daļēji slīpētu smaili ir derīgi dzelzi nesaturošu metālu (alumīnija, vara, misiņa un cinka), kā arī dzelzs un neleģēta tērauda urbšanai. Nerūsējošā tērauda urbšanai ir derīgi urbji, kas izgatavoti no kobalta sakausējumiem (</a:t>
            </a:r>
            <a:r>
              <a:rPr lang="lv-LV" sz="2400" dirty="0" err="1"/>
              <a:t>ātrgriezējtērauds</a:t>
            </a:r>
            <a:r>
              <a:rPr lang="lv-LV" sz="2400" dirty="0"/>
              <a:t> - HSS-E) vai pat urbji ar titāna pārklājumu. Tie ir dārgāki par parastajiem </a:t>
            </a:r>
            <a:r>
              <a:rPr lang="lv-LV" sz="2400" dirty="0" err="1"/>
              <a:t>ātrgriezējtērauda</a:t>
            </a:r>
            <a:r>
              <a:rPr lang="lv-LV" sz="2400" dirty="0"/>
              <a:t> urbjiem, taču ir derīgi speciālu šķirņu tērauda urbšanai bez intensīvas dilšanas.</a:t>
            </a:r>
          </a:p>
        </p:txBody>
      </p:sp>
      <p:pic>
        <p:nvPicPr>
          <p:cNvPr id="4" name="Attēls 3">
            <a:extLst>
              <a:ext uri="{FF2B5EF4-FFF2-40B4-BE49-F238E27FC236}">
                <a16:creationId xmlns="" xmlns:a16="http://schemas.microsoft.com/office/drawing/2014/main" id="{3EFAA156-2508-41C5-827F-036DDA152DF4}"/>
              </a:ext>
            </a:extLst>
          </p:cNvPr>
          <p:cNvPicPr>
            <a:picLocks noChangeAspect="1"/>
          </p:cNvPicPr>
          <p:nvPr/>
        </p:nvPicPr>
        <p:blipFill>
          <a:blip r:embed="rId2"/>
          <a:stretch>
            <a:fillRect/>
          </a:stretch>
        </p:blipFill>
        <p:spPr>
          <a:xfrm>
            <a:off x="6705601" y="1412745"/>
            <a:ext cx="5217679" cy="3591502"/>
          </a:xfrm>
          <a:prstGeom prst="rect">
            <a:avLst/>
          </a:prstGeom>
        </p:spPr>
      </p:pic>
    </p:spTree>
    <p:extLst>
      <p:ext uri="{BB962C8B-B14F-4D97-AF65-F5344CB8AC3E}">
        <p14:creationId xmlns:p14="http://schemas.microsoft.com/office/powerpoint/2010/main" val="95064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7B3ECEB8-4F1C-4093-8138-4681AEF0E3B7}"/>
              </a:ext>
            </a:extLst>
          </p:cNvPr>
          <p:cNvSpPr/>
          <p:nvPr/>
        </p:nvSpPr>
        <p:spPr>
          <a:xfrm>
            <a:off x="1046922" y="1258958"/>
            <a:ext cx="9621078" cy="3170099"/>
          </a:xfrm>
          <a:prstGeom prst="rect">
            <a:avLst/>
          </a:prstGeom>
        </p:spPr>
        <p:txBody>
          <a:bodyPr wrap="square">
            <a:spAutoFit/>
          </a:bodyPr>
          <a:lstStyle/>
          <a:p>
            <a:r>
              <a:rPr lang="lv-LV" sz="4000" dirty="0"/>
              <a:t>Mērķis:     </a:t>
            </a:r>
          </a:p>
          <a:p>
            <a:pPr marL="342900" indent="-342900">
              <a:buFont typeface="Arial" panose="020B0604020202020204" pitchFamily="34" charset="0"/>
              <a:buChar char="•"/>
            </a:pPr>
            <a:r>
              <a:rPr lang="lv-LV" sz="4000" dirty="0"/>
              <a:t>Mehāniski apstrādāt koksni,</a:t>
            </a:r>
          </a:p>
          <a:p>
            <a:pPr marL="342900" indent="-342900">
              <a:buFont typeface="Arial" panose="020B0604020202020204" pitchFamily="34" charset="0"/>
              <a:buChar char="•"/>
            </a:pPr>
            <a:r>
              <a:rPr lang="lv-LV" sz="4000" dirty="0"/>
              <a:t>Ievērot darba drošības noteikumus.</a:t>
            </a:r>
          </a:p>
          <a:p>
            <a:pPr marL="342900" indent="-342900">
              <a:buFont typeface="Arial" panose="020B0604020202020204" pitchFamily="34" charset="0"/>
              <a:buChar char="•"/>
            </a:pPr>
            <a:r>
              <a:rPr lang="lv-LV" sz="4000" dirty="0"/>
              <a:t>Izmantojot detaļu specifikāciju patstāvīgi </a:t>
            </a:r>
            <a:r>
              <a:rPr lang="lv-LV" sz="4000" dirty="0" err="1"/>
              <a:t>iestatatīt</a:t>
            </a:r>
            <a:r>
              <a:rPr lang="lv-LV" sz="4000" dirty="0"/>
              <a:t> kokapstrādes darbmašīnas.</a:t>
            </a:r>
          </a:p>
        </p:txBody>
      </p:sp>
    </p:spTree>
    <p:extLst>
      <p:ext uri="{BB962C8B-B14F-4D97-AF65-F5344CB8AC3E}">
        <p14:creationId xmlns:p14="http://schemas.microsoft.com/office/powerpoint/2010/main" val="391606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0D5F7691-37FB-4EDD-B5A6-0BA1D33716CF}"/>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0A9E2433-5572-43F8-9211-1E116ADEA14D}"/>
              </a:ext>
            </a:extLst>
          </p:cNvPr>
          <p:cNvSpPr>
            <a:spLocks noGrp="1"/>
          </p:cNvSpPr>
          <p:nvPr>
            <p:ph idx="1"/>
          </p:nvPr>
        </p:nvSpPr>
        <p:spPr>
          <a:xfrm>
            <a:off x="291549" y="1033670"/>
            <a:ext cx="4717774" cy="4432675"/>
          </a:xfrm>
        </p:spPr>
        <p:txBody>
          <a:bodyPr>
            <a:noAutofit/>
          </a:bodyPr>
          <a:lstStyle/>
          <a:p>
            <a:r>
              <a:rPr lang="lv-LV" sz="3200" dirty="0"/>
              <a:t>2) Koka urbji</a:t>
            </a:r>
          </a:p>
          <a:p>
            <a:r>
              <a:rPr lang="lv-LV" sz="3200" dirty="0"/>
              <a:t>Šiem urbjiem ir gara centrējošā smaile ar diviem </a:t>
            </a:r>
            <a:r>
              <a:rPr lang="lv-LV" sz="3200" dirty="0" err="1"/>
              <a:t>priekšgriezošajiem</a:t>
            </a:r>
            <a:r>
              <a:rPr lang="lv-LV" sz="3200" dirty="0"/>
              <a:t> zobiem, un tie ir labi piemēroti tīru urbumu veidošanai kokā.</a:t>
            </a:r>
          </a:p>
        </p:txBody>
      </p:sp>
      <p:pic>
        <p:nvPicPr>
          <p:cNvPr id="4" name="Attēls 3">
            <a:extLst>
              <a:ext uri="{FF2B5EF4-FFF2-40B4-BE49-F238E27FC236}">
                <a16:creationId xmlns="" xmlns:a16="http://schemas.microsoft.com/office/drawing/2014/main" id="{F4CEE302-346E-4910-8DCD-93FAEBE725B1}"/>
              </a:ext>
            </a:extLst>
          </p:cNvPr>
          <p:cNvPicPr>
            <a:picLocks noChangeAspect="1"/>
          </p:cNvPicPr>
          <p:nvPr/>
        </p:nvPicPr>
        <p:blipFill>
          <a:blip r:embed="rId2"/>
          <a:stretch>
            <a:fillRect/>
          </a:stretch>
        </p:blipFill>
        <p:spPr>
          <a:xfrm>
            <a:off x="5464865" y="1283094"/>
            <a:ext cx="5715000" cy="3933825"/>
          </a:xfrm>
          <a:prstGeom prst="rect">
            <a:avLst/>
          </a:prstGeom>
        </p:spPr>
      </p:pic>
    </p:spTree>
    <p:extLst>
      <p:ext uri="{BB962C8B-B14F-4D97-AF65-F5344CB8AC3E}">
        <p14:creationId xmlns:p14="http://schemas.microsoft.com/office/powerpoint/2010/main" val="107251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8A05D30-1E64-48C5-B749-9AE70C8DD208}"/>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72CC425B-A418-482C-B574-B7322ABAA658}"/>
              </a:ext>
            </a:extLst>
          </p:cNvPr>
          <p:cNvSpPr>
            <a:spLocks noGrp="1"/>
          </p:cNvSpPr>
          <p:nvPr>
            <p:ph idx="1"/>
          </p:nvPr>
        </p:nvSpPr>
        <p:spPr>
          <a:xfrm>
            <a:off x="1" y="238539"/>
            <a:ext cx="6414052" cy="5605669"/>
          </a:xfrm>
        </p:spPr>
        <p:txBody>
          <a:bodyPr>
            <a:noAutofit/>
          </a:bodyPr>
          <a:lstStyle/>
          <a:p>
            <a:r>
              <a:rPr lang="lv-LV" sz="2400" dirty="0"/>
              <a:t>3) Betona urbji</a:t>
            </a:r>
          </a:p>
          <a:p>
            <a:r>
              <a:rPr lang="lv-LV" sz="2400" dirty="0"/>
              <a:t>Šie urbji ir lietojami urbumu veidošanai mūrī un betonā, tos iestiprinot perforatorā vai urbjmašīnā ar SDS stiprinājumu (betona urbšanai ir nepieciešami SDS urbji). Taču, ja siena sastāv no porainiem, perforētiem akmeņiem, jāpielieto rotācijas (</a:t>
            </a:r>
            <a:r>
              <a:rPr lang="lv-LV" sz="2400" dirty="0" err="1"/>
              <a:t>beztriecienu</a:t>
            </a:r>
            <a:r>
              <a:rPr lang="lv-LV" sz="2400" dirty="0"/>
              <a:t>) urbšana. Tas pats attiecas uz poraino ķieģeļu sienām un ar plāksnēm apšūtajām sienām. Lai veidotu urbumus šajos materiālos, jālieto mūra urbji, kuru smaili veido ielodēta </a:t>
            </a:r>
            <a:r>
              <a:rPr lang="lv-LV" sz="2400" dirty="0" err="1"/>
              <a:t>volfrāma</a:t>
            </a:r>
            <a:r>
              <a:rPr lang="lv-LV" sz="2400" dirty="0"/>
              <a:t> karbīda plāksne.</a:t>
            </a:r>
          </a:p>
        </p:txBody>
      </p:sp>
      <p:pic>
        <p:nvPicPr>
          <p:cNvPr id="4" name="Attēls 3">
            <a:extLst>
              <a:ext uri="{FF2B5EF4-FFF2-40B4-BE49-F238E27FC236}">
                <a16:creationId xmlns="" xmlns:a16="http://schemas.microsoft.com/office/drawing/2014/main" id="{11134D2A-2471-49AB-A6D6-6D8F0DB2CE65}"/>
              </a:ext>
            </a:extLst>
          </p:cNvPr>
          <p:cNvPicPr>
            <a:picLocks noChangeAspect="1"/>
          </p:cNvPicPr>
          <p:nvPr/>
        </p:nvPicPr>
        <p:blipFill>
          <a:blip r:embed="rId2"/>
          <a:stretch>
            <a:fillRect/>
          </a:stretch>
        </p:blipFill>
        <p:spPr>
          <a:xfrm>
            <a:off x="6414053" y="1299319"/>
            <a:ext cx="5715000" cy="3933825"/>
          </a:xfrm>
          <a:prstGeom prst="rect">
            <a:avLst/>
          </a:prstGeom>
        </p:spPr>
      </p:pic>
    </p:spTree>
    <p:extLst>
      <p:ext uri="{BB962C8B-B14F-4D97-AF65-F5344CB8AC3E}">
        <p14:creationId xmlns:p14="http://schemas.microsoft.com/office/powerpoint/2010/main" val="204533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3E1E4E12-9865-48FC-BA96-9F6098952E2F}"/>
              </a:ext>
            </a:extLst>
          </p:cNvPr>
          <p:cNvSpPr>
            <a:spLocks noGrp="1"/>
          </p:cNvSpPr>
          <p:nvPr>
            <p:ph type="title"/>
          </p:nvPr>
        </p:nvSpPr>
        <p:spPr>
          <a:xfrm>
            <a:off x="1809387" y="0"/>
            <a:ext cx="9603275" cy="1049235"/>
          </a:xfrm>
        </p:spPr>
        <p:txBody>
          <a:bodyPr/>
          <a:lstStyle/>
          <a:p>
            <a:pPr algn="ctr"/>
            <a:r>
              <a:rPr lang="lv-LV" dirty="0" err="1"/>
              <a:t>Lūisa</a:t>
            </a:r>
            <a:r>
              <a:rPr lang="lv-LV" dirty="0"/>
              <a:t> spirāle vai skrūve</a:t>
            </a:r>
          </a:p>
        </p:txBody>
      </p:sp>
      <p:sp>
        <p:nvSpPr>
          <p:cNvPr id="3" name="Satura vietturis 2">
            <a:extLst>
              <a:ext uri="{FF2B5EF4-FFF2-40B4-BE49-F238E27FC236}">
                <a16:creationId xmlns="" xmlns:a16="http://schemas.microsoft.com/office/drawing/2014/main" id="{8CED98DA-2DB6-445E-8F79-AFB49DC72AAD}"/>
              </a:ext>
            </a:extLst>
          </p:cNvPr>
          <p:cNvSpPr>
            <a:spLocks noGrp="1"/>
          </p:cNvSpPr>
          <p:nvPr>
            <p:ph idx="1"/>
          </p:nvPr>
        </p:nvSpPr>
        <p:spPr>
          <a:xfrm>
            <a:off x="251791" y="636104"/>
            <a:ext cx="10803063" cy="2792897"/>
          </a:xfrm>
        </p:spPr>
        <p:txBody>
          <a:bodyPr/>
          <a:lstStyle/>
          <a:p>
            <a:r>
              <a:rPr lang="lv-LV" dirty="0" err="1"/>
              <a:t>Lūisa</a:t>
            </a:r>
            <a:r>
              <a:rPr lang="lv-LV" dirty="0"/>
              <a:t> spirāle vai skrūve</a:t>
            </a:r>
          </a:p>
          <a:p>
            <a:r>
              <a:rPr lang="lv-LV" dirty="0"/>
              <a:t>Šis ir savijuma urbjmašīnas veids, kuram ir viena rieva un griešanas daļa, kas aprīkota ar asu centrēšanas galu ar vītni, kas ļauj sējmašīnai viegli, bez spiediena, dziļi nonākt vaļīgā materiālā, piemēram, kokā. </a:t>
            </a:r>
            <a:r>
              <a:rPr lang="lv-LV" dirty="0" err="1"/>
              <a:t>Lūisa</a:t>
            </a:r>
            <a:r>
              <a:rPr lang="lv-LV" dirty="0"/>
              <a:t> spirāles ir ieteicamas caurumu veidošanai ar gludu iekšējo virsmu, lielu dziļumu, bet vidēju diametru. Galvenais šī rīka trūkums ir tā augstās izmaksas, tieksme uz centru un traucēšana. Turklāt tie ir diezgan trausli.</a:t>
            </a:r>
          </a:p>
          <a:p>
            <a:endParaRPr lang="lv-LV" dirty="0"/>
          </a:p>
          <a:p>
            <a:endParaRPr lang="lv-LV" dirty="0"/>
          </a:p>
        </p:txBody>
      </p:sp>
      <p:pic>
        <p:nvPicPr>
          <p:cNvPr id="4" name="Attēls 3">
            <a:extLst>
              <a:ext uri="{FF2B5EF4-FFF2-40B4-BE49-F238E27FC236}">
                <a16:creationId xmlns="" xmlns:a16="http://schemas.microsoft.com/office/drawing/2014/main" id="{1840E435-CC6B-4967-9C7B-33E97A929238}"/>
              </a:ext>
            </a:extLst>
          </p:cNvPr>
          <p:cNvPicPr>
            <a:picLocks noChangeAspect="1"/>
          </p:cNvPicPr>
          <p:nvPr/>
        </p:nvPicPr>
        <p:blipFill>
          <a:blip r:embed="rId2"/>
          <a:stretch>
            <a:fillRect/>
          </a:stretch>
        </p:blipFill>
        <p:spPr>
          <a:xfrm>
            <a:off x="4855266" y="2676937"/>
            <a:ext cx="5715000" cy="3313045"/>
          </a:xfrm>
          <a:prstGeom prst="rect">
            <a:avLst/>
          </a:prstGeom>
        </p:spPr>
      </p:pic>
    </p:spTree>
    <p:extLst>
      <p:ext uri="{BB962C8B-B14F-4D97-AF65-F5344CB8AC3E}">
        <p14:creationId xmlns:p14="http://schemas.microsoft.com/office/powerpoint/2010/main" val="280011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760F7AF-F24F-40B8-A008-20A5E8B260E4}"/>
              </a:ext>
            </a:extLst>
          </p:cNvPr>
          <p:cNvSpPr>
            <a:spLocks noGrp="1"/>
          </p:cNvSpPr>
          <p:nvPr>
            <p:ph type="title"/>
          </p:nvPr>
        </p:nvSpPr>
        <p:spPr>
          <a:xfrm>
            <a:off x="1451579" y="168415"/>
            <a:ext cx="9603275" cy="1049235"/>
          </a:xfrm>
        </p:spPr>
        <p:txBody>
          <a:bodyPr/>
          <a:lstStyle/>
          <a:p>
            <a:pPr algn="ctr"/>
            <a:r>
              <a:rPr lang="lv-LV" dirty="0"/>
              <a:t>Spalvas urbis, </a:t>
            </a:r>
          </a:p>
        </p:txBody>
      </p:sp>
      <p:sp>
        <p:nvSpPr>
          <p:cNvPr id="3" name="Satura vietturis 2">
            <a:extLst>
              <a:ext uri="{FF2B5EF4-FFF2-40B4-BE49-F238E27FC236}">
                <a16:creationId xmlns="" xmlns:a16="http://schemas.microsoft.com/office/drawing/2014/main" id="{8536CAF6-00B3-465E-9955-5E14661DC3A2}"/>
              </a:ext>
            </a:extLst>
          </p:cNvPr>
          <p:cNvSpPr>
            <a:spLocks noGrp="1"/>
          </p:cNvSpPr>
          <p:nvPr>
            <p:ph idx="1"/>
          </p:nvPr>
        </p:nvSpPr>
        <p:spPr>
          <a:xfrm>
            <a:off x="145775" y="649358"/>
            <a:ext cx="5950226" cy="4816988"/>
          </a:xfrm>
        </p:spPr>
        <p:txBody>
          <a:bodyPr>
            <a:normAutofit/>
          </a:bodyPr>
          <a:lstStyle/>
          <a:p>
            <a:r>
              <a:rPr lang="lv-LV" sz="2800" dirty="0"/>
              <a:t>Šāda veida sējmašīnas tiek izmantotas, ja ir nepieciešams izveidot dziļas atveres ar diametru 8-50 mm. </a:t>
            </a:r>
            <a:r>
              <a:rPr lang="lv-LV" sz="2800" dirty="0" err="1"/>
              <a:t>Divvirzienu</a:t>
            </a:r>
            <a:r>
              <a:rPr lang="lv-LV" sz="2800" dirty="0"/>
              <a:t> griešanas zona ir veidota kā lāpsta, kuras punkts izvirzīts centrā. Tas kalpo cauruma centrēšanai. Asmens (asmens) var būt ciets ar kātu vai piestiprināts pie turētāja vai urbšanas stieņa.</a:t>
            </a:r>
          </a:p>
        </p:txBody>
      </p:sp>
      <p:pic>
        <p:nvPicPr>
          <p:cNvPr id="4" name="Attēls 3">
            <a:extLst>
              <a:ext uri="{FF2B5EF4-FFF2-40B4-BE49-F238E27FC236}">
                <a16:creationId xmlns="" xmlns:a16="http://schemas.microsoft.com/office/drawing/2014/main" id="{EC46A0F3-8CD9-4F7E-B8C7-9F6D893771DC}"/>
              </a:ext>
            </a:extLst>
          </p:cNvPr>
          <p:cNvPicPr>
            <a:picLocks noChangeAspect="1"/>
          </p:cNvPicPr>
          <p:nvPr/>
        </p:nvPicPr>
        <p:blipFill>
          <a:blip r:embed="rId2"/>
          <a:stretch>
            <a:fillRect/>
          </a:stretch>
        </p:blipFill>
        <p:spPr>
          <a:xfrm>
            <a:off x="6331225" y="1066800"/>
            <a:ext cx="5715000" cy="4724400"/>
          </a:xfrm>
          <a:prstGeom prst="rect">
            <a:avLst/>
          </a:prstGeom>
        </p:spPr>
      </p:pic>
    </p:spTree>
    <p:extLst>
      <p:ext uri="{BB962C8B-B14F-4D97-AF65-F5344CB8AC3E}">
        <p14:creationId xmlns:p14="http://schemas.microsoft.com/office/powerpoint/2010/main" val="1111998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EAA942F-12AD-43C3-A12C-FB3C6353594D}"/>
              </a:ext>
            </a:extLst>
          </p:cNvPr>
          <p:cNvSpPr>
            <a:spLocks noGrp="1"/>
          </p:cNvSpPr>
          <p:nvPr>
            <p:ph type="title"/>
          </p:nvPr>
        </p:nvSpPr>
        <p:spPr>
          <a:xfrm>
            <a:off x="1425075" y="141911"/>
            <a:ext cx="9603275" cy="1049235"/>
          </a:xfrm>
        </p:spPr>
        <p:txBody>
          <a:bodyPr/>
          <a:lstStyle/>
          <a:p>
            <a:pPr algn="ctr"/>
            <a:r>
              <a:rPr lang="lv-LV" dirty="0"/>
              <a:t>Kroņa urbji</a:t>
            </a:r>
          </a:p>
        </p:txBody>
      </p:sp>
      <p:sp>
        <p:nvSpPr>
          <p:cNvPr id="3" name="Satura vietturis 2">
            <a:extLst>
              <a:ext uri="{FF2B5EF4-FFF2-40B4-BE49-F238E27FC236}">
                <a16:creationId xmlns="" xmlns:a16="http://schemas.microsoft.com/office/drawing/2014/main" id="{258F0A10-9599-4FF7-B74D-EBA728F623D8}"/>
              </a:ext>
            </a:extLst>
          </p:cNvPr>
          <p:cNvSpPr>
            <a:spLocks noGrp="1"/>
          </p:cNvSpPr>
          <p:nvPr>
            <p:ph idx="1"/>
          </p:nvPr>
        </p:nvSpPr>
        <p:spPr>
          <a:xfrm>
            <a:off x="0" y="1191146"/>
            <a:ext cx="6096000" cy="4472433"/>
          </a:xfrm>
        </p:spPr>
        <p:txBody>
          <a:bodyPr>
            <a:noAutofit/>
          </a:bodyPr>
          <a:lstStyle/>
          <a:p>
            <a:r>
              <a:rPr lang="lv-LV" sz="3200" dirty="0"/>
              <a:t>Šāds urbis ir dobs cilindrs (stikls) ar zobainu malu galos. Lai sagatavotu caurumus, kuru diametrs pārsniedz 100 mm, ir nepieciešams vainags. Šāda veida urbjmašīnu komplektā ietilpst smaile, centra urbis ar kātu un vairāki dažāda diametra uzgaļi.</a:t>
            </a:r>
          </a:p>
        </p:txBody>
      </p:sp>
      <p:pic>
        <p:nvPicPr>
          <p:cNvPr id="4" name="Attēls 3">
            <a:extLst>
              <a:ext uri="{FF2B5EF4-FFF2-40B4-BE49-F238E27FC236}">
                <a16:creationId xmlns="" xmlns:a16="http://schemas.microsoft.com/office/drawing/2014/main" id="{39D6046D-3FB9-47C1-A274-74650235725D}"/>
              </a:ext>
            </a:extLst>
          </p:cNvPr>
          <p:cNvPicPr>
            <a:picLocks noChangeAspect="1"/>
          </p:cNvPicPr>
          <p:nvPr/>
        </p:nvPicPr>
        <p:blipFill>
          <a:blip r:embed="rId2"/>
          <a:stretch>
            <a:fillRect/>
          </a:stretch>
        </p:blipFill>
        <p:spPr>
          <a:xfrm>
            <a:off x="6096000" y="2240381"/>
            <a:ext cx="5715000" cy="2819400"/>
          </a:xfrm>
          <a:prstGeom prst="rect">
            <a:avLst/>
          </a:prstGeom>
        </p:spPr>
      </p:pic>
    </p:spTree>
    <p:extLst>
      <p:ext uri="{BB962C8B-B14F-4D97-AF65-F5344CB8AC3E}">
        <p14:creationId xmlns:p14="http://schemas.microsoft.com/office/powerpoint/2010/main" val="2536100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9A6F094-89E8-4649-A546-2568F67F9E56}"/>
              </a:ext>
            </a:extLst>
          </p:cNvPr>
          <p:cNvSpPr>
            <a:spLocks noGrp="1"/>
          </p:cNvSpPr>
          <p:nvPr>
            <p:ph type="title"/>
          </p:nvPr>
        </p:nvSpPr>
        <p:spPr>
          <a:xfrm>
            <a:off x="1517840" y="88903"/>
            <a:ext cx="9603275" cy="1049235"/>
          </a:xfrm>
        </p:spPr>
        <p:txBody>
          <a:bodyPr/>
          <a:lstStyle/>
          <a:p>
            <a:pPr algn="ctr"/>
            <a:r>
              <a:rPr lang="lv-LV" dirty="0" err="1"/>
              <a:t>Forstnera</a:t>
            </a:r>
            <a:r>
              <a:rPr lang="lv-LV" dirty="0"/>
              <a:t> urbji</a:t>
            </a:r>
          </a:p>
        </p:txBody>
      </p:sp>
      <p:sp>
        <p:nvSpPr>
          <p:cNvPr id="3" name="Satura vietturis 2">
            <a:extLst>
              <a:ext uri="{FF2B5EF4-FFF2-40B4-BE49-F238E27FC236}">
                <a16:creationId xmlns="" xmlns:a16="http://schemas.microsoft.com/office/drawing/2014/main" id="{2660714C-3FA1-4C2C-A3C1-F46277A5018A}"/>
              </a:ext>
            </a:extLst>
          </p:cNvPr>
          <p:cNvSpPr>
            <a:spLocks noGrp="1"/>
          </p:cNvSpPr>
          <p:nvPr>
            <p:ph idx="1"/>
          </p:nvPr>
        </p:nvSpPr>
        <p:spPr>
          <a:xfrm>
            <a:off x="291548" y="1364974"/>
            <a:ext cx="6692349" cy="4688506"/>
          </a:xfrm>
        </p:spPr>
        <p:txBody>
          <a:bodyPr>
            <a:normAutofit/>
          </a:bodyPr>
          <a:lstStyle/>
          <a:p>
            <a:r>
              <a:rPr lang="lv-LV" sz="2400" dirty="0"/>
              <a:t>Šis rīks ir kļuvis neaizstājams, strādājot ar koku, laminātu, skaidu plātni un citu brīvu materiālu. Pateicoties īpašajam dizainam (centrēšanas punkta klātbūtne ar griezēju), tiek saglabāti visprecīzākie urbuma izmēri un nodrošināta kārtīga griešana. Rezultāts ir apaļa akla caurums ar plakanu dibenu, gludām, vienmērīgām malām un sienām. Šīs </a:t>
            </a:r>
            <a:r>
              <a:rPr lang="lv-LV" sz="2400" dirty="0" err="1"/>
              <a:t>Forstner</a:t>
            </a:r>
            <a:r>
              <a:rPr lang="lv-LV" sz="2400" dirty="0"/>
              <a:t> urbja iespējas ir plaši izmantotas mēbeļu nozarē.</a:t>
            </a:r>
          </a:p>
        </p:txBody>
      </p:sp>
      <p:pic>
        <p:nvPicPr>
          <p:cNvPr id="4" name="Attēls 3">
            <a:extLst>
              <a:ext uri="{FF2B5EF4-FFF2-40B4-BE49-F238E27FC236}">
                <a16:creationId xmlns="" xmlns:a16="http://schemas.microsoft.com/office/drawing/2014/main" id="{9F27FF60-4F23-4D5B-8E77-4830E281CCDC}"/>
              </a:ext>
            </a:extLst>
          </p:cNvPr>
          <p:cNvPicPr>
            <a:picLocks noChangeAspect="1"/>
          </p:cNvPicPr>
          <p:nvPr/>
        </p:nvPicPr>
        <p:blipFill>
          <a:blip r:embed="rId2"/>
          <a:stretch>
            <a:fillRect/>
          </a:stretch>
        </p:blipFill>
        <p:spPr>
          <a:xfrm>
            <a:off x="7227405" y="2271897"/>
            <a:ext cx="4858578" cy="2874659"/>
          </a:xfrm>
          <a:prstGeom prst="rect">
            <a:avLst/>
          </a:prstGeom>
        </p:spPr>
      </p:pic>
    </p:spTree>
    <p:extLst>
      <p:ext uri="{BB962C8B-B14F-4D97-AF65-F5344CB8AC3E}">
        <p14:creationId xmlns:p14="http://schemas.microsoft.com/office/powerpoint/2010/main" val="67291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0E0FEEA-BAE2-4F6F-B524-123B314A0EB5}"/>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A391E67C-ECB2-4A98-BFA2-96C8AC1D89A0}"/>
              </a:ext>
            </a:extLst>
          </p:cNvPr>
          <p:cNvSpPr>
            <a:spLocks noGrp="1"/>
          </p:cNvSpPr>
          <p:nvPr>
            <p:ph idx="1"/>
          </p:nvPr>
        </p:nvSpPr>
        <p:spPr>
          <a:xfrm>
            <a:off x="106017" y="0"/>
            <a:ext cx="7050157" cy="5910470"/>
          </a:xfrm>
        </p:spPr>
        <p:txBody>
          <a:bodyPr>
            <a:noAutofit/>
          </a:bodyPr>
          <a:lstStyle/>
          <a:p>
            <a:r>
              <a:rPr lang="lv-LV" sz="2400" dirty="0"/>
              <a:t>A - karotes urbis (izmanto ne pārāk dziļai urbšanai gar šķiedrām) b - centra urbis (izmanto koka materiālu urbšanai šķiedrās) c - spirālveida urbis (izmanto urbumu urbšanai koka sagatavē šķiedrām pāri) d - skrūvgriezis ar konisku asināšanu (konusveida urbis, metāla urbis) d - savīti, savīti urbi (izmanto dziļu caurumu urbšanai koka sagatavē pa šķiedrām) f - urbjmašīna (izmanto dziļai koka urbšanai šķiedrās) g - korķa skrūves urbis (vai spirālveida lente, izmantots urbšanai no koka gala gar graudu vai leņķī pret darba virsmu) h - padziļināšanas urbis (izmanto urbumu augšdaļas "iegremdēšanai" tā, lai skrūves galva derētu "</a:t>
            </a:r>
            <a:r>
              <a:rPr lang="lv-LV" sz="2400" dirty="0" err="1"/>
              <a:t>flush</a:t>
            </a:r>
            <a:r>
              <a:rPr lang="lv-LV" sz="2400" dirty="0"/>
              <a:t>") un - universāla, regulējama urbjmašīna</a:t>
            </a:r>
          </a:p>
        </p:txBody>
      </p:sp>
      <p:pic>
        <p:nvPicPr>
          <p:cNvPr id="4" name="Attēls 3">
            <a:extLst>
              <a:ext uri="{FF2B5EF4-FFF2-40B4-BE49-F238E27FC236}">
                <a16:creationId xmlns="" xmlns:a16="http://schemas.microsoft.com/office/drawing/2014/main" id="{9CED2169-D859-4681-8AE1-CB0682E66AD7}"/>
              </a:ext>
            </a:extLst>
          </p:cNvPr>
          <p:cNvPicPr>
            <a:picLocks noChangeAspect="1"/>
          </p:cNvPicPr>
          <p:nvPr/>
        </p:nvPicPr>
        <p:blipFill>
          <a:blip r:embed="rId2"/>
          <a:stretch>
            <a:fillRect/>
          </a:stretch>
        </p:blipFill>
        <p:spPr>
          <a:xfrm>
            <a:off x="7167174" y="636103"/>
            <a:ext cx="5024825" cy="3705808"/>
          </a:xfrm>
          <a:prstGeom prst="rect">
            <a:avLst/>
          </a:prstGeom>
        </p:spPr>
      </p:pic>
    </p:spTree>
    <p:extLst>
      <p:ext uri="{BB962C8B-B14F-4D97-AF65-F5344CB8AC3E}">
        <p14:creationId xmlns:p14="http://schemas.microsoft.com/office/powerpoint/2010/main" val="79933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010BE69-01A1-4DA7-98FA-1A3472DC6B44}"/>
              </a:ext>
            </a:extLst>
          </p:cNvPr>
          <p:cNvSpPr>
            <a:spLocks noGrp="1"/>
          </p:cNvSpPr>
          <p:nvPr>
            <p:ph type="title"/>
          </p:nvPr>
        </p:nvSpPr>
        <p:spPr/>
        <p:txBody>
          <a:bodyPr/>
          <a:lstStyle/>
          <a:p>
            <a:endParaRPr lang="lv-LV" dirty="0"/>
          </a:p>
        </p:txBody>
      </p:sp>
      <p:sp>
        <p:nvSpPr>
          <p:cNvPr id="3" name="Satura vietturis 2">
            <a:extLst>
              <a:ext uri="{FF2B5EF4-FFF2-40B4-BE49-F238E27FC236}">
                <a16:creationId xmlns="" xmlns:a16="http://schemas.microsoft.com/office/drawing/2014/main" id="{17CCD566-4951-43CE-AAD2-A7E8F8284750}"/>
              </a:ext>
            </a:extLst>
          </p:cNvPr>
          <p:cNvSpPr>
            <a:spLocks noGrp="1"/>
          </p:cNvSpPr>
          <p:nvPr>
            <p:ph idx="1"/>
          </p:nvPr>
        </p:nvSpPr>
        <p:spPr>
          <a:xfrm>
            <a:off x="185531" y="0"/>
            <a:ext cx="5234608" cy="5466345"/>
          </a:xfrm>
        </p:spPr>
        <p:txBody>
          <a:bodyPr>
            <a:noAutofit/>
          </a:bodyPr>
          <a:lstStyle/>
          <a:p>
            <a:r>
              <a:rPr lang="lv-LV" sz="2400" dirty="0"/>
              <a:t>Koniskie</a:t>
            </a:r>
          </a:p>
          <a:p>
            <a:r>
              <a:rPr lang="lv-LV" sz="2400" dirty="0"/>
              <a:t>Šajā kategorijā ietilpst instrumenti ar gludu un pakāpenisku darba virsmu. Izmanto, lai izveidotu caurumus neliela biezuma metāla izstrādājumos, tie nodrošina ērtu urbuma centrēšanu pašā urbšanas sākumā, ko nevar teikt par instrumentu ar cilindrisku darba virsmu. Tomēr pakāpenisko konisko urbju izmantošanas galvenā priekšrocība ir tā, ka ar vienu šādu universālu instrumentu var iegūt dažāda diametra caurumus.</a:t>
            </a:r>
          </a:p>
        </p:txBody>
      </p:sp>
      <p:pic>
        <p:nvPicPr>
          <p:cNvPr id="4" name="Attēls 3">
            <a:extLst>
              <a:ext uri="{FF2B5EF4-FFF2-40B4-BE49-F238E27FC236}">
                <a16:creationId xmlns="" xmlns:a16="http://schemas.microsoft.com/office/drawing/2014/main" id="{0D754282-D158-4667-A909-1F683792F91E}"/>
              </a:ext>
            </a:extLst>
          </p:cNvPr>
          <p:cNvPicPr>
            <a:picLocks noChangeAspect="1"/>
          </p:cNvPicPr>
          <p:nvPr/>
        </p:nvPicPr>
        <p:blipFill>
          <a:blip r:embed="rId2"/>
          <a:stretch>
            <a:fillRect/>
          </a:stretch>
        </p:blipFill>
        <p:spPr>
          <a:xfrm>
            <a:off x="5420139" y="2955235"/>
            <a:ext cx="6761740" cy="2049012"/>
          </a:xfrm>
          <a:prstGeom prst="rect">
            <a:avLst/>
          </a:prstGeom>
        </p:spPr>
      </p:pic>
    </p:spTree>
    <p:extLst>
      <p:ext uri="{BB962C8B-B14F-4D97-AF65-F5344CB8AC3E}">
        <p14:creationId xmlns:p14="http://schemas.microsoft.com/office/powerpoint/2010/main" val="387139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85035B9-0B32-45D5-A755-DED8F672A963}"/>
              </a:ext>
            </a:extLst>
          </p:cNvPr>
          <p:cNvSpPr>
            <a:spLocks noGrp="1"/>
          </p:cNvSpPr>
          <p:nvPr>
            <p:ph type="title"/>
          </p:nvPr>
        </p:nvSpPr>
        <p:spPr/>
        <p:txBody>
          <a:bodyPr/>
          <a:lstStyle/>
          <a:p>
            <a:endParaRPr lang="lv-LV"/>
          </a:p>
        </p:txBody>
      </p:sp>
      <p:sp>
        <p:nvSpPr>
          <p:cNvPr id="3" name="Satura vietturis 2">
            <a:extLst>
              <a:ext uri="{FF2B5EF4-FFF2-40B4-BE49-F238E27FC236}">
                <a16:creationId xmlns="" xmlns:a16="http://schemas.microsoft.com/office/drawing/2014/main" id="{D8A0B9C3-89E2-4AA7-87EE-4C39D39286BB}"/>
              </a:ext>
            </a:extLst>
          </p:cNvPr>
          <p:cNvSpPr>
            <a:spLocks noGrp="1"/>
          </p:cNvSpPr>
          <p:nvPr>
            <p:ph idx="1"/>
          </p:nvPr>
        </p:nvSpPr>
        <p:spPr>
          <a:xfrm>
            <a:off x="278297" y="278296"/>
            <a:ext cx="10776558" cy="5188049"/>
          </a:xfrm>
        </p:spPr>
        <p:txBody>
          <a:bodyPr>
            <a:normAutofit/>
          </a:bodyPr>
          <a:lstStyle/>
          <a:p>
            <a:r>
              <a:rPr lang="lv-LV" sz="2800" dirty="0"/>
              <a:t>SDS kāti ir TM </a:t>
            </a:r>
            <a:r>
              <a:rPr lang="lv-LV" sz="2800" dirty="0" err="1"/>
              <a:t>Bosh</a:t>
            </a:r>
            <a:r>
              <a:rPr lang="lv-LV" sz="2800" dirty="0"/>
              <a:t> ideja par karsto urbju maiņu rotējošajos āmuros. Ir dažādi veidi: SDS (ar divām rievām ar diametru 10 mm, ievietots 40 mm patronā), SDS-plus (kopīgi kātiņi ar diametru 10 mm, ievietoti 40 mm patronā, tiek izmantoti vieglajām āmura urbjmašīnām, urbuma diametrs 4-26 mm )</a:t>
            </a:r>
          </a:p>
        </p:txBody>
      </p:sp>
      <p:pic>
        <p:nvPicPr>
          <p:cNvPr id="4" name="Attēls 3">
            <a:extLst>
              <a:ext uri="{FF2B5EF4-FFF2-40B4-BE49-F238E27FC236}">
                <a16:creationId xmlns="" xmlns:a16="http://schemas.microsoft.com/office/drawing/2014/main" id="{59A10711-AC31-4CCD-A71B-54318357FF5E}"/>
              </a:ext>
            </a:extLst>
          </p:cNvPr>
          <p:cNvPicPr>
            <a:picLocks noChangeAspect="1"/>
          </p:cNvPicPr>
          <p:nvPr/>
        </p:nvPicPr>
        <p:blipFill>
          <a:blip r:embed="rId2"/>
          <a:stretch>
            <a:fillRect/>
          </a:stretch>
        </p:blipFill>
        <p:spPr>
          <a:xfrm>
            <a:off x="4081668" y="2656333"/>
            <a:ext cx="5234610" cy="3336235"/>
          </a:xfrm>
          <a:prstGeom prst="rect">
            <a:avLst/>
          </a:prstGeom>
        </p:spPr>
      </p:pic>
    </p:spTree>
    <p:extLst>
      <p:ext uri="{BB962C8B-B14F-4D97-AF65-F5344CB8AC3E}">
        <p14:creationId xmlns:p14="http://schemas.microsoft.com/office/powerpoint/2010/main" val="377180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68C01F4-CFBF-485A-AA41-435C75FDEE7C}"/>
              </a:ext>
            </a:extLst>
          </p:cNvPr>
          <p:cNvSpPr>
            <a:spLocks noGrp="1"/>
          </p:cNvSpPr>
          <p:nvPr>
            <p:ph type="title"/>
          </p:nvPr>
        </p:nvSpPr>
        <p:spPr/>
        <p:txBody>
          <a:bodyPr/>
          <a:lstStyle/>
          <a:p>
            <a:pPr algn="ctr"/>
            <a:r>
              <a:rPr lang="lv-LV" sz="6000" dirty="0"/>
              <a:t>Paldies</a:t>
            </a:r>
            <a:r>
              <a:rPr lang="lv-LV" dirty="0"/>
              <a:t> </a:t>
            </a:r>
          </a:p>
        </p:txBody>
      </p:sp>
      <p:sp>
        <p:nvSpPr>
          <p:cNvPr id="3" name="Satura vietturis 2">
            <a:extLst>
              <a:ext uri="{FF2B5EF4-FFF2-40B4-BE49-F238E27FC236}">
                <a16:creationId xmlns="" xmlns:a16="http://schemas.microsoft.com/office/drawing/2014/main" id="{DBEDD2EE-E1EE-4354-8C97-FF45BD1AEE90}"/>
              </a:ext>
            </a:extLst>
          </p:cNvPr>
          <p:cNvSpPr>
            <a:spLocks noGrp="1"/>
          </p:cNvSpPr>
          <p:nvPr>
            <p:ph idx="1"/>
          </p:nvPr>
        </p:nvSpPr>
        <p:spPr/>
        <p:txBody>
          <a:bodyPr/>
          <a:lstStyle/>
          <a:p>
            <a:endParaRPr lang="lv-LV"/>
          </a:p>
        </p:txBody>
      </p:sp>
    </p:spTree>
    <p:extLst>
      <p:ext uri="{BB962C8B-B14F-4D97-AF65-F5344CB8AC3E}">
        <p14:creationId xmlns:p14="http://schemas.microsoft.com/office/powerpoint/2010/main" val="17012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 xmlns:a16="http://schemas.microsoft.com/office/drawing/2014/main" id="{C0B87644-8098-4344-A807-47B6336EAD9C}"/>
              </a:ext>
            </a:extLst>
          </p:cNvPr>
          <p:cNvSpPr/>
          <p:nvPr/>
        </p:nvSpPr>
        <p:spPr>
          <a:xfrm>
            <a:off x="649357" y="198784"/>
            <a:ext cx="10548730" cy="5262979"/>
          </a:xfrm>
          <a:prstGeom prst="rect">
            <a:avLst/>
          </a:prstGeom>
        </p:spPr>
        <p:txBody>
          <a:bodyPr wrap="square">
            <a:spAutoFit/>
          </a:bodyPr>
          <a:lstStyle/>
          <a:p>
            <a:r>
              <a:rPr lang="lv-LV" sz="2800" dirty="0"/>
              <a:t>Uzdevumi:     </a:t>
            </a:r>
          </a:p>
          <a:p>
            <a:r>
              <a:rPr lang="lv-LV" sz="2800" dirty="0"/>
              <a:t>1. Iestatīt un strādāt ar kokapstrādes darbmašīnām, ievērojot drošus darba paņēmienus.</a:t>
            </a:r>
          </a:p>
          <a:p>
            <a:r>
              <a:rPr lang="lv-LV" sz="2800" dirty="0"/>
              <a:t>2. Izvēlēties nepieciešamās palīgierīces un aizsargierīces.</a:t>
            </a:r>
          </a:p>
          <a:p>
            <a:r>
              <a:rPr lang="lv-LV" sz="2800" dirty="0"/>
              <a:t>3. Lasīt detaļas, detaļu un </a:t>
            </a:r>
            <a:r>
              <a:rPr lang="lv-LV" sz="2800" dirty="0" err="1"/>
              <a:t>kopsalikuma</a:t>
            </a:r>
            <a:r>
              <a:rPr lang="lv-LV" sz="2800" dirty="0"/>
              <a:t> rasējumu un izstrādājuma tehnisko dokumentāciju.</a:t>
            </a:r>
          </a:p>
          <a:p>
            <a:r>
              <a:rPr lang="lv-LV" sz="2800" dirty="0"/>
              <a:t>4. Izvēlēties un lietot piemērotus apstrādes režīmus un mainīt kokapstrādes iekārtu iestatījumus.</a:t>
            </a:r>
          </a:p>
          <a:p>
            <a:r>
              <a:rPr lang="lv-LV" sz="2800" dirty="0"/>
              <a:t>5. Izvēlēties un iestatīt atbilstošus griezējinstrumentus.</a:t>
            </a:r>
          </a:p>
          <a:p>
            <a:r>
              <a:rPr lang="lv-LV" sz="2800" dirty="0"/>
              <a:t>6. Mehāniski apstrādāt koksni ar pozīcijas tipa un mobili stacionārajām iekārtām, izgatavot koka izstrādājumus, sagataves un detaļas.</a:t>
            </a:r>
          </a:p>
          <a:p>
            <a:r>
              <a:rPr lang="lv-LV" sz="2800" dirty="0"/>
              <a:t>7. Apkopt kokapstrādes iekārtas.</a:t>
            </a:r>
          </a:p>
        </p:txBody>
      </p:sp>
    </p:spTree>
    <p:extLst>
      <p:ext uri="{BB962C8B-B14F-4D97-AF65-F5344CB8AC3E}">
        <p14:creationId xmlns:p14="http://schemas.microsoft.com/office/powerpoint/2010/main" val="59493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4E067DB-F505-46F8-93F5-F9AAD1D1775C}"/>
              </a:ext>
            </a:extLst>
          </p:cNvPr>
          <p:cNvSpPr>
            <a:spLocks noGrp="1"/>
          </p:cNvSpPr>
          <p:nvPr>
            <p:ph type="title"/>
          </p:nvPr>
        </p:nvSpPr>
        <p:spPr/>
        <p:txBody>
          <a:bodyPr/>
          <a:lstStyle/>
          <a:p>
            <a:pPr algn="ctr"/>
            <a:r>
              <a:rPr lang="lv-LV" dirty="0"/>
              <a:t>Moduļa apguves noslēgumā izglītojamais kārto pārbaudījumu.</a:t>
            </a:r>
          </a:p>
        </p:txBody>
      </p:sp>
      <p:sp>
        <p:nvSpPr>
          <p:cNvPr id="3" name="Satura vietturis 2">
            <a:extLst>
              <a:ext uri="{FF2B5EF4-FFF2-40B4-BE49-F238E27FC236}">
                <a16:creationId xmlns="" xmlns:a16="http://schemas.microsoft.com/office/drawing/2014/main" id="{DC33CEAF-F35C-4995-B9A5-915890C80D58}"/>
              </a:ext>
            </a:extLst>
          </p:cNvPr>
          <p:cNvSpPr>
            <a:spLocks noGrp="1"/>
          </p:cNvSpPr>
          <p:nvPr>
            <p:ph idx="1"/>
          </p:nvPr>
        </p:nvSpPr>
        <p:spPr/>
        <p:txBody>
          <a:bodyPr/>
          <a:lstStyle/>
          <a:p>
            <a:r>
              <a:rPr lang="lv-LV" dirty="0"/>
              <a:t>Atbilstoši dotajam rasējumam izglītojamais izveido tehnoloģisko karti, iestata nepieciešamās iekārtas un izgatavo L veida stūra savienojumu ar </a:t>
            </a:r>
            <a:r>
              <a:rPr lang="lv-LV" dirty="0" err="1"/>
              <a:t>pusapslēptu</a:t>
            </a:r>
            <a:r>
              <a:rPr lang="lv-LV" dirty="0"/>
              <a:t> tapu.</a:t>
            </a:r>
          </a:p>
          <a:p>
            <a:endParaRPr lang="lv-LV" dirty="0"/>
          </a:p>
        </p:txBody>
      </p:sp>
      <p:pic>
        <p:nvPicPr>
          <p:cNvPr id="4" name="Attēls 3">
            <a:extLst>
              <a:ext uri="{FF2B5EF4-FFF2-40B4-BE49-F238E27FC236}">
                <a16:creationId xmlns="" xmlns:a16="http://schemas.microsoft.com/office/drawing/2014/main" id="{E608C900-2701-4FFC-B618-F4ADBD17AA09}"/>
              </a:ext>
            </a:extLst>
          </p:cNvPr>
          <p:cNvPicPr>
            <a:picLocks noChangeAspect="1"/>
          </p:cNvPicPr>
          <p:nvPr/>
        </p:nvPicPr>
        <p:blipFill>
          <a:blip r:embed="rId2"/>
          <a:stretch>
            <a:fillRect/>
          </a:stretch>
        </p:blipFill>
        <p:spPr>
          <a:xfrm>
            <a:off x="1733765" y="2948553"/>
            <a:ext cx="4150200" cy="2855900"/>
          </a:xfrm>
          <a:prstGeom prst="rect">
            <a:avLst/>
          </a:prstGeom>
        </p:spPr>
      </p:pic>
      <p:pic>
        <p:nvPicPr>
          <p:cNvPr id="5" name="Attēls 4">
            <a:extLst>
              <a:ext uri="{FF2B5EF4-FFF2-40B4-BE49-F238E27FC236}">
                <a16:creationId xmlns="" xmlns:a16="http://schemas.microsoft.com/office/drawing/2014/main" id="{379B3E5E-CA4D-48A4-9C12-6AEFEA49680D}"/>
              </a:ext>
            </a:extLst>
          </p:cNvPr>
          <p:cNvPicPr>
            <a:picLocks noChangeAspect="1"/>
          </p:cNvPicPr>
          <p:nvPr/>
        </p:nvPicPr>
        <p:blipFill>
          <a:blip r:embed="rId3"/>
          <a:stretch>
            <a:fillRect/>
          </a:stretch>
        </p:blipFill>
        <p:spPr>
          <a:xfrm>
            <a:off x="5849476" y="2948553"/>
            <a:ext cx="5418888" cy="2855900"/>
          </a:xfrm>
          <a:prstGeom prst="rect">
            <a:avLst/>
          </a:prstGeom>
        </p:spPr>
      </p:pic>
    </p:spTree>
    <p:extLst>
      <p:ext uri="{BB962C8B-B14F-4D97-AF65-F5344CB8AC3E}">
        <p14:creationId xmlns:p14="http://schemas.microsoft.com/office/powerpoint/2010/main" val="48135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2886C49D-E381-4E68-AEE6-67BC277A8A0A}"/>
              </a:ext>
            </a:extLst>
          </p:cNvPr>
          <p:cNvSpPr>
            <a:spLocks noGrp="1"/>
          </p:cNvSpPr>
          <p:nvPr>
            <p:ph type="title"/>
          </p:nvPr>
        </p:nvSpPr>
        <p:spPr>
          <a:xfrm>
            <a:off x="1294362" y="87744"/>
            <a:ext cx="9603275" cy="823947"/>
          </a:xfrm>
        </p:spPr>
        <p:txBody>
          <a:bodyPr/>
          <a:lstStyle/>
          <a:p>
            <a:pPr algn="ctr"/>
            <a:r>
              <a:rPr lang="lv-LV" dirty="0"/>
              <a:t>Urbšanas un dobšanas darbmašīnas</a:t>
            </a:r>
          </a:p>
        </p:txBody>
      </p:sp>
      <p:sp>
        <p:nvSpPr>
          <p:cNvPr id="3" name="Satura vietturis 2">
            <a:extLst>
              <a:ext uri="{FF2B5EF4-FFF2-40B4-BE49-F238E27FC236}">
                <a16:creationId xmlns="" xmlns:a16="http://schemas.microsoft.com/office/drawing/2014/main" id="{9FAD2A63-F376-49DE-A888-FD2C051FAD16}"/>
              </a:ext>
            </a:extLst>
          </p:cNvPr>
          <p:cNvSpPr>
            <a:spLocks noGrp="1"/>
          </p:cNvSpPr>
          <p:nvPr>
            <p:ph idx="1"/>
          </p:nvPr>
        </p:nvSpPr>
        <p:spPr>
          <a:xfrm>
            <a:off x="609599" y="1060174"/>
            <a:ext cx="10458507" cy="5178839"/>
          </a:xfrm>
        </p:spPr>
        <p:txBody>
          <a:bodyPr>
            <a:normAutofit/>
          </a:bodyPr>
          <a:lstStyle/>
          <a:p>
            <a:r>
              <a:rPr lang="lv-LV" sz="3000" dirty="0"/>
              <a:t>MĒRĶIS:  Iegūt zināšanas par urbšanas un dobšanas veidiem, to uzbūvi un pielietojumu.</a:t>
            </a:r>
          </a:p>
          <a:p>
            <a:r>
              <a:rPr lang="lv-LV" sz="3000" dirty="0"/>
              <a:t>UZDEVUMI:</a:t>
            </a:r>
          </a:p>
          <a:p>
            <a:r>
              <a:rPr lang="lv-LV" sz="3000" dirty="0"/>
              <a:t>1. Zināt urbšanas un dobšanas uzbūvi, to veidus.</a:t>
            </a:r>
          </a:p>
          <a:p>
            <a:r>
              <a:rPr lang="lv-LV" sz="3000" dirty="0"/>
              <a:t>2. Zināt faktorus, kas ietekmē šo darbmašīnu  izvēli.</a:t>
            </a:r>
          </a:p>
          <a:p>
            <a:r>
              <a:rPr lang="lv-LV" sz="3000" dirty="0"/>
              <a:t>3. Mācēt sagatavot urbšanas un dobšanas darbmašīnas darbam.</a:t>
            </a:r>
          </a:p>
          <a:p>
            <a:r>
              <a:rPr lang="lv-LV" sz="3000" dirty="0"/>
              <a:t>4. Izprast tehnoloģisko procesu norisi strādājot ar šāda veida darbmašīnām.</a:t>
            </a:r>
          </a:p>
          <a:p>
            <a:endParaRPr lang="lv-LV" sz="3000" dirty="0"/>
          </a:p>
          <a:p>
            <a:endParaRPr lang="lv-LV" dirty="0"/>
          </a:p>
          <a:p>
            <a:endParaRPr lang="lv-LV" dirty="0"/>
          </a:p>
          <a:p>
            <a:endParaRPr lang="lv-LV" dirty="0"/>
          </a:p>
        </p:txBody>
      </p:sp>
    </p:spTree>
    <p:extLst>
      <p:ext uri="{BB962C8B-B14F-4D97-AF65-F5344CB8AC3E}">
        <p14:creationId xmlns:p14="http://schemas.microsoft.com/office/powerpoint/2010/main" val="98743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E8A3923D-EB37-41DE-B352-C0CF6E7FE57B}"/>
              </a:ext>
            </a:extLst>
          </p:cNvPr>
          <p:cNvSpPr>
            <a:spLocks noGrp="1"/>
          </p:cNvSpPr>
          <p:nvPr>
            <p:ph type="title"/>
          </p:nvPr>
        </p:nvSpPr>
        <p:spPr/>
        <p:txBody>
          <a:bodyPr/>
          <a:lstStyle/>
          <a:p>
            <a:r>
              <a:rPr lang="lv-LV" dirty="0"/>
              <a:t>Urbšanas un dobšanas darbmašīnas</a:t>
            </a:r>
          </a:p>
        </p:txBody>
      </p:sp>
      <p:pic>
        <p:nvPicPr>
          <p:cNvPr id="4" name="Satura vietturis 3">
            <a:extLst>
              <a:ext uri="{FF2B5EF4-FFF2-40B4-BE49-F238E27FC236}">
                <a16:creationId xmlns="" xmlns:a16="http://schemas.microsoft.com/office/drawing/2014/main" id="{5358FF54-7E10-4EFF-9304-6A4ECE2F5F7F}"/>
              </a:ext>
            </a:extLst>
          </p:cNvPr>
          <p:cNvPicPr>
            <a:picLocks noGrp="1" noChangeAspect="1"/>
          </p:cNvPicPr>
          <p:nvPr>
            <p:ph idx="1"/>
          </p:nvPr>
        </p:nvPicPr>
        <p:blipFill>
          <a:blip r:embed="rId2"/>
          <a:stretch>
            <a:fillRect/>
          </a:stretch>
        </p:blipFill>
        <p:spPr>
          <a:xfrm>
            <a:off x="3783739" y="1853755"/>
            <a:ext cx="3386308" cy="3801610"/>
          </a:xfrm>
          <a:prstGeom prst="rect">
            <a:avLst/>
          </a:prstGeom>
        </p:spPr>
      </p:pic>
      <p:pic>
        <p:nvPicPr>
          <p:cNvPr id="5" name="Attēls 4">
            <a:extLst>
              <a:ext uri="{FF2B5EF4-FFF2-40B4-BE49-F238E27FC236}">
                <a16:creationId xmlns="" xmlns:a16="http://schemas.microsoft.com/office/drawing/2014/main" id="{15888D3B-C9E7-406C-A55F-C6AE00C910AE}"/>
              </a:ext>
            </a:extLst>
          </p:cNvPr>
          <p:cNvPicPr>
            <a:picLocks noChangeAspect="1"/>
          </p:cNvPicPr>
          <p:nvPr/>
        </p:nvPicPr>
        <p:blipFill>
          <a:blip r:embed="rId3"/>
          <a:stretch>
            <a:fillRect/>
          </a:stretch>
        </p:blipFill>
        <p:spPr>
          <a:xfrm>
            <a:off x="13153" y="1853755"/>
            <a:ext cx="3801610" cy="3801610"/>
          </a:xfrm>
          <a:prstGeom prst="rect">
            <a:avLst/>
          </a:prstGeom>
        </p:spPr>
      </p:pic>
      <p:pic>
        <p:nvPicPr>
          <p:cNvPr id="6" name="Attēls 5">
            <a:extLst>
              <a:ext uri="{FF2B5EF4-FFF2-40B4-BE49-F238E27FC236}">
                <a16:creationId xmlns="" xmlns:a16="http://schemas.microsoft.com/office/drawing/2014/main" id="{D4B7FA27-4101-4FE0-BEAD-B3187EBB17D6}"/>
              </a:ext>
            </a:extLst>
          </p:cNvPr>
          <p:cNvPicPr>
            <a:picLocks noChangeAspect="1"/>
          </p:cNvPicPr>
          <p:nvPr/>
        </p:nvPicPr>
        <p:blipFill>
          <a:blip r:embed="rId4"/>
          <a:stretch>
            <a:fillRect/>
          </a:stretch>
        </p:blipFill>
        <p:spPr>
          <a:xfrm>
            <a:off x="7170046" y="1828074"/>
            <a:ext cx="5032457" cy="4038599"/>
          </a:xfrm>
          <a:prstGeom prst="rect">
            <a:avLst/>
          </a:prstGeom>
        </p:spPr>
      </p:pic>
    </p:spTree>
    <p:extLst>
      <p:ext uri="{BB962C8B-B14F-4D97-AF65-F5344CB8AC3E}">
        <p14:creationId xmlns:p14="http://schemas.microsoft.com/office/powerpoint/2010/main" val="12362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C8C08B9-04D0-4F4B-A3E2-25FA490241A6}"/>
              </a:ext>
            </a:extLst>
          </p:cNvPr>
          <p:cNvSpPr>
            <a:spLocks noGrp="1"/>
          </p:cNvSpPr>
          <p:nvPr>
            <p:ph type="title"/>
          </p:nvPr>
        </p:nvSpPr>
        <p:spPr/>
        <p:txBody>
          <a:bodyPr/>
          <a:lstStyle/>
          <a:p>
            <a:r>
              <a:rPr lang="lv-LV" dirty="0"/>
              <a:t>Urbšanas un dobšanas darbmašīnas</a:t>
            </a:r>
          </a:p>
        </p:txBody>
      </p:sp>
      <p:sp>
        <p:nvSpPr>
          <p:cNvPr id="3" name="Satura vietturis 2">
            <a:extLst>
              <a:ext uri="{FF2B5EF4-FFF2-40B4-BE49-F238E27FC236}">
                <a16:creationId xmlns="" xmlns:a16="http://schemas.microsoft.com/office/drawing/2014/main" id="{22941E16-492D-4B71-AF9F-9B9BEEA76222}"/>
              </a:ext>
            </a:extLst>
          </p:cNvPr>
          <p:cNvSpPr>
            <a:spLocks noGrp="1"/>
          </p:cNvSpPr>
          <p:nvPr>
            <p:ph idx="1"/>
          </p:nvPr>
        </p:nvSpPr>
        <p:spPr>
          <a:xfrm>
            <a:off x="490331" y="1853754"/>
            <a:ext cx="10564524" cy="4199727"/>
          </a:xfrm>
        </p:spPr>
        <p:txBody>
          <a:bodyPr>
            <a:noAutofit/>
          </a:bodyPr>
          <a:lstStyle/>
          <a:p>
            <a:r>
              <a:rPr lang="lv-LV" sz="2800" dirty="0"/>
              <a:t>Dažādas formas urbumus, tapu ligzdas un dobumus detaļās izveido ar urbšanas un dobšanas darbmašīnām. No šīs grupas visizplatītākās ir urbšanas </a:t>
            </a:r>
            <a:r>
              <a:rPr lang="lv-LV" sz="2800" dirty="0" err="1"/>
              <a:t>ma-šīnas</a:t>
            </a:r>
            <a:r>
              <a:rPr lang="lv-LV" sz="2800" dirty="0"/>
              <a:t>, kuras iedala vertikālās, horizontālās, kombinētās un universālās. Pēc </a:t>
            </a:r>
            <a:r>
              <a:rPr lang="lv-LV" sz="2800" dirty="0" err="1"/>
              <a:t>darbvārpstu</a:t>
            </a:r>
            <a:r>
              <a:rPr lang="lv-LV" sz="2800" dirty="0"/>
              <a:t> skaita — </a:t>
            </a:r>
            <a:r>
              <a:rPr lang="lv-LV" sz="2800" dirty="0" err="1"/>
              <a:t>vienvārpstas</a:t>
            </a:r>
            <a:r>
              <a:rPr lang="lv-LV" sz="2800" dirty="0"/>
              <a:t> un </a:t>
            </a:r>
            <a:r>
              <a:rPr lang="lv-LV" sz="2800" dirty="0" err="1"/>
              <a:t>daudzvārpstu</a:t>
            </a:r>
            <a:r>
              <a:rPr lang="lv-LV" sz="2800" dirty="0"/>
              <a:t> urbjmašīnās. Pēc </a:t>
            </a:r>
            <a:r>
              <a:rPr lang="lv-LV" sz="2800" dirty="0" err="1"/>
              <a:t>uzvirzes</a:t>
            </a:r>
            <a:r>
              <a:rPr lang="lv-LV" sz="2800" dirty="0"/>
              <a:t> izveides — darbmašīnās ar sagataves uzvirzi urbim un darbmašīnās ar urbja uzvirzi sagatavei.</a:t>
            </a:r>
          </a:p>
        </p:txBody>
      </p:sp>
    </p:spTree>
    <p:extLst>
      <p:ext uri="{BB962C8B-B14F-4D97-AF65-F5344CB8AC3E}">
        <p14:creationId xmlns:p14="http://schemas.microsoft.com/office/powerpoint/2010/main" val="161501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9DAA12E-7DBB-4499-B20E-1B111D49C924}"/>
              </a:ext>
            </a:extLst>
          </p:cNvPr>
          <p:cNvSpPr>
            <a:spLocks noGrp="1"/>
          </p:cNvSpPr>
          <p:nvPr>
            <p:ph type="title"/>
          </p:nvPr>
        </p:nvSpPr>
        <p:spPr>
          <a:xfrm>
            <a:off x="1451579" y="115406"/>
            <a:ext cx="9603275" cy="1049235"/>
          </a:xfrm>
        </p:spPr>
        <p:txBody>
          <a:bodyPr/>
          <a:lstStyle/>
          <a:p>
            <a:r>
              <a:rPr lang="lv-LV" dirty="0"/>
              <a:t>Urbšanas un dobšanas darbmašīnas</a:t>
            </a:r>
          </a:p>
        </p:txBody>
      </p:sp>
      <p:sp>
        <p:nvSpPr>
          <p:cNvPr id="3" name="Satura vietturis 2">
            <a:extLst>
              <a:ext uri="{FF2B5EF4-FFF2-40B4-BE49-F238E27FC236}">
                <a16:creationId xmlns="" xmlns:a16="http://schemas.microsoft.com/office/drawing/2014/main" id="{A5FEE66A-FD52-45B3-A5F4-DDCAF6489830}"/>
              </a:ext>
            </a:extLst>
          </p:cNvPr>
          <p:cNvSpPr>
            <a:spLocks noGrp="1"/>
          </p:cNvSpPr>
          <p:nvPr>
            <p:ph idx="1"/>
          </p:nvPr>
        </p:nvSpPr>
        <p:spPr>
          <a:xfrm>
            <a:off x="702365" y="1410125"/>
            <a:ext cx="10352489" cy="4037749"/>
          </a:xfrm>
        </p:spPr>
        <p:txBody>
          <a:bodyPr>
            <a:noAutofit/>
          </a:bodyPr>
          <a:lstStyle/>
          <a:p>
            <a:r>
              <a:rPr lang="lv-LV" sz="2800" dirty="0"/>
              <a:t>Piemērotu urbi izvēlas atkarībā no urbšanas virziena, apstrādājamā materiāla </a:t>
            </a:r>
            <a:r>
              <a:rPr lang="lv-LV" sz="2800" dirty="0" err="1"/>
              <a:t>cie-tības</a:t>
            </a:r>
            <a:r>
              <a:rPr lang="lv-LV" sz="2800" dirty="0"/>
              <a:t>, urbju griešanās ātruma un uzvirzīs ātruma. Darba ražīgums, strādājot ar urbi, atkarīgs no ātruma, ar kādu urbis spēj urbt, t.i., iegrimt koksnē. Urbja iegrimšanu vai ievirzi mēra milimetros, urbim vienreiz </a:t>
            </a:r>
            <a:r>
              <a:rPr lang="lv-LV" sz="2800" dirty="0" err="1"/>
              <a:t>ap¬griežoties</a:t>
            </a:r>
            <a:r>
              <a:rPr lang="lv-LV" sz="2800" dirty="0"/>
              <a:t>. Vismazākais ievirzes ātrums ir </a:t>
            </a:r>
            <a:r>
              <a:rPr lang="lv-LV" sz="2800" dirty="0" err="1"/>
              <a:t>bezcentra</a:t>
            </a:r>
            <a:r>
              <a:rPr lang="lv-LV" sz="2800" dirty="0"/>
              <a:t> urbjiem, vislielākais — spirālurbjiem. Enerģijas izlietojuma ziņā visekonomiskākie ir centrurbji un spirālurbji ar </a:t>
            </a:r>
            <a:r>
              <a:rPr lang="lv-LV" sz="2800" dirty="0" err="1"/>
              <a:t>priekšgriežņiem</a:t>
            </a:r>
            <a:r>
              <a:rPr lang="lv-LV" sz="2800" dirty="0"/>
              <a:t>. Atkarībā no urbja diametra urbšanas mašīnas tos griež ar ātrumu 1000-4000 apgr./min. </a:t>
            </a:r>
          </a:p>
        </p:txBody>
      </p:sp>
    </p:spTree>
    <p:extLst>
      <p:ext uri="{BB962C8B-B14F-4D97-AF65-F5344CB8AC3E}">
        <p14:creationId xmlns:p14="http://schemas.microsoft.com/office/powerpoint/2010/main" val="41875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71BE8E18-3267-4919-8B83-731B7A2BCA6A}"/>
              </a:ext>
            </a:extLst>
          </p:cNvPr>
          <p:cNvSpPr>
            <a:spLocks noGrp="1"/>
          </p:cNvSpPr>
          <p:nvPr>
            <p:ph type="title"/>
          </p:nvPr>
        </p:nvSpPr>
        <p:spPr>
          <a:xfrm>
            <a:off x="1464831" y="90453"/>
            <a:ext cx="9603275" cy="1049235"/>
          </a:xfrm>
        </p:spPr>
        <p:txBody>
          <a:bodyPr/>
          <a:lstStyle/>
          <a:p>
            <a:r>
              <a:rPr lang="lv-LV" dirty="0"/>
              <a:t>Vertikālā </a:t>
            </a:r>
            <a:r>
              <a:rPr lang="lv-LV" dirty="0" err="1"/>
              <a:t>vienvārpstu</a:t>
            </a:r>
            <a:r>
              <a:rPr lang="lv-LV" dirty="0"/>
              <a:t> urbjmašīna</a:t>
            </a:r>
            <a:br>
              <a:rPr lang="lv-LV" dirty="0"/>
            </a:br>
            <a:endParaRPr lang="lv-LV" dirty="0"/>
          </a:p>
        </p:txBody>
      </p:sp>
      <p:sp>
        <p:nvSpPr>
          <p:cNvPr id="3" name="Satura vietturis 2">
            <a:extLst>
              <a:ext uri="{FF2B5EF4-FFF2-40B4-BE49-F238E27FC236}">
                <a16:creationId xmlns="" xmlns:a16="http://schemas.microsoft.com/office/drawing/2014/main" id="{0BF3730C-7AA6-4338-9A17-4C2829F67EFB}"/>
              </a:ext>
            </a:extLst>
          </p:cNvPr>
          <p:cNvSpPr>
            <a:spLocks noGrp="1"/>
          </p:cNvSpPr>
          <p:nvPr>
            <p:ph idx="1"/>
          </p:nvPr>
        </p:nvSpPr>
        <p:spPr>
          <a:xfrm>
            <a:off x="887895" y="901149"/>
            <a:ext cx="10180211" cy="4326658"/>
          </a:xfrm>
        </p:spPr>
        <p:txBody>
          <a:bodyPr>
            <a:noAutofit/>
          </a:bodyPr>
          <a:lstStyle/>
          <a:p>
            <a:r>
              <a:rPr lang="lv-LV" sz="2400" dirty="0"/>
              <a:t>Viselementārākā šāda tipa urbjmašīna ir statīvā iestiprināta elektriskā rokas urbjmašīna. Urbja uzvirzi detaļai nodrošina ar rokas sviru, bet </a:t>
            </a:r>
            <a:r>
              <a:rPr lang="lv-LV" sz="2400" dirty="0" err="1"/>
              <a:t>atpakaļkustību</a:t>
            </a:r>
            <a:r>
              <a:rPr lang="lv-LV" sz="2400" dirty="0"/>
              <a:t> — ar atsperi. Šādas urbjmašīnas ir ļoti ērtas lietošanai galdnieku darba vietā. Nelielām kokapstrādes darbnīcām piemērotas un plaši izplatītas ir uz galda </a:t>
            </a:r>
            <a:r>
              <a:rPr lang="lv-LV" sz="2400" dirty="0" err="1"/>
              <a:t>uz¬stādāmas</a:t>
            </a:r>
            <a:r>
              <a:rPr lang="lv-LV" sz="2400" dirty="0"/>
              <a:t> vertikālās urbjmašīnas. Šīs darbmašīnas galvenā sastāvdaļa ir kolonna, kura iestiprināta masīvā balstā. Kolonnas vidū iestiprināts pārvietojams galds apstrādājamo detaļu stiprināšanai. Kolonnas augšdaļā nostiprināta urbja darba vārpsta un elektromotors tās piedziņai ar ķīļsiksnām, un </a:t>
            </a:r>
            <a:r>
              <a:rPr lang="lv-LV" sz="2400" dirty="0" err="1"/>
              <a:t>rokrats</a:t>
            </a:r>
            <a:r>
              <a:rPr lang="lv-LV" sz="2400" dirty="0"/>
              <a:t> darba vārpstas augstuma maiņai. Zem aizsarga atrodas ass, uz kuras nostiprināti trīs skriemeli. </a:t>
            </a:r>
          </a:p>
        </p:txBody>
      </p:sp>
    </p:spTree>
    <p:extLst>
      <p:ext uri="{BB962C8B-B14F-4D97-AF65-F5344CB8AC3E}">
        <p14:creationId xmlns:p14="http://schemas.microsoft.com/office/powerpoint/2010/main" val="3105036465"/>
      </p:ext>
    </p:extLst>
  </p:cSld>
  <p:clrMapOvr>
    <a:masterClrMapping/>
  </p:clrMapOvr>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TM10001114[[fn=Galerija]]</Template>
  <TotalTime>3051</TotalTime>
  <Words>1572</Words>
  <Application>Microsoft Office PowerPoint</Application>
  <PresentationFormat>Platekrāna</PresentationFormat>
  <Paragraphs>72</Paragraphs>
  <Slides>29</Slides>
  <Notes>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29</vt:i4>
      </vt:variant>
    </vt:vector>
  </HeadingPairs>
  <TitlesOfParts>
    <vt:vector size="32" baseType="lpstr">
      <vt:lpstr>Arial</vt:lpstr>
      <vt:lpstr>Gill Sans MT</vt:lpstr>
      <vt:lpstr>Galerija</vt:lpstr>
      <vt:lpstr>PowerPoint prezentācija</vt:lpstr>
      <vt:lpstr>PowerPoint prezentācija</vt:lpstr>
      <vt:lpstr>PowerPoint prezentācija</vt:lpstr>
      <vt:lpstr>Moduļa apguves noslēgumā izglītojamais kārto pārbaudījumu.</vt:lpstr>
      <vt:lpstr>Urbšanas un dobšanas darbmašīnas</vt:lpstr>
      <vt:lpstr>Urbšanas un dobšanas darbmašīnas</vt:lpstr>
      <vt:lpstr>Urbšanas un dobšanas darbmašīnas</vt:lpstr>
      <vt:lpstr>Urbšanas un dobšanas darbmašīnas</vt:lpstr>
      <vt:lpstr>Vertikālā vienvārpstu urbjmašīna </vt:lpstr>
      <vt:lpstr>Vertikālā urbjmašīna</vt:lpstr>
      <vt:lpstr>PowerPoint prezentācija</vt:lpstr>
      <vt:lpstr>Horizontālas urbjmašīnas</vt:lpstr>
      <vt:lpstr>PowerPoint prezentācija</vt:lpstr>
      <vt:lpstr>Griezējinstrumenti</vt:lpstr>
      <vt:lpstr>PowerPoint prezentācija</vt:lpstr>
      <vt:lpstr>griezējinstrumenti</vt:lpstr>
      <vt:lpstr>geizējinstrumenti</vt:lpstr>
      <vt:lpstr>Griezējinstrumenti</vt:lpstr>
      <vt:lpstr>PowerPoint prezentācija</vt:lpstr>
      <vt:lpstr>PowerPoint prezentācija</vt:lpstr>
      <vt:lpstr>PowerPoint prezentācija</vt:lpstr>
      <vt:lpstr>Lūisa spirāle vai skrūve</vt:lpstr>
      <vt:lpstr>Spalvas urbis, </vt:lpstr>
      <vt:lpstr>Kroņa urbji</vt:lpstr>
      <vt:lpstr>Forstnera urbji</vt:lpstr>
      <vt:lpstr>PowerPoint prezentācija</vt:lpstr>
      <vt:lpstr>PowerPoint prezentācija</vt:lpstr>
      <vt:lpstr>PowerPoint prezentācija</vt:lpstr>
      <vt:lpstr>Paldies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Modulis koksnes mehāniskā apstrāde</dc:title>
  <dc:creator>Martins</dc:creator>
  <cp:lastModifiedBy>Dators</cp:lastModifiedBy>
  <cp:revision>150</cp:revision>
  <dcterms:created xsi:type="dcterms:W3CDTF">2021-11-02T07:02:39Z</dcterms:created>
  <dcterms:modified xsi:type="dcterms:W3CDTF">2023-06-16T11:27:36Z</dcterms:modified>
</cp:coreProperties>
</file>