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3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3Ja_iIPxUo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Koksnes mehāniskā apstrāde</a:t>
            </a:r>
            <a:endParaRPr lang="en-US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lv-LV" dirty="0" smtClean="0"/>
              <a:t>Mārtiņš mednieks</a:t>
            </a:r>
          </a:p>
          <a:p>
            <a:r>
              <a:rPr lang="lv-LV" dirty="0" smtClean="0"/>
              <a:t>Kuldīgas tehnoloģiju un tūrisma tehnikums</a:t>
            </a:r>
          </a:p>
          <a:p>
            <a:r>
              <a:rPr lang="lv-LV" smtClean="0"/>
              <a:t>2023.gads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2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2C14ED15-B708-4350-BC94-C99A6B72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85531"/>
            <a:ext cx="9603275" cy="1668224"/>
          </a:xfrm>
        </p:spPr>
        <p:txBody>
          <a:bodyPr/>
          <a:lstStyle/>
          <a:p>
            <a:r>
              <a:rPr lang="lv-LV" dirty="0"/>
              <a:t>Kādiem jābūt ,,a’’ un ,,b’’ lielumiem dotajā attēlā ?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8ABECA67-B83C-47BC-B7CE-411B511A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564" y="1317446"/>
            <a:ext cx="7832035" cy="4813957"/>
          </a:xfrm>
          <a:prstGeom prst="rect">
            <a:avLst/>
          </a:prstGeom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xmlns="" id="{517539ED-73DA-43FF-82B1-65BD4124612F}"/>
              </a:ext>
            </a:extLst>
          </p:cNvPr>
          <p:cNvSpPr/>
          <p:nvPr/>
        </p:nvSpPr>
        <p:spPr>
          <a:xfrm>
            <a:off x="0" y="1510748"/>
            <a:ext cx="3909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a=2 mm; b~ 8 mm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93150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ABC4CA8-F4D8-4D0F-AB04-43CCF3DA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49" y="145775"/>
            <a:ext cx="10153706" cy="2597426"/>
          </a:xfrm>
        </p:spPr>
        <p:txBody>
          <a:bodyPr>
            <a:normAutofit/>
          </a:bodyPr>
          <a:lstStyle/>
          <a:p>
            <a:pPr algn="ctr"/>
            <a:r>
              <a:rPr lang="lv-LV" sz="1600" dirty="0"/>
              <a:t>Attēlā redzama </a:t>
            </a:r>
            <a:r>
              <a:rPr lang="lv-LV" sz="1600" dirty="0" err="1"/>
              <a:t>formātzāģa</a:t>
            </a:r>
            <a:r>
              <a:rPr lang="lv-LV" sz="1600" dirty="0"/>
              <a:t> shēma. </a:t>
            </a:r>
            <a:br>
              <a:rPr lang="lv-LV" sz="1600" dirty="0"/>
            </a:br>
            <a:r>
              <a:rPr lang="lv-LV" sz="1600" dirty="0"/>
              <a:t>Uzdevumi: </a:t>
            </a:r>
            <a:br>
              <a:rPr lang="lv-LV" sz="1600" dirty="0"/>
            </a:br>
            <a:r>
              <a:rPr lang="lv-LV" sz="1600" dirty="0"/>
              <a:t>1) nosauciet elementus 1 un 2; </a:t>
            </a:r>
            <a:br>
              <a:rPr lang="lv-LV" sz="1600" dirty="0"/>
            </a:br>
            <a:r>
              <a:rPr lang="lv-LV" sz="1600" dirty="0"/>
              <a:t>2) definējiet 1. elementa funkciju! </a:t>
            </a:r>
            <a:br>
              <a:rPr lang="lv-LV" sz="1600" dirty="0"/>
            </a:br>
            <a:r>
              <a:rPr lang="lv-LV" sz="1600" dirty="0"/>
              <a:t>3) Kāds ir elementa 1 un 2 rotācijas virziens?</a:t>
            </a:r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xmlns="" id="{B617DA76-42B6-4A5A-92B1-080F85BF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407" y="1853754"/>
            <a:ext cx="7100385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7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B9ECD17-D830-4B34-992B-91F74EA6B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B52FA4AC-6DCF-4C1B-99C9-22BFEA1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/>
              <a:t>  MĒRĶIS: </a:t>
            </a:r>
          </a:p>
          <a:p>
            <a:pPr marL="0" indent="0">
              <a:buNone/>
            </a:pPr>
            <a:r>
              <a:rPr lang="lv-LV" dirty="0"/>
              <a:t> </a:t>
            </a:r>
            <a:r>
              <a:rPr lang="lv-LV" sz="2400" dirty="0"/>
              <a:t>Iegūt zināšanas par </a:t>
            </a:r>
            <a:r>
              <a:rPr lang="lv-LV" sz="2400" dirty="0" err="1"/>
              <a:t>ripzāģmašīnu</a:t>
            </a:r>
            <a:r>
              <a:rPr lang="lv-LV" sz="2400" dirty="0"/>
              <a:t> griezējinstrumentu veidiem, to pielietojumu.</a:t>
            </a:r>
          </a:p>
          <a:p>
            <a:pPr marL="0" indent="0">
              <a:buNone/>
            </a:pPr>
            <a:r>
              <a:rPr lang="lv-LV" sz="2400" dirty="0"/>
              <a:t>	UZDEVUMI:</a:t>
            </a:r>
          </a:p>
          <a:p>
            <a:pPr marL="0" indent="0">
              <a:buNone/>
            </a:pPr>
            <a:r>
              <a:rPr lang="lv-LV" sz="2400" dirty="0"/>
              <a:t>1. Zināt griezējinstrumentu veidus, to galvenos parametrus.</a:t>
            </a:r>
          </a:p>
          <a:p>
            <a:pPr marL="0" indent="0">
              <a:buNone/>
            </a:pPr>
            <a:r>
              <a:rPr lang="lv-LV" sz="2400" dirty="0"/>
              <a:t>2. Zināt faktorus, kas ietekmēs griezējinstrumentu izvēli koksnes zāģēšanā.</a:t>
            </a:r>
          </a:p>
          <a:p>
            <a:pPr marL="0" indent="0">
              <a:buNone/>
            </a:pP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7660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2F7FFD8D-1192-4C9B-9932-980A1467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22C0E4A4-5E72-440C-A346-A6B3E3815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0691" y="1987826"/>
            <a:ext cx="4242338" cy="3366052"/>
          </a:xfrm>
          <a:prstGeom prst="rect">
            <a:avLst/>
          </a:prstGeom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xmlns="" id="{EE597DE4-C0D8-4417-BC6E-B656F3FC0842}"/>
              </a:ext>
            </a:extLst>
          </p:cNvPr>
          <p:cNvSpPr/>
          <p:nvPr/>
        </p:nvSpPr>
        <p:spPr>
          <a:xfrm>
            <a:off x="105393" y="1177583"/>
            <a:ext cx="78850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	 Plakanās </a:t>
            </a:r>
            <a:r>
              <a:rPr lang="lv-LV" dirty="0" err="1"/>
              <a:t>zāģripas</a:t>
            </a:r>
            <a:endParaRPr lang="lv-LV" dirty="0"/>
          </a:p>
          <a:p>
            <a:r>
              <a:rPr lang="lv-LV" dirty="0"/>
              <a:t>	Tās izgatavo no leģēta instrumentu tērauda. Tērauda ķīmisko sastāvu izvēlas tā, lai noteiktajos darba apstākļos tas būtu ne tikvien izturīgs pret nodilumu, bet arī plastisks.</a:t>
            </a:r>
          </a:p>
          <a:p>
            <a:endParaRPr lang="lv-LV" dirty="0"/>
          </a:p>
          <a:p>
            <a:r>
              <a:rPr lang="lv-LV" dirty="0"/>
              <a:t>	Plakanās </a:t>
            </a:r>
            <a:r>
              <a:rPr lang="lv-LV" dirty="0" err="1"/>
              <a:t>zāģripas</a:t>
            </a:r>
            <a:r>
              <a:rPr lang="lv-LV" dirty="0"/>
              <a:t> raksturo šādi galvenie parametri:</a:t>
            </a:r>
          </a:p>
          <a:p>
            <a:endParaRPr lang="lv-LV" dirty="0"/>
          </a:p>
          <a:p>
            <a:r>
              <a:rPr lang="lv-LV" dirty="0"/>
              <a:t>	1.Zāģripas diametrs D – atkarīgs no mašīnas izmēriem un iezāģējuma augstuma;</a:t>
            </a:r>
          </a:p>
          <a:p>
            <a:r>
              <a:rPr lang="lv-LV" dirty="0"/>
              <a:t>	2.Bāzēšanas urbuma diametrs d – atkarīgs no darba vārpstas diametra;</a:t>
            </a:r>
          </a:p>
          <a:p>
            <a:r>
              <a:rPr lang="lv-LV" dirty="0"/>
              <a:t>	3.Ripas biezums s – atkarīgs no </a:t>
            </a:r>
            <a:r>
              <a:rPr lang="lv-LV" dirty="0" err="1"/>
              <a:t>zāģripas</a:t>
            </a:r>
            <a:r>
              <a:rPr lang="lv-LV" dirty="0"/>
              <a:t> diametra un paredzētā rakstura;</a:t>
            </a:r>
          </a:p>
          <a:p>
            <a:r>
              <a:rPr lang="lv-LV" dirty="0"/>
              <a:t>	4. Zobu skaits z – atkarīgs no zāģēšanas virziena kokmateriālos, no zāģējamo materiālu cietības, iezāģējuma augstuma un zāģējuma kvalitātes prasībām. </a:t>
            </a:r>
            <a:r>
              <a:rPr lang="lv-LV" dirty="0" err="1"/>
              <a:t>Garenzāģēšanā</a:t>
            </a:r>
            <a:r>
              <a:rPr lang="lv-LV" dirty="0"/>
              <a:t> izvēlas </a:t>
            </a:r>
            <a:r>
              <a:rPr lang="lv-LV" dirty="0" err="1"/>
              <a:t>zāģripas</a:t>
            </a:r>
            <a:r>
              <a:rPr lang="lv-LV" dirty="0"/>
              <a:t> ar mazāku zobu skaitu, </a:t>
            </a:r>
            <a:r>
              <a:rPr lang="lv-LV" dirty="0" err="1"/>
              <a:t>šķērszāģēšanā</a:t>
            </a:r>
            <a:r>
              <a:rPr lang="lv-LV" dirty="0"/>
              <a:t> – ar lielāku zobu skaitu. Mīkstākam materiālam nepieciešams mazāks zobu skaits, cietākam – lielāks;</a:t>
            </a:r>
          </a:p>
        </p:txBody>
      </p:sp>
    </p:spTree>
    <p:extLst>
      <p:ext uri="{BB962C8B-B14F-4D97-AF65-F5344CB8AC3E}">
        <p14:creationId xmlns:p14="http://schemas.microsoft.com/office/powerpoint/2010/main" val="94225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4B7CE61-BF25-438B-8EF8-E327D638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93697"/>
            <a:ext cx="9603275" cy="1049235"/>
          </a:xfrm>
        </p:spPr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FF26BDDA-4029-4813-977A-567B1D605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1168" y="1329136"/>
            <a:ext cx="3969771" cy="274343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1C7D1A42-C95C-4192-8DEF-BFCCDCDC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08" y="4072575"/>
            <a:ext cx="6189722" cy="2428686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CA106711-8A6D-4082-A55F-C22A21973E37}"/>
              </a:ext>
            </a:extLst>
          </p:cNvPr>
          <p:cNvSpPr/>
          <p:nvPr/>
        </p:nvSpPr>
        <p:spPr>
          <a:xfrm>
            <a:off x="132522" y="174293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2400" dirty="0"/>
              <a:t>Plakanās </a:t>
            </a:r>
            <a:r>
              <a:rPr lang="lv-LV" sz="2400" dirty="0" err="1"/>
              <a:t>zāģripas</a:t>
            </a:r>
            <a:endParaRPr lang="lv-LV" sz="2400" dirty="0"/>
          </a:p>
          <a:p>
            <a:endParaRPr lang="lv-LV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	Zobu solis t – attālums no vienas zobu virsotnes līdz otrai;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 Zobu augstums h – saistīts ar zobu soli: h=(0.45-05)t.;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Zoba muguras garums l – atkarīgs no zoba soļa, un tas ir: (0.3-0.5)t.</a:t>
            </a:r>
          </a:p>
        </p:txBody>
      </p:sp>
    </p:spTree>
    <p:extLst>
      <p:ext uri="{BB962C8B-B14F-4D97-AF65-F5344CB8AC3E}">
        <p14:creationId xmlns:p14="http://schemas.microsoft.com/office/powerpoint/2010/main" val="92982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0C1C285-F005-420B-9768-A76427DB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87C35ABF-95C4-4869-92A0-48E07E180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5753" y="1921579"/>
            <a:ext cx="5359973" cy="3014841"/>
          </a:xfrm>
          <a:prstGeom prst="rect">
            <a:avLst/>
          </a:prstGeom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xmlns="" id="{B782EA38-4960-4499-8D33-886C6D88A647}"/>
              </a:ext>
            </a:extLst>
          </p:cNvPr>
          <p:cNvSpPr/>
          <p:nvPr/>
        </p:nvSpPr>
        <p:spPr>
          <a:xfrm>
            <a:off x="196274" y="2136337"/>
            <a:ext cx="6096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err="1"/>
              <a:t>Zāģripas</a:t>
            </a:r>
            <a:r>
              <a:rPr lang="lv-LV" dirty="0"/>
              <a:t> atšķiras ne tikai pēc minētajiem parametriem, bet arī pēc :</a:t>
            </a:r>
          </a:p>
          <a:p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zobu formas, ko veido </a:t>
            </a:r>
            <a:r>
              <a:rPr lang="lv-LV" dirty="0" err="1"/>
              <a:t>mugurleņķis</a:t>
            </a:r>
            <a:r>
              <a:rPr lang="lv-LV" dirty="0"/>
              <a:t> (sauc arī par pacēluma leņķi) </a:t>
            </a:r>
            <a:r>
              <a:rPr lang="el-GR" dirty="0"/>
              <a:t>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	</a:t>
            </a:r>
            <a:r>
              <a:rPr lang="lv-LV" dirty="0"/>
              <a:t>asinājuma leņķis </a:t>
            </a:r>
            <a:r>
              <a:rPr lang="el-GR" dirty="0"/>
              <a:t>β,</a:t>
            </a:r>
            <a:endParaRPr lang="lv-LV" dirty="0"/>
          </a:p>
          <a:p>
            <a:endParaRPr lang="el-G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	</a:t>
            </a:r>
            <a:r>
              <a:rPr lang="lv-LV" dirty="0"/>
              <a:t>priekšējā jeb </a:t>
            </a:r>
            <a:r>
              <a:rPr lang="lv-LV" dirty="0" err="1"/>
              <a:t>skaidleņķa</a:t>
            </a:r>
            <a:r>
              <a:rPr lang="lv-LV" dirty="0"/>
              <a:t> </a:t>
            </a:r>
            <a:r>
              <a:rPr lang="el-GR" dirty="0"/>
              <a:t>γ.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Leņķu </a:t>
            </a:r>
            <a:r>
              <a:rPr lang="el-GR" dirty="0"/>
              <a:t>α+ β </a:t>
            </a:r>
            <a:r>
              <a:rPr lang="lv-LV" dirty="0"/>
              <a:t>summu sauc par griešanas leņķi </a:t>
            </a:r>
            <a:r>
              <a:rPr lang="el-GR" dirty="0"/>
              <a:t>δ.</a:t>
            </a:r>
          </a:p>
        </p:txBody>
      </p:sp>
    </p:spTree>
    <p:extLst>
      <p:ext uri="{BB962C8B-B14F-4D97-AF65-F5344CB8AC3E}">
        <p14:creationId xmlns:p14="http://schemas.microsoft.com/office/powerpoint/2010/main" val="236858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B387BDC-EE9D-41AA-80A4-87C28F4B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5B0CFE73-E64A-4AF7-9952-EA0A1892D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56" y="2002480"/>
            <a:ext cx="5797360" cy="3450613"/>
          </a:xfrm>
        </p:spPr>
        <p:txBody>
          <a:bodyPr/>
          <a:lstStyle/>
          <a:p>
            <a:r>
              <a:rPr lang="lv-LV" dirty="0"/>
              <a:t> Plakanās </a:t>
            </a:r>
            <a:r>
              <a:rPr lang="lv-LV" dirty="0" err="1"/>
              <a:t>zāģripas</a:t>
            </a:r>
            <a:endParaRPr lang="lv-LV" dirty="0"/>
          </a:p>
          <a:p>
            <a:r>
              <a:rPr lang="lv-LV" dirty="0"/>
              <a:t>Dažādi </a:t>
            </a:r>
            <a:r>
              <a:rPr lang="lv-LV" dirty="0" err="1"/>
              <a:t>zāģripu</a:t>
            </a:r>
            <a:r>
              <a:rPr lang="lv-LV" dirty="0"/>
              <a:t> zobu profili, ar kuriem zāģē koksni.</a:t>
            </a:r>
          </a:p>
          <a:p>
            <a:r>
              <a:rPr lang="lv-LV" dirty="0"/>
              <a:t>	</a:t>
            </a:r>
            <a:r>
              <a:rPr lang="lv-LV" dirty="0" err="1"/>
              <a:t>Garenzāģēšanā</a:t>
            </a:r>
            <a:r>
              <a:rPr lang="lv-LV" dirty="0"/>
              <a:t> visbiežāk izmanto </a:t>
            </a:r>
            <a:r>
              <a:rPr lang="lv-LV" dirty="0" err="1"/>
              <a:t>zāģripas</a:t>
            </a:r>
            <a:r>
              <a:rPr lang="lv-LV" dirty="0"/>
              <a:t> ar lauztu zobu muguru. Zobi izveidoti ar pozitīvu priekšējo leņķi, jeb </a:t>
            </a:r>
            <a:r>
              <a:rPr lang="lv-LV" dirty="0" err="1"/>
              <a:t>skaidleņķi</a:t>
            </a:r>
            <a:r>
              <a:rPr lang="lv-LV" dirty="0"/>
              <a:t> </a:t>
            </a:r>
            <a:r>
              <a:rPr lang="el-GR" dirty="0"/>
              <a:t>γ. </a:t>
            </a:r>
            <a:r>
              <a:rPr lang="lv-LV" dirty="0" err="1"/>
              <a:t>Zāģripu</a:t>
            </a:r>
            <a:r>
              <a:rPr lang="lv-LV" dirty="0"/>
              <a:t> diametrs D=200-1500 mm. Leņķiskie parametri: priekšējais leņķis </a:t>
            </a:r>
            <a:r>
              <a:rPr lang="el-GR" dirty="0"/>
              <a:t>γ=35° </a:t>
            </a:r>
            <a:r>
              <a:rPr lang="lv-LV" dirty="0"/>
              <a:t>un asinājuma leņķis </a:t>
            </a:r>
            <a:r>
              <a:rPr lang="el-GR" dirty="0"/>
              <a:t>β=40°.</a:t>
            </a: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FE5E9410-2C1E-436C-8CC1-61E4AC801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66" y="1930857"/>
            <a:ext cx="5390788" cy="35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16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3F7CFA8-CEB2-4070-AAED-157BE532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D68FC90F-C69A-48EC-B8AD-E7B78689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968559" cy="3815225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ar </a:t>
            </a:r>
            <a:r>
              <a:rPr lang="lv-LV" dirty="0" err="1"/>
              <a:t>trīstūrveida</a:t>
            </a:r>
            <a:r>
              <a:rPr lang="lv-LV" dirty="0"/>
              <a:t> zobiem. Diametrs D=125-250 mm. Priekšējais leņķis </a:t>
            </a:r>
            <a:r>
              <a:rPr lang="el-GR" dirty="0"/>
              <a:t>γ=20° </a:t>
            </a:r>
            <a:r>
              <a:rPr lang="lv-LV" dirty="0"/>
              <a:t>un asinājuma leņķis </a:t>
            </a:r>
            <a:r>
              <a:rPr lang="el-GR" dirty="0"/>
              <a:t>β=40° - </a:t>
            </a:r>
            <a:r>
              <a:rPr lang="lv-LV" dirty="0"/>
              <a:t>zāģējot skuju koku koksni; zāģējot cietos lapu kokus, jāpalielina asinājuma leņķis </a:t>
            </a:r>
            <a:r>
              <a:rPr lang="el-GR" dirty="0"/>
              <a:t>β=50 - 55°.</a:t>
            </a:r>
            <a:r>
              <a:rPr lang="lv-LV" dirty="0"/>
              <a:t>Līdz ar to priekšējais leņķis </a:t>
            </a:r>
            <a:r>
              <a:rPr lang="el-GR" dirty="0"/>
              <a:t>γ </a:t>
            </a:r>
            <a:r>
              <a:rPr lang="lv-LV" dirty="0"/>
              <a:t>ir no 10° līdz 20°.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43508762-03CA-4C63-A532-63ECDFF4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826" y="2015732"/>
            <a:ext cx="5378713" cy="36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6E6CAAEE-CBCB-4D92-9150-6546733D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13464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28FE9676-0B20-4EFD-85B5-63BA45189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6" y="1417983"/>
            <a:ext cx="4982817" cy="5062330"/>
          </a:xfrm>
        </p:spPr>
        <p:txBody>
          <a:bodyPr>
            <a:normAutofit/>
          </a:bodyPr>
          <a:lstStyle/>
          <a:p>
            <a:r>
              <a:rPr lang="lv-LV" dirty="0"/>
              <a:t>Plakanās </a:t>
            </a:r>
            <a:r>
              <a:rPr lang="lv-LV" dirty="0" err="1"/>
              <a:t>zāģripas</a:t>
            </a:r>
            <a:endParaRPr lang="lv-LV" dirty="0"/>
          </a:p>
          <a:p>
            <a:r>
              <a:rPr lang="lv-LV" dirty="0"/>
              <a:t>Šķērsām šķiedrām Zāģējot koksni griešanas pretestība ir vislielākā. Tāpēc </a:t>
            </a:r>
            <a:r>
              <a:rPr lang="lv-LV" dirty="0" err="1"/>
              <a:t>šķērszāģēšanas</a:t>
            </a:r>
            <a:r>
              <a:rPr lang="lv-LV" dirty="0"/>
              <a:t> </a:t>
            </a:r>
            <a:r>
              <a:rPr lang="lv-LV" dirty="0" err="1"/>
              <a:t>zāģripām</a:t>
            </a:r>
            <a:r>
              <a:rPr lang="lv-LV" dirty="0"/>
              <a:t> zobi izveidoti ar sānu slīpumu pamīšus abās pusēs. Šādas speciālas prasības </a:t>
            </a:r>
            <a:r>
              <a:rPr lang="lv-LV" dirty="0" err="1"/>
              <a:t>šķērszāģēšanas</a:t>
            </a:r>
            <a:r>
              <a:rPr lang="lv-LV" dirty="0"/>
              <a:t> </a:t>
            </a:r>
            <a:r>
              <a:rPr lang="lv-LV" dirty="0" err="1"/>
              <a:t>zāģripām</a:t>
            </a:r>
            <a:r>
              <a:rPr lang="lv-LV" dirty="0"/>
              <a:t> izvirza tāpēc, ka tieši zobu sānu </a:t>
            </a:r>
            <a:r>
              <a:rPr lang="lv-LV" dirty="0" err="1"/>
              <a:t>griezējšķautnes</a:t>
            </a:r>
            <a:r>
              <a:rPr lang="lv-LV" dirty="0"/>
              <a:t> pārgriež koksnes </a:t>
            </a:r>
            <a:r>
              <a:rPr lang="lv-LV" dirty="0" err="1"/>
              <a:t>škiedras</a:t>
            </a:r>
            <a:r>
              <a:rPr lang="lv-LV" dirty="0"/>
              <a:t>. </a:t>
            </a:r>
            <a:r>
              <a:rPr lang="lv-LV" dirty="0" err="1"/>
              <a:t>Šķērszāģēšanas</a:t>
            </a:r>
            <a:r>
              <a:rPr lang="lv-LV" dirty="0"/>
              <a:t> </a:t>
            </a:r>
            <a:r>
              <a:rPr lang="lv-LV" dirty="0" err="1"/>
              <a:t>zāģripām</a:t>
            </a:r>
            <a:r>
              <a:rPr lang="lv-LV" dirty="0"/>
              <a:t> zobi izveidoti ar 0° vai negatīvu priekšējo leņķi </a:t>
            </a:r>
            <a:r>
              <a:rPr lang="el-GR" dirty="0"/>
              <a:t>γ </a:t>
            </a:r>
            <a:r>
              <a:rPr lang="lv-LV" dirty="0"/>
              <a:t>un zobu sānu </a:t>
            </a:r>
            <a:r>
              <a:rPr lang="lv-LV" dirty="0" err="1"/>
              <a:t>griezējšķautņu</a:t>
            </a:r>
            <a:r>
              <a:rPr lang="lv-LV" dirty="0"/>
              <a:t> asinājuma leņķi </a:t>
            </a:r>
            <a:r>
              <a:rPr lang="el-GR" dirty="0"/>
              <a:t>β1=45 - 50°.</a:t>
            </a:r>
          </a:p>
          <a:p>
            <a:endParaRPr lang="el-GR" dirty="0"/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156E7683-EE67-48E0-BA72-86B4F866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469" y="1503233"/>
            <a:ext cx="3408926" cy="311087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62FAE3E6-3E3E-4F73-AB54-5EE9ECAB0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951" y="1503233"/>
            <a:ext cx="3296049" cy="3110878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02B54371-069B-4B98-87D1-A4A2F9CDD02A}"/>
              </a:ext>
            </a:extLst>
          </p:cNvPr>
          <p:cNvSpPr/>
          <p:nvPr/>
        </p:nvSpPr>
        <p:spPr>
          <a:xfrm>
            <a:off x="5176690" y="4617856"/>
            <a:ext cx="4147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err="1"/>
              <a:t>Zāģripas</a:t>
            </a:r>
            <a:r>
              <a:rPr lang="lv-LV" dirty="0"/>
              <a:t> diametrs D=360 – 1500</a:t>
            </a:r>
          </a:p>
          <a:p>
            <a:r>
              <a:rPr lang="lv-LV" dirty="0"/>
              <a:t>mm.</a:t>
            </a:r>
          </a:p>
          <a:p>
            <a:r>
              <a:rPr lang="lv-LV" dirty="0"/>
              <a:t>	</a:t>
            </a:r>
            <a:r>
              <a:rPr lang="lv-LV" dirty="0" err="1"/>
              <a:t>Lenķiskie</a:t>
            </a:r>
            <a:r>
              <a:rPr lang="lv-LV" dirty="0"/>
              <a:t> parametri:</a:t>
            </a:r>
          </a:p>
          <a:p>
            <a:r>
              <a:rPr lang="lv-LV" dirty="0"/>
              <a:t>	priekšējais leņķis </a:t>
            </a:r>
            <a:r>
              <a:rPr lang="el-GR" dirty="0"/>
              <a:t>γ=0°,</a:t>
            </a:r>
          </a:p>
          <a:p>
            <a:r>
              <a:rPr lang="el-GR" dirty="0"/>
              <a:t>	</a:t>
            </a:r>
            <a:r>
              <a:rPr lang="lv-LV" dirty="0"/>
              <a:t>asinājuma leņķis </a:t>
            </a:r>
            <a:r>
              <a:rPr lang="el-GR" dirty="0"/>
              <a:t>β=40</a:t>
            </a: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xmlns="" id="{8E87D7BA-7654-4DB7-AA40-2BC55B7C6882}"/>
              </a:ext>
            </a:extLst>
          </p:cNvPr>
          <p:cNvSpPr/>
          <p:nvPr/>
        </p:nvSpPr>
        <p:spPr>
          <a:xfrm>
            <a:off x="8868245" y="4754602"/>
            <a:ext cx="4373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err="1"/>
              <a:t>Zāģripu</a:t>
            </a:r>
            <a:r>
              <a:rPr lang="lv-LV" dirty="0"/>
              <a:t> diametrs D=125 – 1500 mm.</a:t>
            </a:r>
          </a:p>
          <a:p>
            <a:r>
              <a:rPr lang="lv-LV" dirty="0"/>
              <a:t>	</a:t>
            </a:r>
            <a:r>
              <a:rPr lang="lv-LV" dirty="0" err="1"/>
              <a:t>Lenķiskie</a:t>
            </a:r>
            <a:r>
              <a:rPr lang="lv-LV" dirty="0"/>
              <a:t> parametri:</a:t>
            </a:r>
          </a:p>
          <a:p>
            <a:r>
              <a:rPr lang="lv-LV" dirty="0"/>
              <a:t>	priekšējais leņķis </a:t>
            </a:r>
            <a:r>
              <a:rPr lang="el-GR" dirty="0"/>
              <a:t>γ=-25°,</a:t>
            </a:r>
          </a:p>
          <a:p>
            <a:r>
              <a:rPr lang="el-GR" dirty="0"/>
              <a:t>	</a:t>
            </a:r>
            <a:r>
              <a:rPr lang="lv-LV" dirty="0"/>
              <a:t>asinājuma leņķis </a:t>
            </a:r>
            <a:r>
              <a:rPr lang="el-GR" dirty="0"/>
              <a:t>β=50°.</a:t>
            </a:r>
          </a:p>
        </p:txBody>
      </p:sp>
    </p:spTree>
    <p:extLst>
      <p:ext uri="{BB962C8B-B14F-4D97-AF65-F5344CB8AC3E}">
        <p14:creationId xmlns:p14="http://schemas.microsoft.com/office/powerpoint/2010/main" val="327346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B31CD85-C271-40EE-B614-BF5553BE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0" y="144617"/>
            <a:ext cx="9603275" cy="1049235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30890334-0327-456D-9865-65B98C1B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40" y="715617"/>
            <a:ext cx="6573078" cy="5473148"/>
          </a:xfrm>
        </p:spPr>
        <p:txBody>
          <a:bodyPr>
            <a:noAutofit/>
          </a:bodyPr>
          <a:lstStyle/>
          <a:p>
            <a:r>
              <a:rPr lang="lv-LV" sz="1800" dirty="0"/>
              <a:t>	</a:t>
            </a:r>
            <a:r>
              <a:rPr lang="lv-LV" sz="3200" dirty="0"/>
              <a:t>Koniskās </a:t>
            </a:r>
            <a:r>
              <a:rPr lang="lv-LV" sz="3200" dirty="0" err="1"/>
              <a:t>zāģripas</a:t>
            </a:r>
            <a:endParaRPr lang="lv-LV" sz="3200" dirty="0"/>
          </a:p>
          <a:p>
            <a:r>
              <a:rPr lang="lv-LV" sz="1800" dirty="0"/>
              <a:t>Biezu zāģmateriālu sadalei plānākos, kā arī dēļu izzāģēšanai no nomaļ	izmanto koniskās </a:t>
            </a:r>
            <a:r>
              <a:rPr lang="lv-LV" sz="1800" dirty="0" err="1"/>
              <a:t>zāģripas</a:t>
            </a:r>
            <a:r>
              <a:rPr lang="lv-LV" sz="1800" dirty="0"/>
              <a:t>, kurām ārējā daļa ir plānāka nekā vidusdaļa. Iezāģējuma platums ir neliels – 1.6 – 2.2 mm. Koksnes ekonomija ir 10 – 20% salīdzinājumā ar gadījumiem, ja zāģē ar plakanajām </a:t>
            </a:r>
            <a:r>
              <a:rPr lang="lv-LV" sz="1800" dirty="0" err="1"/>
              <a:t>zāģripām</a:t>
            </a:r>
            <a:r>
              <a:rPr lang="lv-LV" sz="1800" dirty="0"/>
              <a:t>.</a:t>
            </a:r>
          </a:p>
          <a:p>
            <a:r>
              <a:rPr lang="lv-LV" sz="1800" dirty="0"/>
              <a:t>Koniskās </a:t>
            </a:r>
            <a:r>
              <a:rPr lang="lv-LV" sz="1800" dirty="0" err="1"/>
              <a:t>zāģripas</a:t>
            </a:r>
            <a:r>
              <a:rPr lang="lv-LV" sz="1800" dirty="0"/>
              <a:t> iedala:</a:t>
            </a:r>
          </a:p>
          <a:p>
            <a:r>
              <a:rPr lang="lv-LV" sz="1800" dirty="0"/>
              <a:t>vienpusēji koniskas </a:t>
            </a:r>
            <a:r>
              <a:rPr lang="lv-LV" sz="1800" dirty="0" err="1"/>
              <a:t>zāģripas</a:t>
            </a:r>
            <a:r>
              <a:rPr lang="lv-LV" sz="1800" dirty="0"/>
              <a:t> (1) ar labo vai kreiso konusu, kuras izmanto plānu dēlīšu izzāģēšanai no bieziem materiāliem vai nomaļiem;</a:t>
            </a:r>
          </a:p>
          <a:p>
            <a:r>
              <a:rPr lang="lv-LV" sz="1800" dirty="0"/>
              <a:t>divpusēji koniskas </a:t>
            </a:r>
            <a:r>
              <a:rPr lang="lv-LV" sz="1800" dirty="0" err="1"/>
              <a:t>zāģripas</a:t>
            </a:r>
            <a:r>
              <a:rPr lang="lv-LV" sz="1800" dirty="0"/>
              <a:t> (2) – tās lieto biezāku materiālu sadalīšanai divās vienāda biezuma daļās;</a:t>
            </a:r>
          </a:p>
          <a:p>
            <a:r>
              <a:rPr lang="lv-LV" sz="1800" dirty="0" err="1"/>
              <a:t>mazkoniskas</a:t>
            </a:r>
            <a:r>
              <a:rPr lang="lv-LV" sz="1800" dirty="0"/>
              <a:t> </a:t>
            </a:r>
            <a:r>
              <a:rPr lang="lv-LV" sz="1800" dirty="0" err="1"/>
              <a:t>zāģripas</a:t>
            </a:r>
            <a:r>
              <a:rPr lang="lv-LV" sz="1800" dirty="0"/>
              <a:t> (3), kurām konusa lielums katrā </a:t>
            </a:r>
            <a:r>
              <a:rPr lang="lv-LV" sz="1800" dirty="0" err="1"/>
              <a:t>zāģripas</a:t>
            </a:r>
            <a:r>
              <a:rPr lang="lv-LV" sz="1800" dirty="0"/>
              <a:t> pusē ir vienāds.</a:t>
            </a:r>
          </a:p>
          <a:p>
            <a:r>
              <a:rPr lang="lv-LV" sz="1800" dirty="0"/>
              <a:t>Koniskās </a:t>
            </a:r>
            <a:r>
              <a:rPr lang="lv-LV" sz="1800" dirty="0" err="1"/>
              <a:t>zāģripas</a:t>
            </a:r>
            <a:r>
              <a:rPr lang="lv-LV" sz="1800" dirty="0"/>
              <a:t> paredzētas </a:t>
            </a:r>
            <a:r>
              <a:rPr lang="lv-LV" sz="1800" dirty="0" err="1"/>
              <a:t>garenzāģēšanai</a:t>
            </a:r>
            <a:endParaRPr lang="lv-LV" sz="1800" dirty="0"/>
          </a:p>
          <a:p>
            <a:endParaRPr lang="lv-LV" sz="18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D35FBB36-6383-4F50-A0A4-E33EF0BB8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370" y="1736034"/>
            <a:ext cx="5792630" cy="33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3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xmlns="" id="{7B3ECEB8-4F1C-4093-8138-4681AEF0E3B7}"/>
              </a:ext>
            </a:extLst>
          </p:cNvPr>
          <p:cNvSpPr/>
          <p:nvPr/>
        </p:nvSpPr>
        <p:spPr>
          <a:xfrm>
            <a:off x="993913" y="185531"/>
            <a:ext cx="96078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Mērķis:    Sekmēt izglītojamā spējas mehāniski apstrādāt koksni, ievērojot darba drošības noteikumus, izmantojot detaļu specifikāciju un patstāvīgi iestatot kokapstrādes darbmašīnas.</a:t>
            </a:r>
          </a:p>
          <a:p>
            <a:r>
              <a:rPr lang="lv-LV" sz="2400" dirty="0"/>
              <a:t>Uzdevumi:     Attīstīt izglītojamā prasmes:</a:t>
            </a:r>
          </a:p>
          <a:p>
            <a:r>
              <a:rPr lang="lv-LV" sz="2400" dirty="0"/>
              <a:t>1. Iestatīt un strādāt ar kokapstrādes darbmašīnām, ievērojot drošus darba paņēmienus.</a:t>
            </a:r>
          </a:p>
          <a:p>
            <a:r>
              <a:rPr lang="lv-LV" sz="2400" dirty="0"/>
              <a:t>2. Izvēlēties nepieciešamās palīgierīces un aizsargierīces.</a:t>
            </a:r>
          </a:p>
          <a:p>
            <a:r>
              <a:rPr lang="lv-LV" sz="2400" dirty="0"/>
              <a:t>3. Lasīt detaļas, detaļu un </a:t>
            </a:r>
            <a:r>
              <a:rPr lang="lv-LV" sz="2400" dirty="0" err="1"/>
              <a:t>kopsalikuma</a:t>
            </a:r>
            <a:r>
              <a:rPr lang="lv-LV" sz="2400" dirty="0"/>
              <a:t> rasējumu un izstrādājuma tehnisko dokumentāciju.</a:t>
            </a:r>
          </a:p>
          <a:p>
            <a:r>
              <a:rPr lang="lv-LV" sz="2400" dirty="0"/>
              <a:t>4. Izvēlēties un lietot piemērotus apstrādes režīmus un mainīt kokapstrādes iekārtu iestatījumus.</a:t>
            </a:r>
          </a:p>
          <a:p>
            <a:r>
              <a:rPr lang="lv-LV" sz="2400" dirty="0"/>
              <a:t>5. Izvēlēties un iestatīt atbilstošus griezējinstrumentus.</a:t>
            </a:r>
          </a:p>
          <a:p>
            <a:r>
              <a:rPr lang="lv-LV" sz="2400" dirty="0"/>
              <a:t>6. Mehāniski apstrādāt koksni ar pozīcijas tipa un mobili stacionārajām iekārtām, izgatavot koka izstrādājumus, sagataves un detaļas.</a:t>
            </a:r>
          </a:p>
          <a:p>
            <a:r>
              <a:rPr lang="lv-LV" sz="2400" dirty="0"/>
              <a:t>7. Apkopt kokapstrādes iekārtas.</a:t>
            </a:r>
          </a:p>
        </p:txBody>
      </p:sp>
    </p:spTree>
    <p:extLst>
      <p:ext uri="{BB962C8B-B14F-4D97-AF65-F5344CB8AC3E}">
        <p14:creationId xmlns:p14="http://schemas.microsoft.com/office/powerpoint/2010/main" val="391606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94D722C-004C-4A5B-865D-FC30B37A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34675"/>
            <a:ext cx="9603275" cy="653221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6784F2E5-BEEE-4341-8B62-3F4B93842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92" y="1207349"/>
            <a:ext cx="4034821" cy="4583851"/>
          </a:xfrm>
        </p:spPr>
        <p:txBody>
          <a:bodyPr>
            <a:noAutofit/>
          </a:bodyPr>
          <a:lstStyle/>
          <a:p>
            <a:r>
              <a:rPr lang="lv-LV" sz="2400" dirty="0" err="1"/>
              <a:t>Ēvelzāģi</a:t>
            </a:r>
            <a:endParaRPr lang="lv-LV" sz="2400" dirty="0"/>
          </a:p>
          <a:p>
            <a:r>
              <a:rPr lang="lv-LV" sz="2400" dirty="0" err="1"/>
              <a:t>Ēvelzāģus</a:t>
            </a:r>
            <a:r>
              <a:rPr lang="lv-LV" sz="2400" dirty="0"/>
              <a:t> izmanto gludu </a:t>
            </a:r>
            <a:r>
              <a:rPr lang="lv-LV" sz="2400" dirty="0" err="1"/>
              <a:t>sagatvju</a:t>
            </a:r>
            <a:r>
              <a:rPr lang="lv-LV" sz="2400" dirty="0"/>
              <a:t> zāģēšanai. </a:t>
            </a:r>
            <a:r>
              <a:rPr lang="lv-LV" sz="2400" dirty="0" err="1"/>
              <a:t>Ēvelzāģiem</a:t>
            </a:r>
            <a:r>
              <a:rPr lang="lv-LV" sz="2400" dirty="0"/>
              <a:t> zobus neplacina un neizloka. Apstrādātās virsmas ir līdzīgas ēvelētām virsmām, virsmu raupjums ir tāds, ka tās bez tālākas apstrādes var līmēt, slīpēt un pat krāsot.</a:t>
            </a:r>
          </a:p>
          <a:p>
            <a:endParaRPr lang="lv-LV" sz="2400" dirty="0"/>
          </a:p>
          <a:p>
            <a:endParaRPr lang="lv-LV" sz="24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B7D214A4-1C25-414A-A14C-246DD32D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215" y="1066800"/>
            <a:ext cx="6373422" cy="4908529"/>
          </a:xfrm>
          <a:prstGeom prst="rect">
            <a:avLst/>
          </a:prstGeom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xmlns="" id="{84FB8FC5-E91B-444F-AB64-791F260BFFE6}"/>
              </a:ext>
            </a:extLst>
          </p:cNvPr>
          <p:cNvSpPr/>
          <p:nvPr/>
        </p:nvSpPr>
        <p:spPr>
          <a:xfrm>
            <a:off x="10561983" y="4412974"/>
            <a:ext cx="1630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err="1"/>
              <a:t>šķēszāģēšanai</a:t>
            </a:r>
            <a:endParaRPr lang="lv-LV" dirty="0"/>
          </a:p>
        </p:txBody>
      </p:sp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4A3509EE-39B0-4EB7-9EA4-2B99CBD40C10}"/>
              </a:ext>
            </a:extLst>
          </p:cNvPr>
          <p:cNvSpPr/>
          <p:nvPr/>
        </p:nvSpPr>
        <p:spPr>
          <a:xfrm>
            <a:off x="10561983" y="2555221"/>
            <a:ext cx="157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err="1"/>
              <a:t>garenzāģēšanai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863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BE43105-0C2B-4E0C-88D0-A5FCE39CC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94919"/>
            <a:ext cx="9603275" cy="838751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BD5C93F1-8BD4-4232-9B06-ACBA18896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914400"/>
            <a:ext cx="4784036" cy="5393635"/>
          </a:xfrm>
        </p:spPr>
        <p:txBody>
          <a:bodyPr>
            <a:normAutofit/>
          </a:bodyPr>
          <a:lstStyle/>
          <a:p>
            <a:r>
              <a:rPr lang="lv-LV" dirty="0"/>
              <a:t> </a:t>
            </a:r>
            <a:r>
              <a:rPr lang="lv-LV" dirty="0" err="1"/>
              <a:t>Zāģripas</a:t>
            </a:r>
            <a:r>
              <a:rPr lang="lv-LV" dirty="0"/>
              <a:t> ar </a:t>
            </a:r>
            <a:r>
              <a:rPr lang="lv-LV" dirty="0" err="1"/>
              <a:t>cietmetāla</a:t>
            </a:r>
            <a:r>
              <a:rPr lang="lv-LV" dirty="0"/>
              <a:t> plāksnītēm</a:t>
            </a:r>
          </a:p>
          <a:p>
            <a:r>
              <a:rPr lang="lv-LV" dirty="0"/>
              <a:t>Mēbeļu rūpniecība plaši lieto </a:t>
            </a:r>
            <a:r>
              <a:rPr lang="lv-LV" dirty="0" err="1"/>
              <a:t>zāģripas</a:t>
            </a:r>
            <a:r>
              <a:rPr lang="lv-LV" dirty="0"/>
              <a:t> ar </a:t>
            </a:r>
            <a:r>
              <a:rPr lang="lv-LV" dirty="0" err="1"/>
              <a:t>cietmetāla</a:t>
            </a:r>
            <a:r>
              <a:rPr lang="lv-LV" dirty="0"/>
              <a:t> plāksnītēm, kuras ir neaizstājamas, zāģējot skaidu plāksnes, saplākšņus, laminātu un citus materiālus.</a:t>
            </a:r>
          </a:p>
          <a:p>
            <a:r>
              <a:rPr lang="lv-LV" dirty="0"/>
              <a:t>Zobi netiek izlocīti vai placināti, jo nepieciešamā platuma iezāģējumu iegūst ar pielodētām plāksnītēm, kuras ir platākas par plātnes biezumu.</a:t>
            </a:r>
          </a:p>
          <a:p>
            <a:r>
              <a:rPr lang="lv-LV" dirty="0"/>
              <a:t>Plakanie zobi – izmanto masīvās un līmētās koksnes </a:t>
            </a:r>
            <a:r>
              <a:rPr lang="lv-LV" dirty="0" err="1"/>
              <a:t>garenzāģēšanai</a:t>
            </a:r>
            <a:r>
              <a:rPr lang="lv-LV" dirty="0"/>
              <a:t>, parketa dēlīšu zāģēšanai un kokšķiedru plātņu piegriešanai.</a:t>
            </a: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5DE4D52C-E7E4-48D1-80D7-5F32EC043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30" y="1877114"/>
            <a:ext cx="5870574" cy="346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6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2AE46D74-D127-4BD8-B944-2CF50AE8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283" y="181668"/>
            <a:ext cx="9603275" cy="639968"/>
          </a:xfrm>
        </p:spPr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7DB6860D-F899-43D5-9970-5F84CC843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" y="821636"/>
            <a:ext cx="5446645" cy="5022573"/>
          </a:xfrm>
        </p:spPr>
        <p:txBody>
          <a:bodyPr>
            <a:normAutofit/>
          </a:bodyPr>
          <a:lstStyle/>
          <a:p>
            <a:r>
              <a:rPr lang="lv-LV" sz="2400" dirty="0"/>
              <a:t>Pārmaiņus slīpie zobi - (divpusēji slīpie) – izmantoti masīvās koksnes </a:t>
            </a:r>
            <a:r>
              <a:rPr lang="lv-LV" sz="2400" dirty="0" err="1"/>
              <a:t>garenzāģēšanā</a:t>
            </a:r>
            <a:r>
              <a:rPr lang="lv-LV" sz="2400" dirty="0"/>
              <a:t>, </a:t>
            </a:r>
            <a:r>
              <a:rPr lang="lv-LV" sz="2400" dirty="0" err="1"/>
              <a:t>kokskaidu</a:t>
            </a:r>
            <a:r>
              <a:rPr lang="lv-LV" sz="2400" dirty="0"/>
              <a:t> plātņu, galdnieku plātņu un citu materiālu zāģēšanai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0F17DB6F-A735-4251-9668-F7ADBD9D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086" y="1881810"/>
            <a:ext cx="6135427" cy="41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4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8B8A348-C23F-4D72-9FF4-BF4A0C4B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342420"/>
            <a:ext cx="9603275" cy="1049235"/>
          </a:xfrm>
        </p:spPr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</a:t>
            </a:r>
            <a:r>
              <a:rPr lang="lv-LV" dirty="0" err="1"/>
              <a:t>griezējinsrumenti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914781AE-C5F5-429C-952E-D13303B71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63" y="1247106"/>
            <a:ext cx="5823864" cy="1708129"/>
          </a:xfrm>
        </p:spPr>
        <p:txBody>
          <a:bodyPr/>
          <a:lstStyle/>
          <a:p>
            <a:r>
              <a:rPr lang="lv-LV" dirty="0" err="1"/>
              <a:t>Zāģripas</a:t>
            </a:r>
            <a:r>
              <a:rPr lang="lv-LV" dirty="0"/>
              <a:t> ar </a:t>
            </a:r>
            <a:r>
              <a:rPr lang="lv-LV" dirty="0" err="1"/>
              <a:t>cietmetāla</a:t>
            </a:r>
            <a:r>
              <a:rPr lang="lv-LV" dirty="0"/>
              <a:t> plāksnītēm</a:t>
            </a:r>
          </a:p>
          <a:p>
            <a:r>
              <a:rPr lang="lv-LV" dirty="0"/>
              <a:t>Vienpusēji slīpie zobi – lieto vairogu apzāģēšanai, tapu izzāģēšanai, kā arī par </a:t>
            </a:r>
            <a:r>
              <a:rPr lang="lv-LV" dirty="0" err="1"/>
              <a:t>aizzīmētājzāģripām</a:t>
            </a:r>
            <a:r>
              <a:rPr lang="lv-LV" dirty="0"/>
              <a:t> finierēto un laminēto plātņu apzāģēšanā.</a:t>
            </a: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5077693F-1238-44E6-A1DB-633E740B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579" y="870752"/>
            <a:ext cx="3152516" cy="1907834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BDD75BAB-E0F2-4850-9B93-F3ACD928ABAA}"/>
              </a:ext>
            </a:extLst>
          </p:cNvPr>
          <p:cNvSpPr/>
          <p:nvPr/>
        </p:nvSpPr>
        <p:spPr>
          <a:xfrm>
            <a:off x="709742" y="3047522"/>
            <a:ext cx="4907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Kombinētie zobi (pārmaiņus plakani un </a:t>
            </a:r>
            <a:r>
              <a:rPr lang="lv-LV" dirty="0" err="1"/>
              <a:t>trapec</a:t>
            </a:r>
            <a:r>
              <a:rPr lang="lv-LV" dirty="0"/>
              <a:t> veida zobi) - lieto ne tikai masīvas koksnes, bet arī dažādu trauslu materiālu (lamināta zāģēšanai).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C9867FE0-4C24-458F-8467-668E921F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79" y="2933904"/>
            <a:ext cx="2575368" cy="1852905"/>
          </a:xfrm>
          <a:prstGeom prst="rect">
            <a:avLst/>
          </a:prstGeom>
        </p:spPr>
      </p:pic>
      <p:sp>
        <p:nvSpPr>
          <p:cNvPr id="8" name="Taisnstūris 7">
            <a:extLst>
              <a:ext uri="{FF2B5EF4-FFF2-40B4-BE49-F238E27FC236}">
                <a16:creationId xmlns:a16="http://schemas.microsoft.com/office/drawing/2014/main" xmlns="" id="{B984692E-A8AD-4B84-910C-6E44A670FCDA}"/>
              </a:ext>
            </a:extLst>
          </p:cNvPr>
          <p:cNvSpPr/>
          <p:nvPr/>
        </p:nvSpPr>
        <p:spPr>
          <a:xfrm>
            <a:off x="0" y="5010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/>
              <a:t> Koniskos zobus – lieto </a:t>
            </a:r>
            <a:r>
              <a:rPr lang="lv-LV" dirty="0" err="1"/>
              <a:t>formātzāģiem</a:t>
            </a:r>
            <a:r>
              <a:rPr lang="lv-LV" dirty="0"/>
              <a:t> </a:t>
            </a:r>
            <a:r>
              <a:rPr lang="lv-LV" dirty="0" err="1"/>
              <a:t>aizzīmētājzāģripām</a:t>
            </a:r>
            <a:r>
              <a:rPr lang="lv-LV" dirty="0"/>
              <a:t>, jo, regulējot iezāģējuma dziļumu, var viegli panākt, ka </a:t>
            </a:r>
            <a:r>
              <a:rPr lang="lv-LV" dirty="0" err="1"/>
              <a:t>aizzīmētājripas</a:t>
            </a:r>
            <a:r>
              <a:rPr lang="lv-LV" dirty="0"/>
              <a:t> un </a:t>
            </a:r>
            <a:r>
              <a:rPr lang="lv-LV" dirty="0" err="1"/>
              <a:t>pamatzāģripas</a:t>
            </a:r>
            <a:r>
              <a:rPr lang="lv-LV" dirty="0"/>
              <a:t> zobu sānu asmeņi būs precīzi vienā skaldnē.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xmlns="" id="{A9376072-B6A9-4A00-9246-E178522A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40" y="4942127"/>
            <a:ext cx="3019325" cy="18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0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8C0F86F-EE05-42B5-8A48-4ADB3340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Ripzāģmašīnas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5D6DA4F5-1238-4C7E-9817-DE0E5BB0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2015732"/>
            <a:ext cx="10774018" cy="4252546"/>
          </a:xfrm>
        </p:spPr>
        <p:txBody>
          <a:bodyPr/>
          <a:lstStyle/>
          <a:p>
            <a:r>
              <a:rPr lang="lv-LV" dirty="0" err="1"/>
              <a:t>Garenzāģēšanā</a:t>
            </a:r>
            <a:r>
              <a:rPr lang="lv-LV" dirty="0"/>
              <a:t> izvēlas </a:t>
            </a:r>
            <a:r>
              <a:rPr lang="lv-LV" dirty="0" err="1"/>
              <a:t>zāģripas</a:t>
            </a:r>
            <a:r>
              <a:rPr lang="lv-LV" dirty="0"/>
              <a:t> ar mazāku zobu skaitu un priekšējo leņķi </a:t>
            </a:r>
            <a:r>
              <a:rPr lang="el-GR" dirty="0"/>
              <a:t>γ=15 - 20°; </a:t>
            </a:r>
            <a:r>
              <a:rPr lang="lv-LV" dirty="0" err="1"/>
              <a:t>šķērszāģēšanā</a:t>
            </a:r>
            <a:r>
              <a:rPr lang="lv-LV" dirty="0"/>
              <a:t> izvēlas ar lielāku zobu skaitu un priekšējo leņķi </a:t>
            </a:r>
            <a:r>
              <a:rPr lang="el-GR" dirty="0"/>
              <a:t>γ= -5°-15°.</a:t>
            </a:r>
          </a:p>
          <a:p>
            <a:r>
              <a:rPr lang="lv-LV" dirty="0"/>
              <a:t>Zāģējot mīkstu koksni, izvēlas </a:t>
            </a:r>
            <a:r>
              <a:rPr lang="lv-LV" dirty="0" err="1"/>
              <a:t>zāģripas</a:t>
            </a:r>
            <a:r>
              <a:rPr lang="lv-LV" dirty="0"/>
              <a:t> ar mazāku zobu skaitu; zāģējot cietu koksni - ar lielāku;</a:t>
            </a:r>
          </a:p>
          <a:p>
            <a:r>
              <a:rPr lang="lv-LV" dirty="0"/>
              <a:t>Zāģējot plānu materiālu, izvēlas </a:t>
            </a:r>
            <a:r>
              <a:rPr lang="lv-LV" dirty="0" err="1"/>
              <a:t>zāģripu</a:t>
            </a:r>
            <a:r>
              <a:rPr lang="lv-LV" dirty="0"/>
              <a:t> ar lielāku zobu skaitu; zāģējot biezu – ar mazāku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66226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40E04B37-9828-4BF3-B75F-048FE758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314189"/>
            <a:ext cx="9603275" cy="745985"/>
          </a:xfrm>
        </p:spPr>
        <p:txBody>
          <a:bodyPr/>
          <a:lstStyle/>
          <a:p>
            <a:r>
              <a:rPr lang="lv-LV" dirty="0" err="1"/>
              <a:t>Ripzāģmašīnu</a:t>
            </a:r>
            <a:r>
              <a:rPr lang="lv-LV" dirty="0"/>
              <a:t> griezējinstrumenti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253E09F4-FA49-421D-89EE-41CA2599E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49" y="915801"/>
            <a:ext cx="9603275" cy="1708129"/>
          </a:xfrm>
        </p:spPr>
        <p:txBody>
          <a:bodyPr/>
          <a:lstStyle/>
          <a:p>
            <a:r>
              <a:rPr lang="lv-LV" dirty="0"/>
              <a:t>Darbā drošas </a:t>
            </a:r>
            <a:r>
              <a:rPr lang="lv-LV" dirty="0" err="1"/>
              <a:t>zāģripas</a:t>
            </a:r>
            <a:endParaRPr lang="lv-LV" dirty="0"/>
          </a:p>
          <a:p>
            <a:r>
              <a:rPr lang="lv-LV" dirty="0"/>
              <a:t>Darbā drošām </a:t>
            </a:r>
            <a:r>
              <a:rPr lang="lv-LV" dirty="0" err="1"/>
              <a:t>zāģripām</a:t>
            </a:r>
            <a:r>
              <a:rPr lang="lv-LV" dirty="0"/>
              <a:t> raksturīgs neliels zobu skaits (līdz 16). Zāģēšanas	laikā materiāls netiek atsviests atpakaļ, un tas ievērojami samazina nelaimes gadījumu rašanās iespējas.</a:t>
            </a: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22381A23-7530-43A0-A308-F82C49C6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" y="2946341"/>
            <a:ext cx="12094584" cy="21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15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8D44FF2-A62F-4A24-BD94-D8990359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CNC – darbmašīnas agregāts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28F7910A-C45A-4CC4-B959-7354C3A87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227" y="1853754"/>
            <a:ext cx="8167392" cy="4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668C01F4-CFBF-485A-AA41-435C75F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6000" dirty="0"/>
              <a:t>Paldies</a:t>
            </a:r>
            <a:r>
              <a:rPr lang="lv-LV" dirty="0"/>
              <a:t>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DBEDD2EE-E1EE-4354-8C97-FF45BD1A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126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4E067DB-F505-46F8-93F5-F9AAD1D1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Moduļa apguves noslēgumā izglītojamais kārto pārbaudījumu.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DC33CEAF-F35C-4995-B9A5-915890C80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Atbilstoši dotajam rasējumam izglītojamais izveido tehnoloģisko karti, iestata nepieciešamās iekārtas un izgatavo L veida stūra savienojumu ar </a:t>
            </a:r>
            <a:r>
              <a:rPr lang="lv-LV" dirty="0" err="1"/>
              <a:t>pusapslēptu</a:t>
            </a:r>
            <a:r>
              <a:rPr lang="lv-LV" dirty="0"/>
              <a:t> tapu.</a:t>
            </a: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E608C900-2701-4FFC-B618-F4ADBD17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278" y="2988309"/>
            <a:ext cx="4150200" cy="28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22D49B2-EB4F-497C-A451-B5F651FE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Ripzāģmašīnas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9B980FD3-0E4C-429A-A742-477BBFF6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Par </a:t>
            </a:r>
            <a:r>
              <a:rPr lang="lv-LV" dirty="0" err="1"/>
              <a:t>ripzāģmašīnām</a:t>
            </a:r>
            <a:r>
              <a:rPr lang="lv-LV" dirty="0"/>
              <a:t> sauc darbmašīnas kurās griezējinstrumenti ir zāģa ripa.</a:t>
            </a:r>
          </a:p>
          <a:p>
            <a:r>
              <a:rPr lang="lv-LV" dirty="0" err="1"/>
              <a:t>Ripzāģmašīnas</a:t>
            </a:r>
            <a:r>
              <a:rPr lang="lv-LV" dirty="0"/>
              <a:t> lieto:</a:t>
            </a:r>
          </a:p>
          <a:p>
            <a:r>
              <a:rPr lang="lv-LV" dirty="0"/>
              <a:t> zāģmateriālu</a:t>
            </a:r>
          </a:p>
          <a:p>
            <a:r>
              <a:rPr lang="lv-LV" dirty="0"/>
              <a:t>Saplākšņu</a:t>
            </a:r>
          </a:p>
          <a:p>
            <a:r>
              <a:rPr lang="lv-LV" dirty="0"/>
              <a:t>Kokšķiedru plātņu sazāģēšanai</a:t>
            </a:r>
          </a:p>
          <a:p>
            <a:r>
              <a:rPr lang="lv-LV" dirty="0"/>
              <a:t>Un citu lokšņu materiālu zāģēšanai.</a:t>
            </a:r>
          </a:p>
        </p:txBody>
      </p:sp>
    </p:spTree>
    <p:extLst>
      <p:ext uri="{BB962C8B-B14F-4D97-AF65-F5344CB8AC3E}">
        <p14:creationId xmlns:p14="http://schemas.microsoft.com/office/powerpoint/2010/main" val="17042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AEA67E4-8EA9-4FBC-900A-89DCD45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Zāģēšanas  darbmašīnas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EF17E01E-CA38-4816-BD8C-A9DDF4F7D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err="1"/>
              <a:t>Šķērszāģēšanas</a:t>
            </a:r>
            <a:r>
              <a:rPr lang="lv-LV" dirty="0"/>
              <a:t> darbmašīnas</a:t>
            </a:r>
          </a:p>
          <a:p>
            <a:r>
              <a:rPr lang="lv-LV" dirty="0" err="1"/>
              <a:t>Garenzāģēšanas</a:t>
            </a:r>
            <a:r>
              <a:rPr lang="lv-LV" dirty="0"/>
              <a:t> darbmašīnas</a:t>
            </a:r>
          </a:p>
          <a:p>
            <a:r>
              <a:rPr lang="lv-LV" dirty="0" err="1"/>
              <a:t>Unversālās</a:t>
            </a:r>
            <a:r>
              <a:rPr lang="lv-LV" dirty="0"/>
              <a:t> </a:t>
            </a:r>
            <a:r>
              <a:rPr lang="lv-LV" dirty="0" err="1"/>
              <a:t>ripzāģmašīnas</a:t>
            </a:r>
            <a:r>
              <a:rPr lang="lv-LV" dirty="0"/>
              <a:t> </a:t>
            </a:r>
          </a:p>
          <a:p>
            <a:r>
              <a:rPr lang="lv-LV" dirty="0" err="1"/>
              <a:t>Formātzāģmašīnas</a:t>
            </a:r>
            <a:r>
              <a:rPr lang="lv-L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62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36EAD8F-966E-4F15-8187-FADB0F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Šķērszāģmašīna</a:t>
            </a:r>
            <a:r>
              <a:rPr lang="lv-LV" dirty="0"/>
              <a:t>:</a:t>
            </a:r>
          </a:p>
        </p:txBody>
      </p:sp>
      <p:pic>
        <p:nvPicPr>
          <p:cNvPr id="13" name="Satura vietturis 12">
            <a:extLst>
              <a:ext uri="{FF2B5EF4-FFF2-40B4-BE49-F238E27FC236}">
                <a16:creationId xmlns:a16="http://schemas.microsoft.com/office/drawing/2014/main" xmlns="" id="{92331856-CC6E-470B-873B-C1286DB6D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304" y="1278144"/>
            <a:ext cx="8521148" cy="477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2320327-0B27-44DA-BE81-9E3C986D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Garenzāģēšanas</a:t>
            </a:r>
            <a:r>
              <a:rPr lang="lv-LV" dirty="0"/>
              <a:t> darbmašīna</a:t>
            </a: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85D31CC0-6F86-4376-B7D4-FD238367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112" y="1853754"/>
            <a:ext cx="6486867" cy="3632646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A05839CD-6D3C-453A-BDAD-8FEF818D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239" y="1853754"/>
            <a:ext cx="4884081" cy="366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F01C013-4613-4332-933F-720505D3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Universālā </a:t>
            </a:r>
            <a:r>
              <a:rPr lang="lv-LV" dirty="0" err="1"/>
              <a:t>ripzāģmašīna</a:t>
            </a:r>
            <a:endParaRPr lang="lv-LV" dirty="0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05E8D146-CAFF-444B-88F9-F89A9D42B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86" b="28203"/>
          <a:stretch/>
        </p:blipFill>
        <p:spPr>
          <a:xfrm>
            <a:off x="1619603" y="1738569"/>
            <a:ext cx="8203095" cy="442233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xmlns="" id="{34297F52-D9A7-4CF7-8A35-3F94FA202323}"/>
              </a:ext>
            </a:extLst>
          </p:cNvPr>
          <p:cNvSpPr/>
          <p:nvPr/>
        </p:nvSpPr>
        <p:spPr>
          <a:xfrm>
            <a:off x="711221" y="357545"/>
            <a:ext cx="2853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>
                <a:hlinkClick r:id="rId4"/>
              </a:rPr>
              <a:t>https://youtu.be/3Ja_iIPxUo8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7652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24D1A72-C7AC-4BE2-8D65-6A85393F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Formātzāģmašīna</a:t>
            </a:r>
            <a:endParaRPr lang="lv-LV" dirty="0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xmlns="" id="{B326D507-AE9D-4CB8-8210-91FC63E28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697" y="1853754"/>
            <a:ext cx="5750719" cy="4107656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D7F2F7DF-BE81-4569-95D5-96942AFCB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754"/>
            <a:ext cx="5839670" cy="3248333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DDD18E12-A136-4068-9005-FC86625B1EB9}"/>
              </a:ext>
            </a:extLst>
          </p:cNvPr>
          <p:cNvSpPr/>
          <p:nvPr/>
        </p:nvSpPr>
        <p:spPr>
          <a:xfrm>
            <a:off x="438146" y="5592078"/>
            <a:ext cx="5060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Plātņu zāģis ar apakšējo darba vārpstas novietojumu</a:t>
            </a:r>
          </a:p>
        </p:txBody>
      </p:sp>
    </p:spTree>
    <p:extLst>
      <p:ext uri="{BB962C8B-B14F-4D97-AF65-F5344CB8AC3E}">
        <p14:creationId xmlns:p14="http://schemas.microsoft.com/office/powerpoint/2010/main" val="250838219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TM10001114[[fn=Galerija]]</Template>
  <TotalTime>1495</TotalTime>
  <Words>741</Words>
  <Application>Microsoft Office PowerPoint</Application>
  <PresentationFormat>Platekrāna</PresentationFormat>
  <Paragraphs>119</Paragraphs>
  <Slides>27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2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27</vt:i4>
      </vt:variant>
    </vt:vector>
  </HeadingPairs>
  <TitlesOfParts>
    <vt:vector size="30" baseType="lpstr">
      <vt:lpstr>Arial</vt:lpstr>
      <vt:lpstr>Gill Sans MT</vt:lpstr>
      <vt:lpstr>Galerija</vt:lpstr>
      <vt:lpstr>Koksnes mehāniskā apstrāde</vt:lpstr>
      <vt:lpstr>PowerPoint prezentācija</vt:lpstr>
      <vt:lpstr>Moduļa apguves noslēgumā izglītojamais kārto pārbaudījumu.</vt:lpstr>
      <vt:lpstr>Ripzāģmašīnas</vt:lpstr>
      <vt:lpstr>Zāģēšanas  darbmašīnas</vt:lpstr>
      <vt:lpstr>Šķērszāģmašīna:</vt:lpstr>
      <vt:lpstr>Garenzāģēšanas darbmašīna</vt:lpstr>
      <vt:lpstr>Universālā ripzāģmašīna</vt:lpstr>
      <vt:lpstr>Formātzāģmašīna</vt:lpstr>
      <vt:lpstr>Kādiem jābūt ,,a’’ un ,,b’’ lielumiem dotajā attēlā ?</vt:lpstr>
      <vt:lpstr>Attēlā redzama formātzāģa shēma.  Uzdevumi:  1) nosauciet elementus 1 un 2;  2) definējiet 1. elementa funkciju!  3) Kāds ir elementa 1 un 2 rotācijas virziens?</vt:lpstr>
      <vt:lpstr>Ripzāģmašīnu griezējinstrumenti</vt:lpstr>
      <vt:lpstr>Ripzāģmašīnu griezējinstrumenti</vt:lpstr>
      <vt:lpstr>Ripzāģmašīnu griezējinstrumenti</vt:lpstr>
      <vt:lpstr>Ripzāģmašīnu griezējinstrumenti</vt:lpstr>
      <vt:lpstr>Ripzāģmašīnas griezējinstrumenti</vt:lpstr>
      <vt:lpstr>Ripzāģmašīnu griezējinstrumenti</vt:lpstr>
      <vt:lpstr>Zāģripas griezējinstrumenti</vt:lpstr>
      <vt:lpstr>Zāģripas griezējinstrumenti</vt:lpstr>
      <vt:lpstr>Zāģripas griezējinstrumenti</vt:lpstr>
      <vt:lpstr>Zāģripas griezējinstrumenti</vt:lpstr>
      <vt:lpstr>Ripzāģmašīnu griezējinstrumenti</vt:lpstr>
      <vt:lpstr>Ripzāģmašīnu griezējinsrumenti</vt:lpstr>
      <vt:lpstr>Ripzāģmašīnas griezējinstrumenti</vt:lpstr>
      <vt:lpstr>Ripzāģmašīnu griezējinstrumenti</vt:lpstr>
      <vt:lpstr>CNC – darbmašīnas agregāts</vt:lpstr>
      <vt:lpstr>Paldies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Modulis koksnes mehāniskā apstrāde</dc:title>
  <dc:creator>Martins</dc:creator>
  <cp:lastModifiedBy>Dators</cp:lastModifiedBy>
  <cp:revision>37</cp:revision>
  <dcterms:created xsi:type="dcterms:W3CDTF">2021-11-02T07:02:39Z</dcterms:created>
  <dcterms:modified xsi:type="dcterms:W3CDTF">2023-06-16T11:26:56Z</dcterms:modified>
</cp:coreProperties>
</file>