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48BCC3E7-1A45-429B-8396-1AAABF29DB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Inventarizācija – krājumu skaitīšana</a:t>
            </a:r>
            <a:endParaRPr lang="en-US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13C7DA0E-8F03-434B-AE35-93B122DDD0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lv-LV" sz="1200" dirty="0"/>
              <a:t>Preču glabāšana</a:t>
            </a:r>
          </a:p>
          <a:p>
            <a:pPr algn="r"/>
            <a:endParaRPr lang="lv-LV" sz="1200" dirty="0"/>
          </a:p>
          <a:p>
            <a:pPr algn="r"/>
            <a:r>
              <a:rPr lang="lv-LV" sz="1200" dirty="0"/>
              <a:t>Inga Karlberga</a:t>
            </a:r>
          </a:p>
          <a:p>
            <a:pPr algn="r"/>
            <a:r>
              <a:rPr lang="lv-LV" sz="1200" dirty="0"/>
              <a:t>Kuldīgas Tehnoloģiju un tūrisma tehnikums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13685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835F099-B344-4FEE-8841-FA844796A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Inventarizācijas norise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CD7E5B05-C71B-4500-AB41-4100A8885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857970"/>
          </a:xfrm>
        </p:spPr>
        <p:txBody>
          <a:bodyPr>
            <a:normAutofit/>
          </a:bodyPr>
          <a:lstStyle/>
          <a:p>
            <a:r>
              <a:rPr lang="lv-LV" dirty="0"/>
              <a:t>Notiek inventarizācijas rezultātu salīdzināšana tiem SKU, kuriem ir vairāk vai mazāk «+/-». Veic atkārtotu skaitīšanu</a:t>
            </a:r>
          </a:p>
          <a:p>
            <a:r>
              <a:rPr lang="lv-LV" dirty="0"/>
              <a:t>Noslēguma tiek iegrāmatoti inventarizācijas rezultāti</a:t>
            </a:r>
          </a:p>
          <a:p>
            <a:r>
              <a:rPr lang="lv-LV" dirty="0"/>
              <a:t>Tiek sastādīts inventarizācijas akts, kuru paraksta LC darbinieks un ārpakalpojuma uzņēmuma inventarizācijas grupas vadītājs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0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0F3A4608-07DF-4150-BE49-C7871998E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Inventarizācijas saraksts</a:t>
            </a:r>
            <a:br>
              <a:rPr lang="lv-LV" dirty="0"/>
            </a:br>
            <a:r>
              <a:rPr lang="lv-LV" sz="2400" dirty="0"/>
              <a:t>dokuments, kas satur sekojošu informāciju</a:t>
            </a:r>
            <a:endParaRPr lang="en-US" sz="24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A4E829FE-DED6-43F0-A173-0F6C82CCC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884474"/>
          </a:xfrm>
        </p:spPr>
        <p:txBody>
          <a:bodyPr>
            <a:normAutofit fontScale="85000" lnSpcReduction="20000"/>
          </a:bodyPr>
          <a:lstStyle/>
          <a:p>
            <a:r>
              <a:rPr lang="lv-LV" dirty="0"/>
              <a:t>Inventarizācijas darbinieks</a:t>
            </a:r>
          </a:p>
          <a:p>
            <a:r>
              <a:rPr lang="lv-LV" dirty="0"/>
              <a:t>Krājumu rindas numurs</a:t>
            </a:r>
          </a:p>
          <a:p>
            <a:r>
              <a:rPr lang="lv-LV" dirty="0"/>
              <a:t>Krājumu iekšējais vai ražotāja kods</a:t>
            </a:r>
          </a:p>
          <a:p>
            <a:r>
              <a:rPr lang="lv-LV" dirty="0"/>
              <a:t>Krājuma nosaukums</a:t>
            </a:r>
          </a:p>
          <a:p>
            <a:r>
              <a:rPr lang="lv-LV" dirty="0"/>
              <a:t>Krājuma adrese komplektēšanas vietā</a:t>
            </a:r>
          </a:p>
          <a:p>
            <a:r>
              <a:rPr lang="lv-LV" dirty="0"/>
              <a:t>Palešu kods</a:t>
            </a:r>
          </a:p>
          <a:p>
            <a:r>
              <a:rPr lang="lv-LV" dirty="0"/>
              <a:t>Ražošanas partijas numurs</a:t>
            </a:r>
          </a:p>
          <a:p>
            <a:r>
              <a:rPr lang="lv-LV" dirty="0"/>
              <a:t>Krājumu derīguma termiņš</a:t>
            </a:r>
          </a:p>
          <a:p>
            <a:r>
              <a:rPr lang="lv-LV" dirty="0"/>
              <a:t>Programmas krājumu apjoms kastes +patērētāja vienības (HU+CU)</a:t>
            </a:r>
          </a:p>
          <a:p>
            <a:r>
              <a:rPr lang="lv-LV" dirty="0"/>
              <a:t>Faktiski saskaitāmo krājumu apjoms</a:t>
            </a:r>
          </a:p>
        </p:txBody>
      </p:sp>
    </p:spTree>
    <p:extLst>
      <p:ext uri="{BB962C8B-B14F-4D97-AF65-F5344CB8AC3E}">
        <p14:creationId xmlns:p14="http://schemas.microsoft.com/office/powerpoint/2010/main" val="310066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9B90BDA-727B-4415-B9B2-103B77D3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8FA308C1-C7A0-4BDD-B473-606F260F9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Noslēgumā inventarizācijas rezultāti tiek iegrāmatoti loģistikas centra, ārpakalpojuma uzņēmuma un ražotāju sistēmā</a:t>
            </a:r>
          </a:p>
          <a:p>
            <a:endParaRPr lang="lv-LV" dirty="0"/>
          </a:p>
        </p:txBody>
      </p:sp>
      <p:pic>
        <p:nvPicPr>
          <p:cNvPr id="5" name="Attēls 4">
            <a:extLst>
              <a:ext uri="{FF2B5EF4-FFF2-40B4-BE49-F238E27FC236}">
                <a16:creationId xmlns:a16="http://schemas.microsoft.com/office/drawing/2014/main" xmlns="" id="{21794497-8EB6-4255-8A72-773B37CBD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9518" y="3685170"/>
            <a:ext cx="25717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4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6C86043-279C-40A2-B701-D1A4B6D3A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110B78C9-0F32-432B-BC77-E495605AE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549E39"/>
              </a:buClr>
              <a:buNone/>
            </a:pPr>
            <a:r>
              <a:rPr lang="lv-LV" dirty="0">
                <a:solidFill>
                  <a:prstClr val="black"/>
                </a:solidFill>
              </a:rPr>
              <a:t>Izmantotā literatūra</a:t>
            </a:r>
          </a:p>
          <a:p>
            <a:pPr marL="0" lvl="0" indent="0">
              <a:buClr>
                <a:srgbClr val="549E39"/>
              </a:buClr>
              <a:buNone/>
            </a:pPr>
            <a:r>
              <a:rPr lang="lv-LV" dirty="0" err="1">
                <a:solidFill>
                  <a:prstClr val="black"/>
                </a:solidFill>
              </a:rPr>
              <a:t>R.Apsalons</a:t>
            </a:r>
            <a:r>
              <a:rPr lang="lv-LV" dirty="0">
                <a:solidFill>
                  <a:prstClr val="black"/>
                </a:solidFill>
              </a:rPr>
              <a:t>, Loģistikas centru pārvaldība, Rīga, 2012</a:t>
            </a:r>
            <a:endParaRPr lang="en-US" dirty="0">
              <a:solidFill>
                <a:prstClr val="black"/>
              </a:solidFill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82709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C2FCBF2D-7101-467F-B698-FEFEBCB4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DFBEECDD-A400-4393-98B2-A17967FCB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Loģistikas centra noliktavas inventarizācija (</a:t>
            </a:r>
            <a:r>
              <a:rPr lang="lv-LV" dirty="0" err="1"/>
              <a:t>stock</a:t>
            </a:r>
            <a:r>
              <a:rPr lang="lv-LV" dirty="0"/>
              <a:t> </a:t>
            </a:r>
            <a:r>
              <a:rPr lang="lv-LV" dirty="0" err="1"/>
              <a:t>counting</a:t>
            </a:r>
            <a:r>
              <a:rPr lang="lv-LV" dirty="0"/>
              <a:t>)ir esošo krājumu jeb SKU daudzuma noteikšana</a:t>
            </a:r>
          </a:p>
          <a:p>
            <a:r>
              <a:rPr lang="lv-LV" dirty="0"/>
              <a:t>Inventarizācijas procesu veic:</a:t>
            </a:r>
          </a:p>
          <a:p>
            <a:pPr lvl="1"/>
            <a:r>
              <a:rPr lang="lv-LV" dirty="0"/>
              <a:t>Loģistikas centra pieredzējuši darbinieki</a:t>
            </a:r>
          </a:p>
          <a:p>
            <a:pPr lvl="1"/>
            <a:r>
              <a:rPr lang="lv-LV" dirty="0"/>
              <a:t>Ārpakalpojuma uzņēmums, kas specializējies inventarizācijas veikšanā </a:t>
            </a:r>
          </a:p>
          <a:p>
            <a:pPr lvl="1"/>
            <a:r>
              <a:rPr lang="lv-LV" dirty="0"/>
              <a:t>Loģistikas centrs un ārpakalpojuma uzņēmums – sauc arī par loģistikas pilno inventarizāciju, kas ir aktuāla, kad runa ir par gada noslēguma inventarizāciju, tomēr loģistikas centrs var to veikt katru mēnesi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11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947FE31-39D6-4DB9-B15D-76A8E099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Pastāv vairāki inventarizācijas iemesli: </a:t>
            </a:r>
            <a:br>
              <a:rPr lang="lv-LV" dirty="0"/>
            </a:b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F7A013E-9935-4987-ABA5-F85A139E2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lv-LV" dirty="0"/>
              <a:t>Faktiskie krājuma atlikumi nesakrīt ar programmā dokumentētajiem</a:t>
            </a:r>
          </a:p>
          <a:p>
            <a:pPr lvl="1"/>
            <a:r>
              <a:rPr lang="lv-LV" dirty="0"/>
              <a:t>Noliktavas operācijas tiek apgrūtinātas, jo nav «pareizi» krājumu atlikumi konkrētās noliktavas adresēs</a:t>
            </a:r>
          </a:p>
          <a:p>
            <a:pPr lvl="1"/>
            <a:r>
              <a:rPr lang="lv-LV" dirty="0"/>
              <a:t>Inventarizāciju nosaka likums par grāmatvedību</a:t>
            </a:r>
          </a:p>
          <a:p>
            <a:pPr marL="457200" lvl="1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4679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09F4D64A-AB42-4F52-B0EC-3581F157D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Inventarizācijas izpildes laiks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5CA1B46-03F7-4ACD-819A-6CE899085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Ikdienas – katru dienu skaita noteiktas ailes</a:t>
            </a:r>
          </a:p>
          <a:p>
            <a:r>
              <a:rPr lang="lv-LV" dirty="0"/>
              <a:t>Ikmēneša, ko veic visai noliktavai</a:t>
            </a:r>
          </a:p>
          <a:p>
            <a:r>
              <a:rPr lang="lv-LV" dirty="0" err="1"/>
              <a:t>Ikceturkšņa</a:t>
            </a:r>
            <a:r>
              <a:rPr lang="lv-LV" dirty="0"/>
              <a:t>, ko veic visai noliktavai</a:t>
            </a:r>
          </a:p>
          <a:p>
            <a:r>
              <a:rPr lang="lv-LV" dirty="0"/>
              <a:t>12 mēnešu jeb gada, ko veic visai noliktavai</a:t>
            </a:r>
          </a:p>
          <a:p>
            <a:r>
              <a:rPr lang="lv-LV" dirty="0"/>
              <a:t>Pasūtītā inventarizācija, kas paredzēta noteiktām noliktavas vietām vai preču grupai</a:t>
            </a:r>
          </a:p>
          <a:p>
            <a:pPr marL="0" indent="0">
              <a:buNone/>
            </a:pPr>
            <a:r>
              <a:rPr lang="lv-LV" dirty="0"/>
              <a:t>Inventarizācijas gaitai jābūt precīzi izstrādātai noteiktās dienās un stundās.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8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B70FF4D3-610A-42C3-8EE4-0D1AB4843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Inventarizācijas darba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4314070-2EA3-4284-96BB-68E0145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/>
              <a:t>Noliktavas pilno inventarizāciju var veikt 8 etapos:</a:t>
            </a:r>
          </a:p>
          <a:p>
            <a:pPr lvl="1"/>
            <a:r>
              <a:rPr lang="lv-LV" dirty="0"/>
              <a:t>Preču plūsmu apstrādes operāciju pārtraukšana</a:t>
            </a:r>
          </a:p>
          <a:p>
            <a:pPr lvl="1"/>
            <a:r>
              <a:rPr lang="lv-LV" dirty="0"/>
              <a:t>Preču plūsmas salīdzināšana ar ražotāja informāciju</a:t>
            </a:r>
          </a:p>
          <a:p>
            <a:pPr lvl="1"/>
            <a:r>
              <a:rPr lang="lv-LV" dirty="0"/>
              <a:t>Krājumu skaitīšana, ko veic loģistikas centra personāls</a:t>
            </a:r>
          </a:p>
          <a:p>
            <a:pPr lvl="1"/>
            <a:r>
              <a:rPr lang="lv-LV" dirty="0"/>
              <a:t>Ārpakalpojuma uzņēmuma sagatavošanās inventarizācijai</a:t>
            </a:r>
          </a:p>
          <a:p>
            <a:pPr lvl="1"/>
            <a:r>
              <a:rPr lang="lv-LV" dirty="0"/>
              <a:t>Krājumu skaitīšana, ko veic ārpakalpojuma uzņēmuma personāls</a:t>
            </a:r>
          </a:p>
          <a:p>
            <a:pPr lvl="1"/>
            <a:r>
              <a:rPr lang="lv-LV" dirty="0"/>
              <a:t>Inventarizācijas datu nodošana centra sistēmai</a:t>
            </a:r>
          </a:p>
          <a:p>
            <a:pPr lvl="1"/>
            <a:r>
              <a:rPr lang="lv-LV" dirty="0"/>
              <a:t>Inventarizācijas rezultātu salīdzināšana </a:t>
            </a:r>
          </a:p>
          <a:p>
            <a:pPr lvl="1"/>
            <a:r>
              <a:rPr lang="lv-LV" dirty="0"/>
              <a:t>Inventarizācijas datu iegrāmatošana</a:t>
            </a:r>
          </a:p>
        </p:txBody>
      </p:sp>
    </p:spTree>
    <p:extLst>
      <p:ext uri="{BB962C8B-B14F-4D97-AF65-F5344CB8AC3E}">
        <p14:creationId xmlns:p14="http://schemas.microsoft.com/office/powerpoint/2010/main" val="118427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3C01077-C7F3-474D-8045-0A7C70AB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Inventarizācijas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617C1798-9F90-4BA6-8BF1-81AD684DE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963988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Uzsākot noliktavas pilno inventarizāciju, vispirms pārtrauc visu preču plūsmu</a:t>
            </a:r>
          </a:p>
          <a:p>
            <a:r>
              <a:rPr lang="lv-LV" dirty="0"/>
              <a:t>Izņemot inventarizāciju, visi pārējie procesi ir apstādināti</a:t>
            </a:r>
          </a:p>
          <a:p>
            <a:r>
              <a:rPr lang="lv-LV" dirty="0"/>
              <a:t>Visas darbības loģistikas centrā ir pabeigtas un pārtrauktas gan attiecībā uz ienākošajām, gan izejošajām plūsmām</a:t>
            </a:r>
          </a:p>
          <a:p>
            <a:r>
              <a:rPr lang="lv-LV" dirty="0"/>
              <a:t>Pārtraukta ir arī noliktavas preču iekšējā plūsma – nevar paralēli inventarizācijai notikt komplektēšanas vietu papildināšana, komplektēšana, preču pakošana vai svēršana</a:t>
            </a:r>
          </a:p>
          <a:p>
            <a:r>
              <a:rPr lang="lv-LV" dirty="0"/>
              <a:t>No atgriezto preču zonas visi atlikumi laikus tiek pārvietoti uz komplektēšanas vai glabāšanas zonu</a:t>
            </a:r>
          </a:p>
          <a:p>
            <a:r>
              <a:rPr lang="lv-LV" dirty="0"/>
              <a:t>Ja procesi ir sarežģīti, tad plūsmu pārtraukšanai loģistikas centra sistēmā tiek sastādīts pārtraucamo operāciju saraksts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63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2343511-B815-451C-A4A9-5F42D379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prstClr val="black"/>
                </a:solidFill>
              </a:rPr>
              <a:t>Inventarizācijas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AC96FE67-BF41-4CF4-AA68-CF05FE316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Pēc tam jāsalīdzina informācija par preču plūsmu starp loģistikas centru un tā klientiem – ražotājiem</a:t>
            </a:r>
          </a:p>
          <a:p>
            <a:r>
              <a:rPr lang="lv-LV" dirty="0"/>
              <a:t>Faktiski tiek veikta preču plūsmu salīdzināšana starp LC ražotāja sistēmā ienākošajām un izejošajām pavadzīmēm.</a:t>
            </a:r>
          </a:p>
          <a:p>
            <a:r>
              <a:rPr lang="lv-LV" dirty="0"/>
              <a:t>Ar to nodarbojas plūsmu loģistikas pārziņi</a:t>
            </a:r>
          </a:p>
          <a:p>
            <a:r>
              <a:rPr lang="lv-LV" dirty="0"/>
              <a:t>Ja visi dati starp loģistikas centra un ražotāja sistēmām atbilst, LC uzsāk inventarizāciju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5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EAB5DC4-7393-40C3-B1F7-655591319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Inventarizācijas norise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FD786EA3-7A69-41E1-9B45-111391F39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732907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Visas darbības LC ir pabeigtas un pārtrauktas</a:t>
            </a:r>
          </a:p>
          <a:p>
            <a:r>
              <a:rPr lang="lv-LV" dirty="0"/>
              <a:t>Tiek veikta preču plūsmu salīdzināšana starp LC un ražotāja sistēmu pēc ienākošām un izejošām pavadzīmēm</a:t>
            </a:r>
          </a:p>
          <a:p>
            <a:r>
              <a:rPr lang="lv-LV" dirty="0"/>
              <a:t>Skaitīšana notiek pa krājumu pozīcijām, derīguma termiņiem, partijas numuriem</a:t>
            </a:r>
          </a:p>
          <a:p>
            <a:pPr lvl="1"/>
            <a:r>
              <a:rPr lang="lv-LV" dirty="0"/>
              <a:t>Glabāšanas zonās ar skeneriem</a:t>
            </a:r>
          </a:p>
          <a:p>
            <a:pPr lvl="1"/>
            <a:r>
              <a:rPr lang="lv-LV" dirty="0"/>
              <a:t>Komplektēšanas zonās ar izdruku</a:t>
            </a:r>
          </a:p>
          <a:p>
            <a:r>
              <a:rPr lang="lv-LV" dirty="0"/>
              <a:t>Skaitīšana var notikt arī patērētāju vienībās CU</a:t>
            </a:r>
          </a:p>
          <a:p>
            <a:r>
              <a:rPr lang="lv-LV" dirty="0"/>
              <a:t>Uzsākot inventarizāciju, sistēmā tiek izveidots inventarizācijas žurnāls, kurā tiek iegrāmatoti inventarizācijas rezultāti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8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2749C9E8-6332-4AF1-A73E-BE193E8BF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Inventarizācijas norise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8E3A5AC5-2B5C-48CD-9DDC-3E4B1F84A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Ārpakalpojuma uzņēmums sagatavojas inventarizācijai</a:t>
            </a:r>
          </a:p>
          <a:p>
            <a:pPr lvl="1"/>
            <a:r>
              <a:rPr lang="lv-LV" dirty="0"/>
              <a:t>LC nodod skaitāmo pozīciju skaitu</a:t>
            </a:r>
          </a:p>
          <a:p>
            <a:pPr lvl="1"/>
            <a:r>
              <a:rPr lang="lv-LV" dirty="0"/>
              <a:t>Ārpakalpojuma uzņēmums sagatavo sistēmu skaitīšanai</a:t>
            </a:r>
          </a:p>
          <a:p>
            <a:r>
              <a:rPr lang="lv-LV" dirty="0"/>
              <a:t>Ārpakalpojuma uzņēmuma inventarizācijas rezultātus iegrāmato inventarizācijas žurnālā – gala atskaitē</a:t>
            </a:r>
          </a:p>
          <a:p>
            <a:r>
              <a:rPr lang="lv-LV" dirty="0"/>
              <a:t>Ārpakalpojuma uzņēmuma IT speciālists nodod datus LC sistēmai</a:t>
            </a:r>
          </a:p>
          <a:p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413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Sarkans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271</TotalTime>
  <Words>553</Words>
  <Application>Microsoft Office PowerPoint</Application>
  <PresentationFormat>Platekrāna</PresentationFormat>
  <Paragraphs>77</Paragraphs>
  <Slides>13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Galerija</vt:lpstr>
      <vt:lpstr>Inventarizācija – krājumu skaitīšana</vt:lpstr>
      <vt:lpstr>Inventarizācija</vt:lpstr>
      <vt:lpstr>Pastāv vairāki inventarizācijas iemesli:  </vt:lpstr>
      <vt:lpstr>Inventarizācijas izpildes laiks</vt:lpstr>
      <vt:lpstr>Inventarizācijas darba plāns</vt:lpstr>
      <vt:lpstr>Inventarizācijas plāns</vt:lpstr>
      <vt:lpstr>Inventarizācijas plāns</vt:lpstr>
      <vt:lpstr>Inventarizācijas norise</vt:lpstr>
      <vt:lpstr>Inventarizācijas norise</vt:lpstr>
      <vt:lpstr>Inventarizācijas norise</vt:lpstr>
      <vt:lpstr>Inventarizācijas saraksts dokuments, kas satur sekojošu informāciju</vt:lpstr>
      <vt:lpstr>Inventarizācija</vt:lpstr>
      <vt:lpstr>PowerPoint prezentācija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Inventarizācija – krājumu skaitīšana</dc:title>
  <dc:creator>Acer</dc:creator>
  <cp:lastModifiedBy>Dators</cp:lastModifiedBy>
  <cp:revision>12</cp:revision>
  <dcterms:created xsi:type="dcterms:W3CDTF">2020-05-11T17:14:55Z</dcterms:created>
  <dcterms:modified xsi:type="dcterms:W3CDTF">2024-05-07T05:13:31Z</dcterms:modified>
</cp:coreProperties>
</file>