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873" r:id="rId1"/>
  </p:sldMasterIdLst>
  <p:notesMasterIdLst>
    <p:notesMasterId r:id="rId31"/>
  </p:notesMasterIdLst>
  <p:sldIdLst>
    <p:sldId id="256" r:id="rId2"/>
    <p:sldId id="307" r:id="rId3"/>
    <p:sldId id="298" r:id="rId4"/>
    <p:sldId id="309" r:id="rId5"/>
    <p:sldId id="312" r:id="rId6"/>
    <p:sldId id="340" r:id="rId7"/>
    <p:sldId id="314" r:id="rId8"/>
    <p:sldId id="321" r:id="rId9"/>
    <p:sldId id="328" r:id="rId10"/>
    <p:sldId id="329" r:id="rId11"/>
    <p:sldId id="327" r:id="rId12"/>
    <p:sldId id="331" r:id="rId13"/>
    <p:sldId id="337" r:id="rId14"/>
    <p:sldId id="338" r:id="rId15"/>
    <p:sldId id="315" r:id="rId16"/>
    <p:sldId id="316" r:id="rId17"/>
    <p:sldId id="304" r:id="rId18"/>
    <p:sldId id="319" r:id="rId19"/>
    <p:sldId id="320" r:id="rId20"/>
    <p:sldId id="322" r:id="rId21"/>
    <p:sldId id="332" r:id="rId22"/>
    <p:sldId id="323" r:id="rId23"/>
    <p:sldId id="333" r:id="rId24"/>
    <p:sldId id="335" r:id="rId25"/>
    <p:sldId id="325" r:id="rId26"/>
    <p:sldId id="326" r:id="rId27"/>
    <p:sldId id="339" r:id="rId28"/>
    <p:sldId id="334" r:id="rId29"/>
    <p:sldId id="336" r:id="rId3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Garamond" panose="02020404030301010803" pitchFamily="18" charset="0"/>
      <p:regular r:id="rId36"/>
      <p:bold r:id="rId37"/>
      <p: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C5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A589CBC-F05D-46CD-89B1-6E040EE01D14}">
  <a:tblStyle styleId="{CA589CBC-F05D-46CD-89B1-6E040EE01D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A4E080C-DD99-4E79-8437-CCA39B210A0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3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445259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64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6437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2700" y="0"/>
            <a:ext cx="9173370" cy="5142161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9299" y="1403349"/>
            <a:ext cx="5111752" cy="1136650"/>
          </a:xfrm>
        </p:spPr>
        <p:txBody>
          <a:bodyPr anchor="b">
            <a:noAutofit/>
          </a:bodyPr>
          <a:lstStyle>
            <a:lvl1pPr algn="ctr">
              <a:defRPr sz="4050">
                <a:effectLst/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9299" y="2743198"/>
            <a:ext cx="5111752" cy="990602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 smtClean="0"/>
              <a:t>Rediģēt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87425" y="3778247"/>
            <a:ext cx="673100" cy="209550"/>
          </a:xfrm>
        </p:spPr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19298" y="3778247"/>
            <a:ext cx="3910976" cy="209550"/>
          </a:xfrm>
        </p:spPr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17676" y="3778247"/>
            <a:ext cx="413375" cy="20955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299" y="2641598"/>
            <a:ext cx="5111751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80024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āmas 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3611561"/>
            <a:ext cx="7207250" cy="425054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1070" y="781050"/>
            <a:ext cx="7579479" cy="2501902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51" y="4036615"/>
            <a:ext cx="7207250" cy="370284"/>
          </a:xfrm>
        </p:spPr>
        <p:txBody>
          <a:bodyPr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342125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s un pa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7901" y="736599"/>
            <a:ext cx="7194549" cy="2216151"/>
          </a:xfrm>
        </p:spPr>
        <p:txBody>
          <a:bodyPr anchor="ctr">
            <a:normAutofit/>
          </a:bodyPr>
          <a:lstStyle>
            <a:lvl1pPr algn="ctr">
              <a:defRPr sz="2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7901" y="3257550"/>
            <a:ext cx="7194549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280064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āt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77800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2514600"/>
            <a:ext cx="6629402" cy="43815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50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257550"/>
            <a:ext cx="7207250" cy="11493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4" name="TextBox 13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950200" y="2120903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047127" y="3105149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963983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zīt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2" y="2481436"/>
            <a:ext cx="7207251" cy="11016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583036"/>
            <a:ext cx="7207251" cy="645300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0782072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ēt vizītkar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736599"/>
            <a:ext cx="6972299" cy="1682751"/>
          </a:xfrm>
        </p:spPr>
        <p:txBody>
          <a:bodyPr anchor="ctr"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9484"/>
            <a:ext cx="7207251" cy="66522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3397250"/>
            <a:ext cx="7207251" cy="100965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sp>
        <p:nvSpPr>
          <p:cNvPr id="12" name="TextBox 11"/>
          <p:cNvSpPr txBox="1"/>
          <p:nvPr/>
        </p:nvSpPr>
        <p:spPr>
          <a:xfrm>
            <a:off x="646510" y="659971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950200" y="1949446"/>
            <a:ext cx="457200" cy="43858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/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577130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tiess vai apla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1" y="736599"/>
            <a:ext cx="7207250" cy="168275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971551" y="2722626"/>
            <a:ext cx="7207251" cy="63093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1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352800"/>
            <a:ext cx="7207253" cy="10541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47127" y="257175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016220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632231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9518" y="736599"/>
            <a:ext cx="1418171" cy="3670301"/>
          </a:xfrm>
        </p:spPr>
        <p:txBody>
          <a:bodyPr vert="eaVert"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1549" y="736599"/>
            <a:ext cx="5574769" cy="3670301"/>
          </a:xfrm>
        </p:spPr>
        <p:txBody>
          <a:bodyPr vert="eaVert" anchor="t"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6647918" y="742950"/>
            <a:ext cx="0" cy="36576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825364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2510400" y="2092225"/>
            <a:ext cx="4123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3399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7"/>
          <p:cNvSpPr txBox="1">
            <a:spLocks noGrp="1"/>
          </p:cNvSpPr>
          <p:nvPr>
            <p:ph type="title"/>
          </p:nvPr>
        </p:nvSpPr>
        <p:spPr>
          <a:xfrm>
            <a:off x="534610" y="541179"/>
            <a:ext cx="1613400" cy="85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body" idx="1"/>
          </p:nvPr>
        </p:nvSpPr>
        <p:spPr>
          <a:xfrm>
            <a:off x="2757725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body" idx="2"/>
          </p:nvPr>
        </p:nvSpPr>
        <p:spPr>
          <a:xfrm>
            <a:off x="5620903" y="1123950"/>
            <a:ext cx="2700600" cy="30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600"/>
              </a:spcBef>
              <a:spcAft>
                <a:spcPts val="0"/>
              </a:spcAft>
              <a:buSzPts val="1800"/>
              <a:buChar char="▹"/>
              <a:defRPr sz="1800"/>
            </a:lvl1pPr>
            <a:lvl2pPr marL="914400" lvl="1" indent="-342900">
              <a:spcBef>
                <a:spcPts val="0"/>
              </a:spcBef>
              <a:spcAft>
                <a:spcPts val="0"/>
              </a:spcAft>
              <a:buSzPts val="1800"/>
              <a:buChar char="▸"/>
              <a:defRPr sz="1800"/>
            </a:lvl2pPr>
            <a:lvl3pPr marL="1371600" lvl="2" indent="-342900">
              <a:spcBef>
                <a:spcPts val="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733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536502956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302" y="1314454"/>
            <a:ext cx="6119016" cy="1366886"/>
          </a:xfrm>
        </p:spPr>
        <p:txBody>
          <a:bodyPr anchor="b">
            <a:normAutofit/>
          </a:bodyPr>
          <a:lstStyle>
            <a:lvl1pPr algn="ctr">
              <a:defRPr sz="3300" b="0" cap="none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300" y="2884539"/>
            <a:ext cx="6119018" cy="71591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509542" y="2782939"/>
            <a:ext cx="61225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368631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3836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6008" y="1920240"/>
            <a:ext cx="3538728" cy="2482596"/>
          </a:xfrm>
        </p:spPr>
        <p:txBody>
          <a:bodyPr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8382254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550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5503" y="1993900"/>
            <a:ext cx="3538728" cy="432197"/>
          </a:xfrm>
        </p:spPr>
        <p:txBody>
          <a:bodyPr anchor="b">
            <a:noAutofit/>
          </a:bodyPr>
          <a:lstStyle>
            <a:lvl1pPr marL="0" indent="0">
              <a:spcBef>
                <a:spcPts val="504"/>
              </a:spcBef>
              <a:spcAft>
                <a:spcPts val="450"/>
              </a:spcAft>
              <a:buNone/>
              <a:defRPr sz="21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5503" y="2432447"/>
            <a:ext cx="3538728" cy="1974454"/>
          </a:xfrm>
        </p:spPr>
        <p:txBody>
          <a:bodyPr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8" name="Straight Connector 17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0330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4" name="Straight Connector 13"/>
          <p:cNvCxnSpPr/>
          <p:nvPr/>
        </p:nvCxnSpPr>
        <p:spPr>
          <a:xfrm>
            <a:off x="1047127" y="1816100"/>
            <a:ext cx="70554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702795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68071283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359" y="1041401"/>
            <a:ext cx="2788841" cy="10287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1" y="736599"/>
            <a:ext cx="4102100" cy="3670301"/>
          </a:xfrm>
        </p:spPr>
        <p:txBody>
          <a:bodyPr anchor="ctr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359" y="2273299"/>
            <a:ext cx="2788841" cy="1828803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cxnSp>
        <p:nvCxnSpPr>
          <p:cNvPr id="16" name="Straight Connector 15"/>
          <p:cNvCxnSpPr/>
          <p:nvPr/>
        </p:nvCxnSpPr>
        <p:spPr>
          <a:xfrm>
            <a:off x="1047127" y="2184400"/>
            <a:ext cx="2635874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976448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49" y="1412874"/>
            <a:ext cx="4681362" cy="1028700"/>
          </a:xfrm>
        </p:spPr>
        <p:txBody>
          <a:bodyPr anchor="b">
            <a:normAutofit/>
          </a:bodyPr>
          <a:lstStyle>
            <a:lvl1pPr algn="ctr">
              <a:defRPr sz="2100" b="0"/>
            </a:lvl1pPr>
          </a:lstStyle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71124" y="781050"/>
            <a:ext cx="2297510" cy="35814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lv-LV" smtClean="0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1549" y="2441574"/>
            <a:ext cx="4681362" cy="1371600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lv-LV" smtClean="0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38420607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802" y="0"/>
            <a:ext cx="9172472" cy="5142161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1552" y="736600"/>
            <a:ext cx="7200897" cy="9779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 smtClean="0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1" y="1917699"/>
            <a:ext cx="7200897" cy="248920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lv-LV" smtClean="0"/>
              <a:t>Rediģēt šablona teksta stilus</a:t>
            </a:r>
          </a:p>
          <a:p>
            <a:pPr lvl="1"/>
            <a:r>
              <a:rPr lang="lv-LV" smtClean="0"/>
              <a:t>Otrais līmenis</a:t>
            </a:r>
          </a:p>
          <a:p>
            <a:pPr lvl="2"/>
            <a:r>
              <a:rPr lang="lv-LV" smtClean="0"/>
              <a:t>Trešais līmenis</a:t>
            </a:r>
          </a:p>
          <a:p>
            <a:pPr lvl="3"/>
            <a:r>
              <a:rPr lang="lv-LV" smtClean="0"/>
              <a:t>Ceturtais līmenis</a:t>
            </a:r>
          </a:p>
          <a:p>
            <a:pPr lvl="4"/>
            <a:r>
              <a:rPr lang="lv-LV" smtClean="0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126" y="4476750"/>
            <a:ext cx="1200150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66721D-0A2E-4C58-924F-1B9DE7DF64A7}" type="datetimeFigureOut">
              <a:rPr lang="lv-LV" smtClean="0"/>
              <a:t>22.05.2024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1551" y="4476750"/>
            <a:ext cx="5479425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65426" y="4476750"/>
            <a:ext cx="407023" cy="2095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27011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  <p:sldLayoutId id="2147483887" r:id="rId14"/>
    <p:sldLayoutId id="2147483888" r:id="rId15"/>
    <p:sldLayoutId id="2147483889" r:id="rId16"/>
    <p:sldLayoutId id="2147483890" r:id="rId17"/>
    <p:sldLayoutId id="2147483891" r:id="rId18"/>
    <p:sldLayoutId id="2147483892" r:id="rId19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defTabSz="342900" rtl="0" eaLnBrk="1" latinLnBrk="0" hangingPunct="1">
        <a:spcBef>
          <a:spcPct val="0"/>
        </a:spcBef>
        <a:buNone/>
        <a:defRPr sz="33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5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900113" indent="-214313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3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1572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2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1500188" indent="-128588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lv.wikipedia.org/wiki/Amatniec%C4%ABba" TargetMode="External"/><Relationship Id="rId2" Type="http://schemas.openxmlformats.org/officeDocument/2006/relationships/hyperlink" Target="https://lv.wikipedia.org/wiki/V%C4%81cija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lv.wikipedia.org/wiki/Valters_Gropiuss" TargetMode="External"/><Relationship Id="rId4" Type="http://schemas.openxmlformats.org/officeDocument/2006/relationships/hyperlink" Target="https://lv.wikipedia.org/wiki/T%C4%93lot%C4%81ja_m%C4%81ksla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hyperlink" Target="https://ieej.lv/pl8Z2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s://ieej.lv/mvm9F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hyperlink" Target="https://ieej.lv/SqvPI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ieej.lv/WAiKR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ieej.lv/qh62O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slegelmilha@inbox.lv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6"/>
          <p:cNvSpPr txBox="1">
            <a:spLocks noGrp="1"/>
          </p:cNvSpPr>
          <p:nvPr>
            <p:ph type="ctrTitle"/>
          </p:nvPr>
        </p:nvSpPr>
        <p:spPr>
          <a:xfrm>
            <a:off x="1102980" y="2000128"/>
            <a:ext cx="6953388" cy="20916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Kurp dodies, latviešu valoda?</a:t>
            </a:r>
            <a:br>
              <a:rPr lang="lv-LV" sz="28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Skolotājas vērojumi un pārdomas</a:t>
            </a:r>
            <a:br>
              <a:rPr lang="lv-LV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lv-LV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lv-LV" sz="20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Zanda </a:t>
            </a:r>
            <a:r>
              <a:rPr lang="lv-LV" sz="2000" b="1" dirty="0" err="1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Šlegelmilha</a:t>
            </a:r>
            <a:r>
              <a:rPr lang="lv-LV" sz="2000" b="1" dirty="0">
                <a:latin typeface="Times New Roman" panose="02020603050405020304" pitchFamily="18" charset="0"/>
                <a:ea typeface="Arial" panose="020B0604020202020204" pitchFamily="34" charset="0"/>
              </a:rPr>
              <a:t/>
            </a:r>
            <a:br>
              <a:rPr lang="lv-LV" sz="2000" b="1" dirty="0"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lv-LV" sz="2000" b="1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lv-LV" sz="1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Kuldīgas Tehnoloģiju un tūrisma tehnikuma skolotāja</a:t>
            </a:r>
            <a:r>
              <a:rPr lang="lv-LV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/>
            </a:r>
            <a:br>
              <a:rPr lang="lv-LV" sz="1800" b="1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</a:br>
            <a:r>
              <a:rPr lang="lv-LV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Kuldīga, </a:t>
            </a:r>
            <a:r>
              <a:rPr lang="lv-LV" sz="180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10.11.2023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3" name="Attēls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5419" y="519696"/>
            <a:ext cx="5938804" cy="4118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aisnstūris 3"/>
          <p:cNvSpPr/>
          <p:nvPr/>
        </p:nvSpPr>
        <p:spPr>
          <a:xfrm>
            <a:off x="5203529" y="3667125"/>
            <a:ext cx="343393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vari papildināt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S.Apines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sarakstu ar saviem piemēriem?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6332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618370" y="546008"/>
            <a:ext cx="457621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dirty="0"/>
              <a:t>Rakstniekam </a:t>
            </a:r>
            <a:r>
              <a:rPr lang="lv-LV" dirty="0" err="1"/>
              <a:t>A.Eglītim</a:t>
            </a:r>
            <a:r>
              <a:rPr lang="lv-LV" dirty="0"/>
              <a:t> veltītā ekspozīcija Inciema </a:t>
            </a:r>
            <a:r>
              <a:rPr lang="lv-LV" dirty="0" smtClean="0"/>
              <a:t>tornī</a:t>
            </a:r>
          </a:p>
        </p:txBody>
      </p:sp>
      <p:pic>
        <p:nvPicPr>
          <p:cNvPr id="3078" name="Picture 6" descr="Fotoattēla apraksts nav pieejam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251" y="1912255"/>
            <a:ext cx="3559027" cy="266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ttēls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276" y="741547"/>
            <a:ext cx="2648320" cy="3410426"/>
          </a:xfrm>
          <a:prstGeom prst="rect">
            <a:avLst/>
          </a:prstGeom>
        </p:spPr>
      </p:pic>
      <p:sp>
        <p:nvSpPr>
          <p:cNvPr id="7" name="Taisnstūris 6"/>
          <p:cNvSpPr/>
          <p:nvPr/>
        </p:nvSpPr>
        <p:spPr>
          <a:xfrm>
            <a:off x="618370" y="925820"/>
            <a:ext cx="343393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 pamanīji ekspozīcijas noformējumā?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09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543261" y="546008"/>
            <a:ext cx="805472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2000" dirty="0"/>
              <a:t>Rakstniekam </a:t>
            </a:r>
            <a:r>
              <a:rPr lang="lv-LV" sz="2000" dirty="0" err="1"/>
              <a:t>A.Eglītim</a:t>
            </a:r>
            <a:r>
              <a:rPr lang="lv-LV" sz="2000" dirty="0"/>
              <a:t> veltītā ekspozīcija </a:t>
            </a:r>
            <a:endParaRPr lang="lv-LV" sz="2000" dirty="0" smtClean="0"/>
          </a:p>
          <a:p>
            <a:r>
              <a:rPr lang="lv-LV" sz="2000" dirty="0" smtClean="0"/>
              <a:t>Inciema tornī iekārtota</a:t>
            </a:r>
            <a:r>
              <a:rPr lang="lv-LV" sz="2000" b="1" dirty="0" smtClean="0"/>
              <a:t> </a:t>
            </a:r>
            <a:r>
              <a:rPr lang="lv-LV" sz="2000" b="1" i="1" dirty="0" err="1" smtClean="0"/>
              <a:t>Bauhaus</a:t>
            </a:r>
            <a:r>
              <a:rPr lang="lv-LV" sz="2000" b="1" i="1" dirty="0" smtClean="0"/>
              <a:t> </a:t>
            </a:r>
            <a:r>
              <a:rPr lang="lv-LV" sz="2000" b="1" dirty="0" smtClean="0"/>
              <a:t>stilā.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b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i="1" dirty="0" err="1" smtClean="0">
                <a:solidFill>
                  <a:schemeClr val="tx1"/>
                </a:solidFill>
              </a:rPr>
              <a:t>Bauhaus</a:t>
            </a:r>
            <a:r>
              <a:rPr lang="lv-LV" sz="1800" i="1" dirty="0" smtClean="0">
                <a:solidFill>
                  <a:schemeClr val="tx1"/>
                </a:solidFill>
              </a:rPr>
              <a:t>-</a:t>
            </a:r>
            <a:r>
              <a:rPr lang="lv-LV" sz="1800" b="1" i="1" dirty="0" smtClean="0">
                <a:solidFill>
                  <a:schemeClr val="tx1"/>
                </a:solidFill>
              </a:rPr>
              <a:t> </a:t>
            </a:r>
            <a:r>
              <a:rPr lang="lv-LV" sz="1800" dirty="0" smtClean="0">
                <a:solidFill>
                  <a:schemeClr val="tx1"/>
                </a:solidFill>
              </a:rPr>
              <a:t>mākslas </a:t>
            </a:r>
            <a:r>
              <a:rPr lang="lv-LV" sz="1800" dirty="0">
                <a:solidFill>
                  <a:schemeClr val="tx1"/>
                </a:solidFill>
              </a:rPr>
              <a:t>virziens </a:t>
            </a:r>
            <a:r>
              <a:rPr lang="lv-LV" sz="1800" dirty="0">
                <a:solidFill>
                  <a:schemeClr val="tx1"/>
                </a:solidFill>
                <a:hlinkClick r:id="rId2" tooltip="Vācija"/>
              </a:rPr>
              <a:t>Vācijā</a:t>
            </a:r>
            <a:r>
              <a:rPr lang="lv-LV" sz="1800" dirty="0">
                <a:solidFill>
                  <a:schemeClr val="tx1"/>
                </a:solidFill>
              </a:rPr>
              <a:t>, kas bija vērsts uz kombinēto </a:t>
            </a:r>
            <a:r>
              <a:rPr lang="lv-LV" sz="1800" dirty="0">
                <a:solidFill>
                  <a:schemeClr val="tx1"/>
                </a:solidFill>
                <a:hlinkClick r:id="rId3" tooltip="Amatniecība"/>
              </a:rPr>
              <a:t>amatniecību</a:t>
            </a:r>
            <a:r>
              <a:rPr lang="lv-LV" sz="1800" dirty="0">
                <a:solidFill>
                  <a:schemeClr val="tx1"/>
                </a:solidFill>
              </a:rPr>
              <a:t> un </a:t>
            </a:r>
            <a:r>
              <a:rPr lang="lv-LV" sz="1800" dirty="0">
                <a:solidFill>
                  <a:schemeClr val="tx1"/>
                </a:solidFill>
                <a:hlinkClick r:id="rId4" tooltip="Tēlotāja māksla"/>
              </a:rPr>
              <a:t>tēlotājmākslu</a:t>
            </a:r>
            <a:r>
              <a:rPr lang="lv-LV" sz="1800" dirty="0">
                <a:solidFill>
                  <a:schemeClr val="tx1"/>
                </a:solidFill>
              </a:rPr>
              <a:t>. </a:t>
            </a:r>
            <a:r>
              <a:rPr lang="lv-LV" sz="1800" dirty="0" smtClean="0">
                <a:solidFill>
                  <a:schemeClr val="tx1"/>
                </a:solidFill>
              </a:rPr>
              <a:t>Šo </a:t>
            </a:r>
            <a:r>
              <a:rPr lang="lv-LV" sz="1800" dirty="0">
                <a:solidFill>
                  <a:schemeClr val="tx1"/>
                </a:solidFill>
              </a:rPr>
              <a:t>virzienu 1918. gadā izveidoja vācu arhitekts </a:t>
            </a:r>
            <a:r>
              <a:rPr lang="lv-LV" sz="1800" dirty="0">
                <a:solidFill>
                  <a:schemeClr val="tx1"/>
                </a:solidFill>
                <a:hlinkClick r:id="rId5" tooltip="Valters Gropiuss"/>
              </a:rPr>
              <a:t>Valters </a:t>
            </a:r>
            <a:r>
              <a:rPr lang="lv-LV" sz="1800" dirty="0" err="1">
                <a:solidFill>
                  <a:schemeClr val="tx1"/>
                </a:solidFill>
                <a:hlinkClick r:id="rId5" tooltip="Valters Gropiuss"/>
              </a:rPr>
              <a:t>Gropiuss</a:t>
            </a:r>
            <a:r>
              <a:rPr lang="lv-LV" sz="1800" dirty="0">
                <a:solidFill>
                  <a:schemeClr val="tx1"/>
                </a:solidFill>
              </a:rPr>
              <a:t>. Mākslas virziens darbojās līdz 1933. </a:t>
            </a:r>
            <a:r>
              <a:rPr lang="lv-LV" sz="1800" dirty="0" smtClean="0">
                <a:solidFill>
                  <a:schemeClr val="tx1"/>
                </a:solidFill>
              </a:rPr>
              <a:t>gadam.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1800" dirty="0" smtClean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dirty="0" smtClean="0"/>
              <a:t>1925</a:t>
            </a:r>
            <a:r>
              <a:rPr lang="lv-LV" sz="1800" dirty="0"/>
              <a:t>. gadā Herberts Baiers, </a:t>
            </a:r>
            <a:r>
              <a:rPr lang="lv-LV" sz="1800" dirty="0" err="1"/>
              <a:t>Desavas</a:t>
            </a:r>
            <a:r>
              <a:rPr lang="lv-LV" sz="1800" dirty="0"/>
              <a:t> drukas un reklāmas darbnīcas </a:t>
            </a:r>
            <a:r>
              <a:rPr lang="lv-LV" sz="1800" dirty="0" smtClean="0"/>
              <a:t>meistars</a:t>
            </a:r>
            <a:r>
              <a:rPr lang="lv-LV" sz="1800" dirty="0"/>
              <a:t>, ierosināja konsekventi turēties pie rakstības ar mazo burtu. Kādēļ? Lai taupītu laiku. Uz visām veidlapām tika drukāts: </a:t>
            </a:r>
            <a:r>
              <a:rPr lang="lv-LV" sz="1800" b="1" dirty="0"/>
              <a:t>“mēs visu rakstām ar mazo burtu, jo tādējādi ietaupām laiku. turklāt kādēļ vajadzīgi 2 alfabēti, ja tas pats sasniedzams ar vienu? kādēļ rakstīt ar lielo burtu, ja nevaram runāt ar lielo burtu</a:t>
            </a:r>
            <a:r>
              <a:rPr lang="lv-LV" sz="1800" b="1" dirty="0" smtClean="0"/>
              <a:t>?“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dirty="0"/>
          </a:p>
        </p:txBody>
      </p:sp>
      <p:sp>
        <p:nvSpPr>
          <p:cNvPr id="4" name="Taisnstūris 3"/>
          <p:cNvSpPr/>
          <p:nvPr/>
        </p:nvSpPr>
        <p:spPr>
          <a:xfrm>
            <a:off x="6012672" y="546008"/>
            <a:ext cx="2585317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 par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H.Baiera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ideju </a:t>
            </a:r>
          </a:p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domā Tu?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5587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957" y="468091"/>
            <a:ext cx="3703504" cy="4113434"/>
          </a:xfrm>
          <a:prstGeom prst="rect">
            <a:avLst/>
          </a:prstGeom>
        </p:spPr>
      </p:pic>
      <p:sp>
        <p:nvSpPr>
          <p:cNvPr id="4" name="Taisnstūris 3"/>
          <p:cNvSpPr/>
          <p:nvPr/>
        </p:nvSpPr>
        <p:spPr>
          <a:xfrm>
            <a:off x="5203529" y="3667125"/>
            <a:ext cx="343393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Kādas ir Tavas domas par šo dzejoli?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283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1026" name="Picture 2" descr="Es nemāku, komat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347" y="522162"/>
            <a:ext cx="2732381" cy="411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uīze lismane on X: &quot;Valsts ir darbības vārds.🇱🇻 https://t.co/8r7U10rrl8&quot;  / 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99" y="476113"/>
            <a:ext cx="2342329" cy="416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aisnstūris 7"/>
          <p:cNvSpPr/>
          <p:nvPr/>
        </p:nvSpPr>
        <p:spPr>
          <a:xfrm>
            <a:off x="717048" y="522162"/>
            <a:ext cx="3226351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lv-LV" sz="1200" b="1" dirty="0" smtClean="0"/>
              <a:t>Grupas «Singapūras Satīns» dziesma «Es </a:t>
            </a:r>
            <a:r>
              <a:rPr lang="lv-LV" sz="1200" b="1" dirty="0"/>
              <a:t>nemāku </a:t>
            </a:r>
            <a:r>
              <a:rPr lang="lv-LV" sz="1200" b="1" dirty="0" smtClean="0"/>
              <a:t>komatus»</a:t>
            </a:r>
            <a:endParaRPr lang="lv-LV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1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lv-LV" sz="1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/>
              </a:rPr>
              <a:t>ieej.lv/pl8Z2</a:t>
            </a:r>
            <a:endParaRPr lang="lv-LV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endParaRPr lang="lv-LV" sz="1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18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Kur liksi komatu?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dirty="0" smtClean="0"/>
              <a:t>Apžēlot </a:t>
            </a:r>
            <a:r>
              <a:rPr lang="lv-LV" sz="1800" dirty="0"/>
              <a:t>nedrīkst </a:t>
            </a:r>
            <a:r>
              <a:rPr lang="lv-LV" sz="1800" dirty="0" smtClean="0"/>
              <a:t>nogalināt!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dirty="0"/>
              <a:t>Ē</a:t>
            </a:r>
            <a:r>
              <a:rPr lang="lv-LV" sz="1800" dirty="0" smtClean="0"/>
              <a:t>st </a:t>
            </a:r>
            <a:r>
              <a:rPr lang="lv-LV" sz="1800" dirty="0"/>
              <a:t>apnika </a:t>
            </a:r>
            <a:r>
              <a:rPr lang="lv-LV" sz="1800" dirty="0" smtClean="0"/>
              <a:t>gulēt.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dirty="0">
                <a:latin typeface="Arial" pitchFamily="34" charset="0"/>
              </a:rPr>
              <a:t>Meitenes govis </a:t>
            </a:r>
            <a:r>
              <a:rPr lang="lv-LV" sz="1800" dirty="0" smtClean="0">
                <a:latin typeface="Arial" pitchFamily="34" charset="0"/>
              </a:rPr>
              <a:t>palaidiet!</a:t>
            </a:r>
            <a:endParaRPr lang="lv-LV" sz="1800" dirty="0"/>
          </a:p>
          <a:p>
            <a:pPr>
              <a:lnSpc>
                <a:spcPct val="107000"/>
              </a:lnSpc>
            </a:pPr>
            <a:endParaRPr lang="lv-LV" sz="1200" dirty="0"/>
          </a:p>
          <a:p>
            <a:pPr>
              <a:lnSpc>
                <a:spcPct val="107000"/>
              </a:lnSpc>
            </a:pPr>
            <a:endParaRPr lang="lv-LV" sz="12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aisnstūris 8"/>
          <p:cNvSpPr/>
          <p:nvPr/>
        </p:nvSpPr>
        <p:spPr>
          <a:xfrm>
            <a:off x="6329773" y="3819244"/>
            <a:ext cx="2269910" cy="762281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komati ir būtiski?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4" name="Picture 10" descr="Fotoattēla apraksts nav pieejams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480" y="2546305"/>
            <a:ext cx="1900887" cy="20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5241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>
                <a:latin typeface="Arial" panose="020B0604020202020204" pitchFamily="34" charset="0"/>
                <a:cs typeface="Arial" panose="020B0604020202020204" pitchFamily="34" charset="0"/>
              </a:rPr>
              <a:t>Jauniešu</a:t>
            </a:r>
            <a:r>
              <a:rPr lang="lv-LV" dirty="0" smtClean="0"/>
              <a:t> </a:t>
            </a:r>
            <a:r>
              <a:rPr lang="lv-LV" dirty="0" smtClean="0">
                <a:latin typeface="Arial" panose="020B0604020202020204" pitchFamily="34" charset="0"/>
                <a:cs typeface="Arial" panose="020B0604020202020204" pitchFamily="34" charset="0"/>
              </a:rPr>
              <a:t>valoda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v-LV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Galvenā iezīme ir valodas ekonomija – runāt mazāk, pateikt un rakstīt īsāk.</a:t>
            </a:r>
          </a:p>
          <a:p>
            <a:pPr marL="0" indent="0">
              <a:buNone/>
            </a:pPr>
            <a:r>
              <a:rPr lang="lv-LV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1.Vārdu saīsināšana</a:t>
            </a:r>
          </a:p>
          <a:p>
            <a:pPr marL="0" indent="0">
              <a:buNone/>
            </a:pPr>
            <a:r>
              <a:rPr lang="lv-LV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Piemērs. </a:t>
            </a:r>
            <a:r>
              <a:rPr lang="lv-LV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</a:t>
            </a:r>
            <a:r>
              <a:rPr lang="lv-LV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tlt</a:t>
            </a:r>
            <a:r>
              <a:rPr lang="lv-LV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tpt</a:t>
            </a:r>
            <a:r>
              <a:rPr lang="lv-LV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lv-LV" dirty="0" err="1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kko</a:t>
            </a:r>
            <a:r>
              <a:rPr lang="lv-LV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skat TV.</a:t>
            </a:r>
          </a:p>
          <a:p>
            <a:pPr marL="0" indent="0">
              <a:buNone/>
            </a:pPr>
            <a:r>
              <a:rPr lang="lv-LV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Skaidrs, tūlīt tāpat kaut ko skatīšos televīzijā.</a:t>
            </a:r>
            <a:endParaRPr lang="lv-LV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sp>
        <p:nvSpPr>
          <p:cNvPr id="5" name="Taisnstūris 4"/>
          <p:cNvSpPr/>
          <p:nvPr/>
        </p:nvSpPr>
        <p:spPr>
          <a:xfrm>
            <a:off x="5367988" y="2309024"/>
            <a:ext cx="3243160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Cēlonis pārmaiņām- mūsdienu laikmeta steiga?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856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>
          <a:xfrm>
            <a:off x="534610" y="541179"/>
            <a:ext cx="2300688" cy="99159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Tu regulāri lieto kādu no šiem saīsinājumiem?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 err="1" smtClean="0"/>
              <a:t>vnm</a:t>
            </a:r>
            <a:r>
              <a:rPr lang="lv-LV" dirty="0" smtClean="0"/>
              <a:t>- vienmēr</a:t>
            </a:r>
          </a:p>
          <a:p>
            <a:r>
              <a:rPr lang="lv-LV" dirty="0" err="1"/>
              <a:t>v</a:t>
            </a:r>
            <a:r>
              <a:rPr lang="lv-LV" dirty="0" err="1" smtClean="0"/>
              <a:t>nk</a:t>
            </a:r>
            <a:r>
              <a:rPr lang="lv-LV" dirty="0" smtClean="0"/>
              <a:t>- vienkārši</a:t>
            </a:r>
          </a:p>
          <a:p>
            <a:r>
              <a:rPr lang="lv-LV" dirty="0" err="1"/>
              <a:t>t</a:t>
            </a:r>
            <a:r>
              <a:rPr lang="lv-LV" dirty="0" err="1" smtClean="0"/>
              <a:t>lt</a:t>
            </a:r>
            <a:r>
              <a:rPr lang="lv-LV" dirty="0" smtClean="0"/>
              <a:t>- tūlīt</a:t>
            </a:r>
          </a:p>
          <a:p>
            <a:r>
              <a:rPr lang="lv-LV" dirty="0" err="1"/>
              <a:t>t</a:t>
            </a:r>
            <a:r>
              <a:rPr lang="lv-LV" dirty="0" err="1" smtClean="0"/>
              <a:t>pt</a:t>
            </a:r>
            <a:r>
              <a:rPr lang="lv-LV" dirty="0" smtClean="0"/>
              <a:t>- tāpat</a:t>
            </a:r>
          </a:p>
          <a:p>
            <a:r>
              <a:rPr lang="lv-LV" dirty="0" err="1"/>
              <a:t>s</a:t>
            </a:r>
            <a:r>
              <a:rPr lang="lv-LV" dirty="0" err="1" smtClean="0"/>
              <a:t>k</a:t>
            </a:r>
            <a:r>
              <a:rPr lang="lv-LV" dirty="0" smtClean="0"/>
              <a:t>- skaidrs</a:t>
            </a:r>
          </a:p>
          <a:p>
            <a:r>
              <a:rPr lang="lv-LV" dirty="0" err="1"/>
              <a:t>p</a:t>
            </a:r>
            <a:r>
              <a:rPr lang="lv-LV" dirty="0" err="1" smtClean="0"/>
              <a:t>lds</a:t>
            </a:r>
            <a:r>
              <a:rPr lang="lv-LV" dirty="0" smtClean="0"/>
              <a:t>- paldies</a:t>
            </a:r>
          </a:p>
          <a:p>
            <a:r>
              <a:rPr lang="lv-LV" dirty="0" err="1" smtClean="0"/>
              <a:t>kk</a:t>
            </a:r>
            <a:r>
              <a:rPr lang="lv-LV" dirty="0" smtClean="0"/>
              <a:t>- kaut kad, kaut ko u.c.</a:t>
            </a:r>
          </a:p>
          <a:p>
            <a:r>
              <a:rPr lang="lv-LV" dirty="0" err="1"/>
              <a:t>k</a:t>
            </a:r>
            <a:r>
              <a:rPr lang="lv-LV" dirty="0" err="1" smtClean="0"/>
              <a:t>d</a:t>
            </a:r>
            <a:r>
              <a:rPr lang="lv-LV" dirty="0" smtClean="0"/>
              <a:t>-Ko dari?</a:t>
            </a:r>
          </a:p>
          <a:p>
            <a:endParaRPr lang="lv-LV" dirty="0"/>
          </a:p>
        </p:txBody>
      </p:sp>
      <p:sp>
        <p:nvSpPr>
          <p:cNvPr id="4" name="Teksta vietturis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lv-LV" dirty="0"/>
              <a:t>n</a:t>
            </a:r>
            <a:r>
              <a:rPr lang="lv-LV" dirty="0" smtClean="0"/>
              <a:t>ez-nezinu</a:t>
            </a:r>
          </a:p>
          <a:p>
            <a:pPr marL="114300" indent="0">
              <a:buNone/>
            </a:pPr>
            <a:r>
              <a:rPr lang="lv-LV" dirty="0" err="1" smtClean="0"/>
              <a:t>sha</a:t>
            </a:r>
            <a:r>
              <a:rPr lang="lv-LV" dirty="0" smtClean="0"/>
              <a:t>- tūlīt</a:t>
            </a:r>
          </a:p>
          <a:p>
            <a:pPr marL="114300" indent="0">
              <a:buNone/>
            </a:pPr>
            <a:r>
              <a:rPr lang="lv-LV" dirty="0" err="1"/>
              <a:t>d</a:t>
            </a:r>
            <a:r>
              <a:rPr lang="lv-LV" dirty="0" err="1" smtClean="0"/>
              <a:t>aj</a:t>
            </a:r>
            <a:r>
              <a:rPr lang="lv-LV" dirty="0" smtClean="0"/>
              <a:t>- </a:t>
            </a:r>
            <a:r>
              <a:rPr lang="lv-LV" dirty="0" err="1" smtClean="0"/>
              <a:t>davai</a:t>
            </a:r>
            <a:endParaRPr lang="lv-LV" dirty="0"/>
          </a:p>
        </p:txBody>
      </p:sp>
      <p:sp>
        <p:nvSpPr>
          <p:cNvPr id="5" name="Slaida numura vietturis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6" name="Taisnstūris 5"/>
          <p:cNvSpPr/>
          <p:nvPr/>
        </p:nvSpPr>
        <p:spPr>
          <a:xfrm>
            <a:off x="5620903" y="3137905"/>
            <a:ext cx="299682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šie saīsinājumi nerada pārpratumus?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8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2282711" y="526852"/>
            <a:ext cx="6200158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/>
              <a:t>2</a:t>
            </a:r>
            <a:r>
              <a:rPr lang="lv-LV" sz="1800" b="1" dirty="0" smtClean="0"/>
              <a:t>. Vārdu krājums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1800" b="1" dirty="0" smtClean="0"/>
              <a:t>Jaunvārdi-</a:t>
            </a:r>
            <a:r>
              <a:rPr lang="lv-LV" sz="1800" dirty="0" smtClean="0"/>
              <a:t> </a:t>
            </a:r>
            <a:r>
              <a:rPr lang="lv-LV" sz="1800" dirty="0" err="1" smtClean="0"/>
              <a:t>nūjot</a:t>
            </a:r>
            <a:r>
              <a:rPr lang="lv-LV" sz="1800" dirty="0" smtClean="0"/>
              <a:t>, ēnot, </a:t>
            </a:r>
            <a:r>
              <a:rPr lang="lv-LV" sz="1800" dirty="0" err="1" smtClean="0"/>
              <a:t>pūķot</a:t>
            </a:r>
            <a:r>
              <a:rPr lang="lv-LV" sz="1800" dirty="0" smtClean="0"/>
              <a:t>, </a:t>
            </a:r>
            <a:r>
              <a:rPr lang="lv-LV" sz="1800" dirty="0" err="1" smtClean="0"/>
              <a:t>talkot</a:t>
            </a:r>
            <a:r>
              <a:rPr lang="lv-LV" sz="1800" dirty="0" smtClean="0"/>
              <a:t>, </a:t>
            </a:r>
            <a:r>
              <a:rPr lang="lv-LV" sz="1800" dirty="0" err="1" smtClean="0"/>
              <a:t>čipot</a:t>
            </a:r>
            <a:r>
              <a:rPr lang="lv-LV" sz="1800" dirty="0" smtClean="0"/>
              <a:t>, </a:t>
            </a:r>
            <a:r>
              <a:rPr lang="lv-LV" sz="1800" dirty="0" err="1" smtClean="0"/>
              <a:t>diegot</a:t>
            </a:r>
            <a:r>
              <a:rPr lang="lv-LV" sz="1800" dirty="0" smtClean="0"/>
              <a:t>, </a:t>
            </a:r>
            <a:r>
              <a:rPr lang="lv-LV" sz="1800" dirty="0" err="1" smtClean="0">
                <a:solidFill>
                  <a:schemeClr val="accent1"/>
                </a:solidFill>
              </a:rPr>
              <a:t>veikot</a:t>
            </a:r>
            <a:r>
              <a:rPr lang="lv-LV" sz="1800" dirty="0" smtClean="0">
                <a:solidFill>
                  <a:schemeClr val="accent1"/>
                </a:solidFill>
              </a:rPr>
              <a:t>, </a:t>
            </a:r>
            <a:r>
              <a:rPr lang="lv-LV" sz="1800" dirty="0" err="1" smtClean="0">
                <a:solidFill>
                  <a:schemeClr val="accent1"/>
                </a:solidFill>
              </a:rPr>
              <a:t>veipot</a:t>
            </a:r>
            <a:r>
              <a:rPr lang="lv-LV" sz="1800" dirty="0" smtClean="0">
                <a:solidFill>
                  <a:schemeClr val="accent1"/>
                </a:solidFill>
              </a:rPr>
              <a:t>, straumēt- </a:t>
            </a:r>
            <a:r>
              <a:rPr lang="lv-LV" sz="1800" i="1" dirty="0" err="1" smtClean="0">
                <a:solidFill>
                  <a:schemeClr val="accent1"/>
                </a:solidFill>
              </a:rPr>
              <a:t>strīmot</a:t>
            </a:r>
            <a:r>
              <a:rPr lang="lv-LV" sz="1800" i="1" dirty="0" smtClean="0">
                <a:solidFill>
                  <a:schemeClr val="accent1"/>
                </a:solidFill>
              </a:rPr>
              <a:t>, </a:t>
            </a:r>
            <a:r>
              <a:rPr lang="lv-LV" sz="1800" dirty="0" smtClean="0">
                <a:solidFill>
                  <a:schemeClr val="accent1"/>
                </a:solidFill>
              </a:rPr>
              <a:t>tīkot-</a:t>
            </a:r>
            <a:r>
              <a:rPr lang="lv-LV" sz="1800" i="1" dirty="0" smtClean="0">
                <a:solidFill>
                  <a:schemeClr val="accent1"/>
                </a:solidFill>
              </a:rPr>
              <a:t> laikot, </a:t>
            </a:r>
            <a:r>
              <a:rPr lang="lv-LV" sz="1800" dirty="0" smtClean="0">
                <a:solidFill>
                  <a:schemeClr val="accent1"/>
                </a:solidFill>
              </a:rPr>
              <a:t>tālināt-</a:t>
            </a:r>
            <a:r>
              <a:rPr lang="lv-LV" sz="1800" i="1" dirty="0" smtClean="0">
                <a:solidFill>
                  <a:schemeClr val="accent1"/>
                </a:solidFill>
              </a:rPr>
              <a:t> </a:t>
            </a:r>
            <a:r>
              <a:rPr lang="lv-LV" sz="1800" i="1" dirty="0" err="1" smtClean="0">
                <a:solidFill>
                  <a:schemeClr val="accent1"/>
                </a:solidFill>
              </a:rPr>
              <a:t>zūmēt</a:t>
            </a:r>
            <a:r>
              <a:rPr lang="lv-LV" sz="1800" i="1" dirty="0" smtClean="0">
                <a:solidFill>
                  <a:schemeClr val="accent1"/>
                </a:solidFill>
              </a:rPr>
              <a:t>,</a:t>
            </a:r>
            <a:r>
              <a:rPr lang="lv-LV" sz="1800" dirty="0" smtClean="0">
                <a:solidFill>
                  <a:schemeClr val="accent1"/>
                </a:solidFill>
              </a:rPr>
              <a:t> </a:t>
            </a:r>
            <a:r>
              <a:rPr lang="lv-LV" sz="1800" dirty="0" err="1" smtClean="0">
                <a:solidFill>
                  <a:schemeClr val="accent1"/>
                </a:solidFill>
              </a:rPr>
              <a:t>īkškot</a:t>
            </a:r>
            <a:r>
              <a:rPr lang="lv-LV" sz="1800" dirty="0" smtClean="0">
                <a:solidFill>
                  <a:schemeClr val="accent1"/>
                </a:solidFill>
              </a:rPr>
              <a:t>- </a:t>
            </a:r>
            <a:r>
              <a:rPr lang="lv-LV" sz="1800" i="1" dirty="0" smtClean="0">
                <a:solidFill>
                  <a:schemeClr val="accent1"/>
                </a:solidFill>
              </a:rPr>
              <a:t>laikot </a:t>
            </a:r>
            <a:r>
              <a:rPr lang="lv-LV" sz="1800" dirty="0" smtClean="0">
                <a:solidFill>
                  <a:schemeClr val="accent1"/>
                </a:solidFill>
              </a:rPr>
              <a:t>u.c.</a:t>
            </a:r>
          </a:p>
          <a:p>
            <a:endParaRPr lang="lv-LV" sz="1800" dirty="0">
              <a:solidFill>
                <a:schemeClr val="accent1"/>
              </a:solidFill>
            </a:endParaRPr>
          </a:p>
          <a:p>
            <a:r>
              <a:rPr lang="lv-LV" sz="1800" b="1" dirty="0" smtClean="0">
                <a:solidFill>
                  <a:schemeClr val="accent1"/>
                </a:solidFill>
              </a:rPr>
              <a:t>Pārdomām…</a:t>
            </a:r>
          </a:p>
          <a:p>
            <a:r>
              <a:rPr lang="lv-LV" sz="1800" b="1" dirty="0" err="1"/>
              <a:t>Spaidonis</a:t>
            </a:r>
            <a:r>
              <a:rPr lang="lv-LV" sz="1800" dirty="0"/>
              <a:t> – neapdomīgs interneta lietotājs, </a:t>
            </a:r>
            <a:r>
              <a:rPr lang="lv-LV" sz="1800" dirty="0" smtClean="0"/>
              <a:t>kurš </a:t>
            </a:r>
            <a:r>
              <a:rPr lang="lv-LV" sz="1800" dirty="0"/>
              <a:t>pārmērīgi seko privātajos sociālo tīklu profilos notiekošajam un aizraujas ar komentāriem ziņu lapās. </a:t>
            </a:r>
            <a:endParaRPr lang="lv-LV" sz="1800" dirty="0" smtClean="0"/>
          </a:p>
          <a:p>
            <a:r>
              <a:rPr lang="lv-LV" sz="1800" b="1" dirty="0" err="1"/>
              <a:t>Parolīze</a:t>
            </a:r>
            <a:r>
              <a:rPr lang="lv-LV" sz="1800" b="1" dirty="0"/>
              <a:t> </a:t>
            </a:r>
            <a:r>
              <a:rPr lang="lv-LV" sz="1800" dirty="0"/>
              <a:t>– neapdomīgas rīcības sekas ar parolēm gan privātajos, gan darba tīmekļa resursos. </a:t>
            </a:r>
            <a:endParaRPr lang="lv-LV" sz="1800" dirty="0" smtClean="0"/>
          </a:p>
          <a:p>
            <a:r>
              <a:rPr lang="lv-LV" sz="1800" b="1" dirty="0" err="1"/>
              <a:t>Muļķerēšana</a:t>
            </a:r>
            <a:r>
              <a:rPr lang="lv-LV" sz="1800" dirty="0"/>
              <a:t> – centieni apmānīt jeb, vienkārši runājot, paķert uz muļķi tos tīmekļa </a:t>
            </a:r>
            <a:r>
              <a:rPr lang="lv-LV" sz="1800" dirty="0" smtClean="0"/>
              <a:t>lietotājus.</a:t>
            </a:r>
          </a:p>
          <a:p>
            <a:pPr algn="r"/>
            <a:r>
              <a:rPr lang="lv-LV" sz="1200" i="1" dirty="0" smtClean="0">
                <a:solidFill>
                  <a:srgbClr val="0070C0"/>
                </a:solidFill>
                <a:hlinkClick r:id="rId2"/>
              </a:rPr>
              <a:t>https</a:t>
            </a:r>
            <a:r>
              <a:rPr lang="lv-LV" sz="1200" i="1" dirty="0">
                <a:solidFill>
                  <a:srgbClr val="0070C0"/>
                </a:solidFill>
                <a:hlinkClick r:id="rId2"/>
              </a:rPr>
              <a:t>://</a:t>
            </a:r>
            <a:r>
              <a:rPr lang="lv-LV" sz="1200" i="1" dirty="0" smtClean="0">
                <a:solidFill>
                  <a:srgbClr val="0070C0"/>
                </a:solidFill>
                <a:hlinkClick r:id="rId2"/>
              </a:rPr>
              <a:t>ieej.lv/mvm9F</a:t>
            </a:r>
            <a:endParaRPr lang="lv-LV" sz="1200" i="1" dirty="0" smtClean="0">
              <a:solidFill>
                <a:srgbClr val="0070C0"/>
              </a:solidFill>
            </a:endParaRPr>
          </a:p>
        </p:txBody>
      </p:sp>
      <p:sp>
        <p:nvSpPr>
          <p:cNvPr id="4" name="Taisnstūris 3"/>
          <p:cNvSpPr/>
          <p:nvPr/>
        </p:nvSpPr>
        <p:spPr>
          <a:xfrm>
            <a:off x="546009" y="1065704"/>
            <a:ext cx="1736702" cy="13617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vārdu krājums noplicinās?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931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2262976" y="553165"/>
            <a:ext cx="6387643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lv-LV" sz="2000" b="1" dirty="0" smtClean="0"/>
              <a:t>Anglicismi  jeb </a:t>
            </a:r>
            <a:r>
              <a:rPr lang="lv-LV" sz="2000" b="1" dirty="0" err="1" smtClean="0"/>
              <a:t>anglismi</a:t>
            </a:r>
            <a:r>
              <a:rPr lang="lv-LV" sz="2000" b="1" dirty="0" smtClean="0"/>
              <a:t>- </a:t>
            </a:r>
            <a:r>
              <a:rPr lang="lv-LV" sz="2000" dirty="0" smtClean="0"/>
              <a:t>slengs, mārketings, </a:t>
            </a:r>
            <a:r>
              <a:rPr lang="lv-LV" sz="2000" dirty="0" err="1" smtClean="0"/>
              <a:t>barista</a:t>
            </a:r>
            <a:r>
              <a:rPr lang="lv-LV" sz="2000" dirty="0" smtClean="0"/>
              <a:t>, </a:t>
            </a:r>
            <a:r>
              <a:rPr lang="lv-LV" sz="2000" i="1" dirty="0" smtClean="0">
                <a:solidFill>
                  <a:schemeClr val="accent1"/>
                </a:solidFill>
              </a:rPr>
              <a:t>blogs, </a:t>
            </a:r>
            <a:r>
              <a:rPr lang="lv-LV" sz="2000" i="1" dirty="0" err="1" smtClean="0">
                <a:solidFill>
                  <a:schemeClr val="accent1"/>
                </a:solidFill>
              </a:rPr>
              <a:t>brančs</a:t>
            </a:r>
            <a:r>
              <a:rPr lang="lv-LV" sz="2000" i="1" dirty="0" smtClean="0">
                <a:solidFill>
                  <a:schemeClr val="accent1"/>
                </a:solidFill>
              </a:rPr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influenceris</a:t>
            </a:r>
            <a:r>
              <a:rPr lang="lv-LV" sz="2000" i="1" dirty="0" smtClean="0"/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gadžets</a:t>
            </a:r>
            <a:r>
              <a:rPr lang="lv-LV" sz="2000" i="1" dirty="0" smtClean="0">
                <a:solidFill>
                  <a:schemeClr val="accent1"/>
                </a:solidFill>
              </a:rPr>
              <a:t>, opcija, </a:t>
            </a:r>
            <a:r>
              <a:rPr lang="lv-LV" sz="2000" i="1" dirty="0" err="1" smtClean="0">
                <a:solidFill>
                  <a:schemeClr val="accent1"/>
                </a:solidFill>
              </a:rPr>
              <a:t>čelendžs</a:t>
            </a:r>
            <a:r>
              <a:rPr lang="lv-LV" sz="2000" i="1" dirty="0" smtClean="0">
                <a:solidFill>
                  <a:schemeClr val="accent1"/>
                </a:solidFill>
              </a:rPr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heštags</a:t>
            </a:r>
            <a:r>
              <a:rPr lang="lv-LV" sz="2000" i="1" dirty="0" smtClean="0">
                <a:solidFill>
                  <a:schemeClr val="accent1"/>
                </a:solidFill>
              </a:rPr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flešmobs</a:t>
            </a:r>
            <a:r>
              <a:rPr lang="lv-LV" sz="2000" i="1" dirty="0" smtClean="0">
                <a:solidFill>
                  <a:schemeClr val="accent1"/>
                </a:solidFill>
              </a:rPr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dīls</a:t>
            </a:r>
            <a:r>
              <a:rPr lang="lv-LV" sz="2000" i="1" dirty="0" smtClean="0">
                <a:solidFill>
                  <a:schemeClr val="accent1"/>
                </a:solidFill>
              </a:rPr>
              <a:t>, </a:t>
            </a:r>
            <a:r>
              <a:rPr lang="lv-LV" sz="2000" i="1" dirty="0" err="1" smtClean="0">
                <a:solidFill>
                  <a:schemeClr val="accent1"/>
                </a:solidFill>
              </a:rPr>
              <a:t>čilot</a:t>
            </a:r>
            <a:r>
              <a:rPr lang="lv-LV" sz="2000" i="1" dirty="0" smtClean="0">
                <a:solidFill>
                  <a:schemeClr val="accent1"/>
                </a:solidFill>
              </a:rPr>
              <a:t>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lv-LV" sz="2000" i="1" dirty="0">
              <a:solidFill>
                <a:schemeClr val="accent1"/>
              </a:solidFill>
            </a:endParaRPr>
          </a:p>
          <a:p>
            <a:r>
              <a:rPr lang="lv-LV" sz="2000" i="1" dirty="0" smtClean="0">
                <a:solidFill>
                  <a:schemeClr val="accent1"/>
                </a:solidFill>
              </a:rPr>
              <a:t> </a:t>
            </a:r>
            <a:r>
              <a:rPr lang="lv-LV" sz="2000" dirty="0"/>
              <a:t>Latviski vārdi. Ko lietot </a:t>
            </a:r>
            <a:r>
              <a:rPr lang="lv-LV" sz="2000" dirty="0" err="1"/>
              <a:t>nevārdu</a:t>
            </a:r>
            <a:r>
              <a:rPr lang="lv-LV" sz="2000" dirty="0"/>
              <a:t> vietā?</a:t>
            </a:r>
          </a:p>
          <a:p>
            <a:r>
              <a:rPr lang="lv-LV" sz="2000" i="1" dirty="0" smtClean="0">
                <a:solidFill>
                  <a:schemeClr val="accent1"/>
                </a:solidFill>
              </a:rPr>
              <a:t>	</a:t>
            </a:r>
            <a:r>
              <a:rPr lang="lv-LV" sz="2000" strike="sngStrike" dirty="0" err="1" smtClean="0"/>
              <a:t>atfrendot</a:t>
            </a:r>
            <a:r>
              <a:rPr lang="lv-LV" sz="2000" dirty="0" smtClean="0"/>
              <a:t>- </a:t>
            </a:r>
            <a:r>
              <a:rPr lang="lv-LV" sz="2000" dirty="0" err="1" smtClean="0"/>
              <a:t>atdraugot</a:t>
            </a:r>
            <a:endParaRPr lang="lv-LV" sz="2000" dirty="0" smtClean="0"/>
          </a:p>
          <a:p>
            <a:r>
              <a:rPr lang="lv-LV" sz="2000" dirty="0">
                <a:solidFill>
                  <a:schemeClr val="accent1"/>
                </a:solidFill>
              </a:rPr>
              <a:t>	</a:t>
            </a:r>
            <a:r>
              <a:rPr lang="lv-LV" sz="2000" strike="sngStrike" dirty="0" err="1" smtClean="0"/>
              <a:t>besīties</a:t>
            </a:r>
            <a:r>
              <a:rPr lang="lv-LV" sz="2000" dirty="0" smtClean="0"/>
              <a:t>- </a:t>
            </a:r>
            <a:r>
              <a:rPr lang="lv-LV" sz="2000" dirty="0"/>
              <a:t>dusmoties, niknoties, </a:t>
            </a:r>
            <a:r>
              <a:rPr lang="lv-LV" sz="2000" dirty="0" smtClean="0"/>
              <a:t>ērcināties</a:t>
            </a:r>
          </a:p>
          <a:p>
            <a:r>
              <a:rPr lang="lv-LV" sz="2000" dirty="0"/>
              <a:t>	</a:t>
            </a:r>
            <a:r>
              <a:rPr lang="lv-LV" sz="2000" strike="sngStrike" dirty="0" smtClean="0"/>
              <a:t>darbaholiķis</a:t>
            </a:r>
            <a:r>
              <a:rPr lang="lv-LV" sz="2000" dirty="0" smtClean="0"/>
              <a:t>- </a:t>
            </a:r>
            <a:r>
              <a:rPr lang="lv-LV" sz="2000" dirty="0" err="1" smtClean="0"/>
              <a:t>darbiķis</a:t>
            </a:r>
            <a:endParaRPr lang="lv-LV" sz="2000" dirty="0" smtClean="0"/>
          </a:p>
          <a:p>
            <a:r>
              <a:rPr lang="lv-LV" sz="2000" dirty="0"/>
              <a:t>	</a:t>
            </a:r>
            <a:r>
              <a:rPr lang="lv-LV" sz="2000" strike="sngStrike" dirty="0" smtClean="0"/>
              <a:t>diaspora</a:t>
            </a:r>
            <a:r>
              <a:rPr lang="lv-LV" sz="2000" dirty="0" smtClean="0"/>
              <a:t>- </a:t>
            </a:r>
            <a:r>
              <a:rPr lang="lv-LV" sz="2000" dirty="0" err="1" smtClean="0"/>
              <a:t>svešniecība</a:t>
            </a:r>
            <a:endParaRPr lang="lv-LV" sz="2000" dirty="0" smtClean="0"/>
          </a:p>
          <a:p>
            <a:r>
              <a:rPr lang="lv-LV" sz="2000" dirty="0"/>
              <a:t>	</a:t>
            </a:r>
            <a:r>
              <a:rPr lang="lv-LV" sz="2000" strike="sngStrike" dirty="0" err="1" smtClean="0"/>
              <a:t>draivs</a:t>
            </a:r>
            <a:r>
              <a:rPr lang="lv-LV" sz="2000" dirty="0" smtClean="0"/>
              <a:t>- dedzīgums, degsme</a:t>
            </a:r>
          </a:p>
          <a:p>
            <a:r>
              <a:rPr lang="lv-LV" sz="2000" dirty="0"/>
              <a:t>	</a:t>
            </a:r>
            <a:r>
              <a:rPr lang="lv-LV" sz="2000" strike="sngStrike" dirty="0" err="1" smtClean="0"/>
              <a:t>geimers</a:t>
            </a:r>
            <a:r>
              <a:rPr lang="lv-LV" sz="2000" dirty="0" smtClean="0"/>
              <a:t>- </a:t>
            </a:r>
            <a:r>
              <a:rPr lang="lv-LV" sz="2000" dirty="0" err="1" smtClean="0"/>
              <a:t>spēlnieks</a:t>
            </a:r>
            <a:endParaRPr lang="lv-LV" sz="2000" dirty="0" smtClean="0"/>
          </a:p>
          <a:p>
            <a:r>
              <a:rPr lang="lv-LV" sz="2000" dirty="0"/>
              <a:t>	</a:t>
            </a:r>
            <a:r>
              <a:rPr lang="lv-LV" sz="2000" strike="sngStrike" dirty="0" err="1" smtClean="0"/>
              <a:t>veipot</a:t>
            </a:r>
            <a:r>
              <a:rPr lang="lv-LV" sz="2000" dirty="0" smtClean="0"/>
              <a:t>- </a:t>
            </a:r>
            <a:r>
              <a:rPr lang="lv-LV" sz="2000" dirty="0" err="1"/>
              <a:t>kūpekļot</a:t>
            </a:r>
            <a:r>
              <a:rPr lang="lv-LV" sz="2000" dirty="0"/>
              <a:t>; </a:t>
            </a:r>
            <a:r>
              <a:rPr lang="lv-LV" sz="2000" dirty="0" err="1"/>
              <a:t>tvaicīkļot</a:t>
            </a:r>
            <a:endParaRPr lang="lv-LV" sz="2000" dirty="0"/>
          </a:p>
          <a:p>
            <a:pPr algn="r"/>
            <a:r>
              <a:rPr lang="lv-LV" dirty="0">
                <a:hlinkClick r:id="rId2"/>
              </a:rPr>
              <a:t>https://</a:t>
            </a:r>
            <a:r>
              <a:rPr lang="lv-LV" dirty="0" smtClean="0">
                <a:hlinkClick r:id="rId2"/>
              </a:rPr>
              <a:t>ieej.lv/SqvPI</a:t>
            </a:r>
            <a:endParaRPr lang="lv-LV" dirty="0" smtClean="0"/>
          </a:p>
        </p:txBody>
      </p:sp>
      <p:sp>
        <p:nvSpPr>
          <p:cNvPr id="4" name="Taisnstūris 3"/>
          <p:cNvSpPr/>
          <p:nvPr/>
        </p:nvSpPr>
        <p:spPr>
          <a:xfrm>
            <a:off x="6897075" y="2920817"/>
            <a:ext cx="1736702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 smtClean="0">
                <a:solidFill>
                  <a:schemeClr val="bg2">
                    <a:lumMod val="25000"/>
                  </a:schemeClr>
                </a:solidFill>
              </a:rPr>
              <a:t>Vai esi gatavs lietot šos vārdus?</a:t>
            </a:r>
          </a:p>
        </p:txBody>
      </p:sp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5" y="2295868"/>
            <a:ext cx="2551328" cy="191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0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3" name="Attēls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071" y="499960"/>
            <a:ext cx="5267325" cy="32289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aisnstūris 3"/>
          <p:cNvSpPr/>
          <p:nvPr/>
        </p:nvSpPr>
        <p:spPr>
          <a:xfrm>
            <a:off x="519695" y="973606"/>
            <a:ext cx="2407701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 Tu domā par šo karikatūru?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3859081" y="3728935"/>
            <a:ext cx="3906345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Tu </a:t>
            </a:r>
            <a:r>
              <a:rPr lang="lv-LV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varētu kādreiz pats izgudrot kādu jaunvārdu?</a:t>
            </a:r>
          </a:p>
        </p:txBody>
      </p:sp>
    </p:spTree>
    <p:extLst>
      <p:ext uri="{BB962C8B-B14F-4D97-AF65-F5344CB8AC3E}">
        <p14:creationId xmlns:p14="http://schemas.microsoft.com/office/powerpoint/2010/main" val="3767532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 dirty="0"/>
          </a:p>
        </p:txBody>
      </p:sp>
      <p:sp>
        <p:nvSpPr>
          <p:cNvPr id="3" name="Taisnstūris 2"/>
          <p:cNvSpPr/>
          <p:nvPr/>
        </p:nvSpPr>
        <p:spPr>
          <a:xfrm>
            <a:off x="1263056" y="609222"/>
            <a:ext cx="6453428" cy="4110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lv-LV" sz="2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Valoda</a:t>
            </a:r>
            <a:endParaRPr lang="lv-LV" sz="24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Valoda</a:t>
            </a: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tu esi mirguļojoša upe,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kurā kailu un siltu es gremdēju sevi,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žēlojot mirkli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un mūžību neizprotot.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Valoda, tu esi asins un miesa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manām nezin no kurienes plūstošām domām.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 mīlu tevi un katru,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kas pieskaras manai dzirdei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caur tevi,</a:t>
            </a:r>
            <a:endParaRPr lang="lv-LV" sz="2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</a:pPr>
            <a:r>
              <a:rPr lang="lv-LV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mirguļojošā </a:t>
            </a:r>
            <a:r>
              <a:rPr lang="lv-LV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upe.</a:t>
            </a:r>
          </a:p>
          <a:p>
            <a:pPr>
              <a:lnSpc>
                <a:spcPct val="107000"/>
              </a:lnSpc>
            </a:pPr>
            <a:r>
              <a:rPr lang="lv-LV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lv-LV" sz="900" i="1" dirty="0" smtClean="0"/>
              <a:t>Karogs</a:t>
            </a:r>
            <a:r>
              <a:rPr lang="lv-LV" sz="900" i="1" dirty="0"/>
              <a:t>, 1987, 3</a:t>
            </a:r>
            <a:endParaRPr lang="lv-LV" sz="9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aisnstūris 3"/>
          <p:cNvSpPr/>
          <p:nvPr/>
        </p:nvSpPr>
        <p:spPr>
          <a:xfrm>
            <a:off x="6131085" y="697313"/>
            <a:ext cx="249856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Tu zini dzejoļa «Valoda» autori?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isnstūris 6"/>
          <p:cNvSpPr/>
          <p:nvPr/>
        </p:nvSpPr>
        <p:spPr>
          <a:xfrm>
            <a:off x="5084619" y="3304309"/>
            <a:ext cx="3545030" cy="97674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Noraksti vismaz </a:t>
            </a:r>
            <a:r>
              <a:rPr lang="lv-LV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dzejoļa rindas!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260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lv-LV" b="1" dirty="0" smtClean="0"/>
              <a:t>Aptauja par jaunvārdiem</a:t>
            </a:r>
            <a:r>
              <a:rPr lang="lv-LV" dirty="0" smtClean="0"/>
              <a:t/>
            </a:r>
            <a:br>
              <a:rPr lang="lv-LV" dirty="0" smtClean="0"/>
            </a:br>
            <a:r>
              <a:rPr lang="lv-LV" b="1" dirty="0">
                <a:hlinkClick r:id="rId2"/>
              </a:rPr>
              <a:t>https://</a:t>
            </a:r>
            <a:r>
              <a:rPr lang="lv-LV" b="1" dirty="0" smtClean="0">
                <a:hlinkClick r:id="rId2"/>
              </a:rPr>
              <a:t>ieej.lv/WAiKR</a:t>
            </a:r>
            <a:endParaRPr lang="lv-LV" dirty="0"/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 marL="0" indent="0">
              <a:buNone/>
            </a:pPr>
            <a:r>
              <a:rPr lang="lv-LV" dirty="0" smtClean="0"/>
              <a:t>Aptaujas rezultāti</a:t>
            </a:r>
          </a:p>
          <a:p>
            <a:r>
              <a:rPr lang="lv-LV" dirty="0" smtClean="0"/>
              <a:t>posts-</a:t>
            </a:r>
          </a:p>
          <a:p>
            <a:r>
              <a:rPr lang="lv-LV" dirty="0" err="1" smtClean="0"/>
              <a:t>podkāsts</a:t>
            </a:r>
            <a:r>
              <a:rPr lang="lv-LV" dirty="0" smtClean="0"/>
              <a:t>-</a:t>
            </a:r>
          </a:p>
          <a:p>
            <a:r>
              <a:rPr lang="lv-LV" dirty="0" err="1" smtClean="0"/>
              <a:t>blogeris</a:t>
            </a:r>
            <a:r>
              <a:rPr lang="lv-LV" dirty="0" smtClean="0"/>
              <a:t>-</a:t>
            </a:r>
          </a:p>
          <a:p>
            <a:endParaRPr lang="lv-LV" dirty="0"/>
          </a:p>
          <a:p>
            <a:endParaRPr lang="lv-LV" dirty="0" smtClean="0"/>
          </a:p>
          <a:p>
            <a:endParaRPr lang="lv-LV" dirty="0" smtClean="0"/>
          </a:p>
          <a:p>
            <a:r>
              <a:rPr lang="lv-LV" dirty="0"/>
              <a:t>k</a:t>
            </a:r>
            <a:r>
              <a:rPr lang="lv-LV" dirty="0" smtClean="0"/>
              <a:t>ečups-</a:t>
            </a:r>
          </a:p>
          <a:p>
            <a:r>
              <a:rPr lang="lv-LV" dirty="0" smtClean="0"/>
              <a:t>čipsi-</a:t>
            </a:r>
          </a:p>
          <a:p>
            <a:r>
              <a:rPr lang="lv-LV" dirty="0" err="1"/>
              <a:t>b</a:t>
            </a:r>
            <a:r>
              <a:rPr lang="lv-LV" dirty="0" err="1" smtClean="0"/>
              <a:t>raunijs</a:t>
            </a:r>
            <a:r>
              <a:rPr lang="lv-LV" dirty="0" smtClean="0"/>
              <a:t>-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966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565744" y="526852"/>
            <a:ext cx="79171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/>
              <a:t>3</a:t>
            </a:r>
            <a:r>
              <a:rPr lang="lv-LV" sz="1800" b="1" dirty="0" smtClean="0"/>
              <a:t>. Frazeoloģismi</a:t>
            </a:r>
          </a:p>
          <a:p>
            <a:endParaRPr lang="lv-LV" sz="1800" i="1" dirty="0">
              <a:solidFill>
                <a:srgbClr val="0070C0"/>
              </a:solidFill>
            </a:endParaRPr>
          </a:p>
          <a:p>
            <a:endParaRPr lang="lv-LV" sz="1200" i="1" dirty="0" smtClean="0">
              <a:solidFill>
                <a:srgbClr val="0070C0"/>
              </a:solidFill>
            </a:endParaRPr>
          </a:p>
          <a:p>
            <a:endParaRPr lang="lv-LV" sz="1200" i="1" dirty="0" smtClean="0">
              <a:solidFill>
                <a:srgbClr val="0070C0"/>
              </a:solidFill>
            </a:endParaRPr>
          </a:p>
          <a:p>
            <a:endParaRPr lang="lv-LV" sz="1200" i="1" dirty="0">
              <a:solidFill>
                <a:srgbClr val="0070C0"/>
              </a:solidFill>
            </a:endParaRPr>
          </a:p>
          <a:p>
            <a:endParaRPr lang="lv-LV" sz="1200" i="1" dirty="0" smtClean="0">
              <a:solidFill>
                <a:srgbClr val="0070C0"/>
              </a:solidFill>
            </a:endParaRPr>
          </a:p>
          <a:p>
            <a:endParaRPr lang="lv-LV" sz="1200" i="1" dirty="0">
              <a:solidFill>
                <a:srgbClr val="0070C0"/>
              </a:solidFill>
            </a:endParaRPr>
          </a:p>
          <a:p>
            <a:r>
              <a:rPr lang="lv-LV" sz="1800" dirty="0"/>
              <a:t> “Ņem kājas pār pleciem un </a:t>
            </a:r>
            <a:endParaRPr lang="lv-LV" sz="1800" dirty="0" smtClean="0"/>
          </a:p>
          <a:p>
            <a:r>
              <a:rPr lang="lv-LV" sz="1800" dirty="0"/>
              <a:t> </a:t>
            </a:r>
            <a:r>
              <a:rPr lang="lv-LV" sz="1800" dirty="0" smtClean="0"/>
              <a:t>traucies </a:t>
            </a:r>
            <a:r>
              <a:rPr lang="lv-LV" sz="1800" dirty="0"/>
              <a:t>kā vējš </a:t>
            </a:r>
            <a:r>
              <a:rPr lang="lv-LV" sz="1800" dirty="0" smtClean="0"/>
              <a:t>uz skolu</a:t>
            </a:r>
            <a:r>
              <a:rPr lang="lv-LV" sz="1800" dirty="0"/>
              <a:t>, mācies </a:t>
            </a:r>
            <a:endParaRPr lang="lv-LV" sz="1800" dirty="0" smtClean="0"/>
          </a:p>
          <a:p>
            <a:r>
              <a:rPr lang="lv-LV" sz="1800" dirty="0" smtClean="0"/>
              <a:t> čakli </a:t>
            </a:r>
            <a:r>
              <a:rPr lang="lv-LV" sz="1800" dirty="0"/>
              <a:t>kā bitīte, lai spētu uzkāpt </a:t>
            </a:r>
            <a:endParaRPr lang="lv-LV" sz="1800" dirty="0" smtClean="0"/>
          </a:p>
          <a:p>
            <a:r>
              <a:rPr lang="lv-LV" sz="1800" dirty="0"/>
              <a:t> </a:t>
            </a:r>
            <a:r>
              <a:rPr lang="lv-LV" sz="1800" dirty="0" smtClean="0"/>
              <a:t>zinību </a:t>
            </a:r>
            <a:r>
              <a:rPr lang="lv-LV" sz="1800" dirty="0"/>
              <a:t>kalnā</a:t>
            </a:r>
            <a:r>
              <a:rPr lang="lv-LV" sz="1800" dirty="0" smtClean="0"/>
              <a:t>!”</a:t>
            </a:r>
          </a:p>
          <a:p>
            <a:endParaRPr lang="lv-LV" sz="1800" i="1" dirty="0">
              <a:solidFill>
                <a:srgbClr val="0070C0"/>
              </a:solidFill>
            </a:endParaRPr>
          </a:p>
          <a:p>
            <a:r>
              <a:rPr lang="lv-LV" sz="1800" i="1" dirty="0" smtClean="0">
                <a:solidFill>
                  <a:srgbClr val="0070C0"/>
                </a:solidFill>
              </a:rPr>
              <a:t>Piemēri- </a:t>
            </a:r>
            <a:r>
              <a:rPr lang="lv-LV" sz="1800" dirty="0" smtClean="0">
                <a:solidFill>
                  <a:schemeClr val="tx1"/>
                </a:solidFill>
              </a:rPr>
              <a:t>izskrāpēt acis, noraut </a:t>
            </a:r>
          </a:p>
          <a:p>
            <a:r>
              <a:rPr lang="lv-LV" sz="1800" dirty="0" smtClean="0">
                <a:solidFill>
                  <a:schemeClr val="tx1"/>
                </a:solidFill>
              </a:rPr>
              <a:t>galvu, sadot pa purnu, nodīrāt </a:t>
            </a:r>
          </a:p>
          <a:p>
            <a:r>
              <a:rPr lang="lv-LV" sz="1800" dirty="0" smtClean="0">
                <a:solidFill>
                  <a:schemeClr val="tx1"/>
                </a:solidFill>
              </a:rPr>
              <a:t>ādu  u.c.</a:t>
            </a:r>
            <a:endParaRPr lang="lv-LV" sz="1800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 descr="&#10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578" y="651263"/>
            <a:ext cx="4058872" cy="382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isnstūris 4"/>
          <p:cNvSpPr/>
          <p:nvPr/>
        </p:nvSpPr>
        <p:spPr>
          <a:xfrm>
            <a:off x="519695" y="973606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saproti šo teikumu?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170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Taisnstūris 4"/>
          <p:cNvSpPr/>
          <p:nvPr/>
        </p:nvSpPr>
        <p:spPr>
          <a:xfrm>
            <a:off x="565744" y="526852"/>
            <a:ext cx="791712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 smtClean="0"/>
              <a:t>4. Emocijzīmes, «</a:t>
            </a:r>
            <a:r>
              <a:rPr lang="lv-LV" sz="1800" b="1" dirty="0" err="1" smtClean="0"/>
              <a:t>emodži</a:t>
            </a:r>
            <a:r>
              <a:rPr lang="lv-LV" sz="1800" b="1" dirty="0" smtClean="0"/>
              <a:t> dzeja»</a:t>
            </a:r>
          </a:p>
          <a:p>
            <a:endParaRPr lang="lv-LV" sz="1800" b="1" dirty="0"/>
          </a:p>
          <a:p>
            <a:r>
              <a:rPr lang="lv-LV" sz="1800" dirty="0" smtClean="0"/>
              <a:t>2019.gada 7.novembrī</a:t>
            </a:r>
            <a:r>
              <a:rPr lang="lv-LV" sz="1800" b="1" dirty="0" smtClean="0"/>
              <a:t> </a:t>
            </a:r>
            <a:r>
              <a:rPr lang="lv-LV" sz="1800" dirty="0" smtClean="0"/>
              <a:t>Rīgā tika atklāta mākslinieces </a:t>
            </a:r>
          </a:p>
          <a:p>
            <a:r>
              <a:rPr lang="lv-LV" sz="1800" dirty="0" err="1" smtClean="0"/>
              <a:t>Vikas</a:t>
            </a:r>
            <a:r>
              <a:rPr lang="lv-LV" sz="1800" dirty="0" smtClean="0"/>
              <a:t> </a:t>
            </a:r>
            <a:r>
              <a:rPr lang="lv-LV" sz="1800" dirty="0" err="1" smtClean="0"/>
              <a:t>Ekstas</a:t>
            </a:r>
            <a:r>
              <a:rPr lang="lv-LV" sz="1800" dirty="0"/>
              <a:t> </a:t>
            </a:r>
            <a:r>
              <a:rPr lang="lv-LV" sz="1800" dirty="0" smtClean="0"/>
              <a:t>interaktīvā izstāde  «</a:t>
            </a:r>
            <a:r>
              <a:rPr lang="lv-LV" sz="1800" dirty="0" err="1" smtClean="0"/>
              <a:t>Emodži</a:t>
            </a:r>
            <a:r>
              <a:rPr lang="lv-LV" sz="1800" dirty="0" smtClean="0"/>
              <a:t> dzeja», </a:t>
            </a:r>
          </a:p>
          <a:p>
            <a:r>
              <a:rPr lang="lv-LV" sz="1800" dirty="0" smtClean="0"/>
              <a:t>kurā bija iespēja </a:t>
            </a:r>
            <a:r>
              <a:rPr lang="lv-LV" sz="1800" dirty="0"/>
              <a:t>izpētīt </a:t>
            </a:r>
            <a:r>
              <a:rPr lang="lv-LV" sz="1800" dirty="0" err="1"/>
              <a:t>emodži</a:t>
            </a:r>
            <a:r>
              <a:rPr lang="lv-LV" sz="1800" dirty="0"/>
              <a:t> alfabētu un tajā </a:t>
            </a:r>
            <a:endParaRPr lang="lv-LV" sz="1800" dirty="0" smtClean="0"/>
          </a:p>
          <a:p>
            <a:r>
              <a:rPr lang="lv-LV" sz="1800" dirty="0" smtClean="0"/>
              <a:t>balstīto </a:t>
            </a:r>
            <a:r>
              <a:rPr lang="lv-LV" sz="1800" dirty="0"/>
              <a:t>Raiņa dzejas tulkojumus, izmēģināt </a:t>
            </a:r>
            <a:r>
              <a:rPr lang="lv-LV" sz="1800" dirty="0" err="1"/>
              <a:t>emodži</a:t>
            </a:r>
            <a:r>
              <a:rPr lang="lv-LV" sz="1800" dirty="0"/>
              <a:t> </a:t>
            </a:r>
            <a:endParaRPr lang="lv-LV" sz="1800" dirty="0" smtClean="0"/>
          </a:p>
          <a:p>
            <a:r>
              <a:rPr lang="lv-LV" sz="1800" dirty="0" smtClean="0"/>
              <a:t>dzejas </a:t>
            </a:r>
            <a:r>
              <a:rPr lang="lv-LV" sz="1800" dirty="0"/>
              <a:t>rakstīšanas aplikāciju</a:t>
            </a:r>
            <a:r>
              <a:rPr lang="lv-LV" sz="1800" dirty="0" smtClean="0"/>
              <a:t>. </a:t>
            </a:r>
            <a:endParaRPr lang="lv-LV" sz="1200" i="1" dirty="0" smtClean="0">
              <a:solidFill>
                <a:srgbClr val="0070C0"/>
              </a:solidFill>
            </a:endParaRPr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402" y="526852"/>
            <a:ext cx="2454144" cy="4054673"/>
          </a:xfrm>
          <a:prstGeom prst="rect">
            <a:avLst/>
          </a:prstGeom>
        </p:spPr>
      </p:pic>
      <p:sp>
        <p:nvSpPr>
          <p:cNvPr id="6" name="Taisnstūris 5"/>
          <p:cNvSpPr/>
          <p:nvPr/>
        </p:nvSpPr>
        <p:spPr>
          <a:xfrm>
            <a:off x="960449" y="2655451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Atšifrē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emodži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dzejoli- uzraksti to vārdiem!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isnstūris 6"/>
          <p:cNvSpPr/>
          <p:nvPr/>
        </p:nvSpPr>
        <p:spPr>
          <a:xfrm>
            <a:off x="2369326" y="3667125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Kādas ir Tavas domas par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emodži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emodži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dzeju?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9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4910" y="539499"/>
            <a:ext cx="2458899" cy="4042026"/>
          </a:xfrm>
          <a:prstGeom prst="rect">
            <a:avLst/>
          </a:prstGeom>
        </p:spPr>
      </p:pic>
      <p:sp>
        <p:nvSpPr>
          <p:cNvPr id="4" name="Taisnstūris 3"/>
          <p:cNvSpPr/>
          <p:nvPr/>
        </p:nvSpPr>
        <p:spPr>
          <a:xfrm>
            <a:off x="4855967" y="3469772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Esi gatavs sacerēt savu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emodži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dzejoli?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emoj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426" y="660274"/>
            <a:ext cx="1905000" cy="139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76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888086" y="704372"/>
            <a:ext cx="749281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b="1" dirty="0" smtClean="0"/>
              <a:t>Emocijzīmes pirms gadiem 15…</a:t>
            </a:r>
          </a:p>
          <a:p>
            <a:endParaRPr lang="lv-LV" b="1" dirty="0" smtClean="0"/>
          </a:p>
          <a:p>
            <a:r>
              <a:rPr lang="lv-LV" b="1" dirty="0"/>
              <a:t> </a:t>
            </a:r>
            <a:r>
              <a:rPr lang="lv-LV" dirty="0" smtClean="0"/>
              <a:t>:) smaidīgs, priecīgs</a:t>
            </a:r>
          </a:p>
          <a:p>
            <a:r>
              <a:rPr lang="lv-LV" dirty="0" smtClean="0">
                <a:sym typeface="Wingdings" panose="05000000000000000000" pitchFamily="2" charset="2"/>
              </a:rPr>
              <a:t> :( bēdīgs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:D  :d   smejas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;P   :P  muļķīgs, dumjš, rāda mēli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:8  foršs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:/ slims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:O pārsteigts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</a:t>
            </a:r>
            <a:r>
              <a:rPr lang="lv-LV" dirty="0" err="1" smtClean="0">
                <a:sym typeface="Wingdings" panose="05000000000000000000" pitchFamily="2" charset="2"/>
              </a:rPr>
              <a:t>xD</a:t>
            </a:r>
            <a:r>
              <a:rPr lang="lv-LV" dirty="0" smtClean="0">
                <a:sym typeface="Wingdings" panose="05000000000000000000" pitchFamily="2" charset="2"/>
              </a:rPr>
              <a:t> raud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@) jauna frizūra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;)  piemiegt ar aci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</a:t>
            </a:r>
            <a:r>
              <a:rPr lang="lv-LV" dirty="0" smtClean="0"/>
              <a:t>]  iemīlējies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</a:t>
            </a:r>
            <a:r>
              <a:rPr lang="lv-LV" dirty="0" smtClean="0"/>
              <a:t>:* skūpsts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;p izbāzta mēle un piemiegta acs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:x  klusēt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:?  domā</a:t>
            </a:r>
          </a:p>
          <a:p>
            <a:r>
              <a:rPr lang="lv-LV" dirty="0">
                <a:sym typeface="Wingdings" panose="05000000000000000000" pitchFamily="2" charset="2"/>
              </a:rPr>
              <a:t> </a:t>
            </a:r>
            <a:r>
              <a:rPr lang="lv-LV" dirty="0" smtClean="0">
                <a:sym typeface="Wingdings" panose="05000000000000000000" pitchFamily="2" charset="2"/>
              </a:rPr>
              <a:t> :S  uztraucies</a:t>
            </a:r>
          </a:p>
        </p:txBody>
      </p:sp>
    </p:spTree>
    <p:extLst>
      <p:ext uri="{BB962C8B-B14F-4D97-AF65-F5344CB8AC3E}">
        <p14:creationId xmlns:p14="http://schemas.microsoft.com/office/powerpoint/2010/main" val="100237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4" name="Taisnstūris 3"/>
          <p:cNvSpPr/>
          <p:nvPr/>
        </p:nvSpPr>
        <p:spPr>
          <a:xfrm>
            <a:off x="960449" y="723626"/>
            <a:ext cx="4236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 smtClean="0"/>
              <a:t>5. Šaurais un platais [e], [ē] </a:t>
            </a:r>
          </a:p>
          <a:p>
            <a:r>
              <a:rPr lang="lv-LV" sz="1800" dirty="0" smtClean="0"/>
              <a:t>Tests- </a:t>
            </a:r>
            <a:r>
              <a:rPr lang="lv-LV" sz="1800" dirty="0" smtClean="0">
                <a:hlinkClick r:id="rId2"/>
              </a:rPr>
              <a:t>https</a:t>
            </a:r>
            <a:r>
              <a:rPr lang="lv-LV" sz="1800" dirty="0">
                <a:hlinkClick r:id="rId2"/>
              </a:rPr>
              <a:t>://</a:t>
            </a:r>
            <a:r>
              <a:rPr lang="lv-LV" sz="1800" dirty="0" smtClean="0">
                <a:hlinkClick r:id="rId2"/>
              </a:rPr>
              <a:t>ieej.lv/qh62O</a:t>
            </a:r>
            <a:endParaRPr lang="lv-LV" sz="1800" dirty="0" smtClean="0"/>
          </a:p>
          <a:p>
            <a:endParaRPr lang="lv-LV" sz="1800" b="1" dirty="0"/>
          </a:p>
        </p:txBody>
      </p:sp>
      <p:pic>
        <p:nvPicPr>
          <p:cNvPr id="1026" name="Picture 2" descr="Ļoti vienkāršs TESTS: šaurais un platais E, Ē - Spok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98" y="1428328"/>
            <a:ext cx="4732645" cy="31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aisnstūris 4"/>
          <p:cNvSpPr/>
          <p:nvPr/>
        </p:nvSpPr>
        <p:spPr>
          <a:xfrm>
            <a:off x="5098656" y="2911087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Tu vienmēr zini, kad jāsaka šaurais vai platais e, ē?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888086" y="704372"/>
            <a:ext cx="749281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v-LV" sz="1800" b="1" dirty="0" smtClean="0"/>
              <a:t>6. 1 burts- 3 skaņas - [o], [ō], [</a:t>
            </a:r>
            <a:r>
              <a:rPr lang="lv-LV" sz="1800" b="1" dirty="0" err="1" smtClean="0"/>
              <a:t>uo</a:t>
            </a:r>
            <a:r>
              <a:rPr lang="lv-LV" sz="1800" b="1" dirty="0" smtClean="0"/>
              <a:t>]               </a:t>
            </a:r>
          </a:p>
          <a:p>
            <a:r>
              <a:rPr lang="lv-LV" sz="1800" dirty="0" smtClean="0"/>
              <a:t>Piemēri- hokejs, </a:t>
            </a:r>
            <a:r>
              <a:rPr lang="lv-LV" sz="1800" dirty="0" err="1" smtClean="0"/>
              <a:t>ōpera</a:t>
            </a:r>
            <a:r>
              <a:rPr lang="lv-LV" sz="1800" dirty="0" smtClean="0"/>
              <a:t>, </a:t>
            </a:r>
            <a:r>
              <a:rPr lang="lv-LV" sz="1800" dirty="0" err="1" smtClean="0"/>
              <a:t>uola</a:t>
            </a:r>
            <a:r>
              <a:rPr lang="lv-LV" sz="1800" dirty="0" smtClean="0"/>
              <a:t>     </a:t>
            </a:r>
          </a:p>
          <a:p>
            <a:endParaRPr lang="lv-LV" sz="1800" dirty="0"/>
          </a:p>
          <a:p>
            <a:endParaRPr lang="lv-LV" sz="1800" b="1" dirty="0" smtClean="0"/>
          </a:p>
          <a:p>
            <a:r>
              <a:rPr lang="lv-LV" sz="1800" b="1" dirty="0"/>
              <a:t>Miniet mīklas un izdomājiet savas!</a:t>
            </a:r>
            <a:endParaRPr lang="lv-LV" sz="1800" dirty="0"/>
          </a:p>
          <a:p>
            <a:r>
              <a:rPr lang="lv-LV" sz="1800" dirty="0"/>
              <a:t>Liels vīrs zaļā mētelī, stāv uz vienas </a:t>
            </a:r>
            <a:endParaRPr lang="lv-LV" sz="1800" dirty="0" smtClean="0"/>
          </a:p>
          <a:p>
            <a:r>
              <a:rPr lang="lv-LV" sz="1800" dirty="0" smtClean="0"/>
              <a:t>kājas</a:t>
            </a:r>
            <a:r>
              <a:rPr lang="lv-LV" sz="1800" dirty="0"/>
              <a:t>. </a:t>
            </a:r>
            <a:br>
              <a:rPr lang="lv-LV" sz="1800" dirty="0"/>
            </a:br>
            <a:r>
              <a:rPr lang="lv-LV" sz="1800" dirty="0" smtClean="0"/>
              <a:t>Divas siles, divas šķilas, kā katla </a:t>
            </a:r>
          </a:p>
          <a:p>
            <a:r>
              <a:rPr lang="lv-LV" sz="1800" dirty="0" smtClean="0"/>
              <a:t>dibens, kā putna deguns, vēl īlens galā.</a:t>
            </a:r>
            <a:r>
              <a:rPr lang="lv-LV" sz="1800" dirty="0"/>
              <a:t/>
            </a:r>
            <a:br>
              <a:rPr lang="lv-LV" sz="1800" dirty="0"/>
            </a:br>
            <a:r>
              <a:rPr lang="lv-LV" sz="1800" dirty="0"/>
              <a:t>Vienā abrā divas maizes. </a:t>
            </a:r>
            <a:br>
              <a:rPr lang="lv-LV" sz="1800" dirty="0"/>
            </a:br>
            <a:r>
              <a:rPr lang="lv-LV" sz="1800" dirty="0"/>
              <a:t>Sarkanas telītes aiz astes piesietas. </a:t>
            </a:r>
            <a:br>
              <a:rPr lang="lv-LV" sz="1800" dirty="0"/>
            </a:br>
            <a:r>
              <a:rPr lang="lv-LV" sz="1800" dirty="0"/>
              <a:t>Kas vienmēr stāv ārpusē? </a:t>
            </a:r>
            <a:endParaRPr lang="lv-LV" b="1" dirty="0"/>
          </a:p>
          <a:p>
            <a:endParaRPr lang="lv-LV" b="1" dirty="0"/>
          </a:p>
        </p:txBody>
      </p:sp>
      <p:sp>
        <p:nvSpPr>
          <p:cNvPr id="4" name="Taisnstūris 3"/>
          <p:cNvSpPr/>
          <p:nvPr/>
        </p:nvSpPr>
        <p:spPr>
          <a:xfrm>
            <a:off x="5045646" y="563757"/>
            <a:ext cx="347340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Varbūt katrai skaņai vajag savu burtu?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5045646" y="1618772"/>
            <a:ext cx="3513971" cy="2857978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sz="1800" dirty="0" smtClean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lv-LV" sz="1800" b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Lasiet!</a:t>
            </a:r>
          </a:p>
          <a:p>
            <a:pPr algn="ctr"/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OMLETE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SOLI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SKOLAS SOLI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OTAS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ORNAMENTS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OSAS</a:t>
            </a:r>
            <a:br>
              <a:rPr lang="fi-FI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lv-LV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59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2050" name="Picture 2" descr="https://www.lu.lv/fileadmin/_processed_/f/c/csm_cakss_krasojama_gramata_vilipsons_a393c39e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464" y="580362"/>
            <a:ext cx="3017847" cy="400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2433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1263056" y="609222"/>
            <a:ext cx="6453428" cy="3352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lv-LV" sz="1800" b="1" dirty="0" smtClean="0"/>
              <a:t>7. Citi pārdomu vērti </a:t>
            </a:r>
            <a:r>
              <a:rPr lang="lv-LV" sz="1800" b="1" i="1" dirty="0" smtClean="0"/>
              <a:t>sīkumi</a:t>
            </a:r>
          </a:p>
          <a:p>
            <a:pPr>
              <a:lnSpc>
                <a:spcPct val="107000"/>
              </a:lnSpc>
            </a:pPr>
            <a:endParaRPr lang="lv-LV" sz="1800" b="1" i="1" dirty="0" smtClean="0"/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b="1" dirty="0" smtClean="0"/>
              <a:t>[x] un [c] vārda beigās</a:t>
            </a:r>
          </a:p>
          <a:p>
            <a:pPr>
              <a:lnSpc>
                <a:spcPct val="107000"/>
              </a:lnSpc>
            </a:pPr>
            <a:r>
              <a:rPr lang="lv-LV" sz="1800" dirty="0"/>
              <a:t> </a:t>
            </a:r>
            <a:r>
              <a:rPr lang="lv-LV" sz="1800" dirty="0" smtClean="0"/>
              <a:t>triks- </a:t>
            </a:r>
            <a:r>
              <a:rPr lang="lv-LV" sz="1800" dirty="0" err="1" smtClean="0"/>
              <a:t>trix</a:t>
            </a:r>
            <a:r>
              <a:rPr lang="lv-LV" sz="1800" dirty="0" smtClean="0"/>
              <a:t>, Miks-</a:t>
            </a:r>
            <a:r>
              <a:rPr lang="lv-LV" sz="1800" dirty="0" err="1" smtClean="0"/>
              <a:t>Mix</a:t>
            </a:r>
            <a:r>
              <a:rPr lang="lv-LV" sz="1800" dirty="0" smtClean="0"/>
              <a:t>, sunītis-</a:t>
            </a:r>
            <a:r>
              <a:rPr lang="lv-LV" sz="1800" dirty="0" err="1" smtClean="0"/>
              <a:t>suncīc</a:t>
            </a:r>
            <a:r>
              <a:rPr lang="lv-LV" sz="1800" dirty="0" smtClean="0"/>
              <a:t>, kāts-</a:t>
            </a:r>
            <a:r>
              <a:rPr lang="lv-LV" sz="1800" dirty="0" err="1" smtClean="0"/>
              <a:t>kāc</a:t>
            </a:r>
            <a:endParaRPr lang="lv-LV" sz="1800" dirty="0" smtClean="0"/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b="1" dirty="0" smtClean="0"/>
              <a:t>patskaņu dubultojums, aizstājot garumzīmi</a:t>
            </a:r>
          </a:p>
          <a:p>
            <a:pPr>
              <a:lnSpc>
                <a:spcPct val="107000"/>
              </a:lnSpc>
            </a:pPr>
            <a:r>
              <a:rPr lang="lv-LV" sz="1800" dirty="0"/>
              <a:t> </a:t>
            </a:r>
            <a:r>
              <a:rPr lang="lv-LV" sz="1800" dirty="0" smtClean="0"/>
              <a:t>māja-</a:t>
            </a:r>
            <a:r>
              <a:rPr lang="lv-LV" sz="1800" dirty="0" err="1" smtClean="0"/>
              <a:t>maaja</a:t>
            </a:r>
            <a:r>
              <a:rPr lang="lv-LV" sz="1800" dirty="0" smtClean="0"/>
              <a:t>, vēsi- </a:t>
            </a:r>
            <a:r>
              <a:rPr lang="lv-LV" sz="1800" dirty="0" err="1" smtClean="0"/>
              <a:t>veesi</a:t>
            </a:r>
            <a:endParaRPr lang="lv-LV" sz="1800" dirty="0" smtClean="0"/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b="1" dirty="0"/>
              <a:t>m</a:t>
            </a:r>
            <a:r>
              <a:rPr lang="lv-LV" sz="1800" b="1" dirty="0" smtClean="0"/>
              <a:t>īkstinājuma zīmes vietā burts </a:t>
            </a:r>
            <a:r>
              <a:rPr lang="lv-LV" sz="1800" b="1" i="1" dirty="0" smtClean="0"/>
              <a:t>j</a:t>
            </a:r>
          </a:p>
          <a:p>
            <a:pPr>
              <a:lnSpc>
                <a:spcPct val="107000"/>
              </a:lnSpc>
            </a:pPr>
            <a:r>
              <a:rPr lang="lv-LV" sz="1800" dirty="0"/>
              <a:t>k</a:t>
            </a:r>
            <a:r>
              <a:rPr lang="lv-LV" sz="1800" dirty="0" smtClean="0"/>
              <a:t>aķis- </a:t>
            </a:r>
            <a:r>
              <a:rPr lang="lv-LV" sz="1800" dirty="0" err="1" smtClean="0"/>
              <a:t>kakjis</a:t>
            </a:r>
            <a:r>
              <a:rPr lang="lv-LV" sz="1800" dirty="0" smtClean="0"/>
              <a:t>, </a:t>
            </a:r>
            <a:r>
              <a:rPr lang="lv-LV" sz="1800" dirty="0" err="1" smtClean="0"/>
              <a:t>nūģis-nūgjis</a:t>
            </a:r>
            <a:endParaRPr lang="lv-LV" sz="1800" dirty="0" smtClean="0"/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lv-LV" sz="1800" b="1" dirty="0" smtClean="0"/>
              <a:t>apgrieztā jumtiņa vietā burts </a:t>
            </a:r>
            <a:r>
              <a:rPr lang="lv-LV" sz="1800" b="1" i="1" dirty="0" smtClean="0"/>
              <a:t>h</a:t>
            </a:r>
          </a:p>
          <a:p>
            <a:pPr>
              <a:lnSpc>
                <a:spcPct val="107000"/>
              </a:lnSpc>
            </a:pPr>
            <a:r>
              <a:rPr lang="lv-LV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</a:t>
            </a: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urka-</a:t>
            </a:r>
            <a:r>
              <a:rPr lang="lv-LV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zhurka</a:t>
            </a: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lv-LV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musha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aisnstūris 4"/>
          <p:cNvSpPr/>
          <p:nvPr/>
        </p:nvSpPr>
        <p:spPr>
          <a:xfrm>
            <a:off x="5473243" y="2580822"/>
            <a:ext cx="3039612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Tavās īsziņās ir sastopami šie </a:t>
            </a:r>
            <a:r>
              <a:rPr lang="lv-LV" sz="1800" i="1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sīkumi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aisnstūris 5"/>
          <p:cNvSpPr/>
          <p:nvPr/>
        </p:nvSpPr>
        <p:spPr>
          <a:xfrm>
            <a:off x="4725814" y="3562350"/>
            <a:ext cx="3039612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individuālajā stilā ir pieļaujamas atkāpes no normām?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Attēls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6996" y="522969"/>
            <a:ext cx="2257425" cy="199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0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1263056" y="609222"/>
            <a:ext cx="6453428" cy="3055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endParaRPr lang="lv-LV" sz="1800" b="1" dirty="0" smtClean="0"/>
          </a:p>
          <a:p>
            <a:pPr algn="ctr">
              <a:lnSpc>
                <a:spcPct val="107000"/>
              </a:lnSpc>
            </a:pPr>
            <a:endParaRPr lang="lv-LV" sz="1800" b="1" dirty="0"/>
          </a:p>
          <a:p>
            <a:pPr algn="ctr">
              <a:lnSpc>
                <a:spcPct val="107000"/>
              </a:lnSpc>
            </a:pPr>
            <a:endParaRPr lang="lv-LV" sz="1800" b="1" dirty="0" smtClean="0"/>
          </a:p>
          <a:p>
            <a:pPr algn="ctr">
              <a:lnSpc>
                <a:spcPct val="107000"/>
              </a:lnSpc>
            </a:pPr>
            <a:endParaRPr lang="lv-LV" sz="1800" b="1" dirty="0"/>
          </a:p>
          <a:p>
            <a:pPr algn="ctr">
              <a:lnSpc>
                <a:spcPct val="107000"/>
              </a:lnSpc>
            </a:pPr>
            <a:endParaRPr lang="lv-LV" sz="1800" b="1" dirty="0" smtClean="0"/>
          </a:p>
          <a:p>
            <a:pPr algn="ctr">
              <a:lnSpc>
                <a:spcPct val="107000"/>
              </a:lnSpc>
            </a:pPr>
            <a:endParaRPr lang="lv-LV" sz="1800" b="1"/>
          </a:p>
          <a:p>
            <a:pPr algn="ctr">
              <a:lnSpc>
                <a:spcPct val="107000"/>
              </a:lnSpc>
            </a:pPr>
            <a:r>
              <a:rPr lang="lv-LV" sz="1800" b="1" smtClean="0"/>
              <a:t>Paldies </a:t>
            </a:r>
            <a:r>
              <a:rPr lang="lv-LV" sz="1800" b="1" dirty="0" smtClean="0"/>
              <a:t>par uzmanību!</a:t>
            </a:r>
          </a:p>
          <a:p>
            <a:pPr algn="r">
              <a:lnSpc>
                <a:spcPct val="107000"/>
              </a:lnSpc>
            </a:pP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Zanda </a:t>
            </a:r>
            <a:r>
              <a:rPr lang="lv-LV" sz="1800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Šlegelmilha</a:t>
            </a: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r">
              <a:lnSpc>
                <a:spcPct val="107000"/>
              </a:lnSpc>
            </a:pP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E-pasts </a:t>
            </a: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slegelmilha@inbox.lv</a:t>
            </a:r>
            <a:endParaRPr lang="lv-LV" sz="1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>
              <a:lnSpc>
                <a:spcPct val="107000"/>
              </a:lnSpc>
            </a:pPr>
            <a:r>
              <a:rPr lang="lv-LV" sz="1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Tel. 26883419</a:t>
            </a:r>
            <a:endParaRPr lang="lv-LV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v-LV" dirty="0">
                <a:latin typeface="Arial" panose="020B0604020202020204" pitchFamily="34" charset="0"/>
                <a:cs typeface="Arial" panose="020B0604020202020204" pitchFamily="34" charset="0"/>
              </a:rPr>
              <a:t>Rakstīšana ar roku</a:t>
            </a: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5" name="Picture 2" descr="Tiranozau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10" y="2128757"/>
            <a:ext cx="2787605" cy="197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atura vietturis 5"/>
          <p:cNvSpPr>
            <a:spLocks noGrp="1"/>
          </p:cNvSpPr>
          <p:nvPr>
            <p:ph idx="1"/>
          </p:nvPr>
        </p:nvSpPr>
        <p:spPr>
          <a:xfrm>
            <a:off x="4986554" y="3603190"/>
            <a:ext cx="3554400" cy="891285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lnSpcReduction="10000"/>
          </a:bodyPr>
          <a:lstStyle/>
          <a:p>
            <a:pPr algn="ctr"/>
            <a:r>
              <a:rPr lang="lv-LV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rakstīšanai ar roku draud dinozauru liktenis? Vai Tu «lasi rokrakstu»?</a:t>
            </a:r>
            <a:endParaRPr lang="lv-LV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isnstūris 6"/>
          <p:cNvSpPr/>
          <p:nvPr/>
        </p:nvSpPr>
        <p:spPr>
          <a:xfrm>
            <a:off x="4852665" y="745758"/>
            <a:ext cx="3773957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Izvērtē savu rokrakstu!</a:t>
            </a:r>
          </a:p>
        </p:txBody>
      </p:sp>
      <p:sp>
        <p:nvSpPr>
          <p:cNvPr id="8" name="Taisnstūris 7"/>
          <p:cNvSpPr/>
          <p:nvPr/>
        </p:nvSpPr>
        <p:spPr>
          <a:xfrm>
            <a:off x="4986551" y="2228816"/>
            <a:ext cx="3506183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Vienīgais cēlonis nesalasāmam, neglītam rokrakstam- mūsdienu tehnoloģijas?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6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a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 smtClean="0"/>
          </a:p>
          <a:p>
            <a:pPr marL="114300" indent="0">
              <a:buNone/>
            </a:pPr>
            <a:endParaRPr lang="lv-LV" dirty="0"/>
          </a:p>
        </p:txBody>
      </p:sp>
      <p:sp>
        <p:nvSpPr>
          <p:cNvPr id="5" name="Slaida numura vietturis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869" y="1212450"/>
            <a:ext cx="4487278" cy="3116165"/>
          </a:xfrm>
          <a:prstGeom prst="rect">
            <a:avLst/>
          </a:prstGeom>
        </p:spPr>
      </p:pic>
      <p:sp>
        <p:nvSpPr>
          <p:cNvPr id="7" name="Taisnstūris 6"/>
          <p:cNvSpPr/>
          <p:nvPr/>
        </p:nvSpPr>
        <p:spPr>
          <a:xfrm>
            <a:off x="505740" y="516825"/>
            <a:ext cx="3461045" cy="70018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nepieciešamas glītrakstīšanas stundas?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449" y="516825"/>
            <a:ext cx="2602335" cy="4163735"/>
          </a:xfrm>
          <a:prstGeom prst="rect">
            <a:avLst/>
          </a:prstGeom>
        </p:spPr>
      </p:pic>
      <p:sp>
        <p:nvSpPr>
          <p:cNvPr id="9" name="Taisnstūris 8"/>
          <p:cNvSpPr/>
          <p:nvPr/>
        </p:nvSpPr>
        <p:spPr>
          <a:xfrm>
            <a:off x="4302285" y="4019413"/>
            <a:ext cx="4166181" cy="661147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Rakstīšana ar roku stimulē smadzeņu darbību, lielisks </a:t>
            </a:r>
            <a:r>
              <a:rPr lang="lv-LV" sz="1800" dirty="0" err="1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pašterapijas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veids u.c.!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7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3" name="Taisnstūris 2"/>
          <p:cNvSpPr/>
          <p:nvPr/>
        </p:nvSpPr>
        <p:spPr>
          <a:xfrm>
            <a:off x="552587" y="717047"/>
            <a:ext cx="2256398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Tu raksti špikerus?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ttēls 3"/>
          <p:cNvPicPr/>
          <p:nvPr/>
        </p:nvPicPr>
        <p:blipFill rotWithShape="1">
          <a:blip r:embed="rId2"/>
          <a:srcRect b="38697"/>
          <a:stretch/>
        </p:blipFill>
        <p:spPr bwMode="auto">
          <a:xfrm>
            <a:off x="2857089" y="558034"/>
            <a:ext cx="5315360" cy="391871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87" y="2955903"/>
            <a:ext cx="2256398" cy="16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7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6087" y="2704552"/>
            <a:ext cx="4133850" cy="1495425"/>
          </a:xfrm>
          <a:prstGeom prst="rect">
            <a:avLst/>
          </a:prstGeom>
        </p:spPr>
      </p:pic>
      <p:pic>
        <p:nvPicPr>
          <p:cNvPr id="5" name="Attēls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147" y="670998"/>
            <a:ext cx="4057550" cy="3109706"/>
          </a:xfrm>
          <a:prstGeom prst="rect">
            <a:avLst/>
          </a:prstGeom>
        </p:spPr>
      </p:pic>
      <p:sp>
        <p:nvSpPr>
          <p:cNvPr id="7" name="Taisnstūris 6"/>
          <p:cNvSpPr/>
          <p:nvPr/>
        </p:nvSpPr>
        <p:spPr>
          <a:xfrm>
            <a:off x="4856045" y="4199977"/>
            <a:ext cx="3433934" cy="30154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200" dirty="0" smtClean="0">
                <a:solidFill>
                  <a:schemeClr val="bg2">
                    <a:lumMod val="25000"/>
                  </a:schemeClr>
                </a:solidFill>
              </a:rPr>
              <a:t>Mans rokraksts 1993.gadā un 30 gadus vēlāk…</a:t>
            </a:r>
          </a:p>
        </p:txBody>
      </p:sp>
    </p:spTree>
    <p:extLst>
      <p:ext uri="{BB962C8B-B14F-4D97-AF65-F5344CB8AC3E}">
        <p14:creationId xmlns:p14="http://schemas.microsoft.com/office/powerpoint/2010/main" val="1584953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3" name="Attēls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6367" y="509785"/>
            <a:ext cx="6738354" cy="4071740"/>
          </a:xfrm>
          <a:prstGeom prst="rect">
            <a:avLst/>
          </a:prstGeom>
        </p:spPr>
      </p:pic>
      <p:sp>
        <p:nvSpPr>
          <p:cNvPr id="4" name="Taisnstūris 3"/>
          <p:cNvSpPr/>
          <p:nvPr/>
        </p:nvSpPr>
        <p:spPr>
          <a:xfrm>
            <a:off x="5144323" y="3367088"/>
            <a:ext cx="343393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Galā 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</a:rPr>
              <a:t>– 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eksāmens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</a:rPr>
              <a:t>…</a:t>
            </a:r>
          </a:p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 Tavi rakstu darbi ir glīti</a:t>
            </a:r>
            <a:r>
              <a:rPr lang="lv-LV" sz="1800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akurāti, salasāmi?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1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numura vietturis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4" name="Attēls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369" y="488041"/>
            <a:ext cx="5685057" cy="3988709"/>
          </a:xfrm>
          <a:prstGeom prst="rect">
            <a:avLst/>
          </a:prstGeom>
        </p:spPr>
      </p:pic>
      <p:pic>
        <p:nvPicPr>
          <p:cNvPr id="2050" name="Picture 2" descr="Fotoattēlā varētu būt 3 cilvēki, bērns un teks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15" y="3235680"/>
            <a:ext cx="1862059" cy="1241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551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v-LV" dirty="0" smtClean="0">
                <a:latin typeface="Arial" panose="020B0604020202020204" pitchFamily="34" charset="0"/>
                <a:cs typeface="Arial" panose="020B0604020202020204" pitchFamily="34" charset="0"/>
              </a:rPr>
              <a:t>Pareizrakstība</a:t>
            </a:r>
            <a:endParaRPr lang="lv-LV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dirty="0" err="1" smtClean="0">
                <a:solidFill>
                  <a:schemeClr val="tx1"/>
                </a:solidFill>
              </a:rPr>
              <a:t>K.Vērdiņa</a:t>
            </a:r>
            <a:r>
              <a:rPr lang="lv-LV" dirty="0" smtClean="0">
                <a:solidFill>
                  <a:schemeClr val="tx1"/>
                </a:solidFill>
              </a:rPr>
              <a:t> dzejolis «</a:t>
            </a:r>
            <a:r>
              <a:rPr lang="lv-LV" dirty="0" err="1" smtClean="0">
                <a:solidFill>
                  <a:schemeClr val="tx1"/>
                </a:solidFill>
              </a:rPr>
              <a:t>Piegdiena</a:t>
            </a:r>
            <a:r>
              <a:rPr lang="lv-LV" dirty="0" smtClean="0">
                <a:solidFill>
                  <a:schemeClr val="tx1"/>
                </a:solidFill>
              </a:rPr>
              <a:t>»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lv-LV" sz="1200" dirty="0" smtClean="0">
                <a:solidFill>
                  <a:schemeClr val="tx1"/>
                </a:solidFill>
              </a:rPr>
              <a:t>(dzejolī kopā ir 9 panti)</a:t>
            </a:r>
          </a:p>
          <a:p>
            <a:pPr marL="0" indent="0">
              <a:buNone/>
            </a:pPr>
            <a:endParaRPr lang="lv-LV" dirty="0" smtClean="0">
              <a:solidFill>
                <a:schemeClr val="tx1"/>
              </a:solidFill>
            </a:endParaRPr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8" name="Attēls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080" y="519695"/>
            <a:ext cx="3085484" cy="4113978"/>
          </a:xfrm>
          <a:prstGeom prst="rect">
            <a:avLst/>
          </a:prstGeom>
        </p:spPr>
      </p:pic>
      <p:sp>
        <p:nvSpPr>
          <p:cNvPr id="9" name="Taisnstūris 8"/>
          <p:cNvSpPr/>
          <p:nvPr/>
        </p:nvSpPr>
        <p:spPr>
          <a:xfrm>
            <a:off x="670999" y="3393401"/>
            <a:ext cx="3433934" cy="9144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Pārbaudi sevi!</a:t>
            </a:r>
          </a:p>
          <a:p>
            <a:pPr algn="ctr"/>
            <a:r>
              <a:rPr lang="lv-LV" sz="1800" dirty="0" smtClean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Cik ortogrāfijas kļūdas dzejolī pamanīji? </a:t>
            </a:r>
            <a:endParaRPr lang="lv-LV" sz="1800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59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biskums">
  <a:themeElements>
    <a:clrScheme name="Zaļš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Dabisku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Dabiskums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990</TotalTime>
  <Words>756</Words>
  <Application>Microsoft Office PowerPoint</Application>
  <PresentationFormat>Slaidrāde ekrānā (16:9)</PresentationFormat>
  <Paragraphs>212</Paragraphs>
  <Slides>29</Slides>
  <Notes>2</Notes>
  <HiddenSlides>0</HiddenSlides>
  <MMClips>0</MMClips>
  <ScaleCrop>false</ScaleCrop>
  <HeadingPairs>
    <vt:vector size="6" baseType="variant">
      <vt:variant>
        <vt:lpstr>Lietotie fonti</vt:lpstr>
      </vt:variant>
      <vt:variant>
        <vt:i4>5</vt:i4>
      </vt:variant>
      <vt:variant>
        <vt:lpstr>Dizains</vt:lpstr>
      </vt:variant>
      <vt:variant>
        <vt:i4>1</vt:i4>
      </vt:variant>
      <vt:variant>
        <vt:lpstr>Slaidu virsraksti</vt:lpstr>
      </vt:variant>
      <vt:variant>
        <vt:i4>29</vt:i4>
      </vt:variant>
    </vt:vector>
  </HeadingPairs>
  <TitlesOfParts>
    <vt:vector size="35" baseType="lpstr">
      <vt:lpstr>Calibri</vt:lpstr>
      <vt:lpstr>Times New Roman</vt:lpstr>
      <vt:lpstr>Arial</vt:lpstr>
      <vt:lpstr>Wingdings</vt:lpstr>
      <vt:lpstr>Garamond</vt:lpstr>
      <vt:lpstr>Dabiskums</vt:lpstr>
      <vt:lpstr>Kurp dodies, latviešu valoda? Skolotājas vērojumi un pārdomas  Zanda Šlegelmilha  Kuldīgas Tehnoloģiju un tūrisma tehnikuma skolotāja Kuldīga, 10.11.2023</vt:lpstr>
      <vt:lpstr>PowerPoint prezentācija</vt:lpstr>
      <vt:lpstr>Rakstīšana ar roku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Pareizrakstība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Jauniešu valoda</vt:lpstr>
      <vt:lpstr>Vai Tu regulāri lieto kādu no šiem saīsinājumiem? </vt:lpstr>
      <vt:lpstr>PowerPoint prezentācija</vt:lpstr>
      <vt:lpstr>PowerPoint prezentācija</vt:lpstr>
      <vt:lpstr>PowerPoint prezentācija</vt:lpstr>
      <vt:lpstr>Aptauja par jaunvārdiem https://ieej.lv/WAiKR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  <vt:lpstr>PowerPoint prezentācija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Kursa noslēguma darbs Zanda Šlegelmilha, Ilze Roberta Kuldīga, 2023</dc:title>
  <dc:creator>Administrator</dc:creator>
  <cp:lastModifiedBy>Windows User</cp:lastModifiedBy>
  <cp:revision>95</cp:revision>
  <dcterms:modified xsi:type="dcterms:W3CDTF">2024-05-22T16:56:59Z</dcterms:modified>
</cp:coreProperties>
</file>