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sldIdLst>
    <p:sldId id="256" r:id="rId2"/>
    <p:sldId id="257" r:id="rId3"/>
    <p:sldId id="276" r:id="rId4"/>
    <p:sldId id="258" r:id="rId5"/>
    <p:sldId id="266" r:id="rId6"/>
    <p:sldId id="271" r:id="rId7"/>
    <p:sldId id="262" r:id="rId8"/>
    <p:sldId id="272" r:id="rId9"/>
    <p:sldId id="267" r:id="rId10"/>
    <p:sldId id="263" r:id="rId11"/>
    <p:sldId id="265" r:id="rId12"/>
    <p:sldId id="273" r:id="rId13"/>
    <p:sldId id="264" r:id="rId14"/>
    <p:sldId id="275" r:id="rId15"/>
    <p:sldId id="270" r:id="rId16"/>
    <p:sldId id="268" r:id="rId17"/>
    <p:sldId id="269" r:id="rId18"/>
    <p:sldId id="274" r:id="rId19"/>
    <p:sldId id="277" r:id="rId20"/>
    <p:sldId id="286" r:id="rId21"/>
    <p:sldId id="287" r:id="rId22"/>
    <p:sldId id="278" r:id="rId23"/>
    <p:sldId id="281" r:id="rId24"/>
    <p:sldId id="279" r:id="rId25"/>
    <p:sldId id="280" r:id="rId26"/>
    <p:sldId id="282" r:id="rId27"/>
    <p:sldId id="283" r:id="rId28"/>
    <p:sldId id="284" r:id="rId29"/>
    <p:sldId id="288" r:id="rId30"/>
    <p:sldId id="289" r:id="rId31"/>
    <p:sldId id="285" r:id="rId32"/>
    <p:sldId id="290" r:id="rId33"/>
    <p:sldId id="291" r:id="rId34"/>
    <p:sldId id="293" r:id="rId35"/>
    <p:sldId id="298" r:id="rId36"/>
    <p:sldId id="294" r:id="rId37"/>
    <p:sldId id="295" r:id="rId38"/>
    <p:sldId id="296" r:id="rId39"/>
    <p:sldId id="292" r:id="rId40"/>
    <p:sldId id="297" r:id="rId41"/>
    <p:sldId id="299" r:id="rId42"/>
    <p:sldId id="303" r:id="rId43"/>
    <p:sldId id="301" r:id="rId44"/>
    <p:sldId id="300" r:id="rId45"/>
    <p:sldId id="302" r:id="rId46"/>
    <p:sldId id="304" r:id="rId47"/>
    <p:sldId id="305" r:id="rId48"/>
    <p:sldId id="324" r:id="rId49"/>
    <p:sldId id="325" r:id="rId50"/>
    <p:sldId id="326" r:id="rId51"/>
    <p:sldId id="327" r:id="rId52"/>
    <p:sldId id="328" r:id="rId53"/>
    <p:sldId id="329" r:id="rId54"/>
    <p:sldId id="319" r:id="rId55"/>
    <p:sldId id="313" r:id="rId56"/>
    <p:sldId id="308" r:id="rId57"/>
    <p:sldId id="320" r:id="rId58"/>
    <p:sldId id="314" r:id="rId59"/>
    <p:sldId id="310" r:id="rId60"/>
    <p:sldId id="315" r:id="rId61"/>
    <p:sldId id="316" r:id="rId62"/>
    <p:sldId id="309" r:id="rId63"/>
    <p:sldId id="321" r:id="rId64"/>
    <p:sldId id="323" r:id="rId6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84" autoAdjust="0"/>
    <p:restoredTop sz="94660"/>
  </p:normalViewPr>
  <p:slideViewPr>
    <p:cSldViewPr snapToGrid="0">
      <p:cViewPr varScale="1">
        <p:scale>
          <a:sx n="95" d="100"/>
          <a:sy n="95" d="100"/>
        </p:scale>
        <p:origin x="90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lv-LV" smtClean="0"/>
              <a:t>Rediģēt šablona virsraksta stilu</a:t>
            </a:r>
            <a:endParaRPr lang="en-US"/>
          </a:p>
        </p:txBody>
      </p:sp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lv-LV" smtClean="0"/>
              <a:t>Rediģēt šablona apakšvirsraksta stilu</a:t>
            </a:r>
            <a:endParaRPr lang="en-US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6/11/2024</a:t>
            </a:fld>
            <a:endParaRPr lang="en-US" dirty="0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833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/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6/11/2024</a:t>
            </a:fld>
            <a:endParaRPr lang="en-US" dirty="0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077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lv-LV" smtClean="0"/>
              <a:t>Rediģēt šablona virsraksta stilu</a:t>
            </a:r>
            <a:endParaRPr lang="en-US"/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6/11/2024</a:t>
            </a:fld>
            <a:endParaRPr lang="en-US" dirty="0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938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6/11/2024</a:t>
            </a:fld>
            <a:endParaRPr lang="en-US" dirty="0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200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lv-LV" smtClean="0"/>
              <a:t>Rediģēt šablona virsraksta stilu</a:t>
            </a:r>
            <a:endParaRPr lang="en-US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6/11/2024</a:t>
            </a:fld>
            <a:endParaRPr lang="en-US" dirty="0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519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/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/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/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6/11/2024</a:t>
            </a:fld>
            <a:endParaRPr lang="en-US" dirty="0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543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lv-LV" smtClean="0"/>
              <a:t>Rediģēt šablona virsraksta stilu</a:t>
            </a:r>
            <a:endParaRPr lang="en-US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/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/>
          </a:p>
        </p:txBody>
      </p:sp>
      <p:sp>
        <p:nvSpPr>
          <p:cNvPr id="7" name="Datuma vietturi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6/11/2024</a:t>
            </a:fld>
            <a:endParaRPr lang="en-US" dirty="0"/>
          </a:p>
        </p:txBody>
      </p:sp>
      <p:sp>
        <p:nvSpPr>
          <p:cNvPr id="8" name="Kājenes vietturi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aida numura vietturi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794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/>
          </a:p>
        </p:txBody>
      </p:sp>
      <p:sp>
        <p:nvSpPr>
          <p:cNvPr id="3" name="Datuma vietturi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6/11/2024</a:t>
            </a:fld>
            <a:endParaRPr lang="en-US" dirty="0"/>
          </a:p>
        </p:txBody>
      </p:sp>
      <p:sp>
        <p:nvSpPr>
          <p:cNvPr id="4" name="Kājenes vietturi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aida numura vietturi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772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6/11/2024</a:t>
            </a:fld>
            <a:endParaRPr lang="en-US" dirty="0"/>
          </a:p>
        </p:txBody>
      </p:sp>
      <p:sp>
        <p:nvSpPr>
          <p:cNvPr id="3" name="Kājenes vietturi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301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lv-LV" smtClean="0"/>
              <a:t>Rediģēt šablona virsraksta stilu</a:t>
            </a:r>
            <a:endParaRPr lang="en-US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6/11/2024</a:t>
            </a:fld>
            <a:endParaRPr lang="en-US" dirty="0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030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lv-LV" smtClean="0"/>
              <a:t>Rediģēt šablona virsraksta stilu</a:t>
            </a:r>
            <a:endParaRPr lang="en-US"/>
          </a:p>
        </p:txBody>
      </p:sp>
      <p:sp>
        <p:nvSpPr>
          <p:cNvPr id="3" name="Attēla vietturis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6/11/2024</a:t>
            </a:fld>
            <a:endParaRPr lang="en-US" dirty="0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531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 smtClean="0"/>
              <a:t>Rediģēt šablona virsraksta stilu</a:t>
            </a:r>
            <a:endParaRPr lang="en-US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6/11/2024</a:t>
            </a:fld>
            <a:endParaRPr lang="en-US" dirty="0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257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18" Type="http://schemas.openxmlformats.org/officeDocument/2006/relationships/image" Target="../media/image9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" Type="http://schemas.openxmlformats.org/officeDocument/2006/relationships/image" Target="../media/image77.png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19" Type="http://schemas.openxmlformats.org/officeDocument/2006/relationships/image" Target="../media/image94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10" Type="http://schemas.openxmlformats.org/officeDocument/2006/relationships/image" Target="../media/image137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161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12" Type="http://schemas.openxmlformats.org/officeDocument/2006/relationships/image" Target="../media/image16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11" Type="http://schemas.openxmlformats.org/officeDocument/2006/relationships/image" Target="../media/image159.png"/><Relationship Id="rId5" Type="http://schemas.openxmlformats.org/officeDocument/2006/relationships/image" Target="../media/image153.png"/><Relationship Id="rId10" Type="http://schemas.openxmlformats.org/officeDocument/2006/relationships/image" Target="../media/image158.png"/><Relationship Id="rId4" Type="http://schemas.openxmlformats.org/officeDocument/2006/relationships/image" Target="../media/image152.png"/><Relationship Id="rId9" Type="http://schemas.openxmlformats.org/officeDocument/2006/relationships/image" Target="../media/image15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71.png"/><Relationship Id="rId7" Type="http://schemas.openxmlformats.org/officeDocument/2006/relationships/image" Target="../media/image175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10" Type="http://schemas.openxmlformats.org/officeDocument/2006/relationships/image" Target="../media/image185.png"/><Relationship Id="rId4" Type="http://schemas.openxmlformats.org/officeDocument/2006/relationships/image" Target="../media/image179.png"/><Relationship Id="rId9" Type="http://schemas.openxmlformats.org/officeDocument/2006/relationships/image" Target="../media/image18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image" Target="../media/image187.png"/><Relationship Id="rId7" Type="http://schemas.openxmlformats.org/officeDocument/2006/relationships/image" Target="../media/image191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Relationship Id="rId9" Type="http://schemas.openxmlformats.org/officeDocument/2006/relationships/image" Target="../media/image19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198.png"/><Relationship Id="rId7" Type="http://schemas.openxmlformats.org/officeDocument/2006/relationships/image" Target="../media/image2010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png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3" Type="http://schemas.openxmlformats.org/officeDocument/2006/relationships/image" Target="../media/image204.png"/><Relationship Id="rId7" Type="http://schemas.openxmlformats.org/officeDocument/2006/relationships/image" Target="../media/image208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4" Type="http://schemas.openxmlformats.org/officeDocument/2006/relationships/image" Target="../media/image205.png"/><Relationship Id="rId9" Type="http://schemas.openxmlformats.org/officeDocument/2006/relationships/image" Target="../media/image2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7" Type="http://schemas.openxmlformats.org/officeDocument/2006/relationships/image" Target="../media/image216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5.png"/><Relationship Id="rId5" Type="http://schemas.openxmlformats.org/officeDocument/2006/relationships/image" Target="../media/image214.png"/><Relationship Id="rId4" Type="http://schemas.openxmlformats.org/officeDocument/2006/relationships/image" Target="../media/image2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7" Type="http://schemas.openxmlformats.org/officeDocument/2006/relationships/image" Target="../media/image222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3" Type="http://schemas.openxmlformats.org/officeDocument/2006/relationships/image" Target="../media/image224.png"/><Relationship Id="rId7" Type="http://schemas.openxmlformats.org/officeDocument/2006/relationships/image" Target="../media/image228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png"/><Relationship Id="rId5" Type="http://schemas.openxmlformats.org/officeDocument/2006/relationships/image" Target="../media/image226.png"/><Relationship Id="rId4" Type="http://schemas.openxmlformats.org/officeDocument/2006/relationships/image" Target="../media/image225.png"/><Relationship Id="rId9" Type="http://schemas.openxmlformats.org/officeDocument/2006/relationships/image" Target="../media/image2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0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3" Type="http://schemas.openxmlformats.org/officeDocument/2006/relationships/image" Target="../media/image236.png"/><Relationship Id="rId7" Type="http://schemas.openxmlformats.org/officeDocument/2006/relationships/image" Target="../media/image240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9.png"/><Relationship Id="rId5" Type="http://schemas.openxmlformats.org/officeDocument/2006/relationships/image" Target="../media/image238.png"/><Relationship Id="rId4" Type="http://schemas.openxmlformats.org/officeDocument/2006/relationships/image" Target="../media/image23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0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0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8.png"/><Relationship Id="rId4" Type="http://schemas.openxmlformats.org/officeDocument/2006/relationships/image" Target="../media/image106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0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7" Type="http://schemas.openxmlformats.org/officeDocument/2006/relationships/image" Target="../media/image264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3.png"/><Relationship Id="rId5" Type="http://schemas.openxmlformats.org/officeDocument/2006/relationships/image" Target="../media/image262.png"/><Relationship Id="rId4" Type="http://schemas.openxmlformats.org/officeDocument/2006/relationships/image" Target="../media/image26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0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0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0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mape.gov.lv/catalog/materials/81C0D233-E8FD-44CA-832F-17E1A16D8A82/view" TargetMode="External"/><Relationship Id="rId2" Type="http://schemas.openxmlformats.org/officeDocument/2006/relationships/hyperlink" Target="https://www.visc.gov.lv/lv/ieprieksejo-gadu-valsts-parbaudes-darbu-uzdevumihttps:/www.visc.gov.lv/lv/ieprieksejo-gadu-valsts-parbaudes-darbu-uzdevumi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1204371" y="2678806"/>
            <a:ext cx="6858000" cy="1655762"/>
          </a:xfrm>
        </p:spPr>
        <p:txBody>
          <a:bodyPr>
            <a:normAutofit/>
          </a:bodyPr>
          <a:lstStyle/>
          <a:p>
            <a:r>
              <a:rPr lang="lv-LV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Gatavošanās uzdevumi centralizētajam eksāmenam optimālajā līmenī</a:t>
            </a:r>
            <a:r>
              <a:rPr lang="lv-LV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lv-LV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(1.daļa)</a:t>
            </a:r>
          </a:p>
          <a:p>
            <a:r>
              <a:rPr lang="lv-LV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ar atrisinājumiem</a:t>
            </a:r>
            <a:endParaRPr lang="en-US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90" y="259759"/>
            <a:ext cx="3414713" cy="22723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2090" y="4813540"/>
            <a:ext cx="45232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/>
              <a:t>Kuldīgas</a:t>
            </a:r>
            <a:r>
              <a:rPr lang="en-US" b="1" i="1" dirty="0"/>
              <a:t> </a:t>
            </a:r>
            <a:r>
              <a:rPr lang="en-US" b="1" i="1" dirty="0" err="1"/>
              <a:t>Tehnoloģiju</a:t>
            </a:r>
            <a:r>
              <a:rPr lang="en-US" b="1" i="1" dirty="0"/>
              <a:t> un </a:t>
            </a:r>
            <a:r>
              <a:rPr lang="en-US" b="1" i="1" dirty="0" err="1"/>
              <a:t>tūrisma</a:t>
            </a:r>
            <a:r>
              <a:rPr lang="en-US" b="1" i="1" dirty="0"/>
              <a:t> </a:t>
            </a:r>
            <a:r>
              <a:rPr lang="en-US" b="1" i="1" dirty="0" err="1"/>
              <a:t>tehnikums</a:t>
            </a:r>
            <a:endParaRPr lang="en-US" dirty="0"/>
          </a:p>
          <a:p>
            <a:r>
              <a:rPr lang="en-US" b="1" i="1" dirty="0" err="1"/>
              <a:t>Vispārējās</a:t>
            </a:r>
            <a:r>
              <a:rPr lang="en-US" b="1" i="1" dirty="0"/>
              <a:t> </a:t>
            </a:r>
            <a:r>
              <a:rPr lang="en-US" b="1" i="1" dirty="0" err="1"/>
              <a:t>izglītības</a:t>
            </a:r>
            <a:r>
              <a:rPr lang="en-US" b="1" i="1" dirty="0"/>
              <a:t> </a:t>
            </a:r>
            <a:r>
              <a:rPr lang="en-US" b="1" i="1" dirty="0" err="1"/>
              <a:t>programma</a:t>
            </a:r>
            <a:endParaRPr lang="en-US" dirty="0"/>
          </a:p>
          <a:p>
            <a:r>
              <a:rPr lang="en-US" b="1" i="1" dirty="0" err="1"/>
              <a:t>Mācību</a:t>
            </a:r>
            <a:r>
              <a:rPr lang="en-US" b="1" i="1" dirty="0"/>
              <a:t> </a:t>
            </a:r>
            <a:r>
              <a:rPr lang="en-US" b="1" i="1" dirty="0" err="1"/>
              <a:t>priekšmets</a:t>
            </a:r>
            <a:r>
              <a:rPr lang="en-US" b="1" i="1" dirty="0"/>
              <a:t> : </a:t>
            </a:r>
            <a:r>
              <a:rPr lang="en-US" b="1" i="1" dirty="0" err="1" smtClean="0"/>
              <a:t>Matemātika</a:t>
            </a:r>
            <a:r>
              <a:rPr lang="lv-LV" b="1" i="1" dirty="0" smtClean="0"/>
              <a:t> 1</a:t>
            </a:r>
            <a:endParaRPr lang="en-US" dirty="0"/>
          </a:p>
          <a:p>
            <a:r>
              <a:rPr lang="en-US" b="1" i="1" dirty="0" err="1"/>
              <a:t>Autors</a:t>
            </a:r>
            <a:r>
              <a:rPr lang="en-US" b="1" i="1" dirty="0"/>
              <a:t>:  Gita </a:t>
            </a:r>
            <a:r>
              <a:rPr lang="en-US" b="1" i="1" dirty="0" err="1"/>
              <a:t>Arājuma</a:t>
            </a:r>
            <a:endParaRPr lang="en-US" dirty="0"/>
          </a:p>
          <a:p>
            <a:r>
              <a:rPr lang="en-US" b="1" i="1" dirty="0" smtClean="0"/>
              <a:t>202</a:t>
            </a:r>
            <a:r>
              <a:rPr lang="lv-LV" b="1" i="1" dirty="0" smtClean="0"/>
              <a:t>4</a:t>
            </a:r>
            <a:r>
              <a:rPr lang="en-US" b="1" i="1" dirty="0" smtClean="0"/>
              <a:t>.gads</a:t>
            </a:r>
            <a:r>
              <a:rPr lang="en-US" b="1" i="1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79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8779" t="22359" r="3000" b="12640"/>
          <a:stretch/>
        </p:blipFill>
        <p:spPr>
          <a:xfrm>
            <a:off x="401127" y="746557"/>
            <a:ext cx="8015329" cy="47244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61713" y="1463090"/>
                <a:ext cx="573820" cy="504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sz="2000" dirty="0" smtClean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lv-LV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0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1713" y="1463090"/>
                <a:ext cx="573820" cy="504177"/>
              </a:xfrm>
              <a:prstGeom prst="rect">
                <a:avLst/>
              </a:prstGeom>
              <a:blipFill rotWithShape="0">
                <a:blip r:embed="rId3"/>
                <a:stretch>
                  <a:fillRect l="-10638" b="-8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560389" y="1387406"/>
                <a:ext cx="2071638" cy="6247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sz="2000" dirty="0" smtClean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−3</m:t>
                            </m:r>
                          </m:e>
                        </m:d>
                        <m:d>
                          <m:dPr>
                            <m:ctrlP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lv-LV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lv-LV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lv-LV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+3</m:t>
                            </m:r>
                            <m: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+9</m:t>
                            </m:r>
                          </m:e>
                        </m:d>
                        <m:r>
                          <a:rPr lang="lv-LV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lv-LV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d>
                          <m:dPr>
                            <m:ctrlP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−3</m:t>
                            </m:r>
                          </m:e>
                        </m:d>
                        <m:sSup>
                          <m:sSupPr>
                            <m:ctrlPr>
                              <a:rPr lang="lv-LV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lv-LV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lv-LV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lv-LV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+3</m:t>
                        </m:r>
                        <m:r>
                          <a:rPr lang="lv-LV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lv-LV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+9)</m:t>
                        </m:r>
                      </m:den>
                    </m:f>
                  </m:oMath>
                </a14:m>
                <a:endParaRPr lang="en-US" sz="20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389" y="1387406"/>
                <a:ext cx="2071638" cy="624723"/>
              </a:xfrm>
              <a:prstGeom prst="rect">
                <a:avLst/>
              </a:prstGeom>
              <a:blipFill rotWithShape="0">
                <a:blip r:embed="rId4"/>
                <a:stretch>
                  <a:fillRect l="-2941" b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3758827" y="3063704"/>
            <a:ext cx="406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i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Atrisina izmantojot intervāla metodi</a:t>
            </a:r>
            <a:endParaRPr lang="en-US" i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4644" y="3548057"/>
            <a:ext cx="1105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x+1=0</a:t>
            </a:r>
          </a:p>
          <a:p>
            <a:r>
              <a:rPr lang="lv-LV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x=-1</a:t>
            </a:r>
            <a:endParaRPr lang="en-US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979875" y="3548057"/>
                <a:ext cx="96807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 –x </a:t>
                </a:r>
                <a14:m>
                  <m:oMath xmlns:m="http://schemas.openxmlformats.org/officeDocument/2006/math">
                    <m:r>
                      <a:rPr lang="lv-LV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lv-LV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0</a:t>
                </a:r>
              </a:p>
              <a:p>
                <a:r>
                  <a:rPr lang="lv-LV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14:m>
                  <m:oMath xmlns:m="http://schemas.openxmlformats.org/officeDocument/2006/math">
                    <m:r>
                      <a:rPr lang="lv-LV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lv-LV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endParaRPr lang="en-US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875" y="3548057"/>
                <a:ext cx="968072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5660" t="-5660" r="-629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Taisns bultveida savienotājs 9"/>
          <p:cNvCxnSpPr/>
          <p:nvPr/>
        </p:nvCxnSpPr>
        <p:spPr>
          <a:xfrm flipV="1">
            <a:off x="3864334" y="4047214"/>
            <a:ext cx="2361537" cy="238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408792" y="3987316"/>
                <a:ext cx="446472" cy="4868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lv-LV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−1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8792" y="3987316"/>
                <a:ext cx="446472" cy="486800"/>
              </a:xfrm>
              <a:prstGeom prst="rect">
                <a:avLst/>
              </a:prstGeom>
              <a:blipFill rotWithShape="0">
                <a:blip r:embed="rId6"/>
                <a:stretch>
                  <a:fillRect r="-1370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971553" y="3960642"/>
                <a:ext cx="446472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lv-LV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lv-LV" sz="1600" b="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1553" y="3960642"/>
                <a:ext cx="446472" cy="492443"/>
              </a:xfrm>
              <a:prstGeom prst="rect">
                <a:avLst/>
              </a:prstGeom>
              <a:blipFill rotWithShape="0">
                <a:blip r:embed="rId7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Taisns savienotājs 13"/>
          <p:cNvCxnSpPr/>
          <p:nvPr/>
        </p:nvCxnSpPr>
        <p:spPr>
          <a:xfrm flipV="1">
            <a:off x="3864334" y="3633746"/>
            <a:ext cx="2130949" cy="5969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Taisns savienotājs 15"/>
          <p:cNvCxnSpPr/>
          <p:nvPr/>
        </p:nvCxnSpPr>
        <p:spPr>
          <a:xfrm flipH="1" flipV="1">
            <a:off x="3918651" y="3575689"/>
            <a:ext cx="1873226" cy="7130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855264" y="4459123"/>
                <a:ext cx="22602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5264" y="4459123"/>
                <a:ext cx="226024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21053" r="-18421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211905" y="3531819"/>
                <a:ext cx="59005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1905" y="3531819"/>
                <a:ext cx="590054" cy="276999"/>
              </a:xfrm>
              <a:prstGeom prst="rect">
                <a:avLst/>
              </a:prstGeom>
              <a:blipFill rotWithShape="0">
                <a:blip r:embed="rId9"/>
                <a:stretch>
                  <a:fillRect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053178" y="3490583"/>
                <a:ext cx="2260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3178" y="3490583"/>
                <a:ext cx="226024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24324" r="-18919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975799" y="3793731"/>
                <a:ext cx="2260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5799" y="3793731"/>
                <a:ext cx="226024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21622" r="-21622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653824" y="3632087"/>
                <a:ext cx="2260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3824" y="3632087"/>
                <a:ext cx="226024" cy="276999"/>
              </a:xfrm>
              <a:prstGeom prst="rect">
                <a:avLst/>
              </a:prstGeom>
              <a:blipFill rotWithShape="0">
                <a:blip r:embed="rId12"/>
                <a:stretch>
                  <a:fillRect l="-21053" r="-18421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481286" y="4480886"/>
                <a:ext cx="22602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1286" y="4480886"/>
                <a:ext cx="226024" cy="276999"/>
              </a:xfrm>
              <a:prstGeom prst="rect">
                <a:avLst/>
              </a:prstGeom>
              <a:blipFill rotWithShape="0">
                <a:blip r:embed="rId13"/>
                <a:stretch>
                  <a:fillRect l="-5405" r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116230" y="4422829"/>
                <a:ext cx="22602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6230" y="4422829"/>
                <a:ext cx="226024" cy="276999"/>
              </a:xfrm>
              <a:prstGeom prst="rect">
                <a:avLst/>
              </a:prstGeom>
              <a:blipFill rotWithShape="0">
                <a:blip r:embed="rId14"/>
                <a:stretch>
                  <a:fillRect l="-5405" r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412832" y="4851492"/>
                <a:ext cx="29340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∈(−1;2)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832" y="4851492"/>
                <a:ext cx="2934031" cy="369332"/>
              </a:xfrm>
              <a:prstGeom prst="rect">
                <a:avLst/>
              </a:prstGeom>
              <a:blipFill rotWithShape="0">
                <a:blip r:embed="rId1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4070617" y="4072459"/>
                <a:ext cx="2260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0617" y="4072459"/>
                <a:ext cx="226024" cy="276999"/>
              </a:xfrm>
              <a:prstGeom prst="rect">
                <a:avLst/>
              </a:prstGeom>
              <a:blipFill rotWithShape="0">
                <a:blip r:embed="rId16"/>
                <a:stretch>
                  <a:fillRect l="-8108" r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5505833" y="4032385"/>
                <a:ext cx="2260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5833" y="4032385"/>
                <a:ext cx="226024" cy="276999"/>
              </a:xfrm>
              <a:prstGeom prst="rect">
                <a:avLst/>
              </a:prstGeom>
              <a:blipFill rotWithShape="0">
                <a:blip r:embed="rId17"/>
                <a:stretch>
                  <a:fillRect l="-5405" r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3275589" y="4833884"/>
            <a:ext cx="1286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Atbilde: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27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11" grpId="0"/>
      <p:bldP spid="12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8222" t="10555" r="7667" b="6250"/>
          <a:stretch/>
        </p:blipFill>
        <p:spPr>
          <a:xfrm>
            <a:off x="439642" y="379426"/>
            <a:ext cx="7543800" cy="59692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58810" y="1753166"/>
                <a:ext cx="2480738" cy="612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sz="2000" dirty="0" smtClean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lv-LV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  <m:r>
                          <a:rPr lang="lv-LV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lv-LV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lv-LV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lv-LV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+3+10</m:t>
                        </m:r>
                        <m:r>
                          <a:rPr lang="lv-LV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lv-LV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+6</m:t>
                        </m:r>
                      </m:num>
                      <m:den>
                        <m:d>
                          <m:dPr>
                            <m:ctrlP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+3</m:t>
                            </m:r>
                          </m:e>
                        </m:d>
                        <m:r>
                          <a:rPr lang="lv-LV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lv-LV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lv-LV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  <m:r>
                          <a:rPr lang="lv-LV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lv-LV" sz="2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</a:t>
                </a:r>
                <a:endParaRPr lang="en-US" sz="20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810" y="1753166"/>
                <a:ext cx="2480738" cy="612155"/>
              </a:xfrm>
              <a:prstGeom prst="rect">
                <a:avLst/>
              </a:prstGeom>
              <a:blipFill rotWithShape="0">
                <a:blip r:embed="rId3"/>
                <a:stretch>
                  <a:fillRect l="-2703" b="-1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099179" y="991166"/>
                <a:ext cx="3601872" cy="590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sz="2000" dirty="0" smtClean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d>
                          <m:dPr>
                            <m:ctrlP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−3)+10</m:t>
                            </m:r>
                            <m: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+6</m:t>
                            </m:r>
                          </m:e>
                        </m:d>
                      </m:num>
                      <m:den>
                        <m:d>
                          <m:dPr>
                            <m:ctrlP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+3</m:t>
                            </m:r>
                          </m:e>
                        </m:d>
                        <m:r>
                          <a:rPr lang="lv-LV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lv-LV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lv-LV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  <m:r>
                          <a:rPr lang="lv-LV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0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9179" y="991166"/>
                <a:ext cx="3601872" cy="590739"/>
              </a:xfrm>
              <a:prstGeom prst="rect">
                <a:avLst/>
              </a:prstGeom>
              <a:blipFill rotWithShape="0">
                <a:blip r:embed="rId4"/>
                <a:stretch>
                  <a:fillRect l="-1692" b="-1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48514" y="2515717"/>
                <a:ext cx="1486825" cy="612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sz="2000" dirty="0" smtClean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lv-LV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+6</m:t>
                        </m:r>
                        <m:r>
                          <a:rPr lang="lv-LV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lv-LV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+9</m:t>
                        </m:r>
                      </m:num>
                      <m:den>
                        <m:d>
                          <m:dPr>
                            <m:ctrlP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+3</m:t>
                            </m:r>
                          </m:e>
                        </m:d>
                        <m:r>
                          <a:rPr lang="lv-LV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lv-LV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lv-LV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  <m:r>
                          <a:rPr lang="lv-LV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0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514" y="2515717"/>
                <a:ext cx="1486825" cy="612155"/>
              </a:xfrm>
              <a:prstGeom prst="rect">
                <a:avLst/>
              </a:prstGeom>
              <a:blipFill rotWithShape="0">
                <a:blip r:embed="rId5"/>
                <a:stretch>
                  <a:fillRect l="-4508" b="-1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407124" y="2536580"/>
                <a:ext cx="1486825" cy="612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sz="2000" dirty="0" smtClean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lv-LV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+6</m:t>
                        </m:r>
                        <m:r>
                          <a:rPr lang="lv-LV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lv-LV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+9</m:t>
                        </m:r>
                      </m:num>
                      <m:den>
                        <m:d>
                          <m:dPr>
                            <m:ctrlP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+3</m:t>
                            </m:r>
                          </m:e>
                        </m:d>
                        <m:r>
                          <a:rPr lang="lv-LV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lv-LV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lv-LV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  <m:r>
                          <a:rPr lang="lv-LV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0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7124" y="2536580"/>
                <a:ext cx="1486825" cy="612155"/>
              </a:xfrm>
              <a:prstGeom prst="rect">
                <a:avLst/>
              </a:prstGeom>
              <a:blipFill rotWithShape="0">
                <a:blip r:embed="rId6"/>
                <a:stretch>
                  <a:fillRect l="-4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994272" y="2515716"/>
                <a:ext cx="1486825" cy="612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sz="2000" dirty="0" smtClean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−3)</m:t>
                            </m:r>
                          </m:e>
                          <m:sup>
                            <m: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d>
                          <m:dPr>
                            <m:ctrlP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+3</m:t>
                            </m:r>
                          </m:e>
                        </m:d>
                        <m:r>
                          <a:rPr lang="lv-LV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lv-LV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lv-LV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  <m:r>
                          <a:rPr lang="lv-LV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lv-LV" sz="2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en-US" sz="20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4272" y="2515716"/>
                <a:ext cx="1486825" cy="612155"/>
              </a:xfrm>
              <a:prstGeom prst="rect">
                <a:avLst/>
              </a:prstGeom>
              <a:blipFill rotWithShape="0">
                <a:blip r:embed="rId7"/>
                <a:stretch>
                  <a:fillRect l="-4098" b="-1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442865" y="2578065"/>
                <a:ext cx="1486825" cy="5291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sz="2000" dirty="0" smtClean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lv-LV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num>
                      <m:den>
                        <m:r>
                          <a:rPr lang="lv-LV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lv-LV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+3</m:t>
                        </m:r>
                      </m:den>
                    </m:f>
                  </m:oMath>
                </a14:m>
                <a:r>
                  <a:rPr lang="lv-LV" sz="2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en-US" sz="20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2865" y="2578065"/>
                <a:ext cx="1486825" cy="529184"/>
              </a:xfrm>
              <a:prstGeom prst="rect">
                <a:avLst/>
              </a:prstGeom>
              <a:blipFill rotWithShape="0">
                <a:blip r:embed="rId8"/>
                <a:stretch>
                  <a:fillRect l="-4508" b="-8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85168" y="4628415"/>
                <a:ext cx="1486561" cy="710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lv-LV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lv-LV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lv-LV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lv-LV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lv-LV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lv-LV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lv-LV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lv-LV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lv-LV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−2≠0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168" y="4628415"/>
                <a:ext cx="1486561" cy="710194"/>
              </a:xfrm>
              <a:prstGeom prst="rect">
                <a:avLst/>
              </a:prstGeom>
              <a:blipFill rotWithShape="0">
                <a:blip r:embed="rId9"/>
                <a:stretch>
                  <a:fillRect r="-12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aisnstūris 1"/>
              <p:cNvSpPr/>
              <p:nvPr/>
            </p:nvSpPr>
            <p:spPr>
              <a:xfrm>
                <a:off x="3489069" y="4614180"/>
                <a:ext cx="144494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lv-LV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−2</m:t>
                      </m:r>
                      <m:r>
                        <a:rPr lang="lv-LV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lv-LV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aisnstūris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9069" y="4614180"/>
                <a:ext cx="1444946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aisnstūris 12"/>
              <p:cNvSpPr/>
              <p:nvPr/>
            </p:nvSpPr>
            <p:spPr>
              <a:xfrm>
                <a:off x="3489069" y="4969277"/>
                <a:ext cx="152432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−2)=0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aisnstūris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9069" y="4969277"/>
                <a:ext cx="1524328" cy="369332"/>
              </a:xfrm>
              <a:prstGeom prst="rect">
                <a:avLst/>
              </a:prstGeom>
              <a:blipFill rotWithShape="0">
                <a:blip r:embed="rId11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aisnstūris 13"/>
              <p:cNvSpPr/>
              <p:nvPr/>
            </p:nvSpPr>
            <p:spPr>
              <a:xfrm>
                <a:off x="3525081" y="5363961"/>
                <a:ext cx="224978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 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𝑣𝑎𝑖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−2 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aisnstūris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5081" y="5363961"/>
                <a:ext cx="2249782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aisnstūris 14"/>
              <p:cNvSpPr/>
              <p:nvPr/>
            </p:nvSpPr>
            <p:spPr>
              <a:xfrm>
                <a:off x="4961944" y="5573979"/>
                <a:ext cx="84888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aisnstūris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944" y="5573979"/>
                <a:ext cx="848887" cy="369332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aisnstūris 15"/>
              <p:cNvSpPr/>
              <p:nvPr/>
            </p:nvSpPr>
            <p:spPr>
              <a:xfrm>
                <a:off x="6186277" y="4565980"/>
                <a:ext cx="17206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lv-LV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lv-LV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lv-LV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−2≠0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aisnstūris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6277" y="4565980"/>
                <a:ext cx="1720663" cy="369332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109775" y="4838433"/>
                <a:ext cx="1486561" cy="710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v-LV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lv-LV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lv-LV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v-LV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lv-LV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v-LV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lv-LV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lv-LV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lv-LV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v-LV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lv-LV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lv-LV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9775" y="4838433"/>
                <a:ext cx="1486561" cy="710194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aisnstūris 17"/>
              <p:cNvSpPr/>
              <p:nvPr/>
            </p:nvSpPr>
            <p:spPr>
              <a:xfrm>
                <a:off x="5990960" y="5547244"/>
                <a:ext cx="201734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lv-LV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lv-LV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≠−1  </m:t>
                    </m:r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𝑢𝑛</m:t>
                    </m:r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lv-LV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lv-LV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lv-LV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lv-LV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lv-LV" dirty="0" smtClean="0">
                    <a:solidFill>
                      <a:srgbClr val="FF0000"/>
                    </a:solidFill>
                  </a:rPr>
                  <a:t>2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aisnstūris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0960" y="5547244"/>
                <a:ext cx="2017347" cy="369332"/>
              </a:xfrm>
              <a:prstGeom prst="rect">
                <a:avLst/>
              </a:prstGeom>
              <a:blipFill rotWithShape="0">
                <a:blip r:embed="rId16"/>
                <a:stretch>
                  <a:fillRect t="-9836" r="-1511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790988" y="5916576"/>
            <a:ext cx="153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Atbilde  x=0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94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  <p:bldP spid="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3334" t="15833" r="2778" b="27361"/>
          <a:stretch/>
        </p:blipFill>
        <p:spPr>
          <a:xfrm>
            <a:off x="323406" y="634129"/>
            <a:ext cx="8391525" cy="40616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303089" y="1783646"/>
                <a:ext cx="2310968" cy="590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sz="2000" dirty="0" smtClean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+2</m:t>
                            </m:r>
                          </m:e>
                        </m:d>
                        <m:r>
                          <a:rPr lang="lv-LV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−7</m:t>
                        </m:r>
                        <m:d>
                          <m:dPr>
                            <m:ctrlP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</m:num>
                      <m:den>
                        <m:d>
                          <m:dPr>
                            <m:ctrlP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lv-LV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  <m:r>
                          <a:rPr lang="lv-LV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lv-LV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lv-LV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+2</m:t>
                        </m:r>
                        <m:r>
                          <a:rPr lang="lv-LV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lv-LV" sz="20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endParaRPr lang="en-US" sz="20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089" y="1783646"/>
                <a:ext cx="2310968" cy="590739"/>
              </a:xfrm>
              <a:prstGeom prst="rect">
                <a:avLst/>
              </a:prstGeom>
              <a:blipFill rotWithShape="0">
                <a:blip r:embed="rId3"/>
                <a:stretch>
                  <a:fillRect l="-2902" b="-1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708944" y="1703817"/>
                <a:ext cx="1810225" cy="670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v-LV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sSup>
                            <m:sSupPr>
                              <m:ctrlPr>
                                <a:rPr lang="lv-LV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lv-LV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lv-LV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lv-LV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8944" y="1703817"/>
                <a:ext cx="1810225" cy="67056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5316991" y="1577436"/>
            <a:ext cx="3385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i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Ja daļas saucēji ir </a:t>
            </a:r>
            <a:r>
              <a:rPr lang="lv-LV" i="1" dirty="0" err="1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vienādi,tad</a:t>
            </a:r>
            <a:r>
              <a:rPr lang="lv-LV" i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skaitītājiem jābūt vienādiem. Ņemot vērā definīcijas apgabalu</a:t>
            </a:r>
            <a:endParaRPr lang="en-US" i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044396" y="2500766"/>
                <a:ext cx="1486561" cy="9766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lv-LV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lv-LV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lv-LV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lv-LV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−7</m:t>
                              </m:r>
                              <m: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+14=8</m:t>
                              </m:r>
                            </m:e>
                            <m:e>
                              <m:r>
                                <a:rPr lang="lv-LV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−2≠0</m:t>
                              </m:r>
                            </m:e>
                            <m:e>
                              <m:r>
                                <a:rPr lang="lv-LV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lv-LV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2≠0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396" y="2500766"/>
                <a:ext cx="1486561" cy="976614"/>
              </a:xfrm>
              <a:prstGeom prst="rect">
                <a:avLst/>
              </a:prstGeom>
              <a:blipFill rotWithShape="0">
                <a:blip r:embed="rId5"/>
                <a:stretch>
                  <a:fillRect r="-6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aisnstūris 9"/>
              <p:cNvSpPr/>
              <p:nvPr/>
            </p:nvSpPr>
            <p:spPr>
              <a:xfrm>
                <a:off x="4328419" y="2581641"/>
                <a:ext cx="18489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lv-LV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lv-LV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  <m:r>
                        <a:rPr lang="lv-LV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lv-LV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+6=0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aisnstūris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8419" y="2581641"/>
                <a:ext cx="1848904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328419" y="2891714"/>
                <a:ext cx="1486561" cy="710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v-LV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lv-LV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lv-LV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v-LV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lv-LV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=5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v-LV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lv-LV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lv-LV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lv-LV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v-LV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lv-LV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lv-LV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8419" y="2891714"/>
                <a:ext cx="1486561" cy="71019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231988" y="3611703"/>
                <a:ext cx="1486561" cy="710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v-LV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lv-LV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=2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lv-LV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v-LV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lv-LV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lv-LV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988" y="3611703"/>
                <a:ext cx="1486561" cy="71019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aisnstūris 12"/>
              <p:cNvSpPr/>
              <p:nvPr/>
            </p:nvSpPr>
            <p:spPr>
              <a:xfrm>
                <a:off x="1857800" y="3594648"/>
                <a:ext cx="7975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lv-LV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aisnstūris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7800" y="3594648"/>
                <a:ext cx="797590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aisnstūris 13"/>
              <p:cNvSpPr/>
              <p:nvPr/>
            </p:nvSpPr>
            <p:spPr>
              <a:xfrm>
                <a:off x="1857800" y="3963980"/>
                <a:ext cx="97071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lv-LV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≠−2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aisnstūris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7800" y="3963980"/>
                <a:ext cx="970715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388429" y="3611703"/>
            <a:ext cx="979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i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(neder)</a:t>
            </a:r>
            <a:endParaRPr lang="en-US" i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86100" y="4551598"/>
            <a:ext cx="1507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Atbilde: x =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89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ttēls 4"/>
          <p:cNvPicPr>
            <a:picLocks noChangeAspect="1"/>
          </p:cNvPicPr>
          <p:nvPr/>
        </p:nvPicPr>
        <p:blipFill rotWithShape="1">
          <a:blip r:embed="rId2"/>
          <a:srcRect l="7667" t="16111" r="2223" b="17361"/>
          <a:stretch/>
        </p:blipFill>
        <p:spPr>
          <a:xfrm>
            <a:off x="171451" y="599242"/>
            <a:ext cx="8410574" cy="4967527"/>
          </a:xfrm>
          <a:prstGeom prst="rect">
            <a:avLst/>
          </a:prstGeom>
        </p:spPr>
      </p:pic>
      <p:sp>
        <p:nvSpPr>
          <p:cNvPr id="3" name="Ovāls 2"/>
          <p:cNvSpPr/>
          <p:nvPr/>
        </p:nvSpPr>
        <p:spPr>
          <a:xfrm>
            <a:off x="5400096" y="5174483"/>
            <a:ext cx="205575" cy="2226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17650" y="1879600"/>
            <a:ext cx="63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-2,5</a:t>
            </a:r>
            <a:endParaRPr lang="en-US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4900" y="1879600"/>
            <a:ext cx="63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-2</a:t>
            </a:r>
            <a:endParaRPr lang="en-US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30550" y="1879600"/>
            <a:ext cx="63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-1</a:t>
            </a:r>
            <a:endParaRPr lang="en-US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70269" y="1850322"/>
            <a:ext cx="63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endParaRPr lang="en-US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02400" y="2736850"/>
            <a:ext cx="311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64400" y="1859153"/>
            <a:ext cx="311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29450" y="2355663"/>
            <a:ext cx="311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1000" y="2621340"/>
            <a:ext cx="311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Brīvforma 3"/>
          <p:cNvSpPr/>
          <p:nvPr/>
        </p:nvSpPr>
        <p:spPr>
          <a:xfrm>
            <a:off x="5844988" y="909918"/>
            <a:ext cx="1905000" cy="2250141"/>
          </a:xfrm>
          <a:custGeom>
            <a:avLst/>
            <a:gdLst>
              <a:gd name="connsiteX0" fmla="*/ 0 w 1905000"/>
              <a:gd name="connsiteY0" fmla="*/ 2250141 h 2250141"/>
              <a:gd name="connsiteX1" fmla="*/ 273424 w 1905000"/>
              <a:gd name="connsiteY1" fmla="*/ 2241176 h 2250141"/>
              <a:gd name="connsiteX2" fmla="*/ 542365 w 1905000"/>
              <a:gd name="connsiteY2" fmla="*/ 2218764 h 2250141"/>
              <a:gd name="connsiteX3" fmla="*/ 784412 w 1905000"/>
              <a:gd name="connsiteY3" fmla="*/ 2156011 h 2250141"/>
              <a:gd name="connsiteX4" fmla="*/ 1035424 w 1905000"/>
              <a:gd name="connsiteY4" fmla="*/ 2034988 h 2250141"/>
              <a:gd name="connsiteX5" fmla="*/ 1299883 w 1905000"/>
              <a:gd name="connsiteY5" fmla="*/ 1766047 h 2250141"/>
              <a:gd name="connsiteX6" fmla="*/ 1532965 w 1905000"/>
              <a:gd name="connsiteY6" fmla="*/ 1264023 h 2250141"/>
              <a:gd name="connsiteX7" fmla="*/ 1810871 w 1905000"/>
              <a:gd name="connsiteY7" fmla="*/ 237564 h 2250141"/>
              <a:gd name="connsiteX8" fmla="*/ 1900518 w 1905000"/>
              <a:gd name="connsiteY8" fmla="*/ 13447 h 2250141"/>
              <a:gd name="connsiteX9" fmla="*/ 1900518 w 1905000"/>
              <a:gd name="connsiteY9" fmla="*/ 13447 h 2250141"/>
              <a:gd name="connsiteX10" fmla="*/ 1900518 w 1905000"/>
              <a:gd name="connsiteY10" fmla="*/ 13447 h 2250141"/>
              <a:gd name="connsiteX11" fmla="*/ 1905000 w 1905000"/>
              <a:gd name="connsiteY11" fmla="*/ 0 h 2250141"/>
              <a:gd name="connsiteX12" fmla="*/ 1905000 w 1905000"/>
              <a:gd name="connsiteY12" fmla="*/ 0 h 2250141"/>
              <a:gd name="connsiteX13" fmla="*/ 1900518 w 1905000"/>
              <a:gd name="connsiteY13" fmla="*/ 4482 h 225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05000" h="2250141">
                <a:moveTo>
                  <a:pt x="0" y="2250141"/>
                </a:moveTo>
                <a:cubicBezTo>
                  <a:pt x="91515" y="2248273"/>
                  <a:pt x="183030" y="2246405"/>
                  <a:pt x="273424" y="2241176"/>
                </a:cubicBezTo>
                <a:cubicBezTo>
                  <a:pt x="363818" y="2235947"/>
                  <a:pt x="457200" y="2232958"/>
                  <a:pt x="542365" y="2218764"/>
                </a:cubicBezTo>
                <a:cubicBezTo>
                  <a:pt x="627530" y="2204570"/>
                  <a:pt x="702236" y="2186640"/>
                  <a:pt x="784412" y="2156011"/>
                </a:cubicBezTo>
                <a:cubicBezTo>
                  <a:pt x="866588" y="2125382"/>
                  <a:pt x="949512" y="2099982"/>
                  <a:pt x="1035424" y="2034988"/>
                </a:cubicBezTo>
                <a:cubicBezTo>
                  <a:pt x="1121336" y="1969994"/>
                  <a:pt x="1216960" y="1894541"/>
                  <a:pt x="1299883" y="1766047"/>
                </a:cubicBezTo>
                <a:cubicBezTo>
                  <a:pt x="1382806" y="1637553"/>
                  <a:pt x="1447800" y="1518770"/>
                  <a:pt x="1532965" y="1264023"/>
                </a:cubicBezTo>
                <a:cubicBezTo>
                  <a:pt x="1618130" y="1009276"/>
                  <a:pt x="1749612" y="445993"/>
                  <a:pt x="1810871" y="237564"/>
                </a:cubicBezTo>
                <a:cubicBezTo>
                  <a:pt x="1872130" y="29135"/>
                  <a:pt x="1900518" y="13447"/>
                  <a:pt x="1900518" y="13447"/>
                </a:cubicBezTo>
                <a:lnTo>
                  <a:pt x="1900518" y="13447"/>
                </a:lnTo>
                <a:lnTo>
                  <a:pt x="1900518" y="13447"/>
                </a:lnTo>
                <a:lnTo>
                  <a:pt x="1905000" y="0"/>
                </a:lnTo>
                <a:lnTo>
                  <a:pt x="1905000" y="0"/>
                </a:lnTo>
                <a:lnTo>
                  <a:pt x="1900518" y="4482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Taisns savienotājs 13"/>
          <p:cNvCxnSpPr/>
          <p:nvPr/>
        </p:nvCxnSpPr>
        <p:spPr>
          <a:xfrm>
            <a:off x="5360894" y="3198515"/>
            <a:ext cx="3003177" cy="0"/>
          </a:xfrm>
          <a:prstGeom prst="line">
            <a:avLst/>
          </a:prstGeom>
          <a:ln>
            <a:prstDash val="dash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675998" y="2008880"/>
            <a:ext cx="63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endParaRPr lang="en-US" sz="1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93498" y="2372865"/>
            <a:ext cx="63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endParaRPr lang="en-US" sz="1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65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6778" t="11667" r="2334" b="9444"/>
          <a:stretch/>
        </p:blipFill>
        <p:spPr>
          <a:xfrm>
            <a:off x="0" y="523875"/>
            <a:ext cx="8526821" cy="59208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70163" y="1655618"/>
                <a:ext cx="326274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sz="1600" i="1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Lielāks ir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lv-LV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lv-LV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0,5</m:t>
                        </m:r>
                      </m:e>
                      <m:sup>
                        <m:r>
                          <a:rPr lang="lv-LV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99</m:t>
                        </m:r>
                      </m:sup>
                    </m:sSup>
                    <m:r>
                      <a:rPr lang="lv-LV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lv-LV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𝑗𝑜</m:t>
                    </m:r>
                    <m:r>
                      <a:rPr lang="lv-LV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lv-LV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𝑗𝑎</m:t>
                    </m:r>
                    <m:r>
                      <a:rPr lang="lv-LV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lv-LV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lv-LV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ā</m:t>
                    </m:r>
                    <m:r>
                      <a:rPr lang="lv-LV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𝑧𝑒</m:t>
                    </m:r>
                    <m:r>
                      <a:rPr lang="lv-LV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lv-LV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𝑚𝑎𝑧</m:t>
                    </m:r>
                    <m:r>
                      <a:rPr lang="lv-LV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ā</m:t>
                    </m:r>
                    <m:r>
                      <a:rPr lang="lv-LV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𝑘𝑎</m:t>
                    </m:r>
                    <m:r>
                      <a:rPr lang="lv-LV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lv-LV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𝑝𝑎𝑟</m:t>
                    </m:r>
                    <m:r>
                      <a:rPr lang="lv-LV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1 </m:t>
                    </m:r>
                    <m:r>
                      <a:rPr lang="lv-LV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𝑢𝑛</m:t>
                    </m:r>
                    <m:r>
                      <a:rPr lang="lv-LV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lv-LV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𝑙𝑖𝑒𝑙</m:t>
                    </m:r>
                    <m:r>
                      <a:rPr lang="lv-LV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ā</m:t>
                    </m:r>
                    <m:r>
                      <a:rPr lang="lv-LV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𝑘𝑎</m:t>
                    </m:r>
                    <m:r>
                      <a:rPr lang="lv-LV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lv-LV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𝑝𝑎𝑟</m:t>
                    </m:r>
                    <m:r>
                      <a:rPr lang="lv-LV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0,</m:t>
                    </m:r>
                  </m:oMath>
                </a14:m>
                <a:endParaRPr lang="lv-LV" sz="1600" b="0" i="1" dirty="0" smtClean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𝑡𝑎𝑑</m:t>
                      </m:r>
                      <m:r>
                        <a:rPr lang="lv-LV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lv-LV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𝑙𝑖𝑒𝑙</m:t>
                      </m:r>
                      <m:r>
                        <a:rPr lang="lv-LV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ā</m:t>
                      </m:r>
                      <m:r>
                        <a:rPr lang="lv-LV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𝑘𝑎</m:t>
                      </m:r>
                      <m:r>
                        <a:rPr lang="lv-LV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lv-LV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lv-LV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ā </m:t>
                      </m:r>
                      <m:r>
                        <a:rPr lang="lv-LV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𝑝𝑎𝑘</m:t>
                      </m:r>
                      <m:r>
                        <a:rPr lang="lv-LV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ā</m:t>
                      </m:r>
                      <m:r>
                        <a:rPr lang="lv-LV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</m:t>
                      </m:r>
                      <m:r>
                        <a:rPr lang="lv-LV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, </m:t>
                      </m:r>
                      <m:r>
                        <a:rPr lang="lv-LV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𝑘𝑢𝑟𝑎𝑠</m:t>
                      </m:r>
                      <m:r>
                        <a:rPr lang="lv-LV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lv-LV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lv-LV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ā</m:t>
                      </m:r>
                      <m:r>
                        <a:rPr lang="lv-LV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𝑝𝑖𝑛</m:t>
                      </m:r>
                      <m:r>
                        <a:rPr lang="lv-LV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ā</m:t>
                      </m:r>
                      <m:r>
                        <a:rPr lang="lv-LV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lv-LV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ā</m:t>
                      </m:r>
                      <m:r>
                        <a:rPr lang="lv-LV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𝑗𝑠</m:t>
                      </m:r>
                      <m:r>
                        <a:rPr lang="lv-LV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lv-LV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𝑖𝑟</m:t>
                      </m:r>
                      <m:r>
                        <a:rPr lang="lv-LV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lv-LV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𝑚𝑎𝑧</m:t>
                      </m:r>
                      <m:r>
                        <a:rPr lang="lv-LV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ā</m:t>
                      </m:r>
                      <m:r>
                        <a:rPr lang="lv-LV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𝑘𝑠</m:t>
                      </m:r>
                    </m:oMath>
                  </m:oMathPara>
                </a14:m>
                <a:endParaRPr lang="en-US" sz="1600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163" y="1655618"/>
                <a:ext cx="3262746" cy="830997"/>
              </a:xfrm>
              <a:prstGeom prst="rect">
                <a:avLst/>
              </a:prstGeom>
              <a:blipFill rotWithShape="0">
                <a:blip r:embed="rId3"/>
                <a:stretch>
                  <a:fillRect l="-933" t="-2941" r="-42910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Brīvforma 2"/>
          <p:cNvSpPr/>
          <p:nvPr/>
        </p:nvSpPr>
        <p:spPr>
          <a:xfrm>
            <a:off x="5948680" y="574040"/>
            <a:ext cx="1818640" cy="2377440"/>
          </a:xfrm>
          <a:custGeom>
            <a:avLst/>
            <a:gdLst>
              <a:gd name="connsiteX0" fmla="*/ 0 w 1818640"/>
              <a:gd name="connsiteY0" fmla="*/ 2377440 h 2377440"/>
              <a:gd name="connsiteX1" fmla="*/ 396240 w 1818640"/>
              <a:gd name="connsiteY1" fmla="*/ 2357120 h 2377440"/>
              <a:gd name="connsiteX2" fmla="*/ 751840 w 1818640"/>
              <a:gd name="connsiteY2" fmla="*/ 2301240 h 2377440"/>
              <a:gd name="connsiteX3" fmla="*/ 1122680 w 1818640"/>
              <a:gd name="connsiteY3" fmla="*/ 2047240 h 2377440"/>
              <a:gd name="connsiteX4" fmla="*/ 1488440 w 1818640"/>
              <a:gd name="connsiteY4" fmla="*/ 1295400 h 2377440"/>
              <a:gd name="connsiteX5" fmla="*/ 1798320 w 1818640"/>
              <a:gd name="connsiteY5" fmla="*/ 111760 h 2377440"/>
              <a:gd name="connsiteX6" fmla="*/ 1798320 w 1818640"/>
              <a:gd name="connsiteY6" fmla="*/ 111760 h 2377440"/>
              <a:gd name="connsiteX7" fmla="*/ 1798320 w 1818640"/>
              <a:gd name="connsiteY7" fmla="*/ 111760 h 2377440"/>
              <a:gd name="connsiteX8" fmla="*/ 1798320 w 1818640"/>
              <a:gd name="connsiteY8" fmla="*/ 111760 h 2377440"/>
              <a:gd name="connsiteX9" fmla="*/ 1798320 w 1818640"/>
              <a:gd name="connsiteY9" fmla="*/ 111760 h 2377440"/>
              <a:gd name="connsiteX10" fmla="*/ 1798320 w 1818640"/>
              <a:gd name="connsiteY10" fmla="*/ 111760 h 2377440"/>
              <a:gd name="connsiteX11" fmla="*/ 1798320 w 1818640"/>
              <a:gd name="connsiteY11" fmla="*/ 111760 h 2377440"/>
              <a:gd name="connsiteX12" fmla="*/ 1818640 w 1818640"/>
              <a:gd name="connsiteY12" fmla="*/ 0 h 237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18640" h="2377440">
                <a:moveTo>
                  <a:pt x="0" y="2377440"/>
                </a:moveTo>
                <a:cubicBezTo>
                  <a:pt x="135466" y="2373630"/>
                  <a:pt x="270933" y="2369820"/>
                  <a:pt x="396240" y="2357120"/>
                </a:cubicBezTo>
                <a:cubicBezTo>
                  <a:pt x="521547" y="2344420"/>
                  <a:pt x="630767" y="2352887"/>
                  <a:pt x="751840" y="2301240"/>
                </a:cubicBezTo>
                <a:cubicBezTo>
                  <a:pt x="872913" y="2249593"/>
                  <a:pt x="999913" y="2214880"/>
                  <a:pt x="1122680" y="2047240"/>
                </a:cubicBezTo>
                <a:cubicBezTo>
                  <a:pt x="1245447" y="1879600"/>
                  <a:pt x="1375833" y="1617980"/>
                  <a:pt x="1488440" y="1295400"/>
                </a:cubicBezTo>
                <a:cubicBezTo>
                  <a:pt x="1601047" y="972820"/>
                  <a:pt x="1798320" y="111760"/>
                  <a:pt x="1798320" y="111760"/>
                </a:cubicBezTo>
                <a:lnTo>
                  <a:pt x="1798320" y="111760"/>
                </a:lnTo>
                <a:lnTo>
                  <a:pt x="1798320" y="111760"/>
                </a:lnTo>
                <a:lnTo>
                  <a:pt x="1798320" y="111760"/>
                </a:lnTo>
                <a:lnTo>
                  <a:pt x="1798320" y="111760"/>
                </a:lnTo>
                <a:lnTo>
                  <a:pt x="1798320" y="111760"/>
                </a:lnTo>
                <a:lnTo>
                  <a:pt x="1798320" y="111760"/>
                </a:lnTo>
                <a:lnTo>
                  <a:pt x="1818640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541585" y="3657600"/>
                <a:ext cx="18170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∈(−∞;0)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1585" y="3657600"/>
                <a:ext cx="1817077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021373" y="4697968"/>
                <a:ext cx="2857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0,5</m:t>
                          </m:r>
                        </m:e>
                        <m:sup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0,5</m:t>
                          </m:r>
                        </m:e>
                        <m:sup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0,5</m:t>
                          </m:r>
                        </m:e>
                        <m:sup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373" y="4697968"/>
                <a:ext cx="285750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073150" y="5130800"/>
                <a:ext cx="2857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0,5</m:t>
                          </m:r>
                        </m:e>
                        <m:sup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2+</m:t>
                          </m:r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0,5</m:t>
                          </m:r>
                        </m:e>
                        <m:sup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150" y="5130800"/>
                <a:ext cx="285750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075459" y="5571333"/>
                <a:ext cx="2857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lv-LV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459" y="5571333"/>
                <a:ext cx="2857500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364759" y="4761468"/>
                <a:ext cx="2857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lv-LV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4759" y="4761468"/>
                <a:ext cx="2857500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073150" y="6008016"/>
                <a:ext cx="2857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lv-LV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150" y="6008016"/>
                <a:ext cx="2857500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457626" y="5142984"/>
                <a:ext cx="2857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lv-LV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7626" y="5142984"/>
                <a:ext cx="2857500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040141" y="5753793"/>
                <a:ext cx="18170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∈(1;+∞)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141" y="5753793"/>
                <a:ext cx="1817077" cy="369332"/>
              </a:xfrm>
              <a:prstGeom prst="rect">
                <a:avLst/>
              </a:prstGeom>
              <a:blipFill rotWithShape="0">
                <a:blip r:embed="rId1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699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t="47256"/>
          <a:stretch/>
        </p:blipFill>
        <p:spPr>
          <a:xfrm>
            <a:off x="-123825" y="0"/>
            <a:ext cx="8547333" cy="2929368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 rotWithShape="1">
          <a:blip r:embed="rId3"/>
          <a:srcRect l="5555" t="10833" r="3889" b="30663"/>
          <a:stretch/>
        </p:blipFill>
        <p:spPr>
          <a:xfrm>
            <a:off x="258026" y="2445522"/>
            <a:ext cx="8437447" cy="43608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389673" y="587919"/>
                <a:ext cx="2857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+9 ∙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lv-LV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24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9673" y="587919"/>
                <a:ext cx="2857500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238250" y="1003016"/>
                <a:ext cx="33368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d>
                        <m:dPr>
                          <m:ctrlP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9 </m:t>
                          </m:r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lv-LV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24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250" y="1003016"/>
                <a:ext cx="3336809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298691" y="1336653"/>
                <a:ext cx="33368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lv-LV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24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691" y="1336653"/>
                <a:ext cx="3336809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298691" y="1703304"/>
                <a:ext cx="28669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lv-LV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691" y="1703304"/>
                <a:ext cx="2866909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635500" y="587919"/>
                <a:ext cx="28669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5500" y="587919"/>
                <a:ext cx="2866909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695941" y="1054619"/>
                <a:ext cx="25938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lv-LV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5941" y="1054619"/>
                <a:ext cx="2593859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761086" y="1447802"/>
                <a:ext cx="25938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1086" y="1447802"/>
                <a:ext cx="2593859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123950" y="2880922"/>
                <a:ext cx="2857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0,5</m:t>
                          </m:r>
                        </m:e>
                        <m:sup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0,5</m:t>
                          </m:r>
                        </m:e>
                        <m:sup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950" y="2880922"/>
                <a:ext cx="2857500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079426" y="3296019"/>
                <a:ext cx="2857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&lt;2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426" y="3296019"/>
                <a:ext cx="2857500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380264" y="4733751"/>
                <a:ext cx="28669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lv-LV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264" y="4733751"/>
                <a:ext cx="2866909" cy="369332"/>
              </a:xfrm>
              <a:prstGeom prst="rect">
                <a:avLst/>
              </a:prstGeom>
              <a:blipFill rotWithShape="0">
                <a:blip r:embed="rId1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341079" y="5100402"/>
                <a:ext cx="28669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−8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−9=0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1079" y="5100402"/>
                <a:ext cx="2866909" cy="369332"/>
              </a:xfrm>
              <a:prstGeom prst="rect">
                <a:avLst/>
              </a:prstGeom>
              <a:blipFill rotWithShape="0">
                <a:blip r:embed="rId1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902719" y="5382308"/>
                <a:ext cx="1486561" cy="710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v-LV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lv-LV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lv-LV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v-LV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lv-LV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=8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v-LV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lv-LV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lv-LV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lv-LV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v-LV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lv-LV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lv-LV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−9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2719" y="5382308"/>
                <a:ext cx="1486561" cy="710194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764895" y="6057403"/>
                <a:ext cx="1486561" cy="710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v-LV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lv-LV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=9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lv-LV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v-LV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lv-LV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lv-LV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4895" y="6057403"/>
                <a:ext cx="1486561" cy="710194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981450" y="4869971"/>
                <a:ext cx="28669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1450" y="4869971"/>
                <a:ext cx="2866909" cy="369332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454089" y="4869850"/>
                <a:ext cx="28669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4089" y="4869850"/>
                <a:ext cx="2866909" cy="369332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020634" y="5241863"/>
                <a:ext cx="28669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0634" y="5241863"/>
                <a:ext cx="2866909" cy="369332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414904" y="5285068"/>
                <a:ext cx="28669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∈∅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904" y="5285068"/>
                <a:ext cx="2866909" cy="369332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547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4667" t="16250" r="2555" b="47638"/>
          <a:stretch/>
        </p:blipFill>
        <p:spPr>
          <a:xfrm>
            <a:off x="152400" y="2130623"/>
            <a:ext cx="8543925" cy="2660452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-2696"/>
            <a:ext cx="7760881" cy="1152244"/>
          </a:xfrm>
          <a:prstGeom prst="rect">
            <a:avLst/>
          </a:prstGeom>
        </p:spPr>
      </p:pic>
      <p:sp>
        <p:nvSpPr>
          <p:cNvPr id="6" name="Ovāls 5"/>
          <p:cNvSpPr/>
          <p:nvPr/>
        </p:nvSpPr>
        <p:spPr>
          <a:xfrm>
            <a:off x="1655032" y="2956070"/>
            <a:ext cx="205575" cy="2226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āls 6"/>
          <p:cNvSpPr/>
          <p:nvPr/>
        </p:nvSpPr>
        <p:spPr>
          <a:xfrm>
            <a:off x="7521934" y="4349365"/>
            <a:ext cx="202338" cy="2287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99490" y="716301"/>
            <a:ext cx="531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>
                <a:solidFill>
                  <a:srgbClr val="FF0000"/>
                </a:solidFill>
              </a:rPr>
              <a:t>7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00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ttēls 4"/>
          <p:cNvPicPr>
            <a:picLocks noChangeAspect="1"/>
          </p:cNvPicPr>
          <p:nvPr/>
        </p:nvPicPr>
        <p:blipFill rotWithShape="1">
          <a:blip r:embed="rId2"/>
          <a:srcRect l="6445" t="28055" r="4222" b="13611"/>
          <a:stretch/>
        </p:blipFill>
        <p:spPr>
          <a:xfrm>
            <a:off x="37555" y="324846"/>
            <a:ext cx="8877845" cy="46376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8434" y="1584263"/>
                <a:ext cx="28669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v-LV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34" y="1584263"/>
                <a:ext cx="2866909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31284" y="2459020"/>
                <a:ext cx="2866909" cy="634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84" y="2459020"/>
                <a:ext cx="2866909" cy="63478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90084" y="3718437"/>
                <a:ext cx="2866909" cy="665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lv-LV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lv-LV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v-LV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lv-LV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15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lv-LV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v-LV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17</m:t>
                              </m:r>
                            </m:sub>
                          </m:sSub>
                        </m:den>
                      </m:f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084" y="3718437"/>
                <a:ext cx="2866909" cy="66531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299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5334" t="10834" r="2333" b="9583"/>
          <a:stretch/>
        </p:blipFill>
        <p:spPr>
          <a:xfrm>
            <a:off x="41543" y="496486"/>
            <a:ext cx="8505826" cy="58650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aisnstūris 1"/>
              <p:cNvSpPr/>
              <p:nvPr/>
            </p:nvSpPr>
            <p:spPr>
              <a:xfrm>
                <a:off x="1405206" y="2069584"/>
                <a:ext cx="622927" cy="4854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lv-LV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lv-LV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lv-LV" dirty="0" smtClean="0">
                    <a:solidFill>
                      <a:srgbClr val="FF0000"/>
                    </a:solidFill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lv-LV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lv-LV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aisnstūris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5206" y="2069584"/>
                <a:ext cx="622927" cy="485454"/>
              </a:xfrm>
              <a:prstGeom prst="rect">
                <a:avLst/>
              </a:prstGeom>
              <a:blipFill rotWithShape="0">
                <a:blip r:embed="rId3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aisnstūris 4"/>
              <p:cNvSpPr/>
              <p:nvPr/>
            </p:nvSpPr>
            <p:spPr>
              <a:xfrm>
                <a:off x="1792556" y="2943546"/>
                <a:ext cx="6229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lv-LV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lv-LV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</m:oMath>
                </a14:m>
                <a:r>
                  <a:rPr lang="lv-LV" dirty="0" smtClean="0">
                    <a:solidFill>
                      <a:srgbClr val="FF0000"/>
                    </a:solidFill>
                  </a:rPr>
                  <a:t>=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aisnstūris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2556" y="2943546"/>
                <a:ext cx="622927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10000" r="-784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ttēls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7100" y="2943546"/>
            <a:ext cx="2362200" cy="619125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4919" y="4277884"/>
            <a:ext cx="3057967" cy="1951466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17661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>
                <a:solidFill>
                  <a:schemeClr val="accent1">
                    <a:lumMod val="50000"/>
                  </a:schemeClr>
                </a:solidFill>
              </a:rPr>
              <a:t>Analītiskā ģeometrija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B301E8-720C-845B-C4F2-EB8E279BC5C8}"/>
              </a:ext>
            </a:extLst>
          </p:cNvPr>
          <p:cNvSpPr txBox="1"/>
          <p:nvPr/>
        </p:nvSpPr>
        <p:spPr>
          <a:xfrm>
            <a:off x="516827" y="2951609"/>
            <a:ext cx="84416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000" dirty="0">
                <a:solidFill>
                  <a:srgbClr val="1B50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Darbības ar vektoriem ģeometriskā formā un koordinātu formā (plaknē un telpā), vektora modulis, pāreja no viena formas uz otru.</a:t>
            </a:r>
            <a:endParaRPr lang="lv-LV" sz="2000" dirty="0">
              <a:solidFill>
                <a:srgbClr val="1B50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FA918B1-0B4E-5FDD-F614-54C0DB38CEC2}"/>
              </a:ext>
            </a:extLst>
          </p:cNvPr>
          <p:cNvSpPr txBox="1"/>
          <p:nvPr/>
        </p:nvSpPr>
        <p:spPr>
          <a:xfrm>
            <a:off x="516827" y="3869807"/>
            <a:ext cx="84416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000" dirty="0">
                <a:solidFill>
                  <a:srgbClr val="1B50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Taisnes  vienādojums caur diviem punktiem, zinot virziena koeficientu un viena punkta koordinātas.</a:t>
            </a:r>
            <a:endParaRPr lang="lv-LV" sz="2000" dirty="0">
              <a:solidFill>
                <a:srgbClr val="1B508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6E7F91C-6C28-26E8-AC42-BCC251127509}"/>
              </a:ext>
            </a:extLst>
          </p:cNvPr>
          <p:cNvSpPr txBox="1"/>
          <p:nvPr/>
        </p:nvSpPr>
        <p:spPr>
          <a:xfrm>
            <a:off x="516829" y="5674451"/>
            <a:ext cx="84416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000" dirty="0">
                <a:solidFill>
                  <a:srgbClr val="1B50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Vienādojuma ar diviem nezināmajiem ģeometriskā interpretācija. </a:t>
            </a:r>
            <a:endParaRPr lang="lv-LV" sz="2000" dirty="0">
              <a:solidFill>
                <a:srgbClr val="1B508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606042F-90A1-E8F8-6E25-6B5C2361B291}"/>
              </a:ext>
            </a:extLst>
          </p:cNvPr>
          <p:cNvSpPr txBox="1"/>
          <p:nvPr/>
        </p:nvSpPr>
        <p:spPr>
          <a:xfrm>
            <a:off x="516827" y="2413097"/>
            <a:ext cx="61225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000" dirty="0">
                <a:solidFill>
                  <a:srgbClr val="1B50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Punkta koordinātas telpā.</a:t>
            </a:r>
            <a:endParaRPr lang="lv-LV" sz="2000" dirty="0">
              <a:solidFill>
                <a:srgbClr val="1B5089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4B7DB32-675F-3CE4-5A30-F43C43B1493F}"/>
              </a:ext>
            </a:extLst>
          </p:cNvPr>
          <p:cNvSpPr txBox="1"/>
          <p:nvPr/>
        </p:nvSpPr>
        <p:spPr>
          <a:xfrm>
            <a:off x="516828" y="4818056"/>
            <a:ext cx="84416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000" dirty="0">
                <a:solidFill>
                  <a:srgbClr val="1B50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Sakarības starp paralēlu taišņu virziena koeficientiem, perpendikulāru taišņu virziena koeficientiem.</a:t>
            </a:r>
            <a:endParaRPr lang="lv-LV" sz="2000" dirty="0">
              <a:solidFill>
                <a:srgbClr val="1B50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96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atura vietturis 2">
            <a:extLst>
              <a:ext uri="{FF2B5EF4-FFF2-40B4-BE49-F238E27FC236}">
                <a16:creationId xmlns:a16="http://schemas.microsoft.com/office/drawing/2014/main" xmlns="" id="{3F263BF3-41E8-E943-8590-2EFB6BC2EFF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64944" y="475090"/>
            <a:ext cx="5992314" cy="2652920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1B5089"/>
              </a:buClr>
              <a:buNone/>
            </a:pPr>
            <a:r>
              <a:rPr lang="lv-LV" sz="2000" u="sng" dirty="0">
                <a:solidFill>
                  <a:srgbClr val="1B50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daļa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1B5089"/>
              </a:buClr>
              <a:buNone/>
            </a:pPr>
            <a:r>
              <a:rPr lang="lv-LV" sz="2000" dirty="0">
                <a:solidFill>
                  <a:srgbClr val="1B50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Algebra 1.-10.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1B5089"/>
              </a:buClr>
              <a:buNone/>
            </a:pPr>
            <a:r>
              <a:rPr lang="lv-LV" sz="2000" dirty="0">
                <a:solidFill>
                  <a:srgbClr val="1B50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Analītiskā ģeometrija 11.-14.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1B5089"/>
              </a:buClr>
              <a:buNone/>
            </a:pPr>
            <a:r>
              <a:rPr lang="lv-LV" sz="2000" dirty="0">
                <a:solidFill>
                  <a:srgbClr val="1B50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Ģeometrija 15.-18.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1B5089"/>
              </a:buClr>
              <a:buNone/>
            </a:pPr>
            <a:r>
              <a:rPr lang="lv-LV" sz="2000" dirty="0">
                <a:solidFill>
                  <a:srgbClr val="1B50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Trigonometrija 19.-22.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1B5089"/>
              </a:buClr>
              <a:buNone/>
            </a:pPr>
            <a:r>
              <a:rPr lang="lv-LV" sz="2000" dirty="0">
                <a:solidFill>
                  <a:srgbClr val="1B50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Kombinatorika, varbūtības un statistika 23.-28.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1B5089"/>
              </a:buClr>
              <a:buNone/>
            </a:pPr>
            <a:endParaRPr lang="lv-LV" sz="2000" dirty="0">
              <a:solidFill>
                <a:srgbClr val="1B50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lv-LV" sz="2000" dirty="0">
              <a:solidFill>
                <a:srgbClr val="1B50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77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8556" t="14723" r="6888" b="12916"/>
          <a:stretch/>
        </p:blipFill>
        <p:spPr>
          <a:xfrm>
            <a:off x="487361" y="660400"/>
            <a:ext cx="7834313" cy="5363570"/>
          </a:xfrm>
          <a:prstGeom prst="rect">
            <a:avLst/>
          </a:prstGeom>
        </p:spPr>
      </p:pic>
      <p:sp>
        <p:nvSpPr>
          <p:cNvPr id="3" name="Ovāls 2"/>
          <p:cNvSpPr/>
          <p:nvPr/>
        </p:nvSpPr>
        <p:spPr>
          <a:xfrm>
            <a:off x="1090489" y="2216598"/>
            <a:ext cx="205575" cy="2226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āls 4"/>
          <p:cNvSpPr/>
          <p:nvPr/>
        </p:nvSpPr>
        <p:spPr>
          <a:xfrm>
            <a:off x="1090488" y="3910347"/>
            <a:ext cx="205575" cy="2226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683441" y="5118100"/>
                <a:ext cx="2689326" cy="3179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8−6;6−2</m:t>
                          </m:r>
                        </m:e>
                      </m:d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=(2;4)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3441" y="5118100"/>
                <a:ext cx="2689326" cy="317972"/>
              </a:xfrm>
              <a:prstGeom prst="rect">
                <a:avLst/>
              </a:prstGeom>
              <a:blipFill rotWithShape="0">
                <a:blip r:embed="rId3"/>
                <a:stretch>
                  <a:fillRect l="-1814" r="-2721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391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6777" t="14722" r="6112" b="23889"/>
          <a:stretch/>
        </p:blipFill>
        <p:spPr>
          <a:xfrm>
            <a:off x="321823" y="694742"/>
            <a:ext cx="8431652" cy="4753558"/>
          </a:xfrm>
          <a:prstGeom prst="rect">
            <a:avLst/>
          </a:prstGeom>
        </p:spPr>
      </p:pic>
      <p:cxnSp>
        <p:nvCxnSpPr>
          <p:cNvPr id="3" name="Taisns bultveida savienotājs 2"/>
          <p:cNvCxnSpPr/>
          <p:nvPr/>
        </p:nvCxnSpPr>
        <p:spPr>
          <a:xfrm flipV="1">
            <a:off x="2482850" y="1587500"/>
            <a:ext cx="25400" cy="10477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46200" y="4171950"/>
                <a:ext cx="2800638" cy="3420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</m:e>
                    </m:acc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lv-LV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+(−4)</m:t>
                            </m:r>
                          </m:e>
                          <m:sup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e>
                          <m:sup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lv-LV" dirty="0" smtClean="0">
                    <a:solidFill>
                      <a:srgbClr val="FF0000"/>
                    </a:solidFill>
                  </a:rPr>
                  <a:t>= 13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200" y="4171950"/>
                <a:ext cx="2800638" cy="342081"/>
              </a:xfrm>
              <a:prstGeom prst="rect">
                <a:avLst/>
              </a:prstGeom>
              <a:blipFill rotWithShape="0">
                <a:blip r:embed="rId3"/>
                <a:stretch>
                  <a:fillRect l="-436" t="-5357" r="-4139" b="-41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aisnstūris 5"/>
              <p:cNvSpPr/>
              <p:nvPr/>
            </p:nvSpPr>
            <p:spPr>
              <a:xfrm>
                <a:off x="2140585" y="2111375"/>
                <a:ext cx="367665" cy="4103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aisnstūris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0585" y="2111375"/>
                <a:ext cx="367665" cy="41030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771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8221" t="11111" r="2445" b="17500"/>
          <a:stretch/>
        </p:blipFill>
        <p:spPr>
          <a:xfrm>
            <a:off x="323849" y="571499"/>
            <a:ext cx="8067675" cy="5157693"/>
          </a:xfrm>
          <a:prstGeom prst="rect">
            <a:avLst/>
          </a:prstGeom>
        </p:spPr>
      </p:pic>
      <p:sp>
        <p:nvSpPr>
          <p:cNvPr id="3" name="Ovāls 2"/>
          <p:cNvSpPr/>
          <p:nvPr/>
        </p:nvSpPr>
        <p:spPr>
          <a:xfrm>
            <a:off x="3412270" y="5365315"/>
            <a:ext cx="205575" cy="2226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31850" y="1409700"/>
            <a:ext cx="504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i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Vektoriāls lielums ir lielums, kurš izsakāms ar skaitlisku vērtību un virzienu</a:t>
            </a:r>
            <a:endParaRPr lang="en-US" i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49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7222" t="24861" r="2334" b="22361"/>
          <a:stretch/>
        </p:blipFill>
        <p:spPr>
          <a:xfrm>
            <a:off x="0" y="419100"/>
            <a:ext cx="8793929" cy="4105275"/>
          </a:xfrm>
          <a:prstGeom prst="rect">
            <a:avLst/>
          </a:prstGeom>
        </p:spPr>
      </p:pic>
      <p:sp>
        <p:nvSpPr>
          <p:cNvPr id="3" name="Ovāls 2"/>
          <p:cNvSpPr/>
          <p:nvPr/>
        </p:nvSpPr>
        <p:spPr>
          <a:xfrm>
            <a:off x="486190" y="1508932"/>
            <a:ext cx="205575" cy="2226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āls 4"/>
          <p:cNvSpPr/>
          <p:nvPr/>
        </p:nvSpPr>
        <p:spPr>
          <a:xfrm>
            <a:off x="2871581" y="2542602"/>
            <a:ext cx="205575" cy="2226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āls 5"/>
          <p:cNvSpPr/>
          <p:nvPr/>
        </p:nvSpPr>
        <p:spPr>
          <a:xfrm>
            <a:off x="2871581" y="3846616"/>
            <a:ext cx="205575" cy="2226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9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5334" t="25416" r="2668" b="16806"/>
          <a:stretch/>
        </p:blipFill>
        <p:spPr>
          <a:xfrm>
            <a:off x="120650" y="606425"/>
            <a:ext cx="8457556" cy="42492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aisnstūris 1"/>
              <p:cNvSpPr/>
              <p:nvPr/>
            </p:nvSpPr>
            <p:spPr>
              <a:xfrm>
                <a:off x="1136967" y="2010998"/>
                <a:ext cx="2962158" cy="4103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lv-LV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lv-LV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=( 6 - 2;  4 - 3)= (4;1)</a:t>
                </a:r>
                <a:endParaRPr lang="en-US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aisnstūris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967" y="2010998"/>
                <a:ext cx="2962158" cy="410305"/>
              </a:xfrm>
              <a:prstGeom prst="rect">
                <a:avLst/>
              </a:prstGeom>
              <a:blipFill rotWithShape="0">
                <a:blip r:embed="rId3"/>
                <a:stretch>
                  <a:fillRect r="-1031" b="-223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234301" y="3058899"/>
                <a:ext cx="789447" cy="5677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den>
                      </m:f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301" y="3058899"/>
                <a:ext cx="789447" cy="5677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aisnstūris 4"/>
              <p:cNvSpPr/>
              <p:nvPr/>
            </p:nvSpPr>
            <p:spPr>
              <a:xfrm>
                <a:off x="1136967" y="3834444"/>
                <a:ext cx="984116" cy="5295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lv-LV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lv-LV" sz="2000" dirty="0" smtClean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lv-LV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lv-LV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3∙4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FF0000"/>
                            </a:solidFill>
                          </a:rPr>
                          <m:t> </m:t>
                        </m:r>
                      </m:num>
                      <m:den>
                        <m:r>
                          <a:rPr lang="lv-LV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aisnstūris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967" y="3834444"/>
                <a:ext cx="984116" cy="529504"/>
              </a:xfrm>
              <a:prstGeom prst="rect">
                <a:avLst/>
              </a:prstGeom>
              <a:blipFill rotWithShape="0">
                <a:blip r:embed="rId5"/>
                <a:stretch>
                  <a:fillRect b="-8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aisnstūris 5"/>
              <p:cNvSpPr/>
              <p:nvPr/>
            </p:nvSpPr>
            <p:spPr>
              <a:xfrm>
                <a:off x="3029267" y="3174044"/>
                <a:ext cx="85427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lv-LV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lv-LV" sz="2000" dirty="0" smtClean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r>
                      <a:rPr lang="lv-LV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lv-LV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aisnstūris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267" y="3174044"/>
                <a:ext cx="854273" cy="400110"/>
              </a:xfrm>
              <a:prstGeom prst="rect">
                <a:avLst/>
              </a:prstGeom>
              <a:blipFill rotWithShape="0">
                <a:blip r:embed="rId6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36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5445" t="39722" r="1556" b="27083"/>
          <a:stretch/>
        </p:blipFill>
        <p:spPr>
          <a:xfrm>
            <a:off x="99474" y="447675"/>
            <a:ext cx="8873077" cy="25336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isnstūris 2"/>
              <p:cNvSpPr/>
              <p:nvPr/>
            </p:nvSpPr>
            <p:spPr>
              <a:xfrm>
                <a:off x="1352867" y="1516694"/>
                <a:ext cx="135312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v-LV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lv-LV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lv-LV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(0;2;2)</m:t>
                      </m:r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aisnstūris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2867" y="1516694"/>
                <a:ext cx="1353127" cy="400110"/>
              </a:xfrm>
              <a:prstGeom prst="rect">
                <a:avLst/>
              </a:prstGeom>
              <a:blipFill rotWithShape="0">
                <a:blip r:embed="rId3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8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6778" t="23472" r="2777" b="31389"/>
          <a:stretch/>
        </p:blipFill>
        <p:spPr>
          <a:xfrm>
            <a:off x="38787" y="476101"/>
            <a:ext cx="9105213" cy="36353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aisnstūris 4"/>
              <p:cNvSpPr/>
              <p:nvPr/>
            </p:nvSpPr>
            <p:spPr>
              <a:xfrm>
                <a:off x="1194117" y="1777044"/>
                <a:ext cx="38504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aisnstūris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4117" y="1777044"/>
                <a:ext cx="385041" cy="40011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aisnstūris 5"/>
              <p:cNvSpPr/>
              <p:nvPr/>
            </p:nvSpPr>
            <p:spPr>
              <a:xfrm>
                <a:off x="1579158" y="2634294"/>
                <a:ext cx="38504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aisnstūris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158" y="2634294"/>
                <a:ext cx="385041" cy="40011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aisnstūris 6"/>
              <p:cNvSpPr/>
              <p:nvPr/>
            </p:nvSpPr>
            <p:spPr>
              <a:xfrm>
                <a:off x="1835467" y="2634294"/>
                <a:ext cx="38504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aisnstūris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467" y="2634294"/>
                <a:ext cx="385041" cy="40011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aisnstūris 7"/>
              <p:cNvSpPr/>
              <p:nvPr/>
            </p:nvSpPr>
            <p:spPr>
              <a:xfrm>
                <a:off x="1346545" y="2634294"/>
                <a:ext cx="38504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aisnstūris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545" y="2634294"/>
                <a:ext cx="385041" cy="40011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aisnstūris 8"/>
              <p:cNvSpPr/>
              <p:nvPr/>
            </p:nvSpPr>
            <p:spPr>
              <a:xfrm>
                <a:off x="1386637" y="3772921"/>
                <a:ext cx="385041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aisnstūris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6637" y="3772921"/>
                <a:ext cx="385041" cy="33855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aisnstūris 9"/>
              <p:cNvSpPr/>
              <p:nvPr/>
            </p:nvSpPr>
            <p:spPr>
              <a:xfrm>
                <a:off x="1605276" y="3772921"/>
                <a:ext cx="46038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2,5</m:t>
                      </m:r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aisnstūris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5276" y="3772921"/>
                <a:ext cx="460382" cy="30777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aisnstūris 10"/>
              <p:cNvSpPr/>
              <p:nvPr/>
            </p:nvSpPr>
            <p:spPr>
              <a:xfrm>
                <a:off x="1835467" y="3803698"/>
                <a:ext cx="46038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1,5</m:t>
                      </m:r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aisnstūris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467" y="3803698"/>
                <a:ext cx="460382" cy="30777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47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6889" t="12084" r="3112" b="17083"/>
          <a:stretch/>
        </p:blipFill>
        <p:spPr>
          <a:xfrm>
            <a:off x="182880" y="320041"/>
            <a:ext cx="8471646" cy="5334000"/>
          </a:xfrm>
          <a:prstGeom prst="rect">
            <a:avLst/>
          </a:prstGeom>
        </p:spPr>
      </p:pic>
      <p:cxnSp>
        <p:nvCxnSpPr>
          <p:cNvPr id="3" name="Taisns savienotājs 2"/>
          <p:cNvCxnSpPr/>
          <p:nvPr/>
        </p:nvCxnSpPr>
        <p:spPr>
          <a:xfrm flipV="1">
            <a:off x="5242560" y="592229"/>
            <a:ext cx="3035300" cy="81279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Taisns savienotājs 6"/>
          <p:cNvCxnSpPr/>
          <p:nvPr/>
        </p:nvCxnSpPr>
        <p:spPr>
          <a:xfrm flipV="1">
            <a:off x="5334000" y="1001713"/>
            <a:ext cx="3035300" cy="81279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784860" y="1411068"/>
                <a:ext cx="1163717" cy="403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lv-LV" dirty="0" smtClean="0">
                    <a:solidFill>
                      <a:srgbClr val="FF0000"/>
                    </a:solidFill>
                  </a:rPr>
                  <a:t>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lv-LV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lv-LV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lv-LV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lv-LV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lv-LV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lv-LV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lv-LV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860" y="1411068"/>
                <a:ext cx="1163717" cy="403444"/>
              </a:xfrm>
              <a:prstGeom prst="rect">
                <a:avLst/>
              </a:prstGeom>
              <a:blipFill rotWithShape="0">
                <a:blip r:embed="rId3"/>
                <a:stretch>
                  <a:fillRect l="-5236" t="-10448" r="-3141" b="-11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84860" y="2046344"/>
                <a:ext cx="1348703" cy="4412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−(−2)</m:t>
                        </m:r>
                      </m:num>
                      <m:den>
                        <m:r>
                          <a:rPr lang="lv-LV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−(−2)</m:t>
                        </m:r>
                      </m:den>
                    </m:f>
                  </m:oMath>
                </a14:m>
                <a:r>
                  <a:rPr lang="lv-LV" dirty="0" smtClean="0">
                    <a:solidFill>
                      <a:srgbClr val="FF0000"/>
                    </a:solidFill>
                  </a:rPr>
                  <a:t>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lv-LV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lv-LV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−3)</m:t>
                        </m:r>
                      </m:num>
                      <m:den>
                        <m:r>
                          <a:rPr lang="lv-LV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lv-LV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lv-LV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−3)</m:t>
                        </m:r>
                      </m:den>
                    </m:f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860" y="2046344"/>
                <a:ext cx="1348703" cy="441211"/>
              </a:xfrm>
              <a:prstGeom prst="rect">
                <a:avLst/>
              </a:prstGeom>
              <a:blipFill rotWithShape="0">
                <a:blip r:embed="rId4"/>
                <a:stretch>
                  <a:fillRect l="-4525" t="-2778" r="-5882" b="-180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99160" y="2654432"/>
                <a:ext cx="822918" cy="3935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</m:num>
                      <m:den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lv-LV" dirty="0" smtClean="0">
                    <a:solidFill>
                      <a:srgbClr val="FF0000"/>
                    </a:solidFill>
                  </a:rPr>
                  <a:t>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lv-LV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160" y="2654432"/>
                <a:ext cx="822918" cy="393569"/>
              </a:xfrm>
              <a:prstGeom prst="rect">
                <a:avLst/>
              </a:prstGeom>
              <a:blipFill rotWithShape="0">
                <a:blip r:embed="rId5"/>
                <a:stretch>
                  <a:fillRect l="-7463" t="-4615" r="-7463" b="-2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84860" y="3289735"/>
                <a:ext cx="162518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lv-LV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+16</m:t>
                    </m:r>
                  </m:oMath>
                </a14:m>
                <a:r>
                  <a:rPr lang="lv-LV" dirty="0" smtClean="0">
                    <a:solidFill>
                      <a:srgbClr val="FF0000"/>
                    </a:solidFill>
                  </a:rPr>
                  <a:t> =</a:t>
                </a:r>
                <a14:m>
                  <m:oMath xmlns:m="http://schemas.openxmlformats.org/officeDocument/2006/math">
                    <m:r>
                      <a:rPr lang="lv-LV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+6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860" y="3289735"/>
                <a:ext cx="1625188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5263" t="-28889" r="-4511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465263" y="1583551"/>
                <a:ext cx="140718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−10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5263" y="1583551"/>
                <a:ext cx="1407180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3463" r="-3896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288933" y="2046344"/>
                <a:ext cx="17598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=0,25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−1,25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8933" y="2046344"/>
                <a:ext cx="1759841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2778" r="-3472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99160" y="4808220"/>
                <a:ext cx="13651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lv-LV" dirty="0" smtClean="0">
                    <a:solidFill>
                      <a:srgbClr val="FF0000"/>
                    </a:solidFill>
                  </a:rPr>
                  <a:t>= </a:t>
                </a:r>
                <a:r>
                  <a:rPr lang="lv-LV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0,25</a:t>
                </a:r>
                <a:endParaRPr lang="en-US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160" y="4808220"/>
                <a:ext cx="1365117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6278" t="-33333" r="-9865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935673" y="4808220"/>
            <a:ext cx="1059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b=1</a:t>
            </a:r>
            <a:endParaRPr lang="en-US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872443" y="4815840"/>
                <a:ext cx="14552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=0,25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2443" y="4815840"/>
                <a:ext cx="1455270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3766" r="-334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410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  <p:bldP spid="10" grpId="0"/>
      <p:bldP spid="11" grpId="0"/>
      <p:bldP spid="5" grpId="0"/>
      <p:bldP spid="12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7001" t="10834" r="2888" b="18056"/>
          <a:stretch/>
        </p:blipFill>
        <p:spPr>
          <a:xfrm>
            <a:off x="218827" y="450656"/>
            <a:ext cx="8376660" cy="5288347"/>
          </a:xfrm>
          <a:prstGeom prst="rect">
            <a:avLst/>
          </a:prstGeom>
        </p:spPr>
      </p:pic>
      <p:sp>
        <p:nvSpPr>
          <p:cNvPr id="3" name="Ovāls 2"/>
          <p:cNvSpPr/>
          <p:nvPr/>
        </p:nvSpPr>
        <p:spPr>
          <a:xfrm>
            <a:off x="5217216" y="1182928"/>
            <a:ext cx="205575" cy="2226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05232" y="2075290"/>
            <a:ext cx="707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(0;4)</a:t>
            </a:r>
            <a:endParaRPr lang="en-US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799852" y="2181970"/>
                <a:ext cx="22217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a:rPr lang="lv-LV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lv-LV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0+2</a:t>
                </a:r>
                <a14:m>
                  <m:oMath xmlns:m="http://schemas.openxmlformats.org/officeDocument/2006/math">
                    <m:r>
                      <a:rPr lang="lv-LV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lv-LV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4+8=0</m:t>
                    </m:r>
                  </m:oMath>
                </a14:m>
                <a:endParaRPr lang="en-US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9852" y="2181970"/>
                <a:ext cx="2221728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2192" t="-11475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623392" y="4300330"/>
            <a:ext cx="1767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(x;                   )</a:t>
            </a:r>
            <a:endParaRPr lang="en-US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009927" y="4364386"/>
                <a:ext cx="89184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1,5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+4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9927" y="4364386"/>
                <a:ext cx="891846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6164" r="-5479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372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6" grpId="0"/>
      <p:bldP spid="7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10335" t="14027" r="3666" b="20000"/>
          <a:stretch/>
        </p:blipFill>
        <p:spPr>
          <a:xfrm>
            <a:off x="282704" y="645079"/>
            <a:ext cx="8343136" cy="5120143"/>
          </a:xfrm>
          <a:prstGeom prst="rect">
            <a:avLst/>
          </a:prstGeom>
        </p:spPr>
      </p:pic>
      <p:cxnSp>
        <p:nvCxnSpPr>
          <p:cNvPr id="3" name="Taisns savienotājs 2"/>
          <p:cNvCxnSpPr/>
          <p:nvPr/>
        </p:nvCxnSpPr>
        <p:spPr>
          <a:xfrm flipV="1">
            <a:off x="5966460" y="1524000"/>
            <a:ext cx="2659380" cy="10210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800283" y="1826722"/>
                <a:ext cx="2062662" cy="53572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3+</m:t>
                          </m:r>
                          <m:d>
                            <m:dPr>
                              <m:ctrlP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−5</m:t>
                              </m:r>
                            </m:e>
                          </m:d>
                        </m:num>
                        <m:den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; </m:t>
                      </m:r>
                      <m:f>
                        <m:fPr>
                          <m:ctrlP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1+(−2)</m:t>
                          </m:r>
                        </m:num>
                        <m:den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0283" y="1826722"/>
                <a:ext cx="2062662" cy="535724"/>
              </a:xfrm>
              <a:prstGeom prst="rect">
                <a:avLst/>
              </a:prstGeom>
              <a:blipFill rotWithShape="0">
                <a:blip r:embed="rId3"/>
                <a:stretch>
                  <a:fillRect r="-23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132719" y="2268081"/>
                <a:ext cx="13778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(−1 ;−0,5)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719" y="2268081"/>
                <a:ext cx="1377813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3982" t="-2174" r="-5752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57908" y="3877176"/>
                <a:ext cx="1274801" cy="403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lv-LV" dirty="0" smtClean="0">
                    <a:solidFill>
                      <a:srgbClr val="FF0000"/>
                    </a:solidFill>
                  </a:rPr>
                  <a:t>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lv-LV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lv-LV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lv-LV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lv-LV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lv-LV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lv-LV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lv-LV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908" y="3877176"/>
                <a:ext cx="1274801" cy="403444"/>
              </a:xfrm>
              <a:prstGeom prst="rect">
                <a:avLst/>
              </a:prstGeom>
              <a:blipFill rotWithShape="0">
                <a:blip r:embed="rId5"/>
                <a:stretch>
                  <a:fillRect l="-4785" t="-10606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27181" y="4308080"/>
                <a:ext cx="1274801" cy="3934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lv-LV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2−1</m:t>
                        </m:r>
                      </m:den>
                    </m:f>
                  </m:oMath>
                </a14:m>
                <a:r>
                  <a:rPr lang="lv-LV" dirty="0" smtClean="0">
                    <a:solidFill>
                      <a:srgbClr val="FF0000"/>
                    </a:solidFill>
                  </a:rPr>
                  <a:t>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lv-LV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lv-LV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lv-LV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lv-LV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81" y="4308080"/>
                <a:ext cx="1274801" cy="393441"/>
              </a:xfrm>
              <a:prstGeom prst="rect">
                <a:avLst/>
              </a:prstGeom>
              <a:blipFill rotWithShape="0">
                <a:blip r:embed="rId6"/>
                <a:stretch>
                  <a:fillRect l="-2392" t="-4688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96453" y="4747666"/>
                <a:ext cx="1274801" cy="3934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den>
                    </m:f>
                  </m:oMath>
                </a14:m>
                <a:r>
                  <a:rPr lang="lv-LV" dirty="0" smtClean="0">
                    <a:solidFill>
                      <a:srgbClr val="FF0000"/>
                    </a:solidFill>
                  </a:rPr>
                  <a:t>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lv-LV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lv-LV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lv-LV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453" y="4747666"/>
                <a:ext cx="1274801" cy="393441"/>
              </a:xfrm>
              <a:prstGeom prst="rect">
                <a:avLst/>
              </a:prstGeom>
              <a:blipFill rotWithShape="0">
                <a:blip r:embed="rId7"/>
                <a:stretch>
                  <a:fillRect l="-4785" t="-4688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854777" y="3786834"/>
                <a:ext cx="195367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−8</m:t>
                    </m:r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+8</m:t>
                    </m:r>
                  </m:oMath>
                </a14:m>
                <a:r>
                  <a:rPr lang="lv-LV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-3x+9</a:t>
                </a:r>
                <a:endParaRPr lang="en-US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4777" y="3786834"/>
                <a:ext cx="1953674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1869" t="-30435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854777" y="4280620"/>
                <a:ext cx="195367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−8</m:t>
                    </m:r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lv-LV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-3x+1</a:t>
                </a:r>
                <a:endParaRPr lang="en-US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4777" y="4280620"/>
                <a:ext cx="1953674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1869" t="-30435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909271" y="4701521"/>
                <a:ext cx="195367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lv-LV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-0,375x+0,125</a:t>
                </a:r>
                <a:endParaRPr lang="en-US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9271" y="4701521"/>
                <a:ext cx="1953674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4361" t="-30435" r="-1246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157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B301E8-720C-845B-C4F2-EB8E279BC5C8}"/>
              </a:ext>
            </a:extLst>
          </p:cNvPr>
          <p:cNvSpPr txBox="1"/>
          <p:nvPr/>
        </p:nvSpPr>
        <p:spPr>
          <a:xfrm>
            <a:off x="447166" y="403433"/>
            <a:ext cx="84416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000" dirty="0">
                <a:solidFill>
                  <a:srgbClr val="1B50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Daļveida funkcijas grafika uzzīmēšana, lasīšana, daļveida funkcijas īpašību un raksturīgo lielumu noteikšana no grafika un analītiski.</a:t>
            </a:r>
            <a:endParaRPr lang="lv-LV" sz="2000" dirty="0">
              <a:solidFill>
                <a:srgbClr val="1B50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FA918B1-0B4E-5FDD-F614-54C0DB38CEC2}"/>
              </a:ext>
            </a:extLst>
          </p:cNvPr>
          <p:cNvSpPr txBox="1"/>
          <p:nvPr/>
        </p:nvSpPr>
        <p:spPr>
          <a:xfrm>
            <a:off x="456691" y="1157102"/>
            <a:ext cx="84416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000" dirty="0">
                <a:solidFill>
                  <a:srgbClr val="1B50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Darbības ar algebriskām daļām.</a:t>
            </a:r>
            <a:endParaRPr lang="lv-LV" sz="2000" dirty="0">
              <a:solidFill>
                <a:srgbClr val="1B508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6E7F91C-6C28-26E8-AC42-BCC251127509}"/>
              </a:ext>
            </a:extLst>
          </p:cNvPr>
          <p:cNvSpPr txBox="1"/>
          <p:nvPr/>
        </p:nvSpPr>
        <p:spPr>
          <a:xfrm>
            <a:off x="456690" y="1572553"/>
            <a:ext cx="84416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000" dirty="0">
                <a:solidFill>
                  <a:srgbClr val="1B50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Daļveida vienādojuma atrisināšana.</a:t>
            </a:r>
            <a:endParaRPr lang="lv-LV" sz="2000" dirty="0">
              <a:solidFill>
                <a:srgbClr val="1B508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8991331-0D8B-3EB6-89F0-1F8BEA777410}"/>
              </a:ext>
            </a:extLst>
          </p:cNvPr>
          <p:cNvSpPr txBox="1"/>
          <p:nvPr/>
        </p:nvSpPr>
        <p:spPr>
          <a:xfrm>
            <a:off x="456690" y="2053844"/>
            <a:ext cx="84416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000" dirty="0">
                <a:solidFill>
                  <a:srgbClr val="1B50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Daļveida nevienādības atrisināšana ar intervālu metodi.</a:t>
            </a:r>
            <a:endParaRPr lang="lv-LV" sz="2000" dirty="0">
              <a:solidFill>
                <a:srgbClr val="1B5089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A563172-E862-B4AD-93CB-4208EB09E247}"/>
              </a:ext>
            </a:extLst>
          </p:cNvPr>
          <p:cNvSpPr txBox="1"/>
          <p:nvPr/>
        </p:nvSpPr>
        <p:spPr>
          <a:xfrm>
            <a:off x="386201" y="2428671"/>
            <a:ext cx="84416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000" dirty="0">
                <a:solidFill>
                  <a:srgbClr val="1B50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Situācijas matemātiskā modeļa (vienādojuma, vienādojumu sistēmas) izveide un atrisināšana.</a:t>
            </a:r>
            <a:endParaRPr lang="lv-LV" sz="2000" dirty="0">
              <a:solidFill>
                <a:srgbClr val="1B5089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72BE943-C07E-01C0-0A85-B756EAF7A27B}"/>
              </a:ext>
            </a:extLst>
          </p:cNvPr>
          <p:cNvSpPr txBox="1"/>
          <p:nvPr/>
        </p:nvSpPr>
        <p:spPr>
          <a:xfrm>
            <a:off x="316536" y="-2046"/>
            <a:ext cx="20938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400" dirty="0">
                <a:solidFill>
                  <a:srgbClr val="1B50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Algebra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1B301E8-720C-845B-C4F2-EB8E279BC5C8}"/>
              </a:ext>
            </a:extLst>
          </p:cNvPr>
          <p:cNvSpPr txBox="1"/>
          <p:nvPr/>
        </p:nvSpPr>
        <p:spPr>
          <a:xfrm>
            <a:off x="340764" y="3718794"/>
            <a:ext cx="84416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000" dirty="0">
                <a:solidFill>
                  <a:srgbClr val="1B50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Ģeometriskās progresijas raksturlielumi, vispārīgā locekļa formula.</a:t>
            </a:r>
            <a:endParaRPr lang="lv-LV" sz="2000" dirty="0">
              <a:solidFill>
                <a:srgbClr val="1B508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A918B1-0B4E-5FDD-F614-54C0DB38CEC2}"/>
              </a:ext>
            </a:extLst>
          </p:cNvPr>
          <p:cNvSpPr txBox="1"/>
          <p:nvPr/>
        </p:nvSpPr>
        <p:spPr>
          <a:xfrm>
            <a:off x="447165" y="4253854"/>
            <a:ext cx="84416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000" dirty="0">
                <a:solidFill>
                  <a:srgbClr val="1B50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Eksponenciālie vienādojumi un nevenādības pamatformā.</a:t>
            </a:r>
            <a:endParaRPr lang="lv-LV" sz="2000" dirty="0">
              <a:solidFill>
                <a:srgbClr val="1B5089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6E7F91C-6C28-26E8-AC42-BCC251127509}"/>
              </a:ext>
            </a:extLst>
          </p:cNvPr>
          <p:cNvSpPr txBox="1"/>
          <p:nvPr/>
        </p:nvSpPr>
        <p:spPr>
          <a:xfrm>
            <a:off x="386200" y="4869531"/>
            <a:ext cx="84416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000" dirty="0">
                <a:solidFill>
                  <a:srgbClr val="1B50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Eksponenciālo vienādojumu risināšanas paņēmieni.</a:t>
            </a:r>
            <a:endParaRPr lang="lv-LV" sz="2000" dirty="0">
              <a:solidFill>
                <a:srgbClr val="1B508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4F2612D-ACAD-9FF7-674D-96DE787F0683}"/>
              </a:ext>
            </a:extLst>
          </p:cNvPr>
          <p:cNvSpPr txBox="1"/>
          <p:nvPr/>
        </p:nvSpPr>
        <p:spPr>
          <a:xfrm>
            <a:off x="340764" y="3040041"/>
            <a:ext cx="84416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000" dirty="0">
                <a:solidFill>
                  <a:srgbClr val="1B50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Ekspoentfunkcijas grafika uzzīmēšana, tās īpašību un raksturīgo lielumu noteikšana no grafika un analītiski.</a:t>
            </a:r>
            <a:endParaRPr lang="lv-LV" sz="2000" dirty="0">
              <a:solidFill>
                <a:srgbClr val="1B5089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940BB93-D92C-2275-F212-C3F5A48DCFB5}"/>
              </a:ext>
            </a:extLst>
          </p:cNvPr>
          <p:cNvSpPr txBox="1"/>
          <p:nvPr/>
        </p:nvSpPr>
        <p:spPr>
          <a:xfrm>
            <a:off x="340764" y="5417318"/>
            <a:ext cx="83590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000" dirty="0">
                <a:solidFill>
                  <a:srgbClr val="1B50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Eksponentfunkcija un eksponenciāls vienādojums kā sakarības starp lielumiem matemātiskais modelis (ietver salikto procentu formulas lietojumu).</a:t>
            </a:r>
            <a:endParaRPr lang="lv-LV" sz="2000" dirty="0">
              <a:solidFill>
                <a:srgbClr val="1B50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91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6666" t="38195" r="3222" b="15416"/>
          <a:stretch/>
        </p:blipFill>
        <p:spPr>
          <a:xfrm>
            <a:off x="348232" y="0"/>
            <a:ext cx="8557383" cy="3524250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 rotWithShape="1">
          <a:blip r:embed="rId3"/>
          <a:srcRect l="7333" t="13333" r="4334" b="50278"/>
          <a:stretch/>
        </p:blipFill>
        <p:spPr>
          <a:xfrm>
            <a:off x="242186" y="3455654"/>
            <a:ext cx="8439435" cy="27812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843395" y="920893"/>
                <a:ext cx="195367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lv-LV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-2x +1</a:t>
                </a:r>
                <a:endParaRPr lang="en-US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3395" y="920893"/>
                <a:ext cx="1953674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4361" t="-30435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92232" y="2887712"/>
                <a:ext cx="148169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lv-LV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0,5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232" y="2887712"/>
                <a:ext cx="1481696" cy="276999"/>
              </a:xfrm>
              <a:prstGeom prst="rect">
                <a:avLst/>
              </a:prstGeom>
              <a:blipFill rotWithShape="0">
                <a:blip r:embed="rId5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15897" y="2458313"/>
                <a:ext cx="92749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lv-LV" dirty="0" smtClean="0">
                    <a:solidFill>
                      <a:srgbClr val="FF0000"/>
                    </a:solidFill>
                  </a:rPr>
                  <a:t>= </a:t>
                </a:r>
                <a:r>
                  <a:rPr lang="lv-LV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endParaRPr lang="en-US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897" y="2458313"/>
                <a:ext cx="927498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9211" t="-32609" r="-15132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559378" y="1612797"/>
                <a:ext cx="195367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lv-LV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-2</a:t>
                </a:r>
                <a:endParaRPr lang="en-US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378" y="1612797"/>
                <a:ext cx="1953674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4375" t="-31111" b="-4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643088" y="4270008"/>
                <a:ext cx="195367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lv-LV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4x +3</a:t>
                </a:r>
                <a:endParaRPr lang="en-US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088" y="4270008"/>
                <a:ext cx="1953674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4375" t="-30435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559378" y="4662146"/>
                <a:ext cx="10605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lv-LV" dirty="0" smtClean="0">
                    <a:solidFill>
                      <a:srgbClr val="FF0000"/>
                    </a:solidFill>
                  </a:rPr>
                  <a:t>= </a:t>
                </a:r>
                <a:r>
                  <a:rPr lang="lv-LV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4</a:t>
                </a:r>
                <a:endParaRPr lang="en-US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378" y="4662146"/>
                <a:ext cx="1060547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8046" t="-33333" r="-12069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483178" y="5045931"/>
                <a:ext cx="195367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lv-LV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lv-LV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lv-LV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lv-LV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lv-LV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=k(x 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lv-LV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lv-LV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lv-LV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lv-LV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3178" y="5045931"/>
                <a:ext cx="1953674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4361" t="-31111" b="-4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378776" y="4416905"/>
                <a:ext cx="195367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lv-LV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lv-LV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lv-LV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=4(x -</a:t>
                </a:r>
                <a14:m>
                  <m:oMath xmlns:m="http://schemas.openxmlformats.org/officeDocument/2006/math">
                    <m:r>
                      <a:rPr lang="lv-LV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lv-LV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8776" y="4416905"/>
                <a:ext cx="1953674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4361" t="-31111" b="-4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461903" y="4711605"/>
                <a:ext cx="195367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lv-LV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lv-LV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lv-LV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=4x - </a:t>
                </a:r>
                <a14:m>
                  <m:oMath xmlns:m="http://schemas.openxmlformats.org/officeDocument/2006/math">
                    <m:r>
                      <a:rPr lang="lv-LV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</m:t>
                    </m:r>
                  </m:oMath>
                </a14:m>
                <a:endParaRPr lang="en-US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1903" y="4711605"/>
                <a:ext cx="1953674" cy="276999"/>
              </a:xfrm>
              <a:prstGeom prst="rect">
                <a:avLst/>
              </a:prstGeom>
              <a:blipFill rotWithShape="0">
                <a:blip r:embed="rId12"/>
                <a:stretch>
                  <a:fillRect l="-4375" t="-31111" b="-4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524249" y="5179579"/>
                <a:ext cx="195367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lv-LV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lv-LV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lv-LV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=4x - </a:t>
                </a:r>
                <a14:m>
                  <m:oMath xmlns:m="http://schemas.openxmlformats.org/officeDocument/2006/math">
                    <m:r>
                      <a:rPr lang="lv-LV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</m:t>
                    </m:r>
                  </m:oMath>
                </a14:m>
                <a:endParaRPr lang="en-US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4249" y="5179579"/>
                <a:ext cx="1953674" cy="276999"/>
              </a:xfrm>
              <a:prstGeom prst="rect">
                <a:avLst/>
              </a:prstGeom>
              <a:blipFill rotWithShape="0">
                <a:blip r:embed="rId13"/>
                <a:stretch>
                  <a:fillRect l="-4361" t="-31111" b="-4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4524249" y="5569766"/>
            <a:ext cx="201602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v-LV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-4x +y+5=0</a:t>
            </a:r>
            <a:endParaRPr lang="en-US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24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ttēls 4"/>
          <p:cNvPicPr>
            <a:picLocks noChangeAspect="1"/>
          </p:cNvPicPr>
          <p:nvPr/>
        </p:nvPicPr>
        <p:blipFill rotWithShape="1">
          <a:blip r:embed="rId2"/>
          <a:srcRect l="7890" t="25555" r="2999" b="39167"/>
          <a:stretch/>
        </p:blipFill>
        <p:spPr>
          <a:xfrm>
            <a:off x="385050" y="695325"/>
            <a:ext cx="8300700" cy="2628900"/>
          </a:xfrm>
          <a:prstGeom prst="rect">
            <a:avLst/>
          </a:prstGeom>
        </p:spPr>
      </p:pic>
      <p:sp>
        <p:nvSpPr>
          <p:cNvPr id="3" name="Ovāls 2"/>
          <p:cNvSpPr/>
          <p:nvPr/>
        </p:nvSpPr>
        <p:spPr>
          <a:xfrm>
            <a:off x="1130246" y="1524835"/>
            <a:ext cx="205575" cy="2226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51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72BE943-C07E-01C0-0A85-B756EAF7A27B}"/>
              </a:ext>
            </a:extLst>
          </p:cNvPr>
          <p:cNvSpPr txBox="1"/>
          <p:nvPr/>
        </p:nvSpPr>
        <p:spPr>
          <a:xfrm>
            <a:off x="647461" y="557837"/>
            <a:ext cx="32335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400" dirty="0">
                <a:solidFill>
                  <a:srgbClr val="1B50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Ģeometrija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1B301E8-720C-845B-C4F2-EB8E279BC5C8}"/>
              </a:ext>
            </a:extLst>
          </p:cNvPr>
          <p:cNvSpPr txBox="1"/>
          <p:nvPr/>
        </p:nvSpPr>
        <p:spPr>
          <a:xfrm>
            <a:off x="516829" y="2413337"/>
            <a:ext cx="84416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000" dirty="0">
                <a:solidFill>
                  <a:srgbClr val="1B50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Taišņu, plakņu savstarpējais novietojums telpā.</a:t>
            </a:r>
            <a:endParaRPr lang="lv-LV" sz="2000" dirty="0">
              <a:solidFill>
                <a:srgbClr val="1B508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FA918B1-0B4E-5FDD-F614-54C0DB38CEC2}"/>
              </a:ext>
            </a:extLst>
          </p:cNvPr>
          <p:cNvSpPr txBox="1"/>
          <p:nvPr/>
        </p:nvSpPr>
        <p:spPr>
          <a:xfrm>
            <a:off x="516828" y="3885287"/>
            <a:ext cx="84416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000" dirty="0">
                <a:solidFill>
                  <a:srgbClr val="1B50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Raksturīgo nogriežņu garuma, leņķu lieluma, virsmas laukuma, tilpuma aprēķināšana prizmai, piramīdai, cilindram vai konusam.</a:t>
            </a:r>
            <a:endParaRPr lang="lv-LV" sz="2000" dirty="0">
              <a:solidFill>
                <a:srgbClr val="1B508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4B7DB32-675F-3CE4-5A30-F43C43B1493F}"/>
              </a:ext>
            </a:extLst>
          </p:cNvPr>
          <p:cNvSpPr txBox="1"/>
          <p:nvPr/>
        </p:nvSpPr>
        <p:spPr>
          <a:xfrm>
            <a:off x="516829" y="3162508"/>
            <a:ext cx="84416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000" dirty="0">
                <a:solidFill>
                  <a:srgbClr val="1B50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Sakarības starp slīpnēm un to projekcijām, triju perpendikulu teorēma.</a:t>
            </a:r>
            <a:endParaRPr lang="lv-LV" sz="2000" dirty="0">
              <a:solidFill>
                <a:srgbClr val="1B50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87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5000" t="10972" r="4333" b="8889"/>
          <a:stretch/>
        </p:blipFill>
        <p:spPr>
          <a:xfrm>
            <a:off x="281846" y="551317"/>
            <a:ext cx="8314367" cy="5879155"/>
          </a:xfrm>
          <a:prstGeom prst="rect">
            <a:avLst/>
          </a:prstGeom>
        </p:spPr>
      </p:pic>
      <p:sp>
        <p:nvSpPr>
          <p:cNvPr id="3" name="Ovāls 2"/>
          <p:cNvSpPr/>
          <p:nvPr/>
        </p:nvSpPr>
        <p:spPr>
          <a:xfrm>
            <a:off x="3149877" y="1874692"/>
            <a:ext cx="205575" cy="2226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Taisns savienotājs 4"/>
          <p:cNvCxnSpPr/>
          <p:nvPr/>
        </p:nvCxnSpPr>
        <p:spPr>
          <a:xfrm>
            <a:off x="6684818" y="1440873"/>
            <a:ext cx="971277" cy="3799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Brīvforma 7"/>
          <p:cNvSpPr/>
          <p:nvPr/>
        </p:nvSpPr>
        <p:spPr>
          <a:xfrm>
            <a:off x="7427495" y="1636295"/>
            <a:ext cx="76200" cy="92242"/>
          </a:xfrm>
          <a:custGeom>
            <a:avLst/>
            <a:gdLst>
              <a:gd name="connsiteX0" fmla="*/ 76200 w 76200"/>
              <a:gd name="connsiteY0" fmla="*/ 0 h 92242"/>
              <a:gd name="connsiteX1" fmla="*/ 20052 w 76200"/>
              <a:gd name="connsiteY1" fmla="*/ 16042 h 92242"/>
              <a:gd name="connsiteX2" fmla="*/ 0 w 76200"/>
              <a:gd name="connsiteY2" fmla="*/ 52137 h 92242"/>
              <a:gd name="connsiteX3" fmla="*/ 0 w 76200"/>
              <a:gd name="connsiteY3" fmla="*/ 52137 h 92242"/>
              <a:gd name="connsiteX4" fmla="*/ 0 w 76200"/>
              <a:gd name="connsiteY4" fmla="*/ 88231 h 92242"/>
              <a:gd name="connsiteX5" fmla="*/ 0 w 76200"/>
              <a:gd name="connsiteY5" fmla="*/ 88231 h 92242"/>
              <a:gd name="connsiteX6" fmla="*/ 0 w 76200"/>
              <a:gd name="connsiteY6" fmla="*/ 88231 h 92242"/>
              <a:gd name="connsiteX7" fmla="*/ 0 w 76200"/>
              <a:gd name="connsiteY7" fmla="*/ 88231 h 92242"/>
              <a:gd name="connsiteX8" fmla="*/ 0 w 76200"/>
              <a:gd name="connsiteY8" fmla="*/ 88231 h 92242"/>
              <a:gd name="connsiteX9" fmla="*/ 0 w 76200"/>
              <a:gd name="connsiteY9" fmla="*/ 88231 h 92242"/>
              <a:gd name="connsiteX10" fmla="*/ 0 w 76200"/>
              <a:gd name="connsiteY10" fmla="*/ 92242 h 92242"/>
              <a:gd name="connsiteX11" fmla="*/ 0 w 76200"/>
              <a:gd name="connsiteY11" fmla="*/ 92242 h 92242"/>
              <a:gd name="connsiteX12" fmla="*/ 4010 w 76200"/>
              <a:gd name="connsiteY12" fmla="*/ 92242 h 92242"/>
              <a:gd name="connsiteX13" fmla="*/ 4010 w 76200"/>
              <a:gd name="connsiteY13" fmla="*/ 92242 h 92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6200" h="92242">
                <a:moveTo>
                  <a:pt x="76200" y="0"/>
                </a:moveTo>
                <a:cubicBezTo>
                  <a:pt x="54476" y="3676"/>
                  <a:pt x="32752" y="7353"/>
                  <a:pt x="20052" y="16042"/>
                </a:cubicBezTo>
                <a:cubicBezTo>
                  <a:pt x="7352" y="24732"/>
                  <a:pt x="0" y="52137"/>
                  <a:pt x="0" y="52137"/>
                </a:cubicBezTo>
                <a:lnTo>
                  <a:pt x="0" y="52137"/>
                </a:lnTo>
                <a:lnTo>
                  <a:pt x="0" y="88231"/>
                </a:lnTo>
                <a:lnTo>
                  <a:pt x="0" y="88231"/>
                </a:lnTo>
                <a:lnTo>
                  <a:pt x="0" y="88231"/>
                </a:lnTo>
                <a:lnTo>
                  <a:pt x="0" y="88231"/>
                </a:lnTo>
                <a:lnTo>
                  <a:pt x="0" y="88231"/>
                </a:lnTo>
                <a:lnTo>
                  <a:pt x="0" y="88231"/>
                </a:lnTo>
                <a:lnTo>
                  <a:pt x="0" y="92242"/>
                </a:lnTo>
                <a:lnTo>
                  <a:pt x="0" y="92242"/>
                </a:lnTo>
                <a:lnTo>
                  <a:pt x="4010" y="92242"/>
                </a:lnTo>
                <a:lnTo>
                  <a:pt x="4010" y="92242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881553" y="2502878"/>
                <a:ext cx="6511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∢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𝑆𝐵𝐷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1553" y="2502878"/>
                <a:ext cx="651140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5660" r="-8491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881554" y="4731438"/>
                <a:ext cx="1859174" cy="527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lv-LV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ad>
                          <m:radPr>
                            <m:degHide m:val="on"/>
                            <m:ctrlPr>
                              <a:rPr lang="lv-LV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lv-LV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lv-LV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rad>
                      </m:e>
                      <m:sup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∙6</m:t>
                    </m:r>
                  </m:oMath>
                </a14:m>
                <a:r>
                  <a:rPr lang="lv-LV" dirty="0" smtClean="0">
                    <a:solidFill>
                      <a:srgbClr val="FF0000"/>
                    </a:solidFill>
                  </a:rPr>
                  <a:t> 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1554" y="4731438"/>
                <a:ext cx="1859174" cy="52758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624755" y="3629352"/>
                <a:ext cx="2000035" cy="3132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𝐵𝐷</m:t>
                    </m:r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6</m:t>
                            </m:r>
                          </m:e>
                          <m:sup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lv-LV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8</a:t>
                </a:r>
                <a:endParaRPr lang="en-US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755" y="3629352"/>
                <a:ext cx="2000035" cy="313227"/>
              </a:xfrm>
              <a:prstGeom prst="rect">
                <a:avLst/>
              </a:prstGeom>
              <a:blipFill rotWithShape="0">
                <a:blip r:embed="rId5"/>
                <a:stretch>
                  <a:fillRect l="-4268" t="-15385" r="-6098" b="-4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820481" y="4091262"/>
                <a:ext cx="1608582" cy="4412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lv-LV" b="0" dirty="0" smtClean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  <m:rad>
                          <m:radPr>
                            <m:degHide m:val="on"/>
                            <m:ctrlP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lv-LV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</m:t>
                    </m:r>
                    <m:rad>
                      <m:radPr>
                        <m:degHide m:val="on"/>
                        <m:ctrlPr>
                          <a:rPr lang="lv-LV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lv-LV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481" y="4091262"/>
                <a:ext cx="1608582" cy="441275"/>
              </a:xfrm>
              <a:prstGeom prst="rect">
                <a:avLst/>
              </a:prstGeom>
              <a:blipFill rotWithShape="0">
                <a:blip r:embed="rId6"/>
                <a:stretch>
                  <a:fillRect l="-9091" b="-19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833758" y="3098837"/>
                <a:ext cx="1627909" cy="484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sSub>
                      <m:sSubPr>
                        <m:ctrlP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𝑝𝑚</m:t>
                        </m:r>
                      </m:sub>
                    </m:sSub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lv-LV" dirty="0" smtClean="0">
                    <a:solidFill>
                      <a:srgbClr val="FF0000"/>
                    </a:solidFill>
                  </a:rPr>
                  <a:t> 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3758" y="3098837"/>
                <a:ext cx="1627909" cy="484876"/>
              </a:xfrm>
              <a:prstGeom prst="rect">
                <a:avLst/>
              </a:prstGeom>
              <a:blipFill rotWithShape="0">
                <a:blip r:embed="rId7"/>
                <a:stretch>
                  <a:fillRect b="-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aisnstūris 14"/>
              <p:cNvSpPr/>
              <p:nvPr/>
            </p:nvSpPr>
            <p:spPr>
              <a:xfrm>
                <a:off x="3624790" y="4817193"/>
                <a:ext cx="11423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=64</m:t>
                      </m:r>
                      <m:sSup>
                        <m:sSupPr>
                          <m:ctrlPr>
                            <a:rPr lang="lv-LV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v-LV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lv-LV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aisnstūris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4790" y="4817193"/>
                <a:ext cx="1142364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937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6444" t="12639" r="3000" b="8195"/>
          <a:stretch/>
        </p:blipFill>
        <p:spPr>
          <a:xfrm>
            <a:off x="438150" y="466724"/>
            <a:ext cx="8115300" cy="5675731"/>
          </a:xfrm>
          <a:prstGeom prst="rect">
            <a:avLst/>
          </a:prstGeom>
        </p:spPr>
      </p:pic>
      <p:sp>
        <p:nvSpPr>
          <p:cNvPr id="3" name="Ovāls 2"/>
          <p:cNvSpPr/>
          <p:nvPr/>
        </p:nvSpPr>
        <p:spPr>
          <a:xfrm>
            <a:off x="1281320" y="2256355"/>
            <a:ext cx="205575" cy="2226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āls 4"/>
          <p:cNvSpPr/>
          <p:nvPr/>
        </p:nvSpPr>
        <p:spPr>
          <a:xfrm>
            <a:off x="3245293" y="3019680"/>
            <a:ext cx="205575" cy="2226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36080" y="4033805"/>
                <a:ext cx="6340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∢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𝑆𝐹𝑂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6080" y="4033805"/>
                <a:ext cx="634020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5769" r="-7692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Brīvforma 1"/>
          <p:cNvSpPr/>
          <p:nvPr/>
        </p:nvSpPr>
        <p:spPr>
          <a:xfrm>
            <a:off x="7245605" y="1910080"/>
            <a:ext cx="89915" cy="121920"/>
          </a:xfrm>
          <a:custGeom>
            <a:avLst/>
            <a:gdLst>
              <a:gd name="connsiteX0" fmla="*/ 89915 w 89915"/>
              <a:gd name="connsiteY0" fmla="*/ 0 h 121920"/>
              <a:gd name="connsiteX1" fmla="*/ 39115 w 89915"/>
              <a:gd name="connsiteY1" fmla="*/ 15240 h 121920"/>
              <a:gd name="connsiteX2" fmla="*/ 3555 w 89915"/>
              <a:gd name="connsiteY2" fmla="*/ 55880 h 121920"/>
              <a:gd name="connsiteX3" fmla="*/ 3555 w 89915"/>
              <a:gd name="connsiteY3" fmla="*/ 101600 h 121920"/>
              <a:gd name="connsiteX4" fmla="*/ 23875 w 89915"/>
              <a:gd name="connsiteY4" fmla="*/ 121920 h 121920"/>
              <a:gd name="connsiteX5" fmla="*/ 23875 w 89915"/>
              <a:gd name="connsiteY5" fmla="*/ 121920 h 121920"/>
              <a:gd name="connsiteX6" fmla="*/ 23875 w 89915"/>
              <a:gd name="connsiteY6" fmla="*/ 121920 h 121920"/>
              <a:gd name="connsiteX7" fmla="*/ 23875 w 89915"/>
              <a:gd name="connsiteY7" fmla="*/ 121920 h 121920"/>
              <a:gd name="connsiteX8" fmla="*/ 23875 w 89915"/>
              <a:gd name="connsiteY8" fmla="*/ 121920 h 121920"/>
              <a:gd name="connsiteX9" fmla="*/ 13715 w 89915"/>
              <a:gd name="connsiteY9" fmla="*/ 116840 h 12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915" h="121920">
                <a:moveTo>
                  <a:pt x="89915" y="0"/>
                </a:moveTo>
                <a:cubicBezTo>
                  <a:pt x="71711" y="2963"/>
                  <a:pt x="53508" y="5927"/>
                  <a:pt x="39115" y="15240"/>
                </a:cubicBezTo>
                <a:cubicBezTo>
                  <a:pt x="24722" y="24553"/>
                  <a:pt x="9482" y="41487"/>
                  <a:pt x="3555" y="55880"/>
                </a:cubicBezTo>
                <a:cubicBezTo>
                  <a:pt x="-2372" y="70273"/>
                  <a:pt x="168" y="90593"/>
                  <a:pt x="3555" y="101600"/>
                </a:cubicBezTo>
                <a:cubicBezTo>
                  <a:pt x="6942" y="112607"/>
                  <a:pt x="23875" y="121920"/>
                  <a:pt x="23875" y="121920"/>
                </a:cubicBezTo>
                <a:lnTo>
                  <a:pt x="23875" y="121920"/>
                </a:lnTo>
                <a:lnTo>
                  <a:pt x="23875" y="121920"/>
                </a:lnTo>
                <a:lnTo>
                  <a:pt x="23875" y="121920"/>
                </a:lnTo>
                <a:lnTo>
                  <a:pt x="23875" y="121920"/>
                </a:lnTo>
                <a:lnTo>
                  <a:pt x="13715" y="11684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052708" y="4984191"/>
                <a:ext cx="1627909" cy="484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sSub>
                      <m:sSubPr>
                        <m:ctrlP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𝑝𝑚</m:t>
                        </m:r>
                      </m:sub>
                    </m:sSub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lv-LV" dirty="0" smtClean="0">
                    <a:solidFill>
                      <a:srgbClr val="FF0000"/>
                    </a:solidFill>
                  </a:rPr>
                  <a:t> 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708" y="4984191"/>
                <a:ext cx="1627909" cy="484876"/>
              </a:xfrm>
              <a:prstGeom prst="rect">
                <a:avLst/>
              </a:prstGeom>
              <a:blipFill rotWithShape="0">
                <a:blip r:embed="rId4"/>
                <a:stretch>
                  <a:fillRect b="-2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142155" y="5621501"/>
                <a:ext cx="2114553" cy="3132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𝑂𝐹</m:t>
                    </m:r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41</m:t>
                            </m:r>
                          </m:e>
                          <m:sup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40</m:t>
                            </m:r>
                          </m:e>
                          <m:sup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lv-LV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9</a:t>
                </a:r>
                <a:endParaRPr lang="en-US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155" y="5621501"/>
                <a:ext cx="2114553" cy="313227"/>
              </a:xfrm>
              <a:prstGeom prst="rect">
                <a:avLst/>
              </a:prstGeom>
              <a:blipFill rotWithShape="0">
                <a:blip r:embed="rId5"/>
                <a:stretch>
                  <a:fillRect l="-3746" t="-15385" r="-5764" b="-4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266355" y="4984191"/>
                <a:ext cx="128913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𝐴𝐷</m:t>
                    </m:r>
                  </m:oMath>
                </a14:m>
                <a:r>
                  <a:rPr lang="lv-LV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2</a:t>
                </a:r>
                <a14:m>
                  <m:oMath xmlns:m="http://schemas.openxmlformats.org/officeDocument/2006/math">
                    <m:r>
                      <a:rPr lang="lv-LV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lv-LV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9=18</a:t>
                </a:r>
                <a:endParaRPr lang="en-US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6355" y="4984191"/>
                <a:ext cx="1289135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6635" t="-31111" r="-10427" b="-4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091354" y="5357711"/>
                <a:ext cx="1649046" cy="484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</m:e>
                      <m:sup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∙40</m:t>
                    </m:r>
                  </m:oMath>
                </a14:m>
                <a:r>
                  <a:rPr lang="lv-LV" dirty="0" smtClean="0">
                    <a:solidFill>
                      <a:srgbClr val="FF0000"/>
                    </a:solidFill>
                  </a:rPr>
                  <a:t> 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1354" y="5357711"/>
                <a:ext cx="1649046" cy="484876"/>
              </a:xfrm>
              <a:prstGeom prst="rect">
                <a:avLst/>
              </a:prstGeom>
              <a:blipFill rotWithShape="0">
                <a:blip r:embed="rId7"/>
                <a:stretch>
                  <a:fillRect b="-2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aisnstūris 10"/>
              <p:cNvSpPr/>
              <p:nvPr/>
            </p:nvSpPr>
            <p:spPr>
              <a:xfrm>
                <a:off x="5663140" y="5357711"/>
                <a:ext cx="13988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=4320</m:t>
                      </m:r>
                      <m:sSup>
                        <m:sSupPr>
                          <m:ctrlPr>
                            <a:rPr lang="lv-LV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v-LV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lv-LV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aisnstūris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3140" y="5357711"/>
                <a:ext cx="1398844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999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/>
      <p:bldP spid="2" grpId="0" animBg="1"/>
      <p:bldP spid="7" grpId="0"/>
      <p:bldP spid="8" grpId="0"/>
      <p:bldP spid="9" grpId="0"/>
      <p:bldP spid="10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7445" t="10834" r="1999" b="14861"/>
          <a:stretch/>
        </p:blipFill>
        <p:spPr>
          <a:xfrm>
            <a:off x="136525" y="442366"/>
            <a:ext cx="8359210" cy="54873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83288" y="2449929"/>
                <a:ext cx="1460785" cy="5657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v-LV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lv-LV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sSup>
                        <m:sSupPr>
                          <m:ctrlP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60</m:t>
                          </m:r>
                        </m:e>
                        <m:sup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288" y="2449929"/>
                <a:ext cx="1460785" cy="5657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878685" y="2453706"/>
                <a:ext cx="1437445" cy="5657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v-LV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v-LV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lv-LV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𝑠𝑖𝑛</m:t>
                      </m:r>
                      <m:sSup>
                        <m:sSupPr>
                          <m:ctrlP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60</m:t>
                          </m:r>
                        </m:e>
                        <m:sup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8685" y="2453706"/>
                <a:ext cx="1437445" cy="5657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239504" y="2781670"/>
                <a:ext cx="1627909" cy="1108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𝑝𝑚</m:t>
                          </m:r>
                        </m:sub>
                      </m:sSub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lv-LV" b="0" dirty="0" smtClean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r>
                  <a:rPr lang="lv-LV" dirty="0" smtClean="0">
                    <a:solidFill>
                      <a:srgbClr val="FF0000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lv-LV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lv-LV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lv-LV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𝑝𝑚</m:t>
                        </m:r>
                      </m:sub>
                    </m:sSub>
                  </m:oMath>
                </a14:m>
                <a:r>
                  <a:rPr lang="lv-LV" dirty="0" smtClean="0">
                    <a:solidFill>
                      <a:srgbClr val="FF0000"/>
                    </a:solidFill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lv-LV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lv-LV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lv-LV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lv-LV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ad>
                          <m:radPr>
                            <m:degHide m:val="on"/>
                            <m:ctrlPr>
                              <a:rPr lang="lv-LV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lv-LV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lv-LV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9504" y="2781670"/>
                <a:ext cx="1627909" cy="1108317"/>
              </a:xfrm>
              <a:prstGeom prst="rect">
                <a:avLst/>
              </a:prstGeom>
              <a:blipFill rotWithShape="0">
                <a:blip r:embed="rId5"/>
                <a:stretch>
                  <a:fillRect b="-27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88251" y="3186033"/>
                <a:ext cx="1018805" cy="5722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ad>
                            <m:radPr>
                              <m:degHide m:val="on"/>
                              <m:ctrlP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den>
                      </m:f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251" y="3186033"/>
                <a:ext cx="1018805" cy="57227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434411" y="3758306"/>
                <a:ext cx="1993174" cy="4405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𝐴𝐶</m:t>
                    </m:r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  <m:rad>
                          <m:radPr>
                            <m:degHide m:val="on"/>
                            <m:ctrlP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ad>
                          <m:radPr>
                            <m:degHide m:val="on"/>
                            <m:ctrlP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lv-LV" dirty="0" smtClean="0">
                    <a:solidFill>
                      <a:srgbClr val="FF0000"/>
                    </a:solidFill>
                  </a:rPr>
                  <a:t> = 24cm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4411" y="3758306"/>
                <a:ext cx="1993174" cy="440570"/>
              </a:xfrm>
              <a:prstGeom prst="rect">
                <a:avLst/>
              </a:prstGeom>
              <a:blipFill rotWithShape="0">
                <a:blip r:embed="rId7"/>
                <a:stretch>
                  <a:fillRect r="-6422" b="-1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937401" y="3105819"/>
                <a:ext cx="1170384" cy="6345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v-LV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ad>
                            <m:radPr>
                              <m:degHide m:val="on"/>
                              <m:ctrlP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den>
                      </m:f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7401" y="3105819"/>
                <a:ext cx="1170384" cy="63459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87324" y="3834782"/>
                <a:ext cx="2596288" cy="580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lv-LV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ad>
                            <m:radPr>
                              <m:degHide m:val="on"/>
                              <m:ctrlP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∙1</m:t>
                          </m:r>
                        </m:num>
                        <m:den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lv-LV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rad>
                        <m:radPr>
                          <m:degHide m:val="on"/>
                          <m:ctrlP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24" y="3834782"/>
                <a:ext cx="2596288" cy="580928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aisnstūris 1"/>
              <p:cNvSpPr/>
              <p:nvPr/>
            </p:nvSpPr>
            <p:spPr>
              <a:xfrm>
                <a:off x="2693666" y="4727657"/>
                <a:ext cx="3244927" cy="6732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lv-LV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lv-LV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lv-LV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lv-LV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24</m:t>
                              </m:r>
                            </m:e>
                            <m:sup>
                              <m:r>
                                <a:rPr lang="lv-LV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ad>
                            <m:radPr>
                              <m:degHide m:val="on"/>
                              <m:ctrlPr>
                                <a:rPr lang="lv-LV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lv-LV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lv-LV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lv-LV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lv-LV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rad>
                        <m:radPr>
                          <m:degHide m:val="on"/>
                          <m:ctrlP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=1152</m:t>
                      </m:r>
                      <m:sSup>
                        <m:sSupPr>
                          <m:ctrlP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lv-LV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aisnstūris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666" y="4727657"/>
                <a:ext cx="3244927" cy="67326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939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6000" t="11250" r="5556" b="7083"/>
          <a:stretch/>
        </p:blipFill>
        <p:spPr>
          <a:xfrm>
            <a:off x="309864" y="72698"/>
            <a:ext cx="8219166" cy="6071446"/>
          </a:xfrm>
          <a:prstGeom prst="rect">
            <a:avLst/>
          </a:prstGeom>
        </p:spPr>
      </p:pic>
      <p:cxnSp>
        <p:nvCxnSpPr>
          <p:cNvPr id="3" name="Taisns savienotājs 2"/>
          <p:cNvCxnSpPr/>
          <p:nvPr/>
        </p:nvCxnSpPr>
        <p:spPr>
          <a:xfrm flipV="1">
            <a:off x="1031050" y="1878992"/>
            <a:ext cx="755650" cy="203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Taisns savienotājs 5"/>
          <p:cNvCxnSpPr/>
          <p:nvPr/>
        </p:nvCxnSpPr>
        <p:spPr>
          <a:xfrm>
            <a:off x="1418545" y="1003071"/>
            <a:ext cx="330200" cy="863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Brīvforma 6"/>
          <p:cNvSpPr/>
          <p:nvPr/>
        </p:nvSpPr>
        <p:spPr>
          <a:xfrm>
            <a:off x="1350356" y="1139175"/>
            <a:ext cx="122767" cy="42696"/>
          </a:xfrm>
          <a:custGeom>
            <a:avLst/>
            <a:gdLst>
              <a:gd name="connsiteX0" fmla="*/ 0 w 122767"/>
              <a:gd name="connsiteY0" fmla="*/ 16933 h 42696"/>
              <a:gd name="connsiteX1" fmla="*/ 71967 w 122767"/>
              <a:gd name="connsiteY1" fmla="*/ 42333 h 42696"/>
              <a:gd name="connsiteX2" fmla="*/ 122767 w 122767"/>
              <a:gd name="connsiteY2" fmla="*/ 0 h 42696"/>
              <a:gd name="connsiteX3" fmla="*/ 122767 w 122767"/>
              <a:gd name="connsiteY3" fmla="*/ 0 h 42696"/>
              <a:gd name="connsiteX4" fmla="*/ 122767 w 122767"/>
              <a:gd name="connsiteY4" fmla="*/ 0 h 42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67" h="42696">
                <a:moveTo>
                  <a:pt x="0" y="16933"/>
                </a:moveTo>
                <a:cubicBezTo>
                  <a:pt x="25753" y="31044"/>
                  <a:pt x="51506" y="45155"/>
                  <a:pt x="71967" y="42333"/>
                </a:cubicBezTo>
                <a:cubicBezTo>
                  <a:pt x="92428" y="39511"/>
                  <a:pt x="122767" y="0"/>
                  <a:pt x="122767" y="0"/>
                </a:cubicBezTo>
                <a:lnTo>
                  <a:pt x="122767" y="0"/>
                </a:lnTo>
                <a:lnTo>
                  <a:pt x="122767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473123" y="3753308"/>
                <a:ext cx="130933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∢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𝑆𝐴𝑂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45</m:t>
                          </m:r>
                        </m:e>
                        <m:sup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123" y="3753308"/>
                <a:ext cx="1309333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2804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aisnstūris 8"/>
              <p:cNvSpPr/>
              <p:nvPr/>
            </p:nvSpPr>
            <p:spPr>
              <a:xfrm>
                <a:off x="5221168" y="4555962"/>
                <a:ext cx="24222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ā</m:t>
                          </m:r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𝑛𝑢</m:t>
                          </m:r>
                          <m: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𝑣𝑖𝑟𝑠𝑚𝑎</m:t>
                          </m:r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aisnstūris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1168" y="4555962"/>
                <a:ext cx="242220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79584" y="4925294"/>
                <a:ext cx="24273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lv-LV" b="0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84" y="4925294"/>
                <a:ext cx="2427316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133246" y="5377117"/>
                <a:ext cx="1218987" cy="5241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den>
                      </m:f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sSup>
                        <m:sSupPr>
                          <m:ctrlP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45</m:t>
                          </m:r>
                        </m:e>
                        <m:sup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246" y="5377117"/>
                <a:ext cx="1218987" cy="52411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895457" y="4860671"/>
                <a:ext cx="762325" cy="5836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den>
                      </m:f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457" y="4860671"/>
                <a:ext cx="762325" cy="58362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062961" y="5499304"/>
                <a:ext cx="2427316" cy="401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rad>
                        <m:radPr>
                          <m:degHide m:val="on"/>
                          <m:ctrlP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lv-LV" b="0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2961" y="5499304"/>
                <a:ext cx="2427316" cy="40197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aisnstūris 12"/>
              <p:cNvSpPr/>
              <p:nvPr/>
            </p:nvSpPr>
            <p:spPr>
              <a:xfrm>
                <a:off x="4341978" y="5468649"/>
                <a:ext cx="4044249" cy="3963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lv-LV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ā</m:t>
                        </m:r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𝑛𝑢</m:t>
                        </m:r>
                        <m:r>
                          <a:rPr lang="lv-LV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lv-LV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𝑣𝑖𝑟𝑠𝑚𝑎</m:t>
                        </m:r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∙3∙3</m:t>
                    </m:r>
                    <m:rad>
                      <m:radPr>
                        <m:degHide m:val="on"/>
                        <m:ctrlPr>
                          <a:rPr lang="lv-LV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lv-LV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lv-LV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9</m:t>
                    </m:r>
                    <m:rad>
                      <m:radPr>
                        <m:degHide m:val="on"/>
                        <m:ctrlPr>
                          <a:rPr lang="lv-LV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lv-LV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lv-LV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lv-LV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sSup>
                      <m:sSupPr>
                        <m:ctrlPr>
                          <a:rPr lang="lv-LV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3" name="Taisnstūris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1978" y="5468649"/>
                <a:ext cx="4044249" cy="396327"/>
              </a:xfrm>
              <a:prstGeom prst="rect">
                <a:avLst/>
              </a:prstGeom>
              <a:blipFill rotWithShape="0">
                <a:blip r:embed="rId9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517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2" grpId="0"/>
      <p:bldP spid="11" grpId="0"/>
      <p:bldP spid="12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7000" t="15139" r="2445" b="17500"/>
          <a:stretch/>
        </p:blipFill>
        <p:spPr>
          <a:xfrm>
            <a:off x="261299" y="133350"/>
            <a:ext cx="8307076" cy="4943475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 rotWithShape="1">
          <a:blip r:embed="rId3"/>
          <a:srcRect l="8667" t="11111" r="3889" b="35920"/>
          <a:stretch/>
        </p:blipFill>
        <p:spPr>
          <a:xfrm>
            <a:off x="400049" y="2380115"/>
            <a:ext cx="8029575" cy="3891101"/>
          </a:xfrm>
          <a:prstGeom prst="rect">
            <a:avLst/>
          </a:prstGeom>
        </p:spPr>
      </p:pic>
      <p:sp>
        <p:nvSpPr>
          <p:cNvPr id="6" name="Ovāls 5"/>
          <p:cNvSpPr/>
          <p:nvPr/>
        </p:nvSpPr>
        <p:spPr>
          <a:xfrm>
            <a:off x="1496006" y="2065524"/>
            <a:ext cx="205575" cy="2226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āls 6"/>
          <p:cNvSpPr/>
          <p:nvPr/>
        </p:nvSpPr>
        <p:spPr>
          <a:xfrm>
            <a:off x="2952420" y="3545791"/>
            <a:ext cx="205575" cy="2226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āls 7"/>
          <p:cNvSpPr/>
          <p:nvPr/>
        </p:nvSpPr>
        <p:spPr>
          <a:xfrm>
            <a:off x="646542" y="4786195"/>
            <a:ext cx="205575" cy="2226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Taisns savienotājs 2"/>
          <p:cNvCxnSpPr/>
          <p:nvPr/>
        </p:nvCxnSpPr>
        <p:spPr>
          <a:xfrm>
            <a:off x="6531429" y="3768428"/>
            <a:ext cx="624114" cy="270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Brīvforma 12"/>
          <p:cNvSpPr/>
          <p:nvPr/>
        </p:nvSpPr>
        <p:spPr>
          <a:xfrm>
            <a:off x="6958625" y="3795486"/>
            <a:ext cx="106204" cy="62222"/>
          </a:xfrm>
          <a:custGeom>
            <a:avLst/>
            <a:gdLst>
              <a:gd name="connsiteX0" fmla="*/ 62661 w 106204"/>
              <a:gd name="connsiteY0" fmla="*/ 0 h 62222"/>
              <a:gd name="connsiteX1" fmla="*/ 975 w 106204"/>
              <a:gd name="connsiteY1" fmla="*/ 50800 h 62222"/>
              <a:gd name="connsiteX2" fmla="*/ 106204 w 106204"/>
              <a:gd name="connsiteY2" fmla="*/ 61685 h 62222"/>
              <a:gd name="connsiteX3" fmla="*/ 106204 w 106204"/>
              <a:gd name="connsiteY3" fmla="*/ 61685 h 62222"/>
              <a:gd name="connsiteX4" fmla="*/ 106204 w 106204"/>
              <a:gd name="connsiteY4" fmla="*/ 61685 h 62222"/>
              <a:gd name="connsiteX5" fmla="*/ 98946 w 106204"/>
              <a:gd name="connsiteY5" fmla="*/ 61685 h 62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204" h="62222">
                <a:moveTo>
                  <a:pt x="62661" y="0"/>
                </a:moveTo>
                <a:cubicBezTo>
                  <a:pt x="28189" y="20259"/>
                  <a:pt x="-6282" y="40519"/>
                  <a:pt x="975" y="50800"/>
                </a:cubicBezTo>
                <a:cubicBezTo>
                  <a:pt x="8232" y="61081"/>
                  <a:pt x="106204" y="61685"/>
                  <a:pt x="106204" y="61685"/>
                </a:cubicBezTo>
                <a:lnTo>
                  <a:pt x="106204" y="61685"/>
                </a:lnTo>
                <a:lnTo>
                  <a:pt x="106204" y="61685"/>
                </a:lnTo>
                <a:cubicBezTo>
                  <a:pt x="104994" y="61685"/>
                  <a:pt x="100760" y="62894"/>
                  <a:pt x="98946" y="6168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46542" y="5532173"/>
                <a:ext cx="762870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sz="1600" i="1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Taisne AC kas atrodas plaknē ir perpendikulāra slīpnei BC, kura vilkta pret šo plakni, tad un tikai tad, ja tā perpendikulāra šīs slīpnes  projekcijai, kas ir taisne DC. Tāpēc leņķis </a:t>
                </a:r>
                <a14:m>
                  <m:oMath xmlns:m="http://schemas.openxmlformats.org/officeDocument/2006/math">
                    <m:r>
                      <a:rPr lang="lv-LV" sz="1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∢</m:t>
                    </m:r>
                  </m:oMath>
                </a14:m>
                <a:r>
                  <a:rPr lang="lv-LV" sz="1600" i="1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DCA ir taisns , </a:t>
                </a:r>
                <a:r>
                  <a:rPr lang="lv-LV" sz="1600" i="1" dirty="0" err="1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t.i</a:t>
                </a:r>
                <a:r>
                  <a:rPr lang="lv-LV" sz="1600" i="1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lv-LV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lv-LV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lv-LV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lv-LV" sz="1600" i="1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liels</a:t>
                </a:r>
                <a:endParaRPr lang="en-US" sz="1600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542" y="5532173"/>
                <a:ext cx="7628708" cy="830997"/>
              </a:xfrm>
              <a:prstGeom prst="rect">
                <a:avLst/>
              </a:prstGeom>
              <a:blipFill rotWithShape="0">
                <a:blip r:embed="rId4"/>
                <a:stretch>
                  <a:fillRect l="-400" t="-2941" b="-8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153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3" grpId="0" animBg="1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8445" t="14861" r="5000" b="13750"/>
          <a:stretch/>
        </p:blipFill>
        <p:spPr>
          <a:xfrm>
            <a:off x="261463" y="418593"/>
            <a:ext cx="8101289" cy="53453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001741" y="2234502"/>
                <a:ext cx="4803663" cy="390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𝑝𝑖𝑙𝑛𝑎</m:t>
                          </m:r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𝑣𝑖𝑟𝑠𝑚𝑎</m:t>
                          </m:r>
                        </m:sub>
                      </m:sSub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𝑎𝑚𝑎𝑡𝑎𝑚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lv-LV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ā</m:t>
                          </m:r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𝑛𝑢</m:t>
                          </m:r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𝑣𝑖𝑟𝑠𝑚𝑎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1741" y="2234502"/>
                <a:ext cx="4803663" cy="390748"/>
              </a:xfrm>
              <a:prstGeom prst="rect">
                <a:avLst/>
              </a:prstGeom>
              <a:blipFill rotWithShape="0">
                <a:blip r:embed="rId3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isnstūris 2"/>
              <p:cNvSpPr/>
              <p:nvPr/>
            </p:nvSpPr>
            <p:spPr>
              <a:xfrm>
                <a:off x="2035284" y="5023177"/>
                <a:ext cx="4910960" cy="3962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𝑝𝑖𝑙𝑛𝑎</m:t>
                          </m:r>
                          <m: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𝑣𝑖𝑟𝑠𝑚𝑎</m:t>
                          </m:r>
                        </m:sub>
                      </m:sSub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lv-LV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lv-LV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</m:t>
                          </m:r>
                        </m:e>
                        <m:sup>
                          <m: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lv-LV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lv-LV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lv-LV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∙11∙61=792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aisnstūris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284" y="5023177"/>
                <a:ext cx="4910960" cy="396262"/>
              </a:xfrm>
              <a:prstGeom prst="rect">
                <a:avLst/>
              </a:prstGeom>
              <a:blipFill rotWithShape="0">
                <a:blip r:embed="rId4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aisnstūris 5"/>
              <p:cNvSpPr/>
              <p:nvPr/>
            </p:nvSpPr>
            <p:spPr>
              <a:xfrm>
                <a:off x="3482887" y="2893160"/>
                <a:ext cx="3390415" cy="3962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𝑝𝑖𝑙𝑛𝑎</m:t>
                          </m:r>
                          <m: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𝑣𝑖𝑟𝑠𝑚𝑎</m:t>
                          </m:r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aisnstūris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2887" y="2893160"/>
                <a:ext cx="3390415" cy="396262"/>
              </a:xfrm>
              <a:prstGeom prst="rect">
                <a:avLst/>
              </a:prstGeom>
              <a:blipFill rotWithShape="0">
                <a:blip r:embed="rId5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17878" y="2246829"/>
                <a:ext cx="242731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b="0" dirty="0" smtClean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Dots: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lv-LV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</m:t>
                    </m:r>
                    <m:r>
                      <a:rPr lang="lv-LV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=61</m:t>
                    </m:r>
                    <m:r>
                      <m:rPr>
                        <m:sty m:val="p"/>
                      </m:rPr>
                      <a:rPr lang="lv-LV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cm</m:t>
                    </m:r>
                  </m:oMath>
                </a14:m>
                <a:endParaRPr lang="lv-LV" b="0" dirty="0" smtClean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r>
                  <a:rPr lang="lv-LV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H = 60cm</a:t>
                </a:r>
                <a:endParaRPr lang="en-US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878" y="2246829"/>
                <a:ext cx="2427316" cy="646331"/>
              </a:xfrm>
              <a:prstGeom prst="rect">
                <a:avLst/>
              </a:prstGeom>
              <a:blipFill rotWithShape="0">
                <a:blip r:embed="rId6"/>
                <a:stretch>
                  <a:fillRect l="-2261" t="-566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78383" y="3729262"/>
                <a:ext cx="107054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lv-LV" dirty="0" smtClean="0">
                    <a:solidFill>
                      <a:srgbClr val="FF0000"/>
                    </a:solidFill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lv-LV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lv-LV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lv-LV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lv-LV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lv-LV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lv-LV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lv-LV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lv-LV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383" y="3729262"/>
                <a:ext cx="1070549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7386" t="-28889" r="-3977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78383" y="4229711"/>
                <a:ext cx="2539350" cy="3132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lv-LV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lv-LV" dirty="0" smtClean="0">
                    <a:solidFill>
                      <a:srgbClr val="FF0000"/>
                    </a:solidFill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lv-LV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lv-LV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lv-LV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lv-LV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lv-LV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61</m:t>
                                </m:r>
                              </m:e>
                              <m:sup>
                                <m:r>
                                  <a:rPr lang="lv-LV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lv-LV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lv-LV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lv-LV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60</m:t>
                                </m:r>
                              </m:e>
                              <m:sup>
                                <m:r>
                                  <a:rPr lang="lv-LV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2 </m:t>
                                </m:r>
                              </m:sup>
                            </m:sSup>
                          </m:e>
                        </m:rad>
                        <m:r>
                          <a:rPr lang="lv-LV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=11</m:t>
                        </m:r>
                        <m:r>
                          <a:rPr lang="lv-LV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/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383" y="4229711"/>
                <a:ext cx="2539350" cy="313227"/>
              </a:xfrm>
              <a:prstGeom prst="rect">
                <a:avLst/>
              </a:prstGeom>
              <a:blipFill rotWithShape="0">
                <a:blip r:embed="rId8"/>
                <a:stretch>
                  <a:fillRect l="-3118" t="-13725" b="-45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840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5555" t="11250" r="4667" b="12639"/>
          <a:stretch/>
        </p:blipFill>
        <p:spPr>
          <a:xfrm>
            <a:off x="-307571" y="525268"/>
            <a:ext cx="8429625" cy="5717123"/>
          </a:xfrm>
          <a:prstGeom prst="rect">
            <a:avLst/>
          </a:prstGeom>
        </p:spPr>
      </p:pic>
      <p:sp>
        <p:nvSpPr>
          <p:cNvPr id="2" name="Taisnleņķa trīsstūris 1"/>
          <p:cNvSpPr/>
          <p:nvPr/>
        </p:nvSpPr>
        <p:spPr>
          <a:xfrm>
            <a:off x="1758460" y="1524000"/>
            <a:ext cx="556846" cy="1119554"/>
          </a:xfrm>
          <a:prstGeom prst="rtTriangl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aisnleņķa trīsstūris 5"/>
          <p:cNvSpPr/>
          <p:nvPr/>
        </p:nvSpPr>
        <p:spPr>
          <a:xfrm flipH="1">
            <a:off x="1148859" y="1524000"/>
            <a:ext cx="609601" cy="1119554"/>
          </a:xfrm>
          <a:prstGeom prst="rtTriangl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rīvforma 7"/>
          <p:cNvSpPr/>
          <p:nvPr/>
        </p:nvSpPr>
        <p:spPr>
          <a:xfrm>
            <a:off x="1147763" y="2652713"/>
            <a:ext cx="1185862" cy="114376"/>
          </a:xfrm>
          <a:custGeom>
            <a:avLst/>
            <a:gdLst>
              <a:gd name="connsiteX0" fmla="*/ 0 w 1185862"/>
              <a:gd name="connsiteY0" fmla="*/ 0 h 114376"/>
              <a:gd name="connsiteX1" fmla="*/ 219075 w 1185862"/>
              <a:gd name="connsiteY1" fmla="*/ 85725 h 114376"/>
              <a:gd name="connsiteX2" fmla="*/ 404812 w 1185862"/>
              <a:gd name="connsiteY2" fmla="*/ 104775 h 114376"/>
              <a:gd name="connsiteX3" fmla="*/ 619125 w 1185862"/>
              <a:gd name="connsiteY3" fmla="*/ 114300 h 114376"/>
              <a:gd name="connsiteX4" fmla="*/ 814387 w 1185862"/>
              <a:gd name="connsiteY4" fmla="*/ 100012 h 114376"/>
              <a:gd name="connsiteX5" fmla="*/ 995362 w 1185862"/>
              <a:gd name="connsiteY5" fmla="*/ 71437 h 114376"/>
              <a:gd name="connsiteX6" fmla="*/ 1009650 w 1185862"/>
              <a:gd name="connsiteY6" fmla="*/ 71437 h 114376"/>
              <a:gd name="connsiteX7" fmla="*/ 1185862 w 1185862"/>
              <a:gd name="connsiteY7" fmla="*/ 9525 h 114376"/>
              <a:gd name="connsiteX8" fmla="*/ 1185862 w 1185862"/>
              <a:gd name="connsiteY8" fmla="*/ 9525 h 114376"/>
              <a:gd name="connsiteX9" fmla="*/ 1185862 w 1185862"/>
              <a:gd name="connsiteY9" fmla="*/ 9525 h 114376"/>
              <a:gd name="connsiteX10" fmla="*/ 1185862 w 1185862"/>
              <a:gd name="connsiteY10" fmla="*/ 9525 h 114376"/>
              <a:gd name="connsiteX11" fmla="*/ 1185862 w 1185862"/>
              <a:gd name="connsiteY11" fmla="*/ 9525 h 114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5862" h="114376">
                <a:moveTo>
                  <a:pt x="0" y="0"/>
                </a:moveTo>
                <a:cubicBezTo>
                  <a:pt x="75803" y="34131"/>
                  <a:pt x="151606" y="68263"/>
                  <a:pt x="219075" y="85725"/>
                </a:cubicBezTo>
                <a:cubicBezTo>
                  <a:pt x="286544" y="103187"/>
                  <a:pt x="338137" y="100013"/>
                  <a:pt x="404812" y="104775"/>
                </a:cubicBezTo>
                <a:cubicBezTo>
                  <a:pt x="471487" y="109538"/>
                  <a:pt x="550863" y="115094"/>
                  <a:pt x="619125" y="114300"/>
                </a:cubicBezTo>
                <a:cubicBezTo>
                  <a:pt x="687387" y="113506"/>
                  <a:pt x="751681" y="107156"/>
                  <a:pt x="814387" y="100012"/>
                </a:cubicBezTo>
                <a:cubicBezTo>
                  <a:pt x="877093" y="92868"/>
                  <a:pt x="962818" y="76199"/>
                  <a:pt x="995362" y="71437"/>
                </a:cubicBezTo>
                <a:cubicBezTo>
                  <a:pt x="1027906" y="66675"/>
                  <a:pt x="977900" y="81756"/>
                  <a:pt x="1009650" y="71437"/>
                </a:cubicBezTo>
                <a:cubicBezTo>
                  <a:pt x="1041400" y="61118"/>
                  <a:pt x="1185862" y="9525"/>
                  <a:pt x="1185862" y="9525"/>
                </a:cubicBezTo>
                <a:lnTo>
                  <a:pt x="1185862" y="9525"/>
                </a:lnTo>
                <a:lnTo>
                  <a:pt x="1185862" y="9525"/>
                </a:lnTo>
                <a:lnTo>
                  <a:pt x="1185862" y="9525"/>
                </a:lnTo>
                <a:lnTo>
                  <a:pt x="1185862" y="9525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Brīvforma 8"/>
          <p:cNvSpPr/>
          <p:nvPr/>
        </p:nvSpPr>
        <p:spPr>
          <a:xfrm>
            <a:off x="1152525" y="2508006"/>
            <a:ext cx="1162050" cy="130419"/>
          </a:xfrm>
          <a:custGeom>
            <a:avLst/>
            <a:gdLst>
              <a:gd name="connsiteX0" fmla="*/ 0 w 1162050"/>
              <a:gd name="connsiteY0" fmla="*/ 130419 h 130419"/>
              <a:gd name="connsiteX1" fmla="*/ 223838 w 1162050"/>
              <a:gd name="connsiteY1" fmla="*/ 39932 h 130419"/>
              <a:gd name="connsiteX2" fmla="*/ 423863 w 1162050"/>
              <a:gd name="connsiteY2" fmla="*/ 11357 h 130419"/>
              <a:gd name="connsiteX3" fmla="*/ 609600 w 1162050"/>
              <a:gd name="connsiteY3" fmla="*/ 1832 h 130419"/>
              <a:gd name="connsiteX4" fmla="*/ 809625 w 1162050"/>
              <a:gd name="connsiteY4" fmla="*/ 1832 h 130419"/>
              <a:gd name="connsiteX5" fmla="*/ 990600 w 1162050"/>
              <a:gd name="connsiteY5" fmla="*/ 20882 h 130419"/>
              <a:gd name="connsiteX6" fmla="*/ 1157288 w 1162050"/>
              <a:gd name="connsiteY6" fmla="*/ 111369 h 130419"/>
              <a:gd name="connsiteX7" fmla="*/ 1157288 w 1162050"/>
              <a:gd name="connsiteY7" fmla="*/ 111369 h 130419"/>
              <a:gd name="connsiteX8" fmla="*/ 1157288 w 1162050"/>
              <a:gd name="connsiteY8" fmla="*/ 111369 h 130419"/>
              <a:gd name="connsiteX9" fmla="*/ 1162050 w 1162050"/>
              <a:gd name="connsiteY9" fmla="*/ 120894 h 130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62050" h="130419">
                <a:moveTo>
                  <a:pt x="0" y="130419"/>
                </a:moveTo>
                <a:cubicBezTo>
                  <a:pt x="76597" y="95097"/>
                  <a:pt x="153194" y="59776"/>
                  <a:pt x="223838" y="39932"/>
                </a:cubicBezTo>
                <a:cubicBezTo>
                  <a:pt x="294482" y="20088"/>
                  <a:pt x="359569" y="17707"/>
                  <a:pt x="423863" y="11357"/>
                </a:cubicBezTo>
                <a:cubicBezTo>
                  <a:pt x="488157" y="5007"/>
                  <a:pt x="545306" y="3419"/>
                  <a:pt x="609600" y="1832"/>
                </a:cubicBezTo>
                <a:cubicBezTo>
                  <a:pt x="673894" y="245"/>
                  <a:pt x="746125" y="-1343"/>
                  <a:pt x="809625" y="1832"/>
                </a:cubicBezTo>
                <a:cubicBezTo>
                  <a:pt x="873125" y="5007"/>
                  <a:pt x="932656" y="2626"/>
                  <a:pt x="990600" y="20882"/>
                </a:cubicBezTo>
                <a:cubicBezTo>
                  <a:pt x="1048544" y="39138"/>
                  <a:pt x="1157288" y="111369"/>
                  <a:pt x="1157288" y="111369"/>
                </a:cubicBezTo>
                <a:lnTo>
                  <a:pt x="1157288" y="111369"/>
                </a:lnTo>
                <a:lnTo>
                  <a:pt x="1157288" y="111369"/>
                </a:lnTo>
                <a:lnTo>
                  <a:pt x="1162050" y="120894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769693" y="1372827"/>
            <a:ext cx="330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314575" y="2468047"/>
            <a:ext cx="330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B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04348" y="2610061"/>
            <a:ext cx="330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C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007757" y="1693029"/>
                <a:ext cx="4803663" cy="390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𝑝𝑖𝑙𝑛𝑎</m:t>
                          </m:r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𝑣𝑖𝑟𝑠𝑚𝑎</m:t>
                          </m:r>
                        </m:sub>
                      </m:sSub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𝑎𝑚𝑎𝑡𝑎𝑚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lv-LV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ā</m:t>
                          </m:r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𝑛𝑢</m:t>
                          </m:r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𝑣𝑖𝑟𝑠𝑚𝑎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7757" y="1693029"/>
                <a:ext cx="4803663" cy="390748"/>
              </a:xfrm>
              <a:prstGeom prst="rect">
                <a:avLst/>
              </a:prstGeom>
              <a:blipFill rotWithShape="0">
                <a:blip r:embed="rId3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aisnstūris 14"/>
              <p:cNvSpPr/>
              <p:nvPr/>
            </p:nvSpPr>
            <p:spPr>
              <a:xfrm>
                <a:off x="3491122" y="2176953"/>
                <a:ext cx="3390415" cy="3962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𝑝𝑖𝑙𝑛𝑎</m:t>
                          </m:r>
                          <m: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𝑣𝑖𝑟𝑠𝑚𝑎</m:t>
                          </m:r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aisnstūris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122" y="2176953"/>
                <a:ext cx="3390415" cy="396262"/>
              </a:xfrm>
              <a:prstGeom prst="rect">
                <a:avLst/>
              </a:prstGeom>
              <a:blipFill rotWithShape="0">
                <a:blip r:embed="rId4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051013" y="2865290"/>
                <a:ext cx="1218988" cy="5185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den>
                      </m:f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sSup>
                        <m:sSupPr>
                          <m:ctrlP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60</m:t>
                          </m:r>
                        </m:e>
                        <m:sup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1013" y="2865290"/>
                <a:ext cx="1218988" cy="51854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825740" y="3239839"/>
                <a:ext cx="209196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b="0" dirty="0" smtClean="0">
                    <a:solidFill>
                      <a:srgbClr val="FF0000"/>
                    </a:solidFill>
                  </a:rPr>
                  <a:t>Dots: </a:t>
                </a:r>
                <a14:m>
                  <m:oMath xmlns:m="http://schemas.openxmlformats.org/officeDocument/2006/math"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=8</m:t>
                    </m:r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endParaRPr lang="lv-LV" b="0" i="1" dirty="0" smtClean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∢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60</m:t>
                          </m:r>
                        </m:e>
                        <m:sup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lv-LV" b="0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40" y="3239839"/>
                <a:ext cx="2091963" cy="646331"/>
              </a:xfrm>
              <a:prstGeom prst="rect">
                <a:avLst/>
              </a:prstGeom>
              <a:blipFill rotWithShape="0">
                <a:blip r:embed="rId6"/>
                <a:stretch>
                  <a:fillRect l="-2326" t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051013" y="3442654"/>
                <a:ext cx="636713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1013" y="3442654"/>
                <a:ext cx="636713" cy="52039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988206" y="4115992"/>
                <a:ext cx="1370055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8206" y="4115992"/>
                <a:ext cx="1370055" cy="51860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aisnstūris 19"/>
              <p:cNvSpPr/>
              <p:nvPr/>
            </p:nvSpPr>
            <p:spPr>
              <a:xfrm>
                <a:off x="2745747" y="5042231"/>
                <a:ext cx="4434867" cy="3962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𝑝𝑖𝑙𝑛𝑎</m:t>
                          </m:r>
                          <m: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𝑣𝑖𝑟𝑠𝑚𝑎</m:t>
                          </m:r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∙4∙8=48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aisnstūris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5747" y="5042231"/>
                <a:ext cx="4434867" cy="396262"/>
              </a:xfrm>
              <a:prstGeom prst="rect">
                <a:avLst/>
              </a:prstGeom>
              <a:blipFill rotWithShape="0">
                <a:blip r:embed="rId9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209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3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ttēls 6" descr="12kl_matematika_opt_2022_1.pdf - Foxit PDF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2" t="18299" r="2151" b="3667"/>
          <a:stretch/>
        </p:blipFill>
        <p:spPr>
          <a:xfrm>
            <a:off x="192644" y="342901"/>
            <a:ext cx="8369573" cy="56433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62050" y="1615476"/>
            <a:ext cx="1238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f(-1)= -3</a:t>
            </a:r>
            <a:endParaRPr lang="en-US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Ovāls 2"/>
          <p:cNvSpPr/>
          <p:nvPr/>
        </p:nvSpPr>
        <p:spPr>
          <a:xfrm>
            <a:off x="771525" y="3238500"/>
            <a:ext cx="314325" cy="3143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Ovāls 4"/>
          <p:cNvSpPr/>
          <p:nvPr/>
        </p:nvSpPr>
        <p:spPr>
          <a:xfrm>
            <a:off x="6686550" y="3934948"/>
            <a:ext cx="314325" cy="3143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71512" y="4657724"/>
                <a:ext cx="20335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∈(−4;0)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12" y="4657724"/>
                <a:ext cx="2033588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Brīvforma 7"/>
          <p:cNvSpPr/>
          <p:nvPr/>
        </p:nvSpPr>
        <p:spPr>
          <a:xfrm>
            <a:off x="5626100" y="342901"/>
            <a:ext cx="1060450" cy="895349"/>
          </a:xfrm>
          <a:custGeom>
            <a:avLst/>
            <a:gdLst>
              <a:gd name="connsiteX0" fmla="*/ 996950 w 996950"/>
              <a:gd name="connsiteY0" fmla="*/ 0 h 692150"/>
              <a:gd name="connsiteX1" fmla="*/ 787400 w 996950"/>
              <a:gd name="connsiteY1" fmla="*/ 412750 h 692150"/>
              <a:gd name="connsiteX2" fmla="*/ 381000 w 996950"/>
              <a:gd name="connsiteY2" fmla="*/ 603250 h 692150"/>
              <a:gd name="connsiteX3" fmla="*/ 0 w 996950"/>
              <a:gd name="connsiteY3" fmla="*/ 692150 h 692150"/>
              <a:gd name="connsiteX4" fmla="*/ 0 w 996950"/>
              <a:gd name="connsiteY4" fmla="*/ 692150 h 69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6950" h="692150">
                <a:moveTo>
                  <a:pt x="996950" y="0"/>
                </a:moveTo>
                <a:cubicBezTo>
                  <a:pt x="943504" y="156104"/>
                  <a:pt x="890058" y="312208"/>
                  <a:pt x="787400" y="412750"/>
                </a:cubicBezTo>
                <a:cubicBezTo>
                  <a:pt x="684742" y="513292"/>
                  <a:pt x="512233" y="556683"/>
                  <a:pt x="381000" y="603250"/>
                </a:cubicBezTo>
                <a:cubicBezTo>
                  <a:pt x="249767" y="649817"/>
                  <a:pt x="0" y="692150"/>
                  <a:pt x="0" y="692150"/>
                </a:cubicBezTo>
                <a:lnTo>
                  <a:pt x="0" y="69215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Brīvforma 8"/>
          <p:cNvSpPr/>
          <p:nvPr/>
        </p:nvSpPr>
        <p:spPr>
          <a:xfrm>
            <a:off x="6934200" y="1435100"/>
            <a:ext cx="1085850" cy="1263650"/>
          </a:xfrm>
          <a:custGeom>
            <a:avLst/>
            <a:gdLst>
              <a:gd name="connsiteX0" fmla="*/ 0 w 1085850"/>
              <a:gd name="connsiteY0" fmla="*/ 1263650 h 1263650"/>
              <a:gd name="connsiteX1" fmla="*/ 69850 w 1085850"/>
              <a:gd name="connsiteY1" fmla="*/ 692150 h 1263650"/>
              <a:gd name="connsiteX2" fmla="*/ 273050 w 1085850"/>
              <a:gd name="connsiteY2" fmla="*/ 298450 h 1263650"/>
              <a:gd name="connsiteX3" fmla="*/ 679450 w 1085850"/>
              <a:gd name="connsiteY3" fmla="*/ 95250 h 1263650"/>
              <a:gd name="connsiteX4" fmla="*/ 1085850 w 1085850"/>
              <a:gd name="connsiteY4" fmla="*/ 0 h 1263650"/>
              <a:gd name="connsiteX5" fmla="*/ 1085850 w 1085850"/>
              <a:gd name="connsiteY5" fmla="*/ 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5850" h="1263650">
                <a:moveTo>
                  <a:pt x="0" y="1263650"/>
                </a:moveTo>
                <a:cubicBezTo>
                  <a:pt x="12171" y="1058333"/>
                  <a:pt x="24342" y="853017"/>
                  <a:pt x="69850" y="692150"/>
                </a:cubicBezTo>
                <a:cubicBezTo>
                  <a:pt x="115358" y="531283"/>
                  <a:pt x="171450" y="397933"/>
                  <a:pt x="273050" y="298450"/>
                </a:cubicBezTo>
                <a:cubicBezTo>
                  <a:pt x="374650" y="198967"/>
                  <a:pt x="543983" y="144992"/>
                  <a:pt x="679450" y="95250"/>
                </a:cubicBezTo>
                <a:cubicBezTo>
                  <a:pt x="814917" y="45508"/>
                  <a:pt x="1085850" y="0"/>
                  <a:pt x="1085850" y="0"/>
                </a:cubicBezTo>
                <a:lnTo>
                  <a:pt x="1085850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1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4" grpId="0"/>
      <p:bldP spid="8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72BE943-C07E-01C0-0A85-B756EAF7A27B}"/>
              </a:ext>
            </a:extLst>
          </p:cNvPr>
          <p:cNvSpPr txBox="1"/>
          <p:nvPr/>
        </p:nvSpPr>
        <p:spPr>
          <a:xfrm>
            <a:off x="438556" y="473230"/>
            <a:ext cx="32335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400" dirty="0">
                <a:solidFill>
                  <a:srgbClr val="1B50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Trigonometrija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B301E8-720C-845B-C4F2-EB8E279BC5C8}"/>
              </a:ext>
            </a:extLst>
          </p:cNvPr>
          <p:cNvSpPr txBox="1"/>
          <p:nvPr/>
        </p:nvSpPr>
        <p:spPr>
          <a:xfrm>
            <a:off x="412054" y="2070030"/>
            <a:ext cx="84416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000" dirty="0">
                <a:solidFill>
                  <a:srgbClr val="1B50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Pagrieziena leņķa atlikšana un noteikšana vienības riņķī, pagrieziena leņķa sinusa un kosinusa definēšana.</a:t>
            </a:r>
            <a:endParaRPr lang="lv-LV" sz="2000" dirty="0">
              <a:solidFill>
                <a:srgbClr val="1B50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FA918B1-0B4E-5FDD-F614-54C0DB38CEC2}"/>
              </a:ext>
            </a:extLst>
          </p:cNvPr>
          <p:cNvSpPr txBox="1"/>
          <p:nvPr/>
        </p:nvSpPr>
        <p:spPr>
          <a:xfrm>
            <a:off x="412054" y="2926425"/>
            <a:ext cx="87890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000" dirty="0">
                <a:solidFill>
                  <a:srgbClr val="1B50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Viena argumenta un divkārša argumenta trigonometrisko formulu lietojums.</a:t>
            </a:r>
            <a:endParaRPr lang="lv-LV" sz="2000" dirty="0">
              <a:solidFill>
                <a:srgbClr val="1B508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4B7DB32-675F-3CE4-5A30-F43C43B1493F}"/>
              </a:ext>
            </a:extLst>
          </p:cNvPr>
          <p:cNvSpPr txBox="1"/>
          <p:nvPr/>
        </p:nvSpPr>
        <p:spPr>
          <a:xfrm>
            <a:off x="412053" y="4923335"/>
            <a:ext cx="84416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000" dirty="0">
                <a:solidFill>
                  <a:srgbClr val="1B50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Sinusu teorēmas un kosinusa teorēmas lietojums.</a:t>
            </a:r>
            <a:endParaRPr lang="lv-LV" sz="2000" dirty="0">
              <a:solidFill>
                <a:srgbClr val="1B508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B6C8D8F-5FC6-5E52-62F2-C3A34D66EB7E}"/>
              </a:ext>
            </a:extLst>
          </p:cNvPr>
          <p:cNvSpPr txBox="1"/>
          <p:nvPr/>
        </p:nvSpPr>
        <p:spPr>
          <a:xfrm>
            <a:off x="438556" y="4292778"/>
            <a:ext cx="84416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000" dirty="0">
                <a:solidFill>
                  <a:srgbClr val="1B50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Sinusa/kosinusa funkcijas īpašību noteikšana no grafika vai analītiski.</a:t>
            </a:r>
            <a:endParaRPr lang="lv-LV" sz="2000" dirty="0">
              <a:solidFill>
                <a:srgbClr val="1B5089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0C01B48-527F-E130-E95F-274881EF61CA}"/>
              </a:ext>
            </a:extLst>
          </p:cNvPr>
          <p:cNvSpPr txBox="1"/>
          <p:nvPr/>
        </p:nvSpPr>
        <p:spPr>
          <a:xfrm>
            <a:off x="438556" y="3597799"/>
            <a:ext cx="87890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000" dirty="0">
                <a:solidFill>
                  <a:srgbClr val="1B50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Trigonometriska vienādojuma risināšanas paņēmieni.</a:t>
            </a:r>
            <a:endParaRPr lang="lv-LV" sz="2000" dirty="0">
              <a:solidFill>
                <a:srgbClr val="1B50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44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6445" t="11528" r="1445" b="8195"/>
          <a:stretch/>
        </p:blipFill>
        <p:spPr>
          <a:xfrm>
            <a:off x="216053" y="168935"/>
            <a:ext cx="8385263" cy="5846420"/>
          </a:xfrm>
          <a:prstGeom prst="rect">
            <a:avLst/>
          </a:prstGeom>
        </p:spPr>
      </p:pic>
      <p:sp>
        <p:nvSpPr>
          <p:cNvPr id="3" name="Ovāls 2"/>
          <p:cNvSpPr/>
          <p:nvPr/>
        </p:nvSpPr>
        <p:spPr>
          <a:xfrm>
            <a:off x="3459617" y="2032996"/>
            <a:ext cx="205575" cy="2226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āls 4"/>
          <p:cNvSpPr/>
          <p:nvPr/>
        </p:nvSpPr>
        <p:spPr>
          <a:xfrm>
            <a:off x="6934336" y="3734214"/>
            <a:ext cx="205575" cy="2226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aisnstūris 1"/>
              <p:cNvSpPr/>
              <p:nvPr/>
            </p:nvSpPr>
            <p:spPr>
              <a:xfrm>
                <a:off x="990597" y="4613235"/>
                <a:ext cx="113979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𝑐𝑜𝑠𝑥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aisnstūris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597" y="4613235"/>
                <a:ext cx="1139799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aisnstūris 5"/>
              <p:cNvSpPr/>
              <p:nvPr/>
            </p:nvSpPr>
            <p:spPr>
              <a:xfrm>
                <a:off x="849281" y="5012557"/>
                <a:ext cx="17932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lv-LV" dirty="0" smtClean="0">
                    <a:solidFill>
                      <a:srgbClr val="FF0000"/>
                    </a:solidFill>
                  </a:rPr>
                  <a:t>2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lv-LV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−1=0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aisnstūris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281" y="5012557"/>
                <a:ext cx="1793248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2721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aisnstūris 6"/>
              <p:cNvSpPr/>
              <p:nvPr/>
            </p:nvSpPr>
            <p:spPr>
              <a:xfrm>
                <a:off x="849281" y="5441869"/>
                <a:ext cx="1070486" cy="8879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v-LV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lv-LV" b="0" dirty="0" smtClean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lv-LV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aisnstūris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281" y="5441869"/>
                <a:ext cx="1070486" cy="887935"/>
              </a:xfrm>
              <a:prstGeom prst="rect">
                <a:avLst/>
              </a:prstGeom>
              <a:blipFill rotWithShape="0">
                <a:blip r:embed="rId5"/>
                <a:stretch>
                  <a:fillRect b="-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aisnstūris 7"/>
              <p:cNvSpPr/>
              <p:nvPr/>
            </p:nvSpPr>
            <p:spPr>
              <a:xfrm>
                <a:off x="3882659" y="4677681"/>
                <a:ext cx="1272567" cy="8879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𝑐𝑜𝑠𝑥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lv-LV" b="0" dirty="0" smtClean="0">
                  <a:solidFill>
                    <a:srgbClr val="FF0000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Taisnstūris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2659" y="4677681"/>
                <a:ext cx="1272567" cy="88793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aisnstūris 8"/>
              <p:cNvSpPr/>
              <p:nvPr/>
            </p:nvSpPr>
            <p:spPr>
              <a:xfrm>
                <a:off x="5629411" y="4752317"/>
                <a:ext cx="130734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𝑐𝑜𝑠𝑥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aisnstūris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411" y="4752317"/>
                <a:ext cx="1307346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Taisns savienotājs 10"/>
          <p:cNvCxnSpPr/>
          <p:nvPr/>
        </p:nvCxnSpPr>
        <p:spPr>
          <a:xfrm flipH="1" flipV="1">
            <a:off x="6741622" y="1014153"/>
            <a:ext cx="556953" cy="5237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Brīvforma 12"/>
          <p:cNvSpPr/>
          <p:nvPr/>
        </p:nvSpPr>
        <p:spPr>
          <a:xfrm>
            <a:off x="7129130" y="1419447"/>
            <a:ext cx="292396" cy="233916"/>
          </a:xfrm>
          <a:custGeom>
            <a:avLst/>
            <a:gdLst>
              <a:gd name="connsiteX0" fmla="*/ 292396 w 292396"/>
              <a:gd name="connsiteY0" fmla="*/ 127590 h 233916"/>
              <a:gd name="connsiteX1" fmla="*/ 281763 w 292396"/>
              <a:gd name="connsiteY1" fmla="*/ 154172 h 233916"/>
              <a:gd name="connsiteX2" fmla="*/ 249865 w 292396"/>
              <a:gd name="connsiteY2" fmla="*/ 186069 h 233916"/>
              <a:gd name="connsiteX3" fmla="*/ 244549 w 292396"/>
              <a:gd name="connsiteY3" fmla="*/ 202018 h 233916"/>
              <a:gd name="connsiteX4" fmla="*/ 207335 w 292396"/>
              <a:gd name="connsiteY4" fmla="*/ 217967 h 233916"/>
              <a:gd name="connsiteX5" fmla="*/ 175437 w 292396"/>
              <a:gd name="connsiteY5" fmla="*/ 228600 h 233916"/>
              <a:gd name="connsiteX6" fmla="*/ 159489 w 292396"/>
              <a:gd name="connsiteY6" fmla="*/ 233916 h 233916"/>
              <a:gd name="connsiteX7" fmla="*/ 101010 w 292396"/>
              <a:gd name="connsiteY7" fmla="*/ 228600 h 233916"/>
              <a:gd name="connsiteX8" fmla="*/ 69112 w 292396"/>
              <a:gd name="connsiteY8" fmla="*/ 207334 h 233916"/>
              <a:gd name="connsiteX9" fmla="*/ 58479 w 292396"/>
              <a:gd name="connsiteY9" fmla="*/ 191386 h 233916"/>
              <a:gd name="connsiteX10" fmla="*/ 31898 w 292396"/>
              <a:gd name="connsiteY10" fmla="*/ 159488 h 233916"/>
              <a:gd name="connsiteX11" fmla="*/ 26582 w 292396"/>
              <a:gd name="connsiteY11" fmla="*/ 143539 h 233916"/>
              <a:gd name="connsiteX12" fmla="*/ 15949 w 292396"/>
              <a:gd name="connsiteY12" fmla="*/ 122274 h 233916"/>
              <a:gd name="connsiteX13" fmla="*/ 0 w 292396"/>
              <a:gd name="connsiteY13" fmla="*/ 69111 h 233916"/>
              <a:gd name="connsiteX14" fmla="*/ 5317 w 292396"/>
              <a:gd name="connsiteY14" fmla="*/ 26581 h 233916"/>
              <a:gd name="connsiteX15" fmla="*/ 37214 w 292396"/>
              <a:gd name="connsiteY15" fmla="*/ 5316 h 233916"/>
              <a:gd name="connsiteX16" fmla="*/ 42530 w 292396"/>
              <a:gd name="connsiteY16" fmla="*/ 0 h 23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2396" h="233916">
                <a:moveTo>
                  <a:pt x="292396" y="127590"/>
                </a:moveTo>
                <a:cubicBezTo>
                  <a:pt x="288852" y="136451"/>
                  <a:pt x="287376" y="146454"/>
                  <a:pt x="281763" y="154172"/>
                </a:cubicBezTo>
                <a:cubicBezTo>
                  <a:pt x="272919" y="166333"/>
                  <a:pt x="249865" y="186069"/>
                  <a:pt x="249865" y="186069"/>
                </a:cubicBezTo>
                <a:cubicBezTo>
                  <a:pt x="248093" y="191385"/>
                  <a:pt x="248050" y="197642"/>
                  <a:pt x="244549" y="202018"/>
                </a:cubicBezTo>
                <a:cubicBezTo>
                  <a:pt x="234782" y="214227"/>
                  <a:pt x="220777" y="213934"/>
                  <a:pt x="207335" y="217967"/>
                </a:cubicBezTo>
                <a:cubicBezTo>
                  <a:pt x="196600" y="221188"/>
                  <a:pt x="186070" y="225056"/>
                  <a:pt x="175437" y="228600"/>
                </a:cubicBezTo>
                <a:lnTo>
                  <a:pt x="159489" y="233916"/>
                </a:lnTo>
                <a:cubicBezTo>
                  <a:pt x="139996" y="232144"/>
                  <a:pt x="119788" y="234123"/>
                  <a:pt x="101010" y="228600"/>
                </a:cubicBezTo>
                <a:cubicBezTo>
                  <a:pt x="88750" y="224994"/>
                  <a:pt x="69112" y="207334"/>
                  <a:pt x="69112" y="207334"/>
                </a:cubicBezTo>
                <a:cubicBezTo>
                  <a:pt x="65568" y="202018"/>
                  <a:pt x="62569" y="196294"/>
                  <a:pt x="58479" y="191386"/>
                </a:cubicBezTo>
                <a:cubicBezTo>
                  <a:pt x="43782" y="173751"/>
                  <a:pt x="41797" y="179286"/>
                  <a:pt x="31898" y="159488"/>
                </a:cubicBezTo>
                <a:cubicBezTo>
                  <a:pt x="29392" y="154476"/>
                  <a:pt x="28789" y="148690"/>
                  <a:pt x="26582" y="143539"/>
                </a:cubicBezTo>
                <a:cubicBezTo>
                  <a:pt x="23460" y="136255"/>
                  <a:pt x="18892" y="129632"/>
                  <a:pt x="15949" y="122274"/>
                </a:cubicBezTo>
                <a:cubicBezTo>
                  <a:pt x="7324" y="100711"/>
                  <a:pt x="5221" y="89993"/>
                  <a:pt x="0" y="69111"/>
                </a:cubicBezTo>
                <a:cubicBezTo>
                  <a:pt x="1772" y="54934"/>
                  <a:pt x="435" y="40008"/>
                  <a:pt x="5317" y="26581"/>
                </a:cubicBezTo>
                <a:cubicBezTo>
                  <a:pt x="12036" y="8104"/>
                  <a:pt x="23965" y="11940"/>
                  <a:pt x="37214" y="5316"/>
                </a:cubicBezTo>
                <a:cubicBezTo>
                  <a:pt x="39455" y="4195"/>
                  <a:pt x="40758" y="1772"/>
                  <a:pt x="4253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2" grpId="0"/>
      <p:bldP spid="6" grpId="0"/>
      <p:bldP spid="7" grpId="0"/>
      <p:bldP spid="8" grpId="0"/>
      <p:bldP spid="9" grpId="0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9888" t="12500" r="3667" b="58611"/>
          <a:stretch/>
        </p:blipFill>
        <p:spPr>
          <a:xfrm>
            <a:off x="209549" y="482581"/>
            <a:ext cx="8229871" cy="2200274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 rotWithShape="1">
          <a:blip r:embed="rId3"/>
          <a:srcRect l="6666" t="30139" r="2335" b="35416"/>
          <a:stretch/>
        </p:blipFill>
        <p:spPr>
          <a:xfrm>
            <a:off x="209549" y="3071172"/>
            <a:ext cx="8650274" cy="2619376"/>
          </a:xfrm>
          <a:prstGeom prst="rect">
            <a:avLst/>
          </a:prstGeom>
        </p:spPr>
      </p:pic>
      <p:cxnSp>
        <p:nvCxnSpPr>
          <p:cNvPr id="3" name="Taisns savienotājs 2"/>
          <p:cNvCxnSpPr/>
          <p:nvPr/>
        </p:nvCxnSpPr>
        <p:spPr>
          <a:xfrm>
            <a:off x="7549327" y="1360967"/>
            <a:ext cx="348018" cy="3684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421627" y="2213358"/>
                <a:ext cx="331886" cy="4412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lv-LV" dirty="0" smtClean="0">
                    <a:solidFill>
                      <a:srgbClr val="FF0000"/>
                    </a:solidFill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627" y="2213358"/>
                <a:ext cx="331886" cy="441275"/>
              </a:xfrm>
              <a:prstGeom prst="rect">
                <a:avLst/>
              </a:prstGeom>
              <a:blipFill rotWithShape="0">
                <a:blip r:embed="rId4"/>
                <a:stretch>
                  <a:fillRect l="-41818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20695" y="4048202"/>
                <a:ext cx="193155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e>
                        <m:sup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𝑐𝑜𝑠</m:t>
                          </m:r>
                        </m:e>
                        <m:sup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695" y="4048202"/>
                <a:ext cx="1931554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2524" t="-4348" r="-2524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50459" y="4440006"/>
                <a:ext cx="1984710" cy="3354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𝑐𝑜𝑠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lv-LV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lv-LV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</m:rad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459" y="4440006"/>
                <a:ext cx="1984710" cy="335413"/>
              </a:xfrm>
              <a:prstGeom prst="rect">
                <a:avLst/>
              </a:prstGeom>
              <a:blipFill rotWithShape="0">
                <a:blip r:embed="rId6"/>
                <a:stretch>
                  <a:fillRect l="-3692" r="-4000" b="-2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928939" y="3989788"/>
                <a:ext cx="2806025" cy="5636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𝑐𝑜𝑠</m:t>
                    </m:r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1−(</m:t>
                        </m:r>
                        <m:sSup>
                          <m:sSupPr>
                            <m:ctrlP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f>
                              <m:fPr>
                                <m:ctrlPr>
                                  <a:rPr lang="lv-LV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lv-LV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lv-LV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lv-LV" dirty="0" smtClean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lv-LV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lv-LV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16</m:t>
                            </m:r>
                          </m:num>
                          <m:den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25</m:t>
                            </m:r>
                          </m:den>
                        </m:f>
                      </m:e>
                    </m:rad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8939" y="3989788"/>
                <a:ext cx="2806025" cy="563680"/>
              </a:xfrm>
              <a:prstGeom prst="rect">
                <a:avLst/>
              </a:prstGeom>
              <a:blipFill rotWithShape="0">
                <a:blip r:embed="rId7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Brīvforma 1"/>
          <p:cNvSpPr/>
          <p:nvPr/>
        </p:nvSpPr>
        <p:spPr>
          <a:xfrm>
            <a:off x="7474688" y="1244009"/>
            <a:ext cx="228600" cy="233917"/>
          </a:xfrm>
          <a:custGeom>
            <a:avLst/>
            <a:gdLst>
              <a:gd name="connsiteX0" fmla="*/ 228600 w 228600"/>
              <a:gd name="connsiteY0" fmla="*/ 106326 h 233917"/>
              <a:gd name="connsiteX1" fmla="*/ 217968 w 228600"/>
              <a:gd name="connsiteY1" fmla="*/ 58479 h 233917"/>
              <a:gd name="connsiteX2" fmla="*/ 175438 w 228600"/>
              <a:gd name="connsiteY2" fmla="*/ 21265 h 233917"/>
              <a:gd name="connsiteX3" fmla="*/ 159489 w 228600"/>
              <a:gd name="connsiteY3" fmla="*/ 10633 h 233917"/>
              <a:gd name="connsiteX4" fmla="*/ 111642 w 228600"/>
              <a:gd name="connsiteY4" fmla="*/ 0 h 233917"/>
              <a:gd name="connsiteX5" fmla="*/ 26582 w 228600"/>
              <a:gd name="connsiteY5" fmla="*/ 21265 h 233917"/>
              <a:gd name="connsiteX6" fmla="*/ 15949 w 228600"/>
              <a:gd name="connsiteY6" fmla="*/ 37214 h 233917"/>
              <a:gd name="connsiteX7" fmla="*/ 5317 w 228600"/>
              <a:gd name="connsiteY7" fmla="*/ 101010 h 233917"/>
              <a:gd name="connsiteX8" fmla="*/ 0 w 228600"/>
              <a:gd name="connsiteY8" fmla="*/ 127591 h 233917"/>
              <a:gd name="connsiteX9" fmla="*/ 26582 w 228600"/>
              <a:gd name="connsiteY9" fmla="*/ 228600 h 233917"/>
              <a:gd name="connsiteX10" fmla="*/ 42531 w 228600"/>
              <a:gd name="connsiteY10" fmla="*/ 233917 h 233917"/>
              <a:gd name="connsiteX11" fmla="*/ 111642 w 228600"/>
              <a:gd name="connsiteY11" fmla="*/ 228600 h 233917"/>
              <a:gd name="connsiteX12" fmla="*/ 127591 w 228600"/>
              <a:gd name="connsiteY12" fmla="*/ 223284 h 233917"/>
              <a:gd name="connsiteX13" fmla="*/ 175438 w 228600"/>
              <a:gd name="connsiteY13" fmla="*/ 217968 h 233917"/>
              <a:gd name="connsiteX14" fmla="*/ 191386 w 228600"/>
              <a:gd name="connsiteY14" fmla="*/ 212651 h 233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8600" h="233917">
                <a:moveTo>
                  <a:pt x="228600" y="106326"/>
                </a:moveTo>
                <a:cubicBezTo>
                  <a:pt x="226559" y="94079"/>
                  <a:pt x="224511" y="71565"/>
                  <a:pt x="217968" y="58479"/>
                </a:cubicBezTo>
                <a:cubicBezTo>
                  <a:pt x="206894" y="36331"/>
                  <a:pt x="199356" y="37211"/>
                  <a:pt x="175438" y="21265"/>
                </a:cubicBezTo>
                <a:cubicBezTo>
                  <a:pt x="170122" y="17721"/>
                  <a:pt x="165688" y="12183"/>
                  <a:pt x="159489" y="10633"/>
                </a:cubicBezTo>
                <a:cubicBezTo>
                  <a:pt x="129458" y="3126"/>
                  <a:pt x="145389" y="6750"/>
                  <a:pt x="111642" y="0"/>
                </a:cubicBezTo>
                <a:cubicBezTo>
                  <a:pt x="52707" y="4534"/>
                  <a:pt x="53119" y="-10578"/>
                  <a:pt x="26582" y="21265"/>
                </a:cubicBezTo>
                <a:cubicBezTo>
                  <a:pt x="22491" y="26173"/>
                  <a:pt x="19493" y="31898"/>
                  <a:pt x="15949" y="37214"/>
                </a:cubicBezTo>
                <a:cubicBezTo>
                  <a:pt x="4522" y="71497"/>
                  <a:pt x="14221" y="38686"/>
                  <a:pt x="5317" y="101010"/>
                </a:cubicBezTo>
                <a:cubicBezTo>
                  <a:pt x="4039" y="109955"/>
                  <a:pt x="1772" y="118731"/>
                  <a:pt x="0" y="127591"/>
                </a:cubicBezTo>
                <a:cubicBezTo>
                  <a:pt x="621" y="135660"/>
                  <a:pt x="-4360" y="218285"/>
                  <a:pt x="26582" y="228600"/>
                </a:cubicBezTo>
                <a:lnTo>
                  <a:pt x="42531" y="233917"/>
                </a:lnTo>
                <a:cubicBezTo>
                  <a:pt x="65568" y="232145"/>
                  <a:pt x="88715" y="231466"/>
                  <a:pt x="111642" y="228600"/>
                </a:cubicBezTo>
                <a:cubicBezTo>
                  <a:pt x="117203" y="227905"/>
                  <a:pt x="122063" y="224205"/>
                  <a:pt x="127591" y="223284"/>
                </a:cubicBezTo>
                <a:cubicBezTo>
                  <a:pt x="143420" y="220646"/>
                  <a:pt x="159489" y="219740"/>
                  <a:pt x="175438" y="217968"/>
                </a:cubicBezTo>
                <a:lnTo>
                  <a:pt x="191386" y="212651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Taisns savienotājs 11"/>
          <p:cNvCxnSpPr/>
          <p:nvPr/>
        </p:nvCxnSpPr>
        <p:spPr>
          <a:xfrm flipH="1">
            <a:off x="7549327" y="1729457"/>
            <a:ext cx="348018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01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6778" t="11806" r="5777" b="20416"/>
          <a:stretch/>
        </p:blipFill>
        <p:spPr>
          <a:xfrm>
            <a:off x="123270" y="152554"/>
            <a:ext cx="8356451" cy="5181637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 rotWithShape="1">
          <a:blip r:embed="rId3"/>
          <a:srcRect l="6666" t="37222" r="5890" b="37917"/>
          <a:stretch/>
        </p:blipFill>
        <p:spPr>
          <a:xfrm>
            <a:off x="130324" y="4943475"/>
            <a:ext cx="8417493" cy="1914525"/>
          </a:xfrm>
          <a:prstGeom prst="rect">
            <a:avLst/>
          </a:prstGeom>
        </p:spPr>
      </p:pic>
      <p:cxnSp>
        <p:nvCxnSpPr>
          <p:cNvPr id="3" name="Taisns savienotājs 2"/>
          <p:cNvCxnSpPr/>
          <p:nvPr/>
        </p:nvCxnSpPr>
        <p:spPr>
          <a:xfrm>
            <a:off x="1288111" y="1328591"/>
            <a:ext cx="11688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Taisns savienotājs 6"/>
          <p:cNvCxnSpPr/>
          <p:nvPr/>
        </p:nvCxnSpPr>
        <p:spPr>
          <a:xfrm flipH="1" flipV="1">
            <a:off x="1311965" y="1319917"/>
            <a:ext cx="524786" cy="59634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Taisns savienotājs 8"/>
          <p:cNvCxnSpPr/>
          <p:nvPr/>
        </p:nvCxnSpPr>
        <p:spPr>
          <a:xfrm flipV="1">
            <a:off x="1852654" y="1296063"/>
            <a:ext cx="604299" cy="6122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77571" y="4184775"/>
                <a:ext cx="193155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e>
                        <m:sup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𝑐𝑜𝑠</m:t>
                          </m:r>
                        </m:e>
                        <m:sup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571" y="4184775"/>
                <a:ext cx="1931554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2532" t="-4348" r="-2532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589262" y="4063074"/>
                <a:ext cx="1917448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𝑐𝑜𝑠</m:t>
                          </m:r>
                        </m:e>
                        <m:sup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9262" y="4063074"/>
                <a:ext cx="1917448" cy="52039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676821" y="5514573"/>
                <a:ext cx="1912441" cy="495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dirty="0" smtClean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𝑠𝑖𝑛𝑥</m:t>
                        </m:r>
                      </m:num>
                      <m:den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𝑠𝑖𝑛𝑥</m:t>
                        </m:r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𝑐𝑜𝑠𝑥</m:t>
                        </m:r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𝑐𝑜𝑠𝑥</m:t>
                        </m:r>
                      </m:den>
                    </m:f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821" y="5514573"/>
                <a:ext cx="1912441" cy="495328"/>
              </a:xfrm>
              <a:prstGeom prst="rect">
                <a:avLst/>
              </a:prstGeom>
              <a:blipFill rotWithShape="0">
                <a:blip r:embed="rId6"/>
                <a:stretch>
                  <a:fillRect l="-2548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Taisns savienotājs 7"/>
          <p:cNvCxnSpPr/>
          <p:nvPr/>
        </p:nvCxnSpPr>
        <p:spPr>
          <a:xfrm flipV="1">
            <a:off x="2227811" y="5594465"/>
            <a:ext cx="714894" cy="1677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Taisns savienotājs 11"/>
          <p:cNvCxnSpPr/>
          <p:nvPr/>
        </p:nvCxnSpPr>
        <p:spPr>
          <a:xfrm flipV="1">
            <a:off x="1797356" y="5856648"/>
            <a:ext cx="714894" cy="1677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343854" y="5527960"/>
                <a:ext cx="1169958" cy="495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dirty="0" smtClean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𝑐𝑜𝑠𝑥</m:t>
                        </m:r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𝑐𝑜𝑠𝑥</m:t>
                        </m:r>
                      </m:den>
                    </m:f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3854" y="5527960"/>
                <a:ext cx="1169958" cy="495328"/>
              </a:xfrm>
              <a:prstGeom prst="rect">
                <a:avLst/>
              </a:prstGeom>
              <a:blipFill rotWithShape="0">
                <a:blip r:embed="rId7"/>
                <a:stretch>
                  <a:fillRect l="-4712" b="-6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513812" y="5527960"/>
                <a:ext cx="1169958" cy="495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dirty="0" smtClean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𝑐𝑜𝑠</m:t>
                            </m:r>
                          </m:e>
                          <m:sup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3812" y="5527960"/>
                <a:ext cx="1169958" cy="495328"/>
              </a:xfrm>
              <a:prstGeom prst="rect">
                <a:avLst/>
              </a:prstGeom>
              <a:blipFill rotWithShape="0">
                <a:blip r:embed="rId8"/>
                <a:stretch>
                  <a:fillRect l="-4167" b="-6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657894" y="1126933"/>
                <a:ext cx="139462" cy="4033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v-LV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lv-LV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7894" y="1126933"/>
                <a:ext cx="139462" cy="403316"/>
              </a:xfrm>
              <a:prstGeom prst="rect">
                <a:avLst/>
              </a:prstGeom>
              <a:blipFill rotWithShape="0">
                <a:blip r:embed="rId9"/>
                <a:stretch>
                  <a:fillRect l="-30435" r="-26087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Brīvforma 15"/>
          <p:cNvSpPr/>
          <p:nvPr/>
        </p:nvSpPr>
        <p:spPr>
          <a:xfrm>
            <a:off x="2006600" y="1752600"/>
            <a:ext cx="82395" cy="184150"/>
          </a:xfrm>
          <a:custGeom>
            <a:avLst/>
            <a:gdLst>
              <a:gd name="connsiteX0" fmla="*/ 57150 w 82395"/>
              <a:gd name="connsiteY0" fmla="*/ 184150 h 184150"/>
              <a:gd name="connsiteX1" fmla="*/ 69850 w 82395"/>
              <a:gd name="connsiteY1" fmla="*/ 63500 h 184150"/>
              <a:gd name="connsiteX2" fmla="*/ 25400 w 82395"/>
              <a:gd name="connsiteY2" fmla="*/ 6350 h 184150"/>
              <a:gd name="connsiteX3" fmla="*/ 0 w 82395"/>
              <a:gd name="connsiteY3" fmla="*/ 0 h 18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395" h="184150">
                <a:moveTo>
                  <a:pt x="57150" y="184150"/>
                </a:moveTo>
                <a:cubicBezTo>
                  <a:pt x="86185" y="135758"/>
                  <a:pt x="89837" y="143448"/>
                  <a:pt x="69850" y="63500"/>
                </a:cubicBezTo>
                <a:cubicBezTo>
                  <a:pt x="67962" y="55948"/>
                  <a:pt x="38479" y="13824"/>
                  <a:pt x="25400" y="6350"/>
                </a:cubicBezTo>
                <a:cubicBezTo>
                  <a:pt x="17823" y="2020"/>
                  <a:pt x="0" y="0"/>
                  <a:pt x="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Brīvforma 16"/>
          <p:cNvSpPr/>
          <p:nvPr/>
        </p:nvSpPr>
        <p:spPr>
          <a:xfrm>
            <a:off x="1644650" y="1600200"/>
            <a:ext cx="544180" cy="336550"/>
          </a:xfrm>
          <a:custGeom>
            <a:avLst/>
            <a:gdLst>
              <a:gd name="connsiteX0" fmla="*/ 520700 w 544180"/>
              <a:gd name="connsiteY0" fmla="*/ 336550 h 336550"/>
              <a:gd name="connsiteX1" fmla="*/ 533400 w 544180"/>
              <a:gd name="connsiteY1" fmla="*/ 184150 h 336550"/>
              <a:gd name="connsiteX2" fmla="*/ 514350 w 544180"/>
              <a:gd name="connsiteY2" fmla="*/ 133350 h 336550"/>
              <a:gd name="connsiteX3" fmla="*/ 501650 w 544180"/>
              <a:gd name="connsiteY3" fmla="*/ 95250 h 336550"/>
              <a:gd name="connsiteX4" fmla="*/ 463550 w 544180"/>
              <a:gd name="connsiteY4" fmla="*/ 63500 h 336550"/>
              <a:gd name="connsiteX5" fmla="*/ 425450 w 544180"/>
              <a:gd name="connsiteY5" fmla="*/ 31750 h 336550"/>
              <a:gd name="connsiteX6" fmla="*/ 393700 w 544180"/>
              <a:gd name="connsiteY6" fmla="*/ 25400 h 336550"/>
              <a:gd name="connsiteX7" fmla="*/ 355600 w 544180"/>
              <a:gd name="connsiteY7" fmla="*/ 12700 h 336550"/>
              <a:gd name="connsiteX8" fmla="*/ 273050 w 544180"/>
              <a:gd name="connsiteY8" fmla="*/ 0 h 336550"/>
              <a:gd name="connsiteX9" fmla="*/ 152400 w 544180"/>
              <a:gd name="connsiteY9" fmla="*/ 6350 h 336550"/>
              <a:gd name="connsiteX10" fmla="*/ 95250 w 544180"/>
              <a:gd name="connsiteY10" fmla="*/ 25400 h 336550"/>
              <a:gd name="connsiteX11" fmla="*/ 57150 w 544180"/>
              <a:gd name="connsiteY11" fmla="*/ 44450 h 336550"/>
              <a:gd name="connsiteX12" fmla="*/ 19050 w 544180"/>
              <a:gd name="connsiteY12" fmla="*/ 57150 h 336550"/>
              <a:gd name="connsiteX13" fmla="*/ 0 w 544180"/>
              <a:gd name="connsiteY13" fmla="*/ 8255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180" h="336550">
                <a:moveTo>
                  <a:pt x="520700" y="336550"/>
                </a:moveTo>
                <a:cubicBezTo>
                  <a:pt x="555385" y="267180"/>
                  <a:pt x="544381" y="304941"/>
                  <a:pt x="533400" y="184150"/>
                </a:cubicBezTo>
                <a:cubicBezTo>
                  <a:pt x="530974" y="157462"/>
                  <a:pt x="524207" y="157992"/>
                  <a:pt x="514350" y="133350"/>
                </a:cubicBezTo>
                <a:cubicBezTo>
                  <a:pt x="509378" y="120921"/>
                  <a:pt x="511116" y="104716"/>
                  <a:pt x="501650" y="95250"/>
                </a:cubicBezTo>
                <a:cubicBezTo>
                  <a:pt x="445995" y="39595"/>
                  <a:pt x="516594" y="107703"/>
                  <a:pt x="463550" y="63500"/>
                </a:cubicBezTo>
                <a:cubicBezTo>
                  <a:pt x="450074" y="52270"/>
                  <a:pt x="442649" y="38200"/>
                  <a:pt x="425450" y="31750"/>
                </a:cubicBezTo>
                <a:cubicBezTo>
                  <a:pt x="415344" y="27960"/>
                  <a:pt x="404113" y="28240"/>
                  <a:pt x="393700" y="25400"/>
                </a:cubicBezTo>
                <a:cubicBezTo>
                  <a:pt x="380785" y="21878"/>
                  <a:pt x="368884" y="14360"/>
                  <a:pt x="355600" y="12700"/>
                </a:cubicBezTo>
                <a:cubicBezTo>
                  <a:pt x="294090" y="5011"/>
                  <a:pt x="321534" y="9697"/>
                  <a:pt x="273050" y="0"/>
                </a:cubicBezTo>
                <a:cubicBezTo>
                  <a:pt x="232833" y="2117"/>
                  <a:pt x="192385" y="1552"/>
                  <a:pt x="152400" y="6350"/>
                </a:cubicBezTo>
                <a:lnTo>
                  <a:pt x="95250" y="25400"/>
                </a:lnTo>
                <a:cubicBezTo>
                  <a:pt x="25775" y="48558"/>
                  <a:pt x="131008" y="11624"/>
                  <a:pt x="57150" y="44450"/>
                </a:cubicBezTo>
                <a:cubicBezTo>
                  <a:pt x="44917" y="49887"/>
                  <a:pt x="19050" y="57150"/>
                  <a:pt x="19050" y="57150"/>
                </a:cubicBezTo>
                <a:cubicBezTo>
                  <a:pt x="4690" y="78691"/>
                  <a:pt x="11746" y="70804"/>
                  <a:pt x="0" y="8255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6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" grpId="0"/>
      <p:bldP spid="13" grpId="0"/>
      <p:bldP spid="14" grpId="0"/>
      <p:bldP spid="15" grpId="0"/>
      <p:bldP spid="16" grpId="0" animBg="1"/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8333" t="20416" r="2889" b="23750"/>
          <a:stretch/>
        </p:blipFill>
        <p:spPr>
          <a:xfrm>
            <a:off x="129985" y="628651"/>
            <a:ext cx="8594915" cy="43243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aisnstūris 4"/>
              <p:cNvSpPr/>
              <p:nvPr/>
            </p:nvSpPr>
            <p:spPr>
              <a:xfrm>
                <a:off x="1314767" y="1802444"/>
                <a:ext cx="57740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aisnstūris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767" y="1802444"/>
                <a:ext cx="577402" cy="40011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536700" y="3099348"/>
                <a:ext cx="2260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700" y="3099348"/>
                <a:ext cx="226024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21622" r="-18919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Brīvforma 7"/>
          <p:cNvSpPr/>
          <p:nvPr/>
        </p:nvSpPr>
        <p:spPr>
          <a:xfrm>
            <a:off x="6019800" y="1667434"/>
            <a:ext cx="2461148" cy="614110"/>
          </a:xfrm>
          <a:custGeom>
            <a:avLst/>
            <a:gdLst>
              <a:gd name="connsiteX0" fmla="*/ 0 w 2461148"/>
              <a:gd name="connsiteY0" fmla="*/ 614084 h 614110"/>
              <a:gd name="connsiteX1" fmla="*/ 457200 w 2461148"/>
              <a:gd name="connsiteY1" fmla="*/ 313766 h 614110"/>
              <a:gd name="connsiteX2" fmla="*/ 905435 w 2461148"/>
              <a:gd name="connsiteY2" fmla="*/ 1 h 614110"/>
              <a:gd name="connsiteX3" fmla="*/ 1411941 w 2461148"/>
              <a:gd name="connsiteY3" fmla="*/ 309284 h 614110"/>
              <a:gd name="connsiteX4" fmla="*/ 1411941 w 2461148"/>
              <a:gd name="connsiteY4" fmla="*/ 318248 h 614110"/>
              <a:gd name="connsiteX5" fmla="*/ 1887071 w 2461148"/>
              <a:gd name="connsiteY5" fmla="*/ 614084 h 614110"/>
              <a:gd name="connsiteX6" fmla="*/ 2375647 w 2461148"/>
              <a:gd name="connsiteY6" fmla="*/ 300319 h 614110"/>
              <a:gd name="connsiteX7" fmla="*/ 2460812 w 2461148"/>
              <a:gd name="connsiteY7" fmla="*/ 206190 h 614110"/>
              <a:gd name="connsiteX8" fmla="*/ 2460812 w 2461148"/>
              <a:gd name="connsiteY8" fmla="*/ 206190 h 614110"/>
              <a:gd name="connsiteX9" fmla="*/ 2460812 w 2461148"/>
              <a:gd name="connsiteY9" fmla="*/ 206190 h 614110"/>
              <a:gd name="connsiteX10" fmla="*/ 2460812 w 2461148"/>
              <a:gd name="connsiteY10" fmla="*/ 206190 h 614110"/>
              <a:gd name="connsiteX11" fmla="*/ 2460812 w 2461148"/>
              <a:gd name="connsiteY11" fmla="*/ 206190 h 614110"/>
              <a:gd name="connsiteX12" fmla="*/ 2460812 w 2461148"/>
              <a:gd name="connsiteY12" fmla="*/ 206190 h 614110"/>
              <a:gd name="connsiteX13" fmla="*/ 2460812 w 2461148"/>
              <a:gd name="connsiteY13" fmla="*/ 206190 h 614110"/>
              <a:gd name="connsiteX14" fmla="*/ 2433918 w 2461148"/>
              <a:gd name="connsiteY14" fmla="*/ 215154 h 614110"/>
              <a:gd name="connsiteX15" fmla="*/ 2433918 w 2461148"/>
              <a:gd name="connsiteY15" fmla="*/ 215154 h 614110"/>
              <a:gd name="connsiteX16" fmla="*/ 2433918 w 2461148"/>
              <a:gd name="connsiteY16" fmla="*/ 215154 h 614110"/>
              <a:gd name="connsiteX17" fmla="*/ 2433918 w 2461148"/>
              <a:gd name="connsiteY17" fmla="*/ 215154 h 614110"/>
              <a:gd name="connsiteX18" fmla="*/ 2415988 w 2461148"/>
              <a:gd name="connsiteY18" fmla="*/ 219637 h 61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61148" h="614110">
                <a:moveTo>
                  <a:pt x="0" y="614084"/>
                </a:moveTo>
                <a:cubicBezTo>
                  <a:pt x="153147" y="515098"/>
                  <a:pt x="306294" y="416113"/>
                  <a:pt x="457200" y="313766"/>
                </a:cubicBezTo>
                <a:cubicBezTo>
                  <a:pt x="608106" y="211419"/>
                  <a:pt x="746312" y="748"/>
                  <a:pt x="905435" y="1"/>
                </a:cubicBezTo>
                <a:cubicBezTo>
                  <a:pt x="1064558" y="-746"/>
                  <a:pt x="1327523" y="256243"/>
                  <a:pt x="1411941" y="309284"/>
                </a:cubicBezTo>
                <a:cubicBezTo>
                  <a:pt x="1496359" y="362325"/>
                  <a:pt x="1332753" y="267448"/>
                  <a:pt x="1411941" y="318248"/>
                </a:cubicBezTo>
                <a:cubicBezTo>
                  <a:pt x="1491129" y="369048"/>
                  <a:pt x="1726453" y="617072"/>
                  <a:pt x="1887071" y="614084"/>
                </a:cubicBezTo>
                <a:cubicBezTo>
                  <a:pt x="2047689" y="611096"/>
                  <a:pt x="2280024" y="368301"/>
                  <a:pt x="2375647" y="300319"/>
                </a:cubicBezTo>
                <a:cubicBezTo>
                  <a:pt x="2471270" y="232337"/>
                  <a:pt x="2460812" y="206190"/>
                  <a:pt x="2460812" y="206190"/>
                </a:cubicBezTo>
                <a:lnTo>
                  <a:pt x="2460812" y="206190"/>
                </a:lnTo>
                <a:lnTo>
                  <a:pt x="2460812" y="206190"/>
                </a:lnTo>
                <a:lnTo>
                  <a:pt x="2460812" y="206190"/>
                </a:lnTo>
                <a:lnTo>
                  <a:pt x="2460812" y="206190"/>
                </a:lnTo>
                <a:lnTo>
                  <a:pt x="2460812" y="206190"/>
                </a:lnTo>
                <a:lnTo>
                  <a:pt x="2460812" y="206190"/>
                </a:lnTo>
                <a:lnTo>
                  <a:pt x="2433918" y="215154"/>
                </a:lnTo>
                <a:lnTo>
                  <a:pt x="2433918" y="215154"/>
                </a:lnTo>
                <a:lnTo>
                  <a:pt x="2433918" y="215154"/>
                </a:lnTo>
                <a:lnTo>
                  <a:pt x="2433918" y="215154"/>
                </a:lnTo>
                <a:lnTo>
                  <a:pt x="2415988" y="219637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6" name="Taisns savienotājs 5"/>
          <p:cNvCxnSpPr/>
          <p:nvPr/>
        </p:nvCxnSpPr>
        <p:spPr>
          <a:xfrm flipV="1">
            <a:off x="7106194" y="1436914"/>
            <a:ext cx="0" cy="537575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Taisns savienotājs 8"/>
          <p:cNvCxnSpPr/>
          <p:nvPr/>
        </p:nvCxnSpPr>
        <p:spPr>
          <a:xfrm flipV="1">
            <a:off x="8071984" y="1974489"/>
            <a:ext cx="0" cy="537575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Taisns savienotājs 9"/>
          <p:cNvCxnSpPr/>
          <p:nvPr/>
        </p:nvCxnSpPr>
        <p:spPr>
          <a:xfrm flipH="1">
            <a:off x="6810153" y="1436914"/>
            <a:ext cx="296041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Taisns savienotājs 11"/>
          <p:cNvCxnSpPr/>
          <p:nvPr/>
        </p:nvCxnSpPr>
        <p:spPr>
          <a:xfrm flipH="1">
            <a:off x="6788888" y="2512064"/>
            <a:ext cx="1283096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760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7668" t="13194" r="4444" b="18750"/>
          <a:stretch/>
        </p:blipFill>
        <p:spPr>
          <a:xfrm>
            <a:off x="333375" y="383192"/>
            <a:ext cx="8258175" cy="5115684"/>
          </a:xfrm>
          <a:prstGeom prst="rect">
            <a:avLst/>
          </a:prstGeom>
        </p:spPr>
      </p:pic>
      <p:sp>
        <p:nvSpPr>
          <p:cNvPr id="3" name="Ovāls 2"/>
          <p:cNvSpPr/>
          <p:nvPr/>
        </p:nvSpPr>
        <p:spPr>
          <a:xfrm>
            <a:off x="1074587" y="4450916"/>
            <a:ext cx="205575" cy="2226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280162" y="1982325"/>
                <a:ext cx="18170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b="0" dirty="0" smtClean="0">
                    <a:solidFill>
                      <a:srgbClr val="FF0000"/>
                    </a:solidFill>
                  </a:rPr>
                  <a:t>E(y)</a:t>
                </a:r>
                <a14:m>
                  <m:oMath xmlns:m="http://schemas.openxmlformats.org/officeDocument/2006/math"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∈[−2;2]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162" y="1982325"/>
                <a:ext cx="1817077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268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280162" y="3199202"/>
                <a:ext cx="1817077" cy="484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b="0" dirty="0" smtClean="0">
                    <a:solidFill>
                      <a:srgbClr val="FF0000"/>
                    </a:solidFill>
                  </a:rPr>
                  <a:t>T</a:t>
                </a:r>
                <a14:m>
                  <m:oMath xmlns:m="http://schemas.openxmlformats.org/officeDocument/2006/math">
                    <m:r>
                      <a:rPr lang="lv-LV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162" y="3199202"/>
                <a:ext cx="1817077" cy="484043"/>
              </a:xfrm>
              <a:prstGeom prst="rect">
                <a:avLst/>
              </a:prstGeom>
              <a:blipFill rotWithShape="0">
                <a:blip r:embed="rId4"/>
                <a:stretch>
                  <a:fillRect l="-2685" b="-8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362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7778" t="12500" r="2333" b="19306"/>
          <a:stretch/>
        </p:blipFill>
        <p:spPr>
          <a:xfrm>
            <a:off x="400050" y="128287"/>
            <a:ext cx="7886700" cy="4786613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 rotWithShape="1">
          <a:blip r:embed="rId3"/>
          <a:srcRect l="5000" t="33194" r="3555" b="52222"/>
          <a:stretch/>
        </p:blipFill>
        <p:spPr>
          <a:xfrm>
            <a:off x="161925" y="5010150"/>
            <a:ext cx="8660312" cy="11049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645922" y="2738026"/>
                <a:ext cx="18170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b="0" dirty="0" smtClean="0">
                    <a:solidFill>
                      <a:srgbClr val="FF0000"/>
                    </a:solidFill>
                  </a:rPr>
                  <a:t>T</a:t>
                </a:r>
                <a14:m>
                  <m:oMath xmlns:m="http://schemas.openxmlformats.org/officeDocument/2006/math">
                    <m:r>
                      <a:rPr lang="lv-LV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π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5922" y="2738026"/>
                <a:ext cx="1817077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268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417619" y="3468409"/>
                <a:ext cx="1046504" cy="11010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"/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lv-LV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lv-LV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lv-LV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lv-LV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e>
                              <m:r>
                                <a:rPr lang="lv-LV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lv-LV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lv-LV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f>
                                <m:fPr>
                                  <m:ctrlPr>
                                    <a:rPr lang="lv-LV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lv-LV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lv-LV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eqArr>
                        </m:e>
                      </m:d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7619" y="3468409"/>
                <a:ext cx="1046504" cy="110107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826438" y="3468409"/>
                <a:ext cx="918264" cy="11010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"/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lv-LV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lv-LV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lv-LV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lv-LV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lv-LV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lv-LV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  <m:e>
                              <m:r>
                                <a:rPr lang="lv-LV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lv-LV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f>
                                <m:fPr>
                                  <m:ctrlPr>
                                    <a:rPr lang="lv-LV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lv-LV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lv-LV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eqArr>
                        </m:e>
                      </m:d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6438" y="3468409"/>
                <a:ext cx="918264" cy="110107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isnstūris 2"/>
              <p:cNvSpPr/>
              <p:nvPr/>
            </p:nvSpPr>
            <p:spPr>
              <a:xfrm>
                <a:off x="1588074" y="4655582"/>
                <a:ext cx="1022139" cy="562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lv-LV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aisnstūris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8074" y="4655582"/>
                <a:ext cx="1022139" cy="56297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Brīvforma 8"/>
          <p:cNvSpPr/>
          <p:nvPr/>
        </p:nvSpPr>
        <p:spPr>
          <a:xfrm>
            <a:off x="2266950" y="977855"/>
            <a:ext cx="1765300" cy="1216079"/>
          </a:xfrm>
          <a:custGeom>
            <a:avLst/>
            <a:gdLst>
              <a:gd name="connsiteX0" fmla="*/ 0 w 1765300"/>
              <a:gd name="connsiteY0" fmla="*/ 577895 h 1216079"/>
              <a:gd name="connsiteX1" fmla="*/ 222250 w 1765300"/>
              <a:gd name="connsiteY1" fmla="*/ 45 h 1216079"/>
              <a:gd name="connsiteX2" fmla="*/ 482600 w 1765300"/>
              <a:gd name="connsiteY2" fmla="*/ 603295 h 1216079"/>
              <a:gd name="connsiteX3" fmla="*/ 673100 w 1765300"/>
              <a:gd name="connsiteY3" fmla="*/ 1212895 h 1216079"/>
              <a:gd name="connsiteX4" fmla="*/ 958850 w 1765300"/>
              <a:gd name="connsiteY4" fmla="*/ 615995 h 1216079"/>
              <a:gd name="connsiteX5" fmla="*/ 1155700 w 1765300"/>
              <a:gd name="connsiteY5" fmla="*/ 6395 h 1216079"/>
              <a:gd name="connsiteX6" fmla="*/ 1428750 w 1765300"/>
              <a:gd name="connsiteY6" fmla="*/ 609645 h 1216079"/>
              <a:gd name="connsiteX7" fmla="*/ 1644650 w 1765300"/>
              <a:gd name="connsiteY7" fmla="*/ 1206545 h 1216079"/>
              <a:gd name="connsiteX8" fmla="*/ 1765300 w 1765300"/>
              <a:gd name="connsiteY8" fmla="*/ 920795 h 121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5300" h="1216079">
                <a:moveTo>
                  <a:pt x="0" y="577895"/>
                </a:moveTo>
                <a:cubicBezTo>
                  <a:pt x="70908" y="286853"/>
                  <a:pt x="141817" y="-4188"/>
                  <a:pt x="222250" y="45"/>
                </a:cubicBezTo>
                <a:cubicBezTo>
                  <a:pt x="302683" y="4278"/>
                  <a:pt x="407458" y="401153"/>
                  <a:pt x="482600" y="603295"/>
                </a:cubicBezTo>
                <a:cubicBezTo>
                  <a:pt x="557742" y="805437"/>
                  <a:pt x="593725" y="1210778"/>
                  <a:pt x="673100" y="1212895"/>
                </a:cubicBezTo>
                <a:cubicBezTo>
                  <a:pt x="752475" y="1215012"/>
                  <a:pt x="878417" y="817078"/>
                  <a:pt x="958850" y="615995"/>
                </a:cubicBezTo>
                <a:cubicBezTo>
                  <a:pt x="1039283" y="414912"/>
                  <a:pt x="1077383" y="7453"/>
                  <a:pt x="1155700" y="6395"/>
                </a:cubicBezTo>
                <a:cubicBezTo>
                  <a:pt x="1234017" y="5337"/>
                  <a:pt x="1347258" y="409620"/>
                  <a:pt x="1428750" y="609645"/>
                </a:cubicBezTo>
                <a:cubicBezTo>
                  <a:pt x="1510242" y="809670"/>
                  <a:pt x="1588558" y="1154687"/>
                  <a:pt x="1644650" y="1206545"/>
                </a:cubicBezTo>
                <a:cubicBezTo>
                  <a:pt x="1700742" y="1258403"/>
                  <a:pt x="1733021" y="1089599"/>
                  <a:pt x="1765300" y="92079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Brīvforma 9"/>
          <p:cNvSpPr/>
          <p:nvPr/>
        </p:nvSpPr>
        <p:spPr>
          <a:xfrm>
            <a:off x="1111250" y="990549"/>
            <a:ext cx="1162050" cy="1212901"/>
          </a:xfrm>
          <a:custGeom>
            <a:avLst/>
            <a:gdLst>
              <a:gd name="connsiteX0" fmla="*/ 1162050 w 1162050"/>
              <a:gd name="connsiteY0" fmla="*/ 596951 h 1212901"/>
              <a:gd name="connsiteX1" fmla="*/ 927100 w 1162050"/>
              <a:gd name="connsiteY1" fmla="*/ 1206551 h 1212901"/>
              <a:gd name="connsiteX2" fmla="*/ 698500 w 1162050"/>
              <a:gd name="connsiteY2" fmla="*/ 628701 h 1212901"/>
              <a:gd name="connsiteX3" fmla="*/ 457200 w 1162050"/>
              <a:gd name="connsiteY3" fmla="*/ 51 h 1212901"/>
              <a:gd name="connsiteX4" fmla="*/ 222250 w 1162050"/>
              <a:gd name="connsiteY4" fmla="*/ 596951 h 1212901"/>
              <a:gd name="connsiteX5" fmla="*/ 0 w 1162050"/>
              <a:gd name="connsiteY5" fmla="*/ 1212901 h 121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2050" h="1212901">
                <a:moveTo>
                  <a:pt x="1162050" y="596951"/>
                </a:moveTo>
                <a:cubicBezTo>
                  <a:pt x="1083204" y="899105"/>
                  <a:pt x="1004358" y="1201259"/>
                  <a:pt x="927100" y="1206551"/>
                </a:cubicBezTo>
                <a:cubicBezTo>
                  <a:pt x="849842" y="1211843"/>
                  <a:pt x="776817" y="829784"/>
                  <a:pt x="698500" y="628701"/>
                </a:cubicBezTo>
                <a:cubicBezTo>
                  <a:pt x="620183" y="427618"/>
                  <a:pt x="536575" y="5343"/>
                  <a:pt x="457200" y="51"/>
                </a:cubicBezTo>
                <a:cubicBezTo>
                  <a:pt x="377825" y="-5241"/>
                  <a:pt x="298450" y="394809"/>
                  <a:pt x="222250" y="596951"/>
                </a:cubicBezTo>
                <a:cubicBezTo>
                  <a:pt x="146050" y="799093"/>
                  <a:pt x="65617" y="1164218"/>
                  <a:pt x="0" y="121290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aisnstūris 10"/>
              <p:cNvSpPr/>
              <p:nvPr/>
            </p:nvSpPr>
            <p:spPr>
              <a:xfrm>
                <a:off x="1645922" y="5970118"/>
                <a:ext cx="938783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lv-LV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aisnstūris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5922" y="5970118"/>
                <a:ext cx="938783" cy="610936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433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7" grpId="0"/>
      <p:bldP spid="3" grpId="0"/>
      <p:bldP spid="9" grpId="0" animBg="1"/>
      <p:bldP spid="10" grpId="0" animBg="1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72BE943-C07E-01C0-0A85-B756EAF7A27B}"/>
              </a:ext>
            </a:extLst>
          </p:cNvPr>
          <p:cNvSpPr txBox="1"/>
          <p:nvPr/>
        </p:nvSpPr>
        <p:spPr>
          <a:xfrm>
            <a:off x="838200" y="496291"/>
            <a:ext cx="58007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000" dirty="0">
                <a:solidFill>
                  <a:srgbClr val="1B50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Kombinatorika, varbūtības un statistika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1B301E8-720C-845B-C4F2-EB8E279BC5C8}"/>
              </a:ext>
            </a:extLst>
          </p:cNvPr>
          <p:cNvSpPr txBox="1"/>
          <p:nvPr/>
        </p:nvSpPr>
        <p:spPr>
          <a:xfrm>
            <a:off x="811697" y="1923876"/>
            <a:ext cx="60322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dirty="0">
                <a:solidFill>
                  <a:srgbClr val="1B50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Izlašu skaita noteikšana ar formulām, lietojot reizināšanas likumu.</a:t>
            </a:r>
            <a:endParaRPr lang="lv-LV" dirty="0">
              <a:solidFill>
                <a:srgbClr val="1B5089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14187AC-4593-3DB5-CEAC-A06BDBA06520}"/>
              </a:ext>
            </a:extLst>
          </p:cNvPr>
          <p:cNvSpPr txBox="1"/>
          <p:nvPr/>
        </p:nvSpPr>
        <p:spPr>
          <a:xfrm>
            <a:off x="838202" y="1338133"/>
            <a:ext cx="60322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dirty="0">
                <a:solidFill>
                  <a:srgbClr val="1B50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Izlašu ar noteiktām īpašībām izveidošana.</a:t>
            </a:r>
            <a:endParaRPr lang="lv-LV" dirty="0">
              <a:solidFill>
                <a:srgbClr val="1B508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AA6F945-6505-1562-2CFF-5E7EAA425425}"/>
              </a:ext>
            </a:extLst>
          </p:cNvPr>
          <p:cNvSpPr txBox="1"/>
          <p:nvPr/>
        </p:nvSpPr>
        <p:spPr>
          <a:xfrm>
            <a:off x="811697" y="3415071"/>
            <a:ext cx="68940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dirty="0">
                <a:solidFill>
                  <a:srgbClr val="1B50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Statistisko lielumu, t. sk. kvartiļu, starpkvartiļu amplitūdas noteikšana dotiem datiem.</a:t>
            </a:r>
            <a:endParaRPr lang="lv-LV" dirty="0">
              <a:solidFill>
                <a:srgbClr val="1B5089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3093BCF-AB28-D095-CECA-65DA9ED272CD}"/>
              </a:ext>
            </a:extLst>
          </p:cNvPr>
          <p:cNvSpPr txBox="1"/>
          <p:nvPr/>
        </p:nvSpPr>
        <p:spPr>
          <a:xfrm>
            <a:off x="811697" y="2710705"/>
            <a:ext cx="60322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dirty="0">
                <a:solidFill>
                  <a:srgbClr val="1B50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Nosacītās varbūtības aprēķināšana.</a:t>
            </a:r>
            <a:endParaRPr lang="lv-LV" dirty="0">
              <a:solidFill>
                <a:srgbClr val="1B508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3DD702C-979B-9135-957F-25681DAF42E6}"/>
              </a:ext>
            </a:extLst>
          </p:cNvPr>
          <p:cNvSpPr txBox="1"/>
          <p:nvPr/>
        </p:nvSpPr>
        <p:spPr>
          <a:xfrm>
            <a:off x="811697" y="4396436"/>
            <a:ext cx="68940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dirty="0">
                <a:solidFill>
                  <a:srgbClr val="1B50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Datu kopu raksturošana pēc to izkliedes mēriem.</a:t>
            </a:r>
            <a:endParaRPr lang="lv-LV" dirty="0">
              <a:solidFill>
                <a:srgbClr val="1B50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18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4888" t="10417" r="4334" b="22917"/>
          <a:stretch/>
        </p:blipFill>
        <p:spPr>
          <a:xfrm>
            <a:off x="228600" y="352424"/>
            <a:ext cx="8420100" cy="49469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94066" y="1421476"/>
            <a:ext cx="1454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>
                <a:solidFill>
                  <a:srgbClr val="FF0000"/>
                </a:solidFill>
              </a:rPr>
              <a:t>1234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63834" y="2490528"/>
                <a:ext cx="27071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dirty="0" smtClean="0">
                    <a:solidFill>
                      <a:srgbClr val="FF0000"/>
                    </a:solidFill>
                  </a:rPr>
                  <a:t>10</a:t>
                </a:r>
                <a14:m>
                  <m:oMath xmlns:m="http://schemas.openxmlformats.org/officeDocument/2006/math">
                    <m:r>
                      <a:rPr lang="lv-LV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10∙10∙10=10000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3834" y="2490528"/>
                <a:ext cx="2707177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1802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432561" y="3963949"/>
            <a:ext cx="83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>
                <a:solidFill>
                  <a:srgbClr val="FF0000"/>
                </a:solidFill>
              </a:rPr>
              <a:t>1222</a:t>
            </a:r>
            <a:endParaRPr lang="lv-LV" dirty="0">
              <a:solidFill>
                <a:srgbClr val="FF0000"/>
              </a:solidFill>
            </a:endParaRPr>
          </a:p>
          <a:p>
            <a:r>
              <a:rPr lang="lv-LV" dirty="0" smtClean="0">
                <a:solidFill>
                  <a:srgbClr val="FF0000"/>
                </a:solidFill>
              </a:rPr>
              <a:t>2122</a:t>
            </a:r>
          </a:p>
          <a:p>
            <a:r>
              <a:rPr lang="lv-LV" dirty="0" smtClean="0">
                <a:solidFill>
                  <a:srgbClr val="FF0000"/>
                </a:solidFill>
              </a:rPr>
              <a:t>2212</a:t>
            </a:r>
          </a:p>
          <a:p>
            <a:r>
              <a:rPr lang="lv-LV" dirty="0" smtClean="0">
                <a:solidFill>
                  <a:srgbClr val="FF0000"/>
                </a:solidFill>
              </a:rPr>
              <a:t>2221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05792" y="3963949"/>
            <a:ext cx="83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>
                <a:solidFill>
                  <a:srgbClr val="FF0000"/>
                </a:solidFill>
              </a:rPr>
              <a:t>1112</a:t>
            </a:r>
            <a:endParaRPr lang="lv-LV" dirty="0">
              <a:solidFill>
                <a:srgbClr val="FF0000"/>
              </a:solidFill>
            </a:endParaRPr>
          </a:p>
          <a:p>
            <a:r>
              <a:rPr lang="lv-LV" dirty="0" smtClean="0">
                <a:solidFill>
                  <a:srgbClr val="FF0000"/>
                </a:solidFill>
              </a:rPr>
              <a:t>2111</a:t>
            </a:r>
          </a:p>
          <a:p>
            <a:r>
              <a:rPr lang="lv-LV" dirty="0" smtClean="0">
                <a:solidFill>
                  <a:srgbClr val="FF0000"/>
                </a:solidFill>
              </a:rPr>
              <a:t>1211</a:t>
            </a:r>
          </a:p>
          <a:p>
            <a:r>
              <a:rPr lang="lv-LV" dirty="0" smtClean="0">
                <a:solidFill>
                  <a:srgbClr val="FF0000"/>
                </a:solidFill>
              </a:rPr>
              <a:t>1121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13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5667" t="26528" r="3667" b="25417"/>
          <a:stretch/>
        </p:blipFill>
        <p:spPr>
          <a:xfrm>
            <a:off x="0" y="570288"/>
            <a:ext cx="8693405" cy="36861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042493" y="1450172"/>
                <a:ext cx="2896752" cy="5699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lv-LV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lv-LV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  <m:sup>
                        <m:r>
                          <a:rPr lang="lv-LV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lv-LV" sz="2400" dirty="0" smtClean="0">
                    <a:solidFill>
                      <a:srgbClr val="FF0000"/>
                    </a:solidFill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lv-LV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10!</m:t>
                        </m:r>
                      </m:num>
                      <m:den>
                        <m:r>
                          <a:rPr lang="lv-LV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2!</m:t>
                        </m:r>
                        <m:d>
                          <m:dPr>
                            <m:ctrlPr>
                              <a:rPr lang="lv-LV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lv-LV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10−2</m:t>
                            </m:r>
                          </m:e>
                        </m:d>
                        <m:r>
                          <a:rPr lang="lv-LV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!</m:t>
                        </m:r>
                      </m:den>
                    </m:f>
                  </m:oMath>
                </a14:m>
                <a:r>
                  <a:rPr lang="lv-LV" sz="2400" dirty="0" smtClean="0">
                    <a:solidFill>
                      <a:srgbClr val="FF0000"/>
                    </a:solidFill>
                  </a:rPr>
                  <a:t> =  45</a:t>
                </a:r>
                <a:endParaRPr lang="en-US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2493" y="1450172"/>
                <a:ext cx="2896752" cy="569900"/>
              </a:xfrm>
              <a:prstGeom prst="rect">
                <a:avLst/>
              </a:prstGeom>
              <a:blipFill rotWithShape="0">
                <a:blip r:embed="rId3"/>
                <a:stretch>
                  <a:fillRect t="-2151" b="-1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56198" y="2291556"/>
                <a:ext cx="3523373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lv-LV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𝑎𝑡𝑟𝑎𝑖</m:t>
                      </m:r>
                      <m:r>
                        <a:rPr lang="lv-LV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lv-LV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𝑛𝑜</m:t>
                      </m:r>
                      <m:r>
                        <a:rPr lang="lv-LV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šī</m:t>
                      </m:r>
                      <m:r>
                        <a:rPr lang="lv-LV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lv-LV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lv-LV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𝑘𝑜𝑏𝑖𝑛</m:t>
                      </m:r>
                      <m:r>
                        <a:rPr lang="lv-LV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ā</m:t>
                      </m:r>
                      <m:r>
                        <a:rPr lang="lv-LV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𝑐𝑖𝑗</m:t>
                      </m:r>
                      <m:r>
                        <a:rPr lang="lv-LV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ā</m:t>
                      </m:r>
                      <m:r>
                        <a:rPr lang="lv-LV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lv-LV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lv-LV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𝑖𝑒𝑠𝑝</m:t>
                      </m:r>
                      <m:r>
                        <a:rPr lang="lv-LV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ē</m:t>
                      </m:r>
                      <m:r>
                        <a:rPr lang="lv-LV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𝑗𝑎𝑚𝑖</m:t>
                      </m:r>
                      <m:r>
                        <a:rPr lang="lv-LV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8 </m:t>
                      </m:r>
                      <m:r>
                        <a:rPr lang="lv-LV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𝑣𝑎𝑟𝑖𝑎𝑛𝑡𝑖</m:t>
                      </m:r>
                    </m:oMath>
                  </m:oMathPara>
                </a14:m>
                <a:endParaRPr lang="lv-LV" sz="2400" b="0" i="1" dirty="0" smtClean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r>
                  <a:rPr lang="lv-LV" sz="2400" b="0" i="1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tāpēc  45</a:t>
                </a:r>
                <a14:m>
                  <m:oMath xmlns:m="http://schemas.openxmlformats.org/officeDocument/2006/math">
                    <m:r>
                      <a:rPr lang="lv-LV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∙8=360 </m:t>
                    </m:r>
                  </m:oMath>
                </a14:m>
                <a:endParaRPr lang="lv-LV" sz="2400" b="0" i="1" dirty="0" smtClean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6198" y="2291556"/>
                <a:ext cx="3523373" cy="738664"/>
              </a:xfrm>
              <a:prstGeom prst="rect">
                <a:avLst/>
              </a:prstGeom>
              <a:blipFill rotWithShape="0">
                <a:blip r:embed="rId4"/>
                <a:stretch>
                  <a:fillRect l="-5190" r="-87024" b="-23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988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47" t="13707" r="1819" b="7845"/>
          <a:stretch/>
        </p:blipFill>
        <p:spPr>
          <a:xfrm>
            <a:off x="336234" y="348380"/>
            <a:ext cx="7724775" cy="51776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93855" y="1690563"/>
            <a:ext cx="1238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f(-1)= -2</a:t>
            </a:r>
            <a:endParaRPr lang="en-US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Ovāls 1"/>
          <p:cNvSpPr/>
          <p:nvPr/>
        </p:nvSpPr>
        <p:spPr>
          <a:xfrm>
            <a:off x="1249515" y="3568320"/>
            <a:ext cx="205575" cy="2226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46815" y="4526068"/>
                <a:ext cx="1216549" cy="4855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+3</m:t>
                        </m:r>
                      </m:den>
                    </m:f>
                  </m:oMath>
                </a14:m>
                <a:r>
                  <a:rPr lang="lv-LV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-1=5</a:t>
                </a:r>
                <a:endParaRPr lang="en-US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815" y="4526068"/>
                <a:ext cx="1216549" cy="485518"/>
              </a:xfrm>
              <a:prstGeom prst="rect">
                <a:avLst/>
              </a:prstGeom>
              <a:blipFill rotWithShape="0">
                <a:blip r:embed="rId3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90109" y="5173757"/>
                <a:ext cx="1216549" cy="4855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+3</m:t>
                        </m:r>
                      </m:den>
                    </m:f>
                  </m:oMath>
                </a14:m>
                <a:r>
                  <a:rPr lang="lv-LV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-6=0</a:t>
                </a:r>
                <a:endParaRPr lang="en-US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109" y="5173757"/>
                <a:ext cx="1216549" cy="485518"/>
              </a:xfrm>
              <a:prstGeom prst="rect">
                <a:avLst/>
              </a:prstGeom>
              <a:blipFill rotWithShape="0">
                <a:blip r:embed="rId4"/>
                <a:stretch>
                  <a:fillRect b="-6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432106" y="4482357"/>
                <a:ext cx="1487888" cy="4855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−2−6</m:t>
                        </m:r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−18</m:t>
                        </m:r>
                      </m:num>
                      <m:den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+3</m:t>
                        </m:r>
                      </m:den>
                    </m:f>
                  </m:oMath>
                </a14:m>
                <a:r>
                  <a:rPr lang="lv-LV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=0</a:t>
                </a:r>
                <a:endParaRPr lang="en-US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2106" y="4482357"/>
                <a:ext cx="1487888" cy="485518"/>
              </a:xfrm>
              <a:prstGeom prst="rect">
                <a:avLst/>
              </a:prstGeom>
              <a:blipFill rotWithShape="0">
                <a:blip r:embed="rId5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432106" y="5002189"/>
                <a:ext cx="1487888" cy="4855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−6</m:t>
                        </m:r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−20</m:t>
                        </m:r>
                      </m:num>
                      <m:den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+3</m:t>
                        </m:r>
                      </m:den>
                    </m:f>
                  </m:oMath>
                </a14:m>
                <a:r>
                  <a:rPr lang="lv-LV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=0</a:t>
                </a:r>
                <a:endParaRPr lang="en-US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2106" y="5002189"/>
                <a:ext cx="1487888" cy="485518"/>
              </a:xfrm>
              <a:prstGeom prst="rect">
                <a:avLst/>
              </a:prstGeom>
              <a:blipFill rotWithShape="0">
                <a:blip r:embed="rId6"/>
                <a:stretch>
                  <a:fillRect b="-6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087303" y="4413730"/>
                <a:ext cx="1486561" cy="710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lv-LV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lv-LV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−6</m:t>
                              </m:r>
                              <m:r>
                                <a:rPr lang="lv-LV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lv-LV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−20=0</m:t>
                              </m:r>
                            </m:e>
                            <m:e>
                              <m: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lv-LV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+3≠0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7303" y="4413730"/>
                <a:ext cx="1486561" cy="710194"/>
              </a:xfrm>
              <a:prstGeom prst="rect">
                <a:avLst/>
              </a:prstGeom>
              <a:blipFill rotWithShape="0">
                <a:blip r:embed="rId7"/>
                <a:stretch>
                  <a:fillRect r="-6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aisnstūris 9"/>
              <p:cNvSpPr/>
              <p:nvPr/>
            </p:nvSpPr>
            <p:spPr>
              <a:xfrm>
                <a:off x="6009956" y="4297691"/>
                <a:ext cx="158784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−6</m:t>
                      </m:r>
                      <m:r>
                        <a:rPr lang="lv-LV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aisnstūris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956" y="4297691"/>
                <a:ext cx="1587847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aisnstūris 10"/>
              <p:cNvSpPr/>
              <p:nvPr/>
            </p:nvSpPr>
            <p:spPr>
              <a:xfrm>
                <a:off x="6224760" y="4598543"/>
                <a:ext cx="1162002" cy="612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aisnstūris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4760" y="4598543"/>
                <a:ext cx="1162002" cy="6127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aisnstūris 11"/>
              <p:cNvSpPr/>
              <p:nvPr/>
            </p:nvSpPr>
            <p:spPr>
              <a:xfrm>
                <a:off x="6213165" y="5296479"/>
                <a:ext cx="1137427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lv-LV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f>
                        <m:fPr>
                          <m:ctrlPr>
                            <a:rPr lang="lv-LV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aisnstūris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3165" y="5296479"/>
                <a:ext cx="1137427" cy="6127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092548" y="5840731"/>
                <a:ext cx="14226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lv-LV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≠−3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2548" y="5840731"/>
                <a:ext cx="1422662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5208104" y="5568714"/>
            <a:ext cx="1122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Atbilde: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0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7334" t="20000" r="4222" b="24583"/>
          <a:stretch/>
        </p:blipFill>
        <p:spPr>
          <a:xfrm>
            <a:off x="304800" y="733425"/>
            <a:ext cx="8475006" cy="42481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007659" y="1641761"/>
                <a:ext cx="2966421" cy="5699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lv-LV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lv-LV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  <m:sup>
                        <m:r>
                          <a:rPr lang="lv-LV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lv-LV" sz="2400" dirty="0" smtClean="0">
                    <a:solidFill>
                      <a:srgbClr val="FF0000"/>
                    </a:solidFill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lv-LV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  <m:r>
                          <a:rPr lang="lv-LV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!</m:t>
                        </m:r>
                      </m:num>
                      <m:den>
                        <m:r>
                          <a:rPr lang="lv-LV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2!</m:t>
                        </m:r>
                        <m:d>
                          <m:dPr>
                            <m:ctrlPr>
                              <a:rPr lang="lv-LV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lv-LV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  <m:r>
                              <a:rPr lang="lv-LV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  <m:r>
                          <a:rPr lang="lv-LV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!</m:t>
                        </m:r>
                      </m:den>
                    </m:f>
                  </m:oMath>
                </a14:m>
                <a:r>
                  <a:rPr lang="lv-LV" sz="2400" dirty="0" smtClean="0">
                    <a:solidFill>
                      <a:srgbClr val="FF0000"/>
                    </a:solidFill>
                  </a:rPr>
                  <a:t> = 66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7659" y="1641761"/>
                <a:ext cx="2966421" cy="569900"/>
              </a:xfrm>
              <a:prstGeom prst="rect">
                <a:avLst/>
              </a:prstGeom>
              <a:blipFill rotWithShape="0">
                <a:blip r:embed="rId3"/>
                <a:stretch>
                  <a:fillRect t="-1064" b="-11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964277" y="3690851"/>
            <a:ext cx="6791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i="1" dirty="0" smtClean="0">
                <a:solidFill>
                  <a:srgbClr val="FF0000"/>
                </a:solidFill>
              </a:rPr>
              <a:t>Par divu kopu šķēlumu sauc tādu kopu kas sastāv no tiem elementiem, kas pieder gan kopai A, gan kopai B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23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8889" t="21529" r="4888" b="24721"/>
          <a:stretch/>
        </p:blipFill>
        <p:spPr>
          <a:xfrm>
            <a:off x="416639" y="762000"/>
            <a:ext cx="8346361" cy="41624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05282" y="1724889"/>
                <a:ext cx="125676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9998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82" y="1724889"/>
                <a:ext cx="1256769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584009" y="1724889"/>
                <a:ext cx="322411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lv-LV" sz="2400" b="0" dirty="0" smtClean="0">
                    <a:solidFill>
                      <a:srgbClr val="FF0000"/>
                    </a:solidFill>
                  </a:rPr>
                  <a:t>Jo </a:t>
                </a:r>
                <a14:m>
                  <m:oMath xmlns:m="http://schemas.openxmlformats.org/officeDocument/2006/math">
                    <m:r>
                      <a:rPr lang="lv-LV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9+9+9+8=35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4009" y="1724889"/>
                <a:ext cx="3224115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5860" t="-26230" b="-475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381137" y="3864030"/>
                <a:ext cx="1256769" cy="147732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9998</m:t>
                      </m:r>
                    </m:oMath>
                  </m:oMathPara>
                </a14:m>
                <a:endParaRPr lang="lv-LV" sz="2400" b="0" dirty="0" smtClean="0">
                  <a:solidFill>
                    <a:srgbClr val="FF0000"/>
                  </a:solidFill>
                </a:endParaRPr>
              </a:p>
              <a:p>
                <a:r>
                  <a:rPr lang="lv-LV" sz="2400" dirty="0" smtClean="0">
                    <a:solidFill>
                      <a:srgbClr val="FF0000"/>
                    </a:solidFill>
                  </a:rPr>
                  <a:t>9989</a:t>
                </a:r>
              </a:p>
              <a:p>
                <a:r>
                  <a:rPr lang="lv-LV" sz="2400" dirty="0" smtClean="0">
                    <a:solidFill>
                      <a:srgbClr val="FF0000"/>
                    </a:solidFill>
                  </a:rPr>
                  <a:t>9899</a:t>
                </a:r>
              </a:p>
              <a:p>
                <a:r>
                  <a:rPr lang="lv-LV" sz="2400" dirty="0" smtClean="0">
                    <a:solidFill>
                      <a:srgbClr val="FF0000"/>
                    </a:solidFill>
                  </a:rPr>
                  <a:t>8999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1137" y="3864030"/>
                <a:ext cx="1256769" cy="1477328"/>
              </a:xfrm>
              <a:prstGeom prst="rect">
                <a:avLst/>
              </a:prstGeom>
              <a:blipFill rotWithShape="0">
                <a:blip r:embed="rId5"/>
                <a:stretch>
                  <a:fillRect l="-15049" b="-11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005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7778" t="17084" r="4111" b="23195"/>
          <a:stretch/>
        </p:blipFill>
        <p:spPr>
          <a:xfrm>
            <a:off x="193732" y="702410"/>
            <a:ext cx="8308657" cy="4505325"/>
          </a:xfrm>
          <a:prstGeom prst="rect">
            <a:avLst/>
          </a:prstGeom>
        </p:spPr>
      </p:pic>
      <p:sp>
        <p:nvSpPr>
          <p:cNvPr id="3" name="Ovāls 2"/>
          <p:cNvSpPr/>
          <p:nvPr/>
        </p:nvSpPr>
        <p:spPr>
          <a:xfrm>
            <a:off x="5304680" y="4768967"/>
            <a:ext cx="205575" cy="2226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935319" y="1916082"/>
                <a:ext cx="125676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13   </m:t>
                      </m:r>
                      <m:r>
                        <a:rPr lang="lv-LV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𝑢𝑛</m:t>
                      </m:r>
                      <m:r>
                        <a:rPr lang="lv-LV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579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5319" y="1916082"/>
                <a:ext cx="1256769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8213" r="-30918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214395" y="3075508"/>
                <a:ext cx="2295860" cy="147732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lv-LV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355</m:t>
                    </m:r>
                  </m:oMath>
                </a14:m>
                <a:r>
                  <a:rPr lang="lv-LV" sz="2400" b="0" dirty="0" smtClean="0">
                    <a:solidFill>
                      <a:srgbClr val="FF0000"/>
                    </a:solidFill>
                  </a:rPr>
                  <a:t>   533</a:t>
                </a:r>
              </a:p>
              <a:p>
                <a:r>
                  <a:rPr lang="lv-LV" sz="2400" dirty="0" smtClean="0">
                    <a:solidFill>
                      <a:srgbClr val="FF0000"/>
                    </a:solidFill>
                  </a:rPr>
                  <a:t>553     353</a:t>
                </a:r>
              </a:p>
              <a:p>
                <a:r>
                  <a:rPr lang="lv-LV" sz="2400" dirty="0" smtClean="0">
                    <a:solidFill>
                      <a:srgbClr val="FF0000"/>
                    </a:solidFill>
                  </a:rPr>
                  <a:t>535      335</a:t>
                </a:r>
              </a:p>
              <a:p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4395" y="3075508"/>
                <a:ext cx="2295860" cy="1477328"/>
              </a:xfrm>
              <a:prstGeom prst="rect">
                <a:avLst/>
              </a:prstGeom>
              <a:blipFill rotWithShape="0">
                <a:blip r:embed="rId4"/>
                <a:stretch>
                  <a:fillRect l="-7958" t="-6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084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7667" t="22222" r="4667" b="25278"/>
          <a:stretch/>
        </p:blipFill>
        <p:spPr>
          <a:xfrm>
            <a:off x="269471" y="686839"/>
            <a:ext cx="8211080" cy="39338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636059" y="2465430"/>
                <a:ext cx="6454204" cy="5699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lv-LV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lv-LV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  <m:sup>
                        <m:r>
                          <a:rPr lang="lv-LV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lv-LV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lv-LV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  <m:sup>
                        <m:r>
                          <a:rPr lang="lv-LV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lv-LV" sz="2400" dirty="0" smtClean="0">
                    <a:solidFill>
                      <a:srgbClr val="FF0000"/>
                    </a:solidFill>
                  </a:rPr>
                  <a:t>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lv-LV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lv-LV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!</m:t>
                        </m:r>
                      </m:num>
                      <m:den>
                        <m:r>
                          <a:rPr lang="lv-LV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lv-LV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!</m:t>
                        </m:r>
                        <m:d>
                          <m:dPr>
                            <m:ctrlPr>
                              <a:rPr lang="lv-LV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lv-LV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  <m:r>
                              <a:rPr lang="lv-LV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lv-LV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  <m:r>
                          <a:rPr lang="lv-LV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!</m:t>
                        </m:r>
                      </m:den>
                    </m:f>
                  </m:oMath>
                </a14:m>
                <a:r>
                  <a:rPr lang="lv-LV" sz="24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lv-LV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lv-LV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lv-LV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!</m:t>
                        </m:r>
                      </m:num>
                      <m:den>
                        <m:r>
                          <a:rPr lang="lv-LV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lv-LV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!</m:t>
                        </m:r>
                        <m:d>
                          <m:dPr>
                            <m:ctrlPr>
                              <a:rPr lang="lv-LV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lv-LV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  <m:r>
                              <a:rPr lang="lv-LV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lv-LV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a:rPr lang="lv-LV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!</m:t>
                        </m:r>
                      </m:den>
                    </m:f>
                    <m:r>
                      <a:rPr lang="lv-LV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lv-LV" sz="2400" dirty="0" smtClean="0">
                    <a:solidFill>
                      <a:srgbClr val="FF0000"/>
                    </a:solidFill>
                  </a:rPr>
                  <a:t>= 56</a:t>
                </a:r>
                <a14:m>
                  <m:oMath xmlns:m="http://schemas.openxmlformats.org/officeDocument/2006/math">
                    <m:r>
                      <a:rPr lang="lv-LV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lv-LV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9=504</m:t>
                    </m:r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6059" y="2465430"/>
                <a:ext cx="6454204" cy="569900"/>
              </a:xfrm>
              <a:prstGeom prst="rect">
                <a:avLst/>
              </a:prstGeom>
              <a:blipFill rotWithShape="0">
                <a:blip r:embed="rId3"/>
                <a:stretch>
                  <a:fillRect t="-1064" b="-11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537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9000" t="40973" r="6778" b="29166"/>
          <a:stretch/>
        </p:blipFill>
        <p:spPr>
          <a:xfrm>
            <a:off x="590549" y="1333499"/>
            <a:ext cx="7891570" cy="2238375"/>
          </a:xfrm>
          <a:prstGeom prst="rect">
            <a:avLst/>
          </a:prstGeom>
        </p:spPr>
      </p:pic>
      <p:sp>
        <p:nvSpPr>
          <p:cNvPr id="3" name="Ovāls 2"/>
          <p:cNvSpPr/>
          <p:nvPr/>
        </p:nvSpPr>
        <p:spPr>
          <a:xfrm>
            <a:off x="1193856" y="2789093"/>
            <a:ext cx="205575" cy="2226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56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6444" t="13056" r="4111" b="8750"/>
          <a:stretch/>
        </p:blipFill>
        <p:spPr>
          <a:xfrm>
            <a:off x="538161" y="553185"/>
            <a:ext cx="8081963" cy="5652354"/>
          </a:xfrm>
          <a:prstGeom prst="rect">
            <a:avLst/>
          </a:prstGeom>
        </p:spPr>
      </p:pic>
      <p:sp>
        <p:nvSpPr>
          <p:cNvPr id="3" name="Ovāls 2"/>
          <p:cNvSpPr/>
          <p:nvPr/>
        </p:nvSpPr>
        <p:spPr>
          <a:xfrm>
            <a:off x="1193857" y="4450916"/>
            <a:ext cx="205575" cy="2226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528355" y="2660469"/>
                <a:ext cx="1200650" cy="3934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lv-LV" dirty="0" smtClean="0">
                    <a:solidFill>
                      <a:srgbClr val="FF0000"/>
                    </a:solidFill>
                  </a:rPr>
                  <a:t>P(B)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8355" y="2660469"/>
                <a:ext cx="1200650" cy="393441"/>
              </a:xfrm>
              <a:prstGeom prst="rect">
                <a:avLst/>
              </a:prstGeom>
              <a:blipFill rotWithShape="0">
                <a:blip r:embed="rId3"/>
                <a:stretch>
                  <a:fillRect l="-12183" t="-4615" r="-4061" b="-2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075781" y="5320937"/>
                <a:ext cx="1301638" cy="3934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lv-LV" dirty="0" smtClean="0">
                    <a:solidFill>
                      <a:srgbClr val="FF0000"/>
                    </a:solidFill>
                  </a:rPr>
                  <a:t>P(C)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f>
                      <m:fPr>
                        <m:ctrlP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5781" y="5320937"/>
                <a:ext cx="1301638" cy="393441"/>
              </a:xfrm>
              <a:prstGeom prst="rect">
                <a:avLst/>
              </a:prstGeom>
              <a:blipFill rotWithShape="0">
                <a:blip r:embed="rId4"/>
                <a:stretch>
                  <a:fillRect l="-11268" t="-4688" r="-4225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100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10556" t="11667" r="3444" b="10833"/>
          <a:stretch/>
        </p:blipFill>
        <p:spPr>
          <a:xfrm>
            <a:off x="326158" y="58700"/>
            <a:ext cx="7675154" cy="5533250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 rotWithShape="1">
          <a:blip r:embed="rId3"/>
          <a:srcRect l="11111" t="41389" r="3445" b="40000"/>
          <a:stretch/>
        </p:blipFill>
        <p:spPr>
          <a:xfrm>
            <a:off x="21046" y="5591950"/>
            <a:ext cx="7980266" cy="12660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461661" y="4045132"/>
                <a:ext cx="792396" cy="3915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lv-LV" dirty="0" smtClean="0">
                    <a:solidFill>
                      <a:srgbClr val="FF0000"/>
                    </a:solidFill>
                  </a:rPr>
                  <a:t>P(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lv-LV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lv-LV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lv-LV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lv-LV" dirty="0" smtClean="0">
                    <a:solidFill>
                      <a:srgbClr val="FF0000"/>
                    </a:solidFill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661" y="4045132"/>
                <a:ext cx="792396" cy="391582"/>
              </a:xfrm>
              <a:prstGeom prst="rect">
                <a:avLst/>
              </a:prstGeom>
              <a:blipFill rotWithShape="0">
                <a:blip r:embed="rId4"/>
                <a:stretch>
                  <a:fillRect l="-18462" t="-4688" r="-6154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416655" y="4622750"/>
                <a:ext cx="1102994" cy="3915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lv-LV" dirty="0" smtClean="0">
                    <a:solidFill>
                      <a:srgbClr val="FF0000"/>
                    </a:solidFill>
                  </a:rPr>
                  <a:t>P(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lv-LV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lv-LV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lv-LV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lv-LV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lv-LV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lv-LV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lv-LV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lv-LV" dirty="0" smtClean="0">
                    <a:solidFill>
                      <a:srgbClr val="FF0000"/>
                    </a:solidFill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6655" y="4622750"/>
                <a:ext cx="1102994" cy="391582"/>
              </a:xfrm>
              <a:prstGeom prst="rect">
                <a:avLst/>
              </a:prstGeom>
              <a:blipFill rotWithShape="0">
                <a:blip r:embed="rId5"/>
                <a:stretch>
                  <a:fillRect l="-12707" t="-4615" r="-4420" b="-2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461660" y="5293386"/>
                <a:ext cx="2709745" cy="3935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lv-LV" dirty="0" smtClean="0">
                    <a:solidFill>
                      <a:srgbClr val="FF0000"/>
                    </a:solidFill>
                  </a:rPr>
                  <a:t>P(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lv-LV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lv-LV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lv-LV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lv-LV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lv-LV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∩</m:t>
                        </m:r>
                        <m:r>
                          <a:rPr lang="lv-LV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lv-LV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lv-LV" dirty="0" smtClean="0">
                    <a:solidFill>
                      <a:srgbClr val="FF0000"/>
                    </a:solidFill>
                  </a:rPr>
                  <a:t>) =</a:t>
                </a:r>
                <a14:m>
                  <m:oMath xmlns:m="http://schemas.openxmlformats.org/officeDocument/2006/math">
                    <m:r>
                      <a:rPr lang="lv-LV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lv-LV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lv-LV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36</m:t>
                        </m:r>
                      </m:den>
                    </m:f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660" y="5293386"/>
                <a:ext cx="2709745" cy="393569"/>
              </a:xfrm>
              <a:prstGeom prst="rect">
                <a:avLst/>
              </a:prstGeom>
              <a:blipFill rotWithShape="0">
                <a:blip r:embed="rId6"/>
                <a:stretch>
                  <a:fillRect l="-5405" t="-4615" b="-2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aisnstūris 1"/>
              <p:cNvSpPr/>
              <p:nvPr/>
            </p:nvSpPr>
            <p:spPr>
              <a:xfrm>
                <a:off x="639667" y="6190885"/>
                <a:ext cx="652005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𝑉𝑎𝑟𝑏</m:t>
                      </m:r>
                      <m:r>
                        <a:rPr lang="lv-LV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ū</m:t>
                      </m:r>
                      <m:r>
                        <a:rPr lang="lv-LV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lv-LV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ī</m:t>
                      </m:r>
                      <m:r>
                        <a:rPr lang="lv-LV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𝑏𝑎</m:t>
                      </m:r>
                      <m:r>
                        <a:rPr lang="lv-LV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lv-LV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𝑛𝑜𝑡𝑖𝑘𝑢𝑚𝑎𝑚</m:t>
                      </m:r>
                      <m:r>
                        <a:rPr lang="lv-LV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lv-LV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lv-LV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lv-LV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𝑖𝑟</m:t>
                      </m:r>
                      <m:r>
                        <a:rPr lang="lv-LV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lv-LV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𝑘𝑎</m:t>
                      </m:r>
                      <m:r>
                        <a:rPr lang="lv-LV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lv-LV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𝑣𝑖𝑠𝑚𝑎𝑧</m:t>
                      </m:r>
                      <m:r>
                        <a:rPr lang="lv-LV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lv-LV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𝑣𝑖𝑒𝑛𝑎</m:t>
                      </m:r>
                      <m:r>
                        <a:rPr lang="lv-LV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lv-LV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𝑛𝑜</m:t>
                      </m:r>
                      <m:r>
                        <a:rPr lang="lv-LV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lv-LV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𝑖𝑧𝑣𝑖𝑙𝑘𝑡</m:t>
                      </m:r>
                      <m:r>
                        <a:rPr lang="lv-LV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ā</m:t>
                      </m:r>
                      <m:r>
                        <a:rPr lang="lv-LV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lv-LV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lv-LV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𝑙𝑜𝑑</m:t>
                      </m:r>
                      <m:r>
                        <a:rPr lang="lv-LV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ī</m:t>
                      </m:r>
                      <m:r>
                        <a:rPr lang="lv-LV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lv-LV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ē</m:t>
                      </m:r>
                      <m:r>
                        <a:rPr lang="lv-LV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lv-LV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lv-LV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lv-LV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ū</m:t>
                      </m:r>
                      <m:r>
                        <a:rPr lang="lv-LV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lv-LV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lv-LV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𝑠𝑎𝑟𝑘𝑎𝑛𝑎</m:t>
                      </m:r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aisnstūris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667" y="6190885"/>
                <a:ext cx="6520054" cy="30777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325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8000" t="12639" r="3222" b="27361"/>
          <a:stretch/>
        </p:blipFill>
        <p:spPr>
          <a:xfrm>
            <a:off x="323850" y="685800"/>
            <a:ext cx="8403231" cy="45434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40929" y="1894115"/>
                <a:ext cx="920637" cy="3934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lv-LV" dirty="0" smtClean="0">
                    <a:solidFill>
                      <a:srgbClr val="FF0000"/>
                    </a:solidFill>
                  </a:rPr>
                  <a:t>P(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lv-LV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lv-LV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lv-LV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lv-LV" dirty="0" smtClean="0">
                    <a:solidFill>
                      <a:srgbClr val="FF0000"/>
                    </a:solidFill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0929" y="1894115"/>
                <a:ext cx="920637" cy="393441"/>
              </a:xfrm>
              <a:prstGeom prst="rect">
                <a:avLst/>
              </a:prstGeom>
              <a:blipFill rotWithShape="0">
                <a:blip r:embed="rId3"/>
                <a:stretch>
                  <a:fillRect l="-15232" t="-4688" r="-5960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066907" y="3155459"/>
                <a:ext cx="1243867" cy="3934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lv-LV" dirty="0" smtClean="0">
                    <a:solidFill>
                      <a:srgbClr val="FF0000"/>
                    </a:solidFill>
                  </a:rPr>
                  <a:t>P(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lv-LV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lv-LV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lv-LV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lv-LV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lv-LV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lv-LV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lv-LV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lv-LV" dirty="0" smtClean="0">
                    <a:solidFill>
                      <a:srgbClr val="FF0000"/>
                    </a:solidFill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6907" y="3155459"/>
                <a:ext cx="1243867" cy="393441"/>
              </a:xfrm>
              <a:prstGeom prst="rect">
                <a:avLst/>
              </a:prstGeom>
              <a:blipFill rotWithShape="0">
                <a:blip r:embed="rId4"/>
                <a:stretch>
                  <a:fillRect l="-11275" t="-4688" r="-3922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603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7333" t="12639" r="5333" b="43472"/>
          <a:stretch/>
        </p:blipFill>
        <p:spPr>
          <a:xfrm>
            <a:off x="605644" y="579856"/>
            <a:ext cx="8315867" cy="33432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9457" y="2159161"/>
            <a:ext cx="31227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Palielinoties auga garumam palielinās pumpuru skaits uz tā</a:t>
            </a:r>
            <a:endParaRPr lang="en-US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87260" y="2251494"/>
            <a:ext cx="646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67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23111" t="13472" r="14667" b="17917"/>
          <a:stretch/>
        </p:blipFill>
        <p:spPr>
          <a:xfrm>
            <a:off x="767752" y="123823"/>
            <a:ext cx="7444595" cy="65671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00996" y="2087592"/>
            <a:ext cx="1966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Nevar precīzi noteikt, jo dati sadalīti intervālos</a:t>
            </a:r>
            <a:endParaRPr lang="en-US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66362" y="4390345"/>
            <a:ext cx="5491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>
                <a:solidFill>
                  <a:srgbClr val="FF0000"/>
                </a:solidFill>
              </a:rPr>
              <a:t>5+12+15+10+8+5 = 55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613140" y="5853960"/>
                <a:ext cx="60816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dirty="0" smtClean="0">
                    <a:solidFill>
                      <a:srgbClr val="FF0000"/>
                    </a:solidFill>
                  </a:rPr>
                  <a:t>(5</a:t>
                </a:r>
                <a14:m>
                  <m:oMath xmlns:m="http://schemas.openxmlformats.org/officeDocument/2006/math">
                    <m:r>
                      <a:rPr lang="lv-LV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5+15∙12+25∙15+35∙10+45∙8+55∙5</m:t>
                    </m:r>
                  </m:oMath>
                </a14:m>
                <a:r>
                  <a:rPr lang="lv-LV" dirty="0" smtClean="0">
                    <a:solidFill>
                      <a:srgbClr val="FF0000"/>
                    </a:solidFill>
                  </a:rPr>
                  <a:t>):55=28,5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3140" y="5853960"/>
                <a:ext cx="6081622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90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502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4112" t="12083" r="2110" b="12778"/>
          <a:stretch/>
        </p:blipFill>
        <p:spPr>
          <a:xfrm>
            <a:off x="222104" y="561975"/>
            <a:ext cx="8455172" cy="54197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aisnstūris 1"/>
              <p:cNvSpPr/>
              <p:nvPr/>
            </p:nvSpPr>
            <p:spPr>
              <a:xfrm>
                <a:off x="1331395" y="1717683"/>
                <a:ext cx="1204176" cy="4843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lv-LV" dirty="0" smtClean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y=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lv-LV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3−2</m:t>
                        </m:r>
                      </m:den>
                    </m:f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aisnstūris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395" y="1717683"/>
                <a:ext cx="1204176" cy="484300"/>
              </a:xfrm>
              <a:prstGeom prst="rect">
                <a:avLst/>
              </a:prstGeom>
              <a:blipFill rotWithShape="0">
                <a:blip r:embed="rId3"/>
                <a:stretch>
                  <a:fillRect l="-4040" b="-8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āls 4"/>
          <p:cNvSpPr/>
          <p:nvPr/>
        </p:nvSpPr>
        <p:spPr>
          <a:xfrm>
            <a:off x="4867358" y="4395256"/>
            <a:ext cx="205575" cy="2226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679573" y="5053552"/>
                <a:ext cx="37511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dirty="0" smtClean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E(y)=(</a:t>
                </a:r>
                <a14:m>
                  <m:oMath xmlns:m="http://schemas.openxmlformats.org/officeDocument/2006/math">
                    <m:r>
                      <a:rPr lang="lv-LV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lv-LV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;2)∪(2; +∞)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9573" y="5053552"/>
                <a:ext cx="3751167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463"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497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7778" t="14306" r="3444" b="13611"/>
          <a:stretch/>
        </p:blipFill>
        <p:spPr>
          <a:xfrm>
            <a:off x="531717" y="485775"/>
            <a:ext cx="8138369" cy="52863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64564" y="5402819"/>
                <a:ext cx="22083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lv-LV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=35−8= </m:t>
                    </m:r>
                  </m:oMath>
                </a14:m>
                <a:r>
                  <a:rPr lang="lv-LV" dirty="0" smtClean="0">
                    <a:solidFill>
                      <a:srgbClr val="FF0000"/>
                    </a:solidFill>
                  </a:rPr>
                  <a:t>27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564" y="5402819"/>
                <a:ext cx="2208363" cy="369332"/>
              </a:xfrm>
              <a:prstGeom prst="rect">
                <a:avLst/>
              </a:prstGeom>
              <a:blipFill rotWithShape="0">
                <a:blip r:embed="rId3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847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5778" t="15932" r="2445" b="8334"/>
          <a:stretch/>
        </p:blipFill>
        <p:spPr>
          <a:xfrm>
            <a:off x="-85448" y="293297"/>
            <a:ext cx="9132834" cy="60291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05412" y="4830741"/>
                <a:ext cx="17856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=16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412" y="4830741"/>
                <a:ext cx="1785668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84333" y="5859020"/>
                <a:ext cx="30134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𝐼𝑄𝑅</m:t>
                    </m:r>
                    <m:r>
                      <a:rPr lang="lv-LV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=29−15= </m:t>
                    </m:r>
                  </m:oMath>
                </a14:m>
                <a:r>
                  <a:rPr lang="lv-LV" dirty="0" smtClean="0">
                    <a:solidFill>
                      <a:srgbClr val="FF0000"/>
                    </a:solidFill>
                  </a:rPr>
                  <a:t>14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333" y="5859020"/>
                <a:ext cx="3013494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40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276835" y="3164059"/>
            <a:ext cx="442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>
                <a:solidFill>
                  <a:srgbClr val="FF0000"/>
                </a:solidFill>
              </a:rPr>
              <a:t>21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3387" y="3448462"/>
            <a:ext cx="442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>
                <a:solidFill>
                  <a:srgbClr val="FF0000"/>
                </a:solidFill>
              </a:rPr>
              <a:t>28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5899" y="3448462"/>
            <a:ext cx="442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>
                <a:solidFill>
                  <a:srgbClr val="FF0000"/>
                </a:solidFill>
              </a:rPr>
              <a:t>22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58492" y="3139197"/>
            <a:ext cx="411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5285" y="3708393"/>
            <a:ext cx="442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>
                <a:solidFill>
                  <a:srgbClr val="FF0000"/>
                </a:solidFill>
              </a:rPr>
              <a:t>29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58492" y="3416196"/>
            <a:ext cx="411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86382" y="3693195"/>
            <a:ext cx="508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>
                <a:solidFill>
                  <a:srgbClr val="FF0000"/>
                </a:solidFill>
              </a:rPr>
              <a:t>6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57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5556" t="15694" r="4000" b="48472"/>
          <a:stretch/>
        </p:blipFill>
        <p:spPr>
          <a:xfrm>
            <a:off x="560717" y="402402"/>
            <a:ext cx="8324850" cy="26385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836762" y="1537031"/>
                <a:ext cx="17856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=33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762" y="1537031"/>
                <a:ext cx="1785668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127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8556" t="12639" r="3445" b="8333"/>
          <a:stretch/>
        </p:blipFill>
        <p:spPr>
          <a:xfrm>
            <a:off x="538125" y="369998"/>
            <a:ext cx="7848601" cy="5638705"/>
          </a:xfrm>
          <a:prstGeom prst="rect">
            <a:avLst/>
          </a:prstGeom>
        </p:spPr>
      </p:pic>
      <p:sp>
        <p:nvSpPr>
          <p:cNvPr id="3" name="Ovāls 2"/>
          <p:cNvSpPr/>
          <p:nvPr/>
        </p:nvSpPr>
        <p:spPr>
          <a:xfrm>
            <a:off x="1106392" y="1087514"/>
            <a:ext cx="205575" cy="2226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āls 4"/>
          <p:cNvSpPr/>
          <p:nvPr/>
        </p:nvSpPr>
        <p:spPr>
          <a:xfrm>
            <a:off x="5309407" y="5754298"/>
            <a:ext cx="221476" cy="2244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73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533759" y="1187271"/>
            <a:ext cx="7886700" cy="4351338"/>
          </a:xfrm>
        </p:spPr>
        <p:txBody>
          <a:bodyPr/>
          <a:lstStyle/>
          <a:p>
            <a:r>
              <a:rPr lang="lv-LV" dirty="0" smtClean="0"/>
              <a:t>Izmantotās saites: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https://www.visc.gov.lv/lv/ieprieksejo-gadu-valsts-parbaudes-darbu-uzdevumihttps://</a:t>
            </a:r>
            <a:r>
              <a:rPr lang="en-US" dirty="0" smtClean="0">
                <a:hlinkClick r:id="rId2"/>
              </a:rPr>
              <a:t>www.visc.gov.lv/lv/ieprieksejo-gadu-valsts-parbaudes-darbu-uzdevumi</a:t>
            </a:r>
            <a:endParaRPr lang="lv-LV" dirty="0" smtClean="0"/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mape.gov.lv/catalog/materials/81C0D233-E8FD-44CA-832F-17E1A16D8A82/view</a:t>
            </a:r>
            <a:endParaRPr lang="lv-LV" dirty="0"/>
          </a:p>
          <a:p>
            <a:pPr marL="0" indent="0">
              <a:buNone/>
            </a:pPr>
            <a:endParaRPr lang="lv-LV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09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/>
          <a:srcRect l="6778" t="37361" b="19722"/>
          <a:stretch/>
        </p:blipFill>
        <p:spPr>
          <a:xfrm>
            <a:off x="219074" y="466725"/>
            <a:ext cx="7991475" cy="2943225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 rotWithShape="1">
          <a:blip r:embed="rId3"/>
          <a:srcRect l="8889" t="35555" r="8112" b="39167"/>
          <a:stretch/>
        </p:blipFill>
        <p:spPr>
          <a:xfrm>
            <a:off x="383563" y="3844924"/>
            <a:ext cx="7662496" cy="1866900"/>
          </a:xfrm>
          <a:prstGeom prst="rect">
            <a:avLst/>
          </a:prstGeom>
        </p:spPr>
      </p:pic>
      <p:sp>
        <p:nvSpPr>
          <p:cNvPr id="6" name="Ovāls 5"/>
          <p:cNvSpPr/>
          <p:nvPr/>
        </p:nvSpPr>
        <p:spPr>
          <a:xfrm>
            <a:off x="3285049" y="1270393"/>
            <a:ext cx="205575" cy="2226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āls 6"/>
          <p:cNvSpPr/>
          <p:nvPr/>
        </p:nvSpPr>
        <p:spPr>
          <a:xfrm>
            <a:off x="3285049" y="2860654"/>
            <a:ext cx="205575" cy="2226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āls 7"/>
          <p:cNvSpPr/>
          <p:nvPr/>
        </p:nvSpPr>
        <p:spPr>
          <a:xfrm>
            <a:off x="1456248" y="4840528"/>
            <a:ext cx="205575" cy="2226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52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ttēls 4"/>
          <p:cNvPicPr>
            <a:picLocks noChangeAspect="1"/>
          </p:cNvPicPr>
          <p:nvPr/>
        </p:nvPicPr>
        <p:blipFill rotWithShape="1">
          <a:blip r:embed="rId2"/>
          <a:srcRect l="4000" t="20139" r="2335" b="13889"/>
          <a:stretch/>
        </p:blipFill>
        <p:spPr>
          <a:xfrm>
            <a:off x="158306" y="464838"/>
            <a:ext cx="8793620" cy="4954888"/>
          </a:xfrm>
          <a:prstGeom prst="rect">
            <a:avLst/>
          </a:prstGeom>
        </p:spPr>
      </p:pic>
      <p:sp>
        <p:nvSpPr>
          <p:cNvPr id="3" name="Ovāls 2"/>
          <p:cNvSpPr/>
          <p:nvPr/>
        </p:nvSpPr>
        <p:spPr>
          <a:xfrm>
            <a:off x="3746224" y="1715666"/>
            <a:ext cx="205575" cy="2226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āls 3"/>
          <p:cNvSpPr/>
          <p:nvPr/>
        </p:nvSpPr>
        <p:spPr>
          <a:xfrm>
            <a:off x="2291136" y="2830964"/>
            <a:ext cx="205575" cy="2226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07060" y="4751978"/>
                <a:ext cx="1148962" cy="559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dirty="0" smtClean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+4</m:t>
                            </m:r>
                          </m:e>
                        </m:d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 </m:t>
                        </m:r>
                        <m:sSup>
                          <m:sSupPr>
                            <m:ctrlP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∙(</m:t>
                        </m:r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+2)</m:t>
                        </m:r>
                      </m:den>
                    </m:f>
                  </m:oMath>
                </a14:m>
                <a:endParaRPr lang="en-US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060" y="4751978"/>
                <a:ext cx="1148962" cy="559897"/>
              </a:xfrm>
              <a:prstGeom prst="rect">
                <a:avLst/>
              </a:prstGeom>
              <a:blipFill rotWithShape="0">
                <a:blip r:embed="rId3"/>
                <a:stretch>
                  <a:fillRect l="-4233" b="-1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062099" y="4755384"/>
                <a:ext cx="1148962" cy="559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dirty="0" smtClean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+4</m:t>
                            </m:r>
                          </m:e>
                        </m:d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 </m:t>
                        </m:r>
                        <m:sSup>
                          <m:sSupPr>
                            <m:ctrlP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(</m:t>
                        </m:r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+2)</m:t>
                        </m:r>
                      </m:den>
                    </m:f>
                  </m:oMath>
                </a14:m>
                <a:endParaRPr lang="en-US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2099" y="4755384"/>
                <a:ext cx="1148962" cy="559897"/>
              </a:xfrm>
              <a:prstGeom prst="rect">
                <a:avLst/>
              </a:prstGeom>
              <a:blipFill rotWithShape="0">
                <a:blip r:embed="rId4"/>
                <a:stretch>
                  <a:fillRect l="-4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317138" y="4755384"/>
                <a:ext cx="1782500" cy="524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dirty="0" smtClean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+4</m:t>
                            </m:r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lv-LV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lv-LV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+2</m:t>
                        </m:r>
                      </m:den>
                    </m:f>
                  </m:oMath>
                </a14:m>
                <a:endParaRPr lang="en-US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7138" y="4755384"/>
                <a:ext cx="1782500" cy="524182"/>
              </a:xfrm>
              <a:prstGeom prst="rect">
                <a:avLst/>
              </a:prstGeom>
              <a:blipFill rotWithShape="0">
                <a:blip r:embed="rId5"/>
                <a:stretch>
                  <a:fillRect l="-2730"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416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445" t="34166" r="7112" b="40833"/>
          <a:stretch/>
        </p:blipFill>
        <p:spPr>
          <a:xfrm>
            <a:off x="149988" y="352424"/>
            <a:ext cx="8895528" cy="2034555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 rotWithShape="1">
          <a:blip r:embed="rId4"/>
          <a:srcRect l="5000" t="33333" b="51528"/>
          <a:stretch/>
        </p:blipFill>
        <p:spPr>
          <a:xfrm>
            <a:off x="-1" y="2686050"/>
            <a:ext cx="9045517" cy="1181100"/>
          </a:xfrm>
          <a:prstGeom prst="rect">
            <a:avLst/>
          </a:prstGeom>
        </p:spPr>
      </p:pic>
      <p:sp>
        <p:nvSpPr>
          <p:cNvPr id="6" name="Ovāls 5"/>
          <p:cNvSpPr/>
          <p:nvPr/>
        </p:nvSpPr>
        <p:spPr>
          <a:xfrm>
            <a:off x="1177954" y="1081677"/>
            <a:ext cx="205575" cy="2226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aisnstūris 6"/>
              <p:cNvSpPr/>
              <p:nvPr/>
            </p:nvSpPr>
            <p:spPr>
              <a:xfrm>
                <a:off x="1986596" y="3276600"/>
                <a:ext cx="242637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−2)(</m:t>
                      </m:r>
                      <m:sSup>
                        <m:sSupPr>
                          <m:ctrlP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lv-LV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lv-LV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+3)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aisnstūris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6596" y="3276600"/>
                <a:ext cx="2426378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210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heme/theme1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1213</TotalTime>
  <Words>1099</Words>
  <Application>Microsoft Office PowerPoint</Application>
  <PresentationFormat>Slaidrāde ekrānā (4:3)</PresentationFormat>
  <Paragraphs>328</Paragraphs>
  <Slides>64</Slides>
  <Notes>0</Notes>
  <HiddenSlides>0</HiddenSlides>
  <MMClips>0</MMClips>
  <ScaleCrop>false</ScaleCrop>
  <HeadingPairs>
    <vt:vector size="6" baseType="variant">
      <vt:variant>
        <vt:lpstr>Lietotie fonti</vt:lpstr>
      </vt:variant>
      <vt:variant>
        <vt:i4>4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64</vt:i4>
      </vt:variant>
    </vt:vector>
  </HeadingPairs>
  <TitlesOfParts>
    <vt:vector size="69" baseType="lpstr">
      <vt:lpstr>Arial</vt:lpstr>
      <vt:lpstr>Calibri</vt:lpstr>
      <vt:lpstr>Calibri Light</vt:lpstr>
      <vt:lpstr>Cambria Math</vt:lpstr>
      <vt:lpstr>Office dizains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Analītiskā ģeometrija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Matemātika 1</dc:title>
  <dc:creator>Skolotajs</dc:creator>
  <cp:lastModifiedBy>Skolotajs</cp:lastModifiedBy>
  <cp:revision>153</cp:revision>
  <dcterms:created xsi:type="dcterms:W3CDTF">2024-04-11T12:08:49Z</dcterms:created>
  <dcterms:modified xsi:type="dcterms:W3CDTF">2024-06-11T09:10:58Z</dcterms:modified>
</cp:coreProperties>
</file>