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8" r:id="rId3"/>
    <p:sldId id="267" r:id="rId4"/>
    <p:sldId id="286" r:id="rId5"/>
    <p:sldId id="257" r:id="rId6"/>
    <p:sldId id="283" r:id="rId7"/>
    <p:sldId id="258" r:id="rId8"/>
    <p:sldId id="284" r:id="rId9"/>
    <p:sldId id="285" r:id="rId10"/>
    <p:sldId id="259" r:id="rId11"/>
    <p:sldId id="260" r:id="rId12"/>
    <p:sldId id="287" r:id="rId13"/>
    <p:sldId id="288" r:id="rId14"/>
    <p:sldId id="261" r:id="rId15"/>
    <p:sldId id="262" r:id="rId16"/>
    <p:sldId id="263" r:id="rId17"/>
    <p:sldId id="265" r:id="rId18"/>
    <p:sldId id="264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8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t"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  <a:endParaRPr lang="lv-LV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  <a:endParaRPr lang="lv-LV"/>
          </a:p>
          <a:p>
            <a:pPr lvl="1"/>
            <a:r>
              <a:rPr lang="lv-LV"/>
              <a:t>Otrais līmenis</a:t>
            </a:r>
            <a:endParaRPr lang="lv-LV"/>
          </a:p>
          <a:p>
            <a:pPr lvl="2"/>
            <a:r>
              <a:rPr lang="lv-LV"/>
              <a:t>Trešais līmenis</a:t>
            </a:r>
            <a:endParaRPr lang="lv-LV"/>
          </a:p>
          <a:p>
            <a:pPr lvl="3"/>
            <a:r>
              <a:rPr lang="lv-LV"/>
              <a:t>Ceturtais līmenis</a:t>
            </a:r>
            <a:endParaRPr lang="lv-LV"/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8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Kuldīgas tehnoloģiju un tūrisma tehnikums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v-LV" sz="2800" dirty="0" smtClean="0"/>
              <a:t>Mārtiņš Mednieks</a:t>
            </a:r>
            <a:endParaRPr lang="lv-LV" sz="2800" dirty="0" smtClean="0"/>
          </a:p>
          <a:p>
            <a:endParaRPr lang="lv-LV" dirty="0"/>
          </a:p>
          <a:p>
            <a:pPr marL="0" indent="0">
              <a:buNone/>
            </a:pPr>
            <a:r>
              <a:rPr lang="lv-LV" sz="6000" dirty="0" smtClean="0"/>
              <a:t>Koksnes mehāniskā apstrāde</a:t>
            </a:r>
            <a:endParaRPr lang="lv-LV" sz="6000" dirty="0" smtClean="0"/>
          </a:p>
          <a:p>
            <a:pPr marL="0" indent="0" algn="ctr">
              <a:buNone/>
            </a:pPr>
            <a:r>
              <a:rPr lang="lv-LV" sz="6000" smtClean="0"/>
              <a:t>Lentzāģmašīnas</a:t>
            </a:r>
            <a:endParaRPr lang="lv-LV" sz="6000" dirty="0" smtClean="0"/>
          </a:p>
          <a:p>
            <a:pPr marL="0" indent="0" algn="ctr">
              <a:buNone/>
            </a:pPr>
            <a:r>
              <a:rPr lang="lv-LV" dirty="0" smtClean="0"/>
              <a:t>2023.gads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4362" y="115406"/>
            <a:ext cx="9603275" cy="692977"/>
          </a:xfrm>
        </p:spPr>
        <p:txBody>
          <a:bodyPr/>
          <a:lstStyle/>
          <a:p>
            <a:pPr algn="ctr"/>
            <a:r>
              <a:rPr lang="lv-LV" dirty="0" err="1"/>
              <a:t>Lentzāģmašīnas</a:t>
            </a:r>
            <a:r>
              <a:rPr lang="lv-LV" dirty="0"/>
              <a:t>.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331304" y="702367"/>
            <a:ext cx="10622888" cy="4180884"/>
          </a:xfrm>
        </p:spPr>
        <p:txBody>
          <a:bodyPr>
            <a:noAutofit/>
          </a:bodyPr>
          <a:lstStyle/>
          <a:p>
            <a:r>
              <a:rPr lang="lv-LV" sz="3200" dirty="0"/>
              <a:t>Kokizstrādājumu ražotnes galvenokārt izmanto galdnieku </a:t>
            </a:r>
            <a:r>
              <a:rPr lang="lv-LV" sz="3200" dirty="0" err="1"/>
              <a:t>lentzāģmašīnas</a:t>
            </a:r>
            <a:r>
              <a:rPr lang="lv-LV" sz="3200" dirty="0"/>
              <a:t> līklīniju formas sagatavju izzāģēšanai, kā arī </a:t>
            </a:r>
            <a:r>
              <a:rPr lang="lv-LV" sz="3200" dirty="0" err="1"/>
              <a:t>garenzāģēšanai</a:t>
            </a:r>
            <a:r>
              <a:rPr lang="lv-LV" sz="3200" dirty="0"/>
              <a:t>.</a:t>
            </a:r>
            <a:endParaRPr lang="lv-LV" sz="3200" dirty="0"/>
          </a:p>
          <a:p>
            <a:r>
              <a:rPr lang="lv-LV" sz="3200" dirty="0"/>
              <a:t>Zāģu ceļš no 2 – 2,5 reizes šaurāks nekā </a:t>
            </a:r>
            <a:r>
              <a:rPr lang="lv-LV" sz="3200" dirty="0" err="1"/>
              <a:t>ripzāģmašīnām</a:t>
            </a:r>
            <a:r>
              <a:rPr lang="lv-LV" sz="3200" dirty="0"/>
              <a:t>.</a:t>
            </a:r>
            <a:endParaRPr lang="lv-LV" sz="3200" dirty="0"/>
          </a:p>
          <a:p>
            <a:r>
              <a:rPr lang="lv-LV" sz="3200" dirty="0"/>
              <a:t>Izdevīgi dēļus un brusas sazāģēt plānās sagatavēs.</a:t>
            </a:r>
            <a:endParaRPr lang="lv-LV" sz="3200" dirty="0"/>
          </a:p>
          <a:p>
            <a:r>
              <a:rPr lang="lv-LV" sz="3200" dirty="0" err="1"/>
              <a:t>Celkoku</a:t>
            </a:r>
            <a:r>
              <a:rPr lang="lv-LV" sz="3200" dirty="0"/>
              <a:t> un dārgu koku sugu sazāģēšanai plānās </a:t>
            </a:r>
            <a:r>
              <a:rPr lang="lv-LV" sz="3200" dirty="0" err="1"/>
              <a:t>sagatevēs</a:t>
            </a:r>
            <a:endParaRPr lang="lv-LV" sz="3200" dirty="0"/>
          </a:p>
          <a:p>
            <a:r>
              <a:rPr lang="lv-LV" sz="3200" dirty="0"/>
              <a:t> </a:t>
            </a:r>
            <a:r>
              <a:rPr lang="lv-LV" sz="3200" dirty="0" err="1"/>
              <a:t>figūrzāģa</a:t>
            </a:r>
            <a:r>
              <a:rPr lang="lv-LV" sz="3200" dirty="0"/>
              <a:t> tipa </a:t>
            </a:r>
            <a:r>
              <a:rPr lang="lv-LV" sz="3200" dirty="0" err="1"/>
              <a:t>lentzāģmašīnas</a:t>
            </a:r>
            <a:r>
              <a:rPr lang="lv-LV" sz="3200" dirty="0"/>
              <a:t> noslēgtu kontūru izzāģēšanai</a:t>
            </a:r>
            <a:endParaRPr lang="lv-LV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Zāģlentas</a:t>
            </a:r>
            <a:r>
              <a:rPr lang="lv-LV" dirty="0"/>
              <a:t> platuma un biezuma ietekme uz izzāģējamās līknes rādiusu.</a:t>
            </a:r>
            <a:endParaRPr lang="lv-LV" dirty="0"/>
          </a:p>
        </p:txBody>
      </p:sp>
      <p:graphicFrame>
        <p:nvGraphicFramePr>
          <p:cNvPr id="4" name="Tabula 4"/>
          <p:cNvGraphicFramePr>
            <a:graphicFrameLocks noGrp="1"/>
          </p:cNvGraphicFramePr>
          <p:nvPr>
            <p:ph idx="1"/>
          </p:nvPr>
        </p:nvGraphicFramePr>
        <p:xfrm>
          <a:off x="702364" y="2029377"/>
          <a:ext cx="10561984" cy="370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0341"/>
                <a:gridCol w="885783"/>
                <a:gridCol w="910921"/>
                <a:gridCol w="1046921"/>
                <a:gridCol w="954157"/>
                <a:gridCol w="861391"/>
                <a:gridCol w="1033670"/>
                <a:gridCol w="940904"/>
                <a:gridCol w="887896"/>
              </a:tblGrid>
              <a:tr h="1437879">
                <a:tc>
                  <a:txBody>
                    <a:bodyPr/>
                    <a:lstStyle/>
                    <a:p>
                      <a:r>
                        <a:rPr lang="lv-LV" dirty="0" err="1"/>
                        <a:t>Mazākaisizzāģējamās</a:t>
                      </a:r>
                      <a:r>
                        <a:rPr lang="lv-LV" dirty="0"/>
                        <a:t> līknes </a:t>
                      </a:r>
                      <a:r>
                        <a:rPr lang="lv-LV" dirty="0" err="1"/>
                        <a:t>rādius,mm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600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800</a:t>
                      </a:r>
                      <a:endParaRPr lang="lv-LV" dirty="0"/>
                    </a:p>
                  </a:txBody>
                  <a:tcPr/>
                </a:tc>
              </a:tr>
              <a:tr h="1437879">
                <a:tc>
                  <a:txBody>
                    <a:bodyPr/>
                    <a:lstStyle/>
                    <a:p>
                      <a:r>
                        <a:rPr lang="lv-LV" dirty="0"/>
                        <a:t>Maksimālais </a:t>
                      </a:r>
                      <a:r>
                        <a:rPr lang="lv-LV" dirty="0" err="1"/>
                        <a:t>zāģlentas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platums,mm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15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35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40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45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50</a:t>
                      </a:r>
                      <a:endParaRPr lang="lv-LV" dirty="0"/>
                    </a:p>
                  </a:txBody>
                  <a:tcPr/>
                </a:tc>
              </a:tr>
              <a:tr h="833057">
                <a:tc>
                  <a:txBody>
                    <a:bodyPr/>
                    <a:lstStyle/>
                    <a:p>
                      <a:r>
                        <a:rPr lang="lv-LV" dirty="0" err="1"/>
                        <a:t>Zāģlentas</a:t>
                      </a:r>
                      <a:r>
                        <a:rPr lang="lv-LV" dirty="0"/>
                        <a:t> </a:t>
                      </a:r>
                      <a:r>
                        <a:rPr lang="lv-LV" dirty="0" err="1"/>
                        <a:t>biezums,mm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0,6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0,7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0,8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0,9</a:t>
                      </a:r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0,9</a:t>
                      </a:r>
                      <a:endParaRPr lang="lv-LV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86536" y="15786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lv-LV" sz="4400" dirty="0" err="1"/>
              <a:t>Zāģlentas</a:t>
            </a:r>
            <a:endParaRPr lang="lv-LV" sz="44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5498" y="987287"/>
            <a:ext cx="10684313" cy="4159780"/>
          </a:xfrm>
        </p:spPr>
        <p:txBody>
          <a:bodyPr>
            <a:normAutofit lnSpcReduction="10000"/>
          </a:bodyPr>
          <a:lstStyle/>
          <a:p>
            <a:r>
              <a:rPr lang="lv-LV" sz="2800" dirty="0" err="1"/>
              <a:t>Zāģlenta</a:t>
            </a:r>
            <a:r>
              <a:rPr lang="lv-LV" sz="2800" dirty="0"/>
              <a:t> ir slēgtas kontūras </a:t>
            </a:r>
            <a:r>
              <a:rPr lang="lv-LV" sz="2800" dirty="0" err="1"/>
              <a:t>lentveida</a:t>
            </a:r>
            <a:r>
              <a:rPr lang="lv-LV" sz="2800" dirty="0"/>
              <a:t> griezējinstruments, kur vienā malā ir iecirsti zobi.</a:t>
            </a:r>
            <a:endParaRPr lang="lv-LV" sz="2800" dirty="0"/>
          </a:p>
          <a:p>
            <a:r>
              <a:rPr lang="lv-LV" sz="2800" dirty="0"/>
              <a:t>Katram </a:t>
            </a:r>
            <a:r>
              <a:rPr lang="lv-LV" sz="2800" dirty="0" err="1"/>
              <a:t>lentzāģmašīnas</a:t>
            </a:r>
            <a:r>
              <a:rPr lang="lv-LV" sz="2800" dirty="0"/>
              <a:t> tipam izmanto sava veida </a:t>
            </a:r>
            <a:r>
              <a:rPr lang="lv-LV" sz="2800" dirty="0" err="1"/>
              <a:t>zāģlentas</a:t>
            </a:r>
            <a:r>
              <a:rPr lang="lv-LV" sz="2800" dirty="0"/>
              <a:t>.</a:t>
            </a:r>
            <a:endParaRPr lang="lv-LV" sz="2800" dirty="0"/>
          </a:p>
          <a:p>
            <a:r>
              <a:rPr lang="lv-LV" sz="2800" dirty="0"/>
              <a:t>Galdnieku </a:t>
            </a:r>
            <a:r>
              <a:rPr lang="lv-LV" sz="2800" dirty="0" err="1"/>
              <a:t>lentzāģmašīnām</a:t>
            </a:r>
            <a:r>
              <a:rPr lang="lv-LV" sz="2800" dirty="0"/>
              <a:t> lieto šaurās </a:t>
            </a:r>
            <a:r>
              <a:rPr lang="lv-LV" sz="2800" dirty="0" err="1"/>
              <a:t>zāģlentas</a:t>
            </a:r>
            <a:r>
              <a:rPr lang="lv-LV" sz="2800" dirty="0"/>
              <a:t>.</a:t>
            </a:r>
            <a:endParaRPr lang="lv-LV" sz="2800" dirty="0"/>
          </a:p>
          <a:p>
            <a:r>
              <a:rPr lang="lv-LV" sz="2800" dirty="0" err="1"/>
              <a:t>Zāģlentas</a:t>
            </a:r>
            <a:r>
              <a:rPr lang="lv-LV" sz="2800" dirty="0"/>
              <a:t> ar rūdītiem zobiem</a:t>
            </a:r>
            <a:endParaRPr lang="lv-LV" sz="2800" dirty="0"/>
          </a:p>
          <a:p>
            <a:r>
              <a:rPr lang="lv-LV" sz="2800" dirty="0" err="1"/>
              <a:t>Zāģlentas</a:t>
            </a:r>
            <a:r>
              <a:rPr lang="lv-LV" sz="2800" dirty="0"/>
              <a:t> sasalušai koksnei</a:t>
            </a:r>
            <a:endParaRPr lang="lv-LV" sz="2800" dirty="0"/>
          </a:p>
          <a:p>
            <a:r>
              <a:rPr lang="lv-LV" sz="2800" dirty="0"/>
              <a:t>Zāģa zoba </a:t>
            </a:r>
            <a:r>
              <a:rPr lang="lv-LV" sz="2800" dirty="0" err="1"/>
              <a:t>izlocijums</a:t>
            </a:r>
            <a:r>
              <a:rPr lang="lv-LV" sz="2800" dirty="0"/>
              <a:t> nedrīkst pārsniegt pusi no </a:t>
            </a:r>
            <a:r>
              <a:rPr lang="lv-LV" sz="2800" dirty="0" err="1"/>
              <a:t>zāģlentes</a:t>
            </a:r>
            <a:r>
              <a:rPr lang="lv-LV" sz="2800" dirty="0"/>
              <a:t> biezuma</a:t>
            </a:r>
            <a:endParaRPr lang="lv-LV" sz="2800" dirty="0"/>
          </a:p>
          <a:p>
            <a:endParaRPr lang="lv-LV" sz="2800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3215" y="2583673"/>
            <a:ext cx="3273287" cy="19291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4362" y="254736"/>
            <a:ext cx="9603275" cy="1049235"/>
          </a:xfrm>
        </p:spPr>
        <p:txBody>
          <a:bodyPr/>
          <a:lstStyle/>
          <a:p>
            <a:pPr algn="ctr"/>
            <a:r>
              <a:rPr lang="lv-LV" dirty="0"/>
              <a:t>Grupas uzdevums</a:t>
            </a:r>
            <a:endParaRPr lang="lv-LV" dirty="0"/>
          </a:p>
        </p:txBody>
      </p:sp>
      <p:pic>
        <p:nvPicPr>
          <p:cNvPr id="7" name="Satura vietturis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71869" y="1490456"/>
            <a:ext cx="5582985" cy="5205756"/>
          </a:xfrm>
          <a:prstGeom prst="rect">
            <a:avLst/>
          </a:prstGeom>
        </p:spPr>
      </p:pic>
      <p:sp>
        <p:nvSpPr>
          <p:cNvPr id="9" name="Taisnstūris 8"/>
          <p:cNvSpPr/>
          <p:nvPr/>
        </p:nvSpPr>
        <p:spPr>
          <a:xfrm>
            <a:off x="265043" y="2451651"/>
            <a:ext cx="4982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/>
              <a:t>Nosauciet attēlā redzamo kokapstrādes darbmašīnu.             Nosauciet elementus 1,2,3,4,5,6,7.</a:t>
            </a:r>
            <a:endParaRPr lang="lv-LV" sz="3600" dirty="0"/>
          </a:p>
          <a:p>
            <a:r>
              <a:rPr lang="lv-LV" sz="3600" dirty="0"/>
              <a:t>Darba drošība???</a:t>
            </a:r>
            <a:endParaRPr lang="lv-LV" sz="3600" dirty="0"/>
          </a:p>
        </p:txBody>
      </p:sp>
      <p:cxnSp>
        <p:nvCxnSpPr>
          <p:cNvPr id="11" name="Taisns bultveida savienotājs 10"/>
          <p:cNvCxnSpPr/>
          <p:nvPr/>
        </p:nvCxnSpPr>
        <p:spPr>
          <a:xfrm flipV="1">
            <a:off x="9157252" y="3101009"/>
            <a:ext cx="1205948" cy="622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Taisns bultveida savienotājs 13"/>
          <p:cNvCxnSpPr/>
          <p:nvPr/>
        </p:nvCxnSpPr>
        <p:spPr>
          <a:xfrm flipV="1">
            <a:off x="8627165" y="2650435"/>
            <a:ext cx="1859116" cy="778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aisnstūris 11"/>
          <p:cNvSpPr/>
          <p:nvPr/>
        </p:nvSpPr>
        <p:spPr>
          <a:xfrm>
            <a:off x="10374908" y="3023404"/>
            <a:ext cx="222746" cy="1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6</a:t>
            </a:r>
            <a:endParaRPr lang="lv-LV" dirty="0"/>
          </a:p>
        </p:txBody>
      </p:sp>
      <p:sp>
        <p:nvSpPr>
          <p:cNvPr id="17" name="Taisnstūris 16"/>
          <p:cNvSpPr/>
          <p:nvPr/>
        </p:nvSpPr>
        <p:spPr>
          <a:xfrm>
            <a:off x="10527117" y="2496126"/>
            <a:ext cx="180811" cy="27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7</a:t>
            </a:r>
            <a:endParaRPr lang="lv-LV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51579" y="327442"/>
            <a:ext cx="9603275" cy="587136"/>
          </a:xfrm>
        </p:spPr>
        <p:txBody>
          <a:bodyPr/>
          <a:lstStyle/>
          <a:p>
            <a:pPr algn="ctr"/>
            <a:r>
              <a:rPr lang="lv-LV" dirty="0"/>
              <a:t>darba drošība strādājot ar </a:t>
            </a:r>
            <a:r>
              <a:rPr lang="lv-LV" dirty="0" err="1"/>
              <a:t>lentzāģmašīnu</a:t>
            </a:r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idx="1"/>
          </p:nvPr>
        </p:nvSpPr>
        <p:spPr>
          <a:xfrm>
            <a:off x="371061" y="1391478"/>
            <a:ext cx="10683794" cy="4731026"/>
          </a:xfrm>
        </p:spPr>
        <p:txBody>
          <a:bodyPr>
            <a:normAutofit/>
          </a:bodyPr>
          <a:lstStyle/>
          <a:p>
            <a:r>
              <a:rPr lang="lv-LV" dirty="0"/>
              <a:t>	</a:t>
            </a:r>
            <a:r>
              <a:rPr lang="lv-LV" sz="2800" dirty="0"/>
              <a:t>Darbmašīnu drīkst ieslēgt tikai ar skolotāja atļaujas</a:t>
            </a:r>
            <a:endParaRPr lang="lv-LV" sz="2800" dirty="0"/>
          </a:p>
          <a:p>
            <a:r>
              <a:rPr lang="lv-LV" sz="2800" dirty="0"/>
              <a:t>	Uzsākot darbu:</a:t>
            </a:r>
            <a:endParaRPr lang="lv-LV" sz="2800" dirty="0"/>
          </a:p>
          <a:p>
            <a:r>
              <a:rPr lang="lv-LV" sz="2800" dirty="0"/>
              <a:t>Jāpārbauda darbmašīnas tehniskais stāvokli.</a:t>
            </a:r>
            <a:endParaRPr lang="lv-LV" sz="2800" dirty="0"/>
          </a:p>
          <a:p>
            <a:r>
              <a:rPr lang="lv-LV" sz="2800" dirty="0"/>
              <a:t>Jāpārbauda griezējinstrumentu tehniskais stāvoklis.</a:t>
            </a:r>
            <a:endParaRPr lang="lv-LV" sz="2800" dirty="0"/>
          </a:p>
          <a:p>
            <a:r>
              <a:rPr lang="lv-LV" sz="2800" dirty="0" err="1"/>
              <a:t>Atdures</a:t>
            </a:r>
            <a:r>
              <a:rPr lang="lv-LV" sz="2800" dirty="0"/>
              <a:t> lineālam jābūt nofiksētam</a:t>
            </a:r>
            <a:endParaRPr lang="lv-LV" sz="2800" dirty="0"/>
          </a:p>
          <a:p>
            <a:r>
              <a:rPr lang="lv-LV" sz="2800" dirty="0"/>
              <a:t>Detaļas īsākas par 300 mm apstrādes laikā jālieto šabloni, palīgierīces vai bīdītāji.</a:t>
            </a:r>
            <a:endParaRPr lang="lv-LV" sz="2800" dirty="0"/>
          </a:p>
          <a:p>
            <a:pPr marL="0" indent="0">
              <a:buNone/>
            </a:pPr>
            <a:endParaRPr lang="lv-LV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darba drošība strādājot ar </a:t>
            </a:r>
            <a:r>
              <a:rPr lang="lv-LV" dirty="0" err="1"/>
              <a:t>lentzāģmašīnu</a:t>
            </a:r>
            <a:endParaRPr lang="lv-LV" dirty="0"/>
          </a:p>
        </p:txBody>
      </p:sp>
      <p:sp>
        <p:nvSpPr>
          <p:cNvPr id="7" name="Satura vietturis 6"/>
          <p:cNvSpPr>
            <a:spLocks noGrp="1"/>
          </p:cNvSpPr>
          <p:nvPr>
            <p:ph idx="1"/>
          </p:nvPr>
        </p:nvSpPr>
        <p:spPr>
          <a:xfrm>
            <a:off x="622877" y="2015732"/>
            <a:ext cx="10431978" cy="4037749"/>
          </a:xfrm>
        </p:spPr>
        <p:txBody>
          <a:bodyPr>
            <a:normAutofit lnSpcReduction="10000"/>
          </a:bodyPr>
          <a:lstStyle/>
          <a:p>
            <a:r>
              <a:rPr lang="lv-LV" sz="3200" dirty="0"/>
              <a:t>Detaļas garākas par 2m jālieto atbalsta ratiņi.</a:t>
            </a:r>
            <a:endParaRPr lang="lv-LV" sz="3200" dirty="0"/>
          </a:p>
          <a:p>
            <a:r>
              <a:rPr lang="lv-LV" sz="3200" dirty="0"/>
              <a:t>Jāpārbauda vai darba vārpstas aizsargi ir darba kārtībā.</a:t>
            </a:r>
            <a:endParaRPr lang="lv-LV" sz="3200" dirty="0"/>
          </a:p>
          <a:p>
            <a:r>
              <a:rPr lang="lv-LV" sz="3200" dirty="0"/>
              <a:t>Darba laikā jālieto individuālie aizsardzības līdzekļi ( skaņas slāpējošas austiņas, brilles, </a:t>
            </a:r>
            <a:r>
              <a:rPr lang="lv-LV" sz="3200" dirty="0" err="1"/>
              <a:t>resperātors</a:t>
            </a:r>
            <a:r>
              <a:rPr lang="lv-LV" sz="3200" dirty="0"/>
              <a:t>).</a:t>
            </a:r>
            <a:endParaRPr lang="lv-LV" sz="3200" dirty="0"/>
          </a:p>
          <a:p>
            <a:r>
              <a:rPr lang="lv-LV" sz="3200" dirty="0"/>
              <a:t>Skaidu nosūkšana darba procesā jānodrošina.</a:t>
            </a:r>
            <a:endParaRPr lang="lv-LV" sz="3200" dirty="0"/>
          </a:p>
          <a:p>
            <a:r>
              <a:rPr lang="lv-LV" sz="3200" dirty="0"/>
              <a:t>Jānospriego </a:t>
            </a:r>
            <a:r>
              <a:rPr lang="lv-LV" sz="3200" dirty="0" err="1"/>
              <a:t>zāģlenta</a:t>
            </a:r>
            <a:r>
              <a:rPr lang="lv-LV" sz="3200" dirty="0"/>
              <a:t>.</a:t>
            </a:r>
            <a:endParaRPr lang="lv-LV" sz="32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51579" y="185531"/>
            <a:ext cx="9603275" cy="1668224"/>
          </a:xfrm>
        </p:spPr>
        <p:txBody>
          <a:bodyPr/>
          <a:lstStyle/>
          <a:p>
            <a:r>
              <a:rPr lang="lv-LV" dirty="0"/>
              <a:t>	Darba laikā aizliegts:</a:t>
            </a:r>
            <a:br>
              <a:rPr lang="lv-LV" dirty="0"/>
            </a:br>
            <a:endParaRPr lang="lv-LV" dirty="0"/>
          </a:p>
        </p:txBody>
      </p:sp>
      <p:sp>
        <p:nvSpPr>
          <p:cNvPr id="5" name="Taisnstūris 4"/>
          <p:cNvSpPr/>
          <p:nvPr/>
        </p:nvSpPr>
        <p:spPr>
          <a:xfrm>
            <a:off x="0" y="1510748"/>
            <a:ext cx="3909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idx="1"/>
          </p:nvPr>
        </p:nvSpPr>
        <p:spPr>
          <a:xfrm>
            <a:off x="556591" y="1139687"/>
            <a:ext cx="10498264" cy="43266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lv-LV" sz="3200" dirty="0"/>
          </a:p>
          <a:p>
            <a:r>
              <a:rPr lang="lv-LV" sz="3200" dirty="0"/>
              <a:t>Strādāt ar vaļēju apģērbu, kuram ir platas piedurknes.</a:t>
            </a:r>
            <a:endParaRPr lang="lv-LV" sz="3200" dirty="0"/>
          </a:p>
          <a:p>
            <a:r>
              <a:rPr lang="lv-LV" sz="3200" dirty="0"/>
              <a:t>Darba laikā noņemt aizsargbrilles.</a:t>
            </a:r>
            <a:endParaRPr lang="lv-LV" sz="3200" dirty="0"/>
          </a:p>
          <a:p>
            <a:r>
              <a:rPr lang="lv-LV" sz="3200" dirty="0"/>
              <a:t>Lietot mobilos telefonus.</a:t>
            </a:r>
            <a:endParaRPr lang="lv-LV" sz="3200" dirty="0"/>
          </a:p>
          <a:p>
            <a:r>
              <a:rPr lang="lv-LV" sz="3200" dirty="0"/>
              <a:t>Lietot cimdus, gredzenus ķēdītes.</a:t>
            </a:r>
            <a:endParaRPr lang="lv-LV" sz="3200" dirty="0"/>
          </a:p>
          <a:p>
            <a:r>
              <a:rPr lang="lv-LV" sz="3200" dirty="0"/>
              <a:t>Atvērt </a:t>
            </a:r>
            <a:r>
              <a:rPr lang="lv-LV" sz="3200" dirty="0" err="1"/>
              <a:t>zāģlentas</a:t>
            </a:r>
            <a:r>
              <a:rPr lang="lv-LV" sz="3200" dirty="0"/>
              <a:t> aizsargus</a:t>
            </a:r>
            <a:endParaRPr lang="lv-LV" sz="3200" dirty="0"/>
          </a:p>
          <a:p>
            <a:r>
              <a:rPr lang="lv-LV" sz="3200" dirty="0"/>
              <a:t>Regulēt darba virsmu leņķos, grādos.</a:t>
            </a:r>
            <a:endParaRPr lang="lv-LV" sz="3200" dirty="0"/>
          </a:p>
          <a:p>
            <a:endParaRPr lang="lv-LV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01149" y="145775"/>
            <a:ext cx="10153706" cy="1113182"/>
          </a:xfrm>
        </p:spPr>
        <p:txBody>
          <a:bodyPr>
            <a:noAutofit/>
          </a:bodyPr>
          <a:lstStyle/>
          <a:p>
            <a:pPr algn="ctr"/>
            <a:r>
              <a:rPr lang="lv-LV" sz="4000" dirty="0"/>
              <a:t>Darbu beidzot:</a:t>
            </a:r>
            <a:br>
              <a:rPr lang="lv-LV" sz="4000" dirty="0"/>
            </a:br>
            <a:endParaRPr lang="lv-LV" sz="4000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768627" y="2014331"/>
            <a:ext cx="9928419" cy="3809823"/>
          </a:xfrm>
        </p:spPr>
        <p:txBody>
          <a:bodyPr>
            <a:normAutofit/>
          </a:bodyPr>
          <a:lstStyle/>
          <a:p>
            <a:r>
              <a:rPr lang="lv-LV" sz="3600" dirty="0"/>
              <a:t> Jāizslēdz darbmašīna.</a:t>
            </a:r>
            <a:endParaRPr lang="lv-LV" sz="3600" dirty="0"/>
          </a:p>
          <a:p>
            <a:r>
              <a:rPr lang="lv-LV" sz="3600" dirty="0"/>
              <a:t>Jānotīra darbmašīna.</a:t>
            </a:r>
            <a:endParaRPr lang="lv-LV" sz="3600" dirty="0"/>
          </a:p>
          <a:p>
            <a:r>
              <a:rPr lang="lv-LV" sz="3600" dirty="0"/>
              <a:t>Jāpārbauda vai darbmašīna ir tehniskā kārtībā.</a:t>
            </a:r>
            <a:endParaRPr lang="lv-LV" sz="3600" dirty="0"/>
          </a:p>
          <a:p>
            <a:r>
              <a:rPr lang="lv-LV" sz="3600" dirty="0"/>
              <a:t>Jāatbrīvo </a:t>
            </a:r>
            <a:r>
              <a:rPr lang="lv-LV" sz="3600" dirty="0" err="1"/>
              <a:t>zāģlenta</a:t>
            </a:r>
            <a:r>
              <a:rPr lang="lv-LV" sz="3600" dirty="0"/>
              <a:t> no spriegošanas</a:t>
            </a:r>
            <a:endParaRPr lang="lv-LV" sz="3600" dirty="0"/>
          </a:p>
          <a:p>
            <a:endParaRPr lang="lv-LV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168328"/>
          </a:xfrm>
        </p:spPr>
        <p:txBody>
          <a:bodyPr/>
          <a:lstStyle/>
          <a:p>
            <a:pPr algn="ctr"/>
            <a:r>
              <a:rPr lang="lv-LV" dirty="0"/>
              <a:t>Kontroles jautājumi zināšanu nostiprināšanai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6697" y="2067341"/>
            <a:ext cx="6058509" cy="3723860"/>
          </a:xfrm>
          <a:prstGeom prst="rect">
            <a:avLst/>
          </a:prstGeom>
        </p:spPr>
      </p:pic>
      <p:sp>
        <p:nvSpPr>
          <p:cNvPr id="5" name="Taisnstūris 4"/>
          <p:cNvSpPr/>
          <p:nvPr/>
        </p:nvSpPr>
        <p:spPr>
          <a:xfrm>
            <a:off x="477257" y="1372293"/>
            <a:ext cx="7010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Kādiem jābūt ,,a’’ un ,,b’’ lielumiem dotajā attēlā ?</a:t>
            </a:r>
            <a:endParaRPr lang="lv-LV" sz="2400" dirty="0"/>
          </a:p>
        </p:txBody>
      </p:sp>
      <p:sp>
        <p:nvSpPr>
          <p:cNvPr id="6" name="Taisnstūris 5"/>
          <p:cNvSpPr/>
          <p:nvPr/>
        </p:nvSpPr>
        <p:spPr>
          <a:xfrm>
            <a:off x="7010399" y="2067340"/>
            <a:ext cx="40070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/>
              <a:t>A)</a:t>
            </a:r>
            <a:r>
              <a:rPr lang="pt-BR" sz="3200" dirty="0"/>
              <a:t>. </a:t>
            </a:r>
            <a:r>
              <a:rPr lang="lv-LV" sz="3200" dirty="0"/>
              <a:t> </a:t>
            </a:r>
            <a:r>
              <a:rPr lang="pt-BR" sz="3200" dirty="0"/>
              <a:t>a=5 mm; b~14 mm</a:t>
            </a:r>
            <a:endParaRPr lang="pt-BR" sz="3200" dirty="0"/>
          </a:p>
          <a:p>
            <a:r>
              <a:rPr lang="lv-LV" sz="3200" dirty="0"/>
              <a:t>B)</a:t>
            </a:r>
            <a:r>
              <a:rPr lang="pt-BR" sz="3200" dirty="0"/>
              <a:t>. </a:t>
            </a:r>
            <a:r>
              <a:rPr lang="lv-LV" sz="3200" dirty="0"/>
              <a:t> </a:t>
            </a:r>
            <a:r>
              <a:rPr lang="pt-BR" sz="3200" dirty="0"/>
              <a:t>a=5 mm; b~13 mm</a:t>
            </a:r>
            <a:endParaRPr lang="pt-BR" sz="3200" dirty="0"/>
          </a:p>
          <a:p>
            <a:r>
              <a:rPr lang="lv-LV" sz="3200" dirty="0"/>
              <a:t>C)</a:t>
            </a:r>
            <a:r>
              <a:rPr lang="pt-BR" sz="3200" dirty="0"/>
              <a:t>.</a:t>
            </a:r>
            <a:r>
              <a:rPr lang="lv-LV" sz="3200" dirty="0"/>
              <a:t> </a:t>
            </a:r>
            <a:r>
              <a:rPr lang="pt-BR" sz="3200" dirty="0"/>
              <a:t> a=4 mm; b~12 mm</a:t>
            </a:r>
            <a:endParaRPr lang="pt-BR" sz="3200" dirty="0"/>
          </a:p>
          <a:p>
            <a:r>
              <a:rPr lang="lv-LV" sz="3200" dirty="0"/>
              <a:t>D)</a:t>
            </a:r>
            <a:r>
              <a:rPr lang="pt-BR" sz="3200" dirty="0"/>
              <a:t>.</a:t>
            </a:r>
            <a:r>
              <a:rPr lang="lv-LV" sz="3200" dirty="0"/>
              <a:t> </a:t>
            </a:r>
            <a:r>
              <a:rPr lang="pt-BR" sz="3200" dirty="0"/>
              <a:t> a=2 mm; b~ 8 mm</a:t>
            </a:r>
            <a:endParaRPr lang="pt-BR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Attēlā redzama </a:t>
            </a:r>
            <a:r>
              <a:rPr lang="lv-LV" dirty="0" err="1"/>
              <a:t>zāģripas</a:t>
            </a:r>
            <a:r>
              <a:rPr lang="lv-LV" dirty="0"/>
              <a:t> ar </a:t>
            </a:r>
            <a:r>
              <a:rPr lang="lv-LV" dirty="0" err="1"/>
              <a:t>cietmetāla</a:t>
            </a:r>
            <a:r>
              <a:rPr lang="lv-LV" dirty="0"/>
              <a:t> plāksnītēm zoba...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3600" y="2054088"/>
            <a:ext cx="5333004" cy="3376290"/>
          </a:xfrm>
          <a:prstGeom prst="rect">
            <a:avLst/>
          </a:prstGeom>
        </p:spPr>
      </p:pic>
      <p:sp>
        <p:nvSpPr>
          <p:cNvPr id="5" name="Taisnstūris 4"/>
          <p:cNvSpPr/>
          <p:nvPr/>
        </p:nvSpPr>
        <p:spPr>
          <a:xfrm>
            <a:off x="6255026" y="2093843"/>
            <a:ext cx="50013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A.  aizmugures virsmas slīpēšana</a:t>
            </a:r>
            <a:endParaRPr lang="lv-LV" sz="2800" dirty="0"/>
          </a:p>
          <a:p>
            <a:r>
              <a:rPr lang="lv-LV" sz="2800" dirty="0"/>
              <a:t>B. priekšējās virsmas slīpēšana</a:t>
            </a:r>
            <a:endParaRPr lang="lv-LV" sz="2800" dirty="0"/>
          </a:p>
          <a:p>
            <a:r>
              <a:rPr lang="lv-LV" sz="2800" dirty="0"/>
              <a:t>C. </a:t>
            </a:r>
            <a:r>
              <a:rPr lang="lv-LV" sz="2800" dirty="0" err="1"/>
              <a:t>zobstarpas</a:t>
            </a:r>
            <a:r>
              <a:rPr lang="lv-LV" sz="2800" dirty="0"/>
              <a:t> profila labošana</a:t>
            </a:r>
            <a:endParaRPr lang="lv-LV" sz="2800" dirty="0"/>
          </a:p>
          <a:p>
            <a:r>
              <a:rPr lang="lv-LV" sz="2800" dirty="0"/>
              <a:t>D. aizmugures un zoba ķermeņa slīpēšana</a:t>
            </a:r>
            <a:endParaRPr lang="lv-LV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1046922" y="1258958"/>
            <a:ext cx="962107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dirty="0"/>
              <a:t>Mērķis:     </a:t>
            </a:r>
            <a:endParaRPr lang="lv-LV" sz="4000" dirty="0"/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lv-LV" sz="4000" dirty="0"/>
              <a:t>Mehāniski apstrādāt koksni,</a:t>
            </a:r>
            <a:endParaRPr lang="lv-LV" sz="4000" dirty="0"/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lv-LV" sz="4000" dirty="0"/>
              <a:t>Ievērot darba drošības noteikumus.</a:t>
            </a:r>
            <a:endParaRPr lang="lv-LV" sz="4000" dirty="0"/>
          </a:p>
          <a:p>
            <a:pPr marL="342900" indent="-342900">
              <a:buFont typeface="Arial" panose="02080604020202020204" pitchFamily="34" charset="0"/>
              <a:buChar char="•"/>
            </a:pPr>
            <a:r>
              <a:rPr lang="lv-LV" sz="4000" dirty="0"/>
              <a:t>Izmantojot detaļu specifikāciju patstāvīgi </a:t>
            </a:r>
            <a:r>
              <a:rPr lang="lv-LV" sz="4000" dirty="0" err="1"/>
              <a:t>iestatatīt</a:t>
            </a:r>
            <a:r>
              <a:rPr lang="lv-LV" sz="4000" dirty="0"/>
              <a:t> kokapstrādes darbmašīnas.</a:t>
            </a:r>
            <a:endParaRPr lang="lv-LV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Lentzāģmašīnām</a:t>
            </a:r>
            <a:r>
              <a:rPr lang="lv-LV" dirty="0"/>
              <a:t> skriemeļu diametrs un attālums starp to asīm nosaka...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3200" dirty="0"/>
              <a:t>A. </a:t>
            </a:r>
            <a:r>
              <a:rPr lang="lv-LV" sz="3200" dirty="0" err="1"/>
              <a:t>zāģlentes</a:t>
            </a:r>
            <a:r>
              <a:rPr lang="lv-LV" sz="3200" dirty="0"/>
              <a:t> garumu</a:t>
            </a:r>
            <a:endParaRPr lang="lv-LV" sz="3200" dirty="0"/>
          </a:p>
          <a:p>
            <a:r>
              <a:rPr lang="lv-LV" sz="3200" dirty="0"/>
              <a:t>B. materiālu padeves veidu</a:t>
            </a:r>
            <a:endParaRPr lang="lv-LV" sz="3200" dirty="0"/>
          </a:p>
          <a:p>
            <a:r>
              <a:rPr lang="lv-LV" sz="3200" dirty="0"/>
              <a:t>C. zāģējamo materiālu biezumu</a:t>
            </a:r>
            <a:endParaRPr lang="lv-LV" sz="3200" dirty="0"/>
          </a:p>
          <a:p>
            <a:r>
              <a:rPr lang="lv-LV" sz="3200" dirty="0"/>
              <a:t>D. </a:t>
            </a:r>
            <a:r>
              <a:rPr lang="lv-LV" sz="3200" dirty="0" err="1"/>
              <a:t>zāģlentes</a:t>
            </a:r>
            <a:r>
              <a:rPr lang="lv-LV" sz="3200" dirty="0"/>
              <a:t> zobu soli</a:t>
            </a:r>
            <a:endParaRPr lang="lv-LV" sz="3200" dirty="0"/>
          </a:p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8916" y="4109575"/>
            <a:ext cx="5811651" cy="245025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Kāpēc </a:t>
            </a:r>
            <a:r>
              <a:rPr lang="lv-LV" dirty="0" err="1"/>
              <a:t>garenzāģēšanas</a:t>
            </a:r>
            <a:r>
              <a:rPr lang="lv-LV" dirty="0"/>
              <a:t> </a:t>
            </a:r>
            <a:r>
              <a:rPr lang="lv-LV" dirty="0" err="1"/>
              <a:t>ripzāģmašīnām</a:t>
            </a:r>
            <a:r>
              <a:rPr lang="lv-LV" dirty="0"/>
              <a:t> aiz </a:t>
            </a:r>
            <a:r>
              <a:rPr lang="lv-LV" dirty="0" err="1"/>
              <a:t>zāģripas</a:t>
            </a:r>
            <a:r>
              <a:rPr lang="lv-LV" dirty="0"/>
              <a:t> jāuzstāda </a:t>
            </a:r>
            <a:r>
              <a:rPr lang="lv-LV" dirty="0" err="1"/>
              <a:t>šķēlējnazis</a:t>
            </a:r>
            <a:r>
              <a:rPr lang="lv-LV" dirty="0"/>
              <a:t>?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v-LV" sz="3600" dirty="0"/>
              <a:t>A. lai novērstu </a:t>
            </a:r>
            <a:r>
              <a:rPr lang="lv-LV" sz="3600" dirty="0" err="1"/>
              <a:t>zāģripas</a:t>
            </a:r>
            <a:r>
              <a:rPr lang="lv-LV" sz="3600" dirty="0"/>
              <a:t> ieķīlēšanos</a:t>
            </a:r>
            <a:endParaRPr lang="lv-LV" sz="3600" dirty="0"/>
          </a:p>
          <a:p>
            <a:r>
              <a:rPr lang="lv-LV" sz="3600" dirty="0"/>
              <a:t>B. lai iegūtu gludāku apstrādāto virsmu</a:t>
            </a:r>
            <a:endParaRPr lang="lv-LV" sz="3600" dirty="0"/>
          </a:p>
          <a:p>
            <a:r>
              <a:rPr lang="lv-LV" sz="3600" dirty="0"/>
              <a:t>C. lai atvieglotu zāģējamā materiāla uzvirzi </a:t>
            </a:r>
            <a:r>
              <a:rPr lang="lv-LV" sz="3600" dirty="0" err="1"/>
              <a:t>zāģripai</a:t>
            </a:r>
            <a:endParaRPr lang="lv-LV" sz="3600" dirty="0"/>
          </a:p>
          <a:p>
            <a:r>
              <a:rPr lang="lv-LV" sz="3600" dirty="0"/>
              <a:t>D. lai pie </a:t>
            </a:r>
            <a:r>
              <a:rPr lang="lv-LV" sz="3600" dirty="0" err="1"/>
              <a:t>ripzāģmašīnas</a:t>
            </a:r>
            <a:r>
              <a:rPr lang="lv-LV" sz="3600" dirty="0"/>
              <a:t> varētu strādāt viens cilvēks</a:t>
            </a:r>
            <a:endParaRPr lang="lv-LV" sz="36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Kādam nolūkam </a:t>
            </a:r>
            <a:r>
              <a:rPr lang="lv-LV" dirty="0" err="1"/>
              <a:t>lentzāģmašīnās</a:t>
            </a:r>
            <a:r>
              <a:rPr lang="lv-LV" dirty="0"/>
              <a:t> ir paredzētas zāģa lentas vadierīces?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sz="4000" dirty="0"/>
              <a:t>A. lai novērstu </a:t>
            </a:r>
            <a:r>
              <a:rPr lang="lv-LV" sz="4000" dirty="0" err="1"/>
              <a:t>zāģlentes</a:t>
            </a:r>
            <a:r>
              <a:rPr lang="lv-LV" sz="4000" dirty="0"/>
              <a:t> zobu iztaisnošanos</a:t>
            </a:r>
            <a:endParaRPr lang="lv-LV" sz="4000" dirty="0"/>
          </a:p>
          <a:p>
            <a:r>
              <a:rPr lang="lv-LV" sz="4000" dirty="0"/>
              <a:t>B. lai nostieptu </a:t>
            </a:r>
            <a:r>
              <a:rPr lang="lv-LV" sz="4000" dirty="0" err="1"/>
              <a:t>zāģlentu</a:t>
            </a:r>
            <a:endParaRPr lang="lv-LV" sz="4000" dirty="0"/>
          </a:p>
          <a:p>
            <a:r>
              <a:rPr lang="lv-LV" sz="4000" dirty="0"/>
              <a:t>C. lai noregulētu galdu vajadzīgajā leņķī</a:t>
            </a:r>
            <a:endParaRPr lang="lv-LV" sz="4000" dirty="0"/>
          </a:p>
          <a:p>
            <a:r>
              <a:rPr lang="lv-LV" sz="4000" dirty="0"/>
              <a:t>D. lai novērstu </a:t>
            </a:r>
            <a:r>
              <a:rPr lang="lv-LV" sz="4000" dirty="0" err="1"/>
              <a:t>zāģlentes</a:t>
            </a:r>
            <a:r>
              <a:rPr lang="lv-LV" sz="4000" dirty="0"/>
              <a:t> nobīdīšanos</a:t>
            </a:r>
            <a:endParaRPr lang="lv-LV" sz="40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Cik liels drīkst būt galdniecībā izmantojamo </a:t>
            </a:r>
            <a:r>
              <a:rPr lang="lv-LV" dirty="0" err="1"/>
              <a:t>zāģlentu</a:t>
            </a:r>
            <a:r>
              <a:rPr lang="lv-LV" dirty="0"/>
              <a:t> zobu izlocījums?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294362" y="2135001"/>
            <a:ext cx="9603275" cy="3450613"/>
          </a:xfrm>
        </p:spPr>
        <p:txBody>
          <a:bodyPr/>
          <a:lstStyle/>
          <a:p>
            <a:r>
              <a:rPr lang="lv-LV" sz="3600" dirty="0"/>
              <a:t>A. nedrīkst pārsniegt pusi no </a:t>
            </a:r>
            <a:r>
              <a:rPr lang="lv-LV" sz="3600" dirty="0" err="1"/>
              <a:t>zāģlentes</a:t>
            </a:r>
            <a:r>
              <a:rPr lang="lv-LV" sz="3600" dirty="0"/>
              <a:t> biezuma</a:t>
            </a:r>
            <a:endParaRPr lang="lv-LV" sz="3600" dirty="0"/>
          </a:p>
          <a:p>
            <a:r>
              <a:rPr lang="lv-LV" sz="3600" dirty="0"/>
              <a:t>B. 0,4 - 0,6 mm uz katru pusi</a:t>
            </a:r>
            <a:endParaRPr lang="lv-LV" sz="3600" dirty="0"/>
          </a:p>
          <a:p>
            <a:r>
              <a:rPr lang="lv-LV" sz="3600" dirty="0"/>
              <a:t>C. 0,1 - 0,3 mm uz katru pusi</a:t>
            </a:r>
            <a:endParaRPr lang="lv-LV" sz="3600" dirty="0"/>
          </a:p>
          <a:p>
            <a:r>
              <a:rPr lang="lv-LV" sz="3600" dirty="0"/>
              <a:t>D. nav limitēts (noteikts)</a:t>
            </a:r>
            <a:endParaRPr lang="lv-LV" sz="36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Kura kokapstrādes darbmašīna paredzēta līklīnijas detaļu zāģēšanai?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A. </a:t>
            </a:r>
            <a:r>
              <a:rPr lang="lv-LV" sz="4000" dirty="0" err="1"/>
              <a:t>formātzāģmašīna</a:t>
            </a:r>
            <a:endParaRPr lang="lv-LV" sz="4000" dirty="0"/>
          </a:p>
          <a:p>
            <a:r>
              <a:rPr lang="lv-LV" sz="4000" dirty="0"/>
              <a:t>B. galdnieku </a:t>
            </a:r>
            <a:r>
              <a:rPr lang="lv-LV" sz="4000" dirty="0" err="1"/>
              <a:t>lentzāģmašīna</a:t>
            </a:r>
            <a:endParaRPr lang="lv-LV" sz="4000" dirty="0"/>
          </a:p>
          <a:p>
            <a:r>
              <a:rPr lang="lv-LV" sz="4000" dirty="0"/>
              <a:t>C. </a:t>
            </a:r>
            <a:r>
              <a:rPr lang="lv-LV" sz="4000" dirty="0" err="1"/>
              <a:t>garenzāģēšanas</a:t>
            </a:r>
            <a:r>
              <a:rPr lang="lv-LV" sz="4000" dirty="0"/>
              <a:t> </a:t>
            </a:r>
            <a:r>
              <a:rPr lang="lv-LV" sz="4000" dirty="0" err="1"/>
              <a:t>ripzāģmašīna</a:t>
            </a:r>
            <a:endParaRPr lang="lv-LV" sz="4000" dirty="0"/>
          </a:p>
          <a:p>
            <a:r>
              <a:rPr lang="lv-LV" sz="4000" dirty="0"/>
              <a:t>D. </a:t>
            </a:r>
            <a:r>
              <a:rPr lang="lv-LV" sz="4000" dirty="0" err="1"/>
              <a:t>šķērszāģēšanas</a:t>
            </a:r>
            <a:r>
              <a:rPr lang="lv-LV" sz="4000" dirty="0"/>
              <a:t> </a:t>
            </a:r>
            <a:r>
              <a:rPr lang="lv-LV" sz="4000" dirty="0" err="1"/>
              <a:t>ripzāģmašīna</a:t>
            </a:r>
            <a:endParaRPr lang="lv-LV" sz="40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/>
              <a:t>Kāpēc ieteicams izmantot </a:t>
            </a:r>
            <a:r>
              <a:rPr lang="lv-LV" dirty="0" err="1"/>
              <a:t>formātzāģmašīnas</a:t>
            </a:r>
            <a:r>
              <a:rPr lang="lv-LV" dirty="0"/>
              <a:t>, zāģējot laminēto lokšņu materiālu?</a:t>
            </a:r>
            <a:br>
              <a:rPr lang="lv-LV" dirty="0"/>
            </a:br>
            <a:br>
              <a:rPr lang="lv-LV" dirty="0"/>
            </a:br>
            <a:br>
              <a:rPr lang="lv-LV" dirty="0"/>
            </a:br>
            <a:br>
              <a:rPr lang="lv-LV" dirty="0"/>
            </a:b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649357" y="2015732"/>
            <a:ext cx="10405497" cy="3735711"/>
          </a:xfrm>
        </p:spPr>
        <p:txBody>
          <a:bodyPr>
            <a:normAutofit fontScale="92500" lnSpcReduction="10000"/>
          </a:bodyPr>
          <a:lstStyle/>
          <a:p>
            <a:r>
              <a:rPr lang="lv-LV" sz="3200" dirty="0"/>
              <a:t>A. jo </a:t>
            </a:r>
            <a:r>
              <a:rPr lang="lv-LV" sz="3200" dirty="0" err="1"/>
              <a:t>formātzāģmašīnām</a:t>
            </a:r>
            <a:r>
              <a:rPr lang="lv-LV" sz="3200" dirty="0"/>
              <a:t> ir </a:t>
            </a:r>
            <a:r>
              <a:rPr lang="lv-LV" sz="3200" dirty="0" err="1"/>
              <a:t>priekšzāģis</a:t>
            </a:r>
            <a:r>
              <a:rPr lang="lv-LV" sz="3200" dirty="0"/>
              <a:t> un kustīga platforma (kariete, ratiņi)</a:t>
            </a:r>
            <a:endParaRPr lang="lv-LV" sz="3200" dirty="0"/>
          </a:p>
          <a:p>
            <a:r>
              <a:rPr lang="lv-LV" sz="3200" dirty="0"/>
              <a:t>B. jo </a:t>
            </a:r>
            <a:r>
              <a:rPr lang="lv-LV" sz="3200" dirty="0" err="1"/>
              <a:t>formātzāģmašīnām</a:t>
            </a:r>
            <a:r>
              <a:rPr lang="lv-LV" sz="3200" dirty="0"/>
              <a:t> ir lielāka darba galda virsma</a:t>
            </a:r>
            <a:endParaRPr lang="lv-LV" sz="3200" dirty="0"/>
          </a:p>
          <a:p>
            <a:r>
              <a:rPr lang="lv-LV" sz="3200" dirty="0"/>
              <a:t>C. jo </a:t>
            </a:r>
            <a:r>
              <a:rPr lang="lv-LV" sz="3200" dirty="0" err="1"/>
              <a:t>formātzāģmašīnām</a:t>
            </a:r>
            <a:r>
              <a:rPr lang="lv-LV" sz="3200" dirty="0"/>
              <a:t> ir kustīga darba galda virsma</a:t>
            </a:r>
            <a:endParaRPr lang="lv-LV" sz="3200" dirty="0"/>
          </a:p>
          <a:p>
            <a:r>
              <a:rPr lang="lv-LV" sz="3200" dirty="0"/>
              <a:t>D. jo </a:t>
            </a:r>
            <a:r>
              <a:rPr lang="lv-LV" sz="3200" dirty="0" err="1"/>
              <a:t>formātzāģmašīnām</a:t>
            </a:r>
            <a:r>
              <a:rPr lang="lv-LV" sz="3200" dirty="0"/>
              <a:t> var regulēt darba vārpstu </a:t>
            </a:r>
            <a:r>
              <a:rPr lang="lv-LV" sz="3200" dirty="0" err="1"/>
              <a:t>apgriezienu</a:t>
            </a:r>
            <a:r>
              <a:rPr lang="lv-LV" sz="3200" dirty="0"/>
              <a:t> skaitu</a:t>
            </a:r>
            <a:endParaRPr lang="lv-LV" sz="3200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372066" y="221425"/>
            <a:ext cx="9603275" cy="679724"/>
          </a:xfrm>
        </p:spPr>
        <p:txBody>
          <a:bodyPr/>
          <a:lstStyle/>
          <a:p>
            <a:pPr algn="ctr"/>
            <a:r>
              <a:rPr lang="lv-LV" dirty="0"/>
              <a:t>Mājas darbs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086678" y="1179443"/>
            <a:ext cx="9968177" cy="4286903"/>
          </a:xfrm>
        </p:spPr>
        <p:txBody>
          <a:bodyPr>
            <a:normAutofit fontScale="92500"/>
          </a:bodyPr>
          <a:lstStyle/>
          <a:p>
            <a:r>
              <a:rPr lang="lv-LV" sz="3200" dirty="0"/>
              <a:t>Kādas ražotāj firmas Jūs varat atrast </a:t>
            </a:r>
            <a:r>
              <a:rPr lang="lv-LV" sz="3200" dirty="0" err="1"/>
              <a:t>Ripzāģmašīnām</a:t>
            </a:r>
            <a:r>
              <a:rPr lang="lv-LV" sz="3200" dirty="0"/>
              <a:t> un </a:t>
            </a:r>
            <a:r>
              <a:rPr lang="lv-LV" sz="3200" dirty="0" err="1"/>
              <a:t>lentzāģmašīnām</a:t>
            </a:r>
            <a:r>
              <a:rPr lang="lv-LV" sz="3200" dirty="0"/>
              <a:t> ( vismaz 8. firmas)</a:t>
            </a:r>
            <a:endParaRPr lang="lv-LV" sz="3200" dirty="0"/>
          </a:p>
          <a:p>
            <a:r>
              <a:rPr lang="lv-LV" sz="3200" dirty="0"/>
              <a:t>Kādus materiālus var apstrādāt uz šīm darbmašīnām?</a:t>
            </a:r>
            <a:endParaRPr lang="lv-LV" sz="3200" dirty="0"/>
          </a:p>
          <a:p>
            <a:r>
              <a:rPr lang="lv-LV" sz="3200" dirty="0"/>
              <a:t>Kādos šķiedru virzienos var  apstrādāt uz šīm darbmašīnām?</a:t>
            </a:r>
            <a:endParaRPr lang="lv-LV" sz="3200" dirty="0"/>
          </a:p>
          <a:p>
            <a:r>
              <a:rPr lang="lv-LV" sz="3200" dirty="0"/>
              <a:t>Kas nosaka ( faktori, aprīkojums) </a:t>
            </a:r>
            <a:r>
              <a:rPr lang="lv-LV" sz="3200" dirty="0" err="1"/>
              <a:t>zāģmašīnu</a:t>
            </a:r>
            <a:r>
              <a:rPr lang="lv-LV" sz="3200" dirty="0"/>
              <a:t> cenu?</a:t>
            </a:r>
            <a:endParaRPr lang="lv-LV" sz="3200" dirty="0"/>
          </a:p>
          <a:p>
            <a:r>
              <a:rPr lang="lv-LV" sz="3200" dirty="0"/>
              <a:t>Vai CNC darbmašīna var aizstāt šīs darbmašīnas?</a:t>
            </a:r>
            <a:endParaRPr lang="lv-LV" sz="3200" dirty="0"/>
          </a:p>
          <a:p>
            <a:endParaRPr lang="lv-LV" sz="3200" dirty="0"/>
          </a:p>
          <a:p>
            <a:endParaRPr lang="lv-LV" dirty="0"/>
          </a:p>
          <a:p>
            <a:endParaRPr lang="lv-LV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6000" dirty="0"/>
              <a:t>Paldies</a:t>
            </a:r>
            <a:r>
              <a:rPr lang="lv-LV" dirty="0"/>
              <a:t> 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649357" y="198784"/>
            <a:ext cx="10548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Uzdevumi:     </a:t>
            </a:r>
            <a:endParaRPr lang="lv-LV" sz="2800" dirty="0"/>
          </a:p>
          <a:p>
            <a:r>
              <a:rPr lang="lv-LV" sz="2800" dirty="0"/>
              <a:t>1. Iestatīt un strādāt ar kokapstrādes darbmašīnām, ievērojot drošus darba paņēmienus.</a:t>
            </a:r>
            <a:endParaRPr lang="lv-LV" sz="2800" dirty="0"/>
          </a:p>
          <a:p>
            <a:r>
              <a:rPr lang="lv-LV" sz="2800" dirty="0"/>
              <a:t>2. Izvēlēties nepieciešamās palīgierīces un aizsargierīces.</a:t>
            </a:r>
            <a:endParaRPr lang="lv-LV" sz="2800" dirty="0"/>
          </a:p>
          <a:p>
            <a:r>
              <a:rPr lang="lv-LV" sz="2800" dirty="0"/>
              <a:t>3. Lasīt detaļas, detaļu un </a:t>
            </a:r>
            <a:r>
              <a:rPr lang="lv-LV" sz="2800" dirty="0" err="1"/>
              <a:t>kopsalikuma</a:t>
            </a:r>
            <a:r>
              <a:rPr lang="lv-LV" sz="2800" dirty="0"/>
              <a:t> rasējumu un izstrādājuma tehnisko dokumentāciju.</a:t>
            </a:r>
            <a:endParaRPr lang="lv-LV" sz="2800" dirty="0"/>
          </a:p>
          <a:p>
            <a:r>
              <a:rPr lang="lv-LV" sz="2800" dirty="0"/>
              <a:t>4. Izvēlēties un lietot piemērotus apstrādes režīmus un mainīt kokapstrādes iekārtu iestatījumus.</a:t>
            </a:r>
            <a:endParaRPr lang="lv-LV" sz="2800" dirty="0"/>
          </a:p>
          <a:p>
            <a:r>
              <a:rPr lang="lv-LV" sz="2800" dirty="0"/>
              <a:t>5. Izvēlēties un iestatīt atbilstošus griezējinstrumentus.</a:t>
            </a:r>
            <a:endParaRPr lang="lv-LV" sz="2800" dirty="0"/>
          </a:p>
          <a:p>
            <a:r>
              <a:rPr lang="lv-LV" sz="2800" dirty="0"/>
              <a:t>6. Mehāniski apstrādāt koksni ar pozīcijas tipa un mobili stacionārajām iekārtām, izgatavot koka izstrādājumus, sagataves un detaļas.</a:t>
            </a:r>
            <a:endParaRPr lang="lv-LV" sz="2800" dirty="0"/>
          </a:p>
          <a:p>
            <a:r>
              <a:rPr lang="lv-LV" sz="2800" dirty="0"/>
              <a:t>7. Apkopt kokapstrādes iekārtas.</a:t>
            </a:r>
            <a:endParaRPr lang="lv-LV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Moduļa apguves noslēgumā izglītojamais kārto pārbaudījumu.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Atbilstoši dotajam rasējumam izglītojamais izveido tehnoloģisko karti, iestata nepieciešamās iekārtas un izgatavo L veida stūra savienojumu ar </a:t>
            </a:r>
            <a:r>
              <a:rPr lang="lv-LV" dirty="0" err="1"/>
              <a:t>pusapslēptu</a:t>
            </a:r>
            <a:r>
              <a:rPr lang="lv-LV" dirty="0"/>
              <a:t> tapu.</a:t>
            </a:r>
            <a:endParaRPr lang="lv-LV" dirty="0"/>
          </a:p>
          <a:p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765" y="2948553"/>
            <a:ext cx="4150200" cy="2855900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76" y="2948553"/>
            <a:ext cx="5418888" cy="2855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51579" y="397566"/>
            <a:ext cx="9603275" cy="887896"/>
          </a:xfrm>
        </p:spPr>
        <p:txBody>
          <a:bodyPr>
            <a:normAutofit/>
          </a:bodyPr>
          <a:lstStyle/>
          <a:p>
            <a:pPr algn="ctr"/>
            <a:r>
              <a:rPr lang="lv-LV" sz="4800" dirty="0" err="1"/>
              <a:t>Lentzāģmašīnas</a:t>
            </a:r>
            <a:endParaRPr lang="lv-LV" sz="4800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145774" y="1285462"/>
            <a:ext cx="11489635" cy="4180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800" dirty="0"/>
              <a:t>MĒRĶIS:  Iegūt zināšanas par </a:t>
            </a:r>
            <a:r>
              <a:rPr lang="lv-LV" sz="2800" dirty="0" err="1"/>
              <a:t>lentzāģmašīnu</a:t>
            </a:r>
            <a:r>
              <a:rPr lang="lv-LV" sz="2800" dirty="0"/>
              <a:t> veidiem, to uzbūvi un pielietojumu.</a:t>
            </a:r>
            <a:endParaRPr lang="lv-LV" sz="2800" dirty="0"/>
          </a:p>
          <a:p>
            <a:pPr marL="0" indent="0">
              <a:buNone/>
            </a:pPr>
            <a:r>
              <a:rPr lang="lv-LV" sz="2800" dirty="0"/>
              <a:t>UZDEVUMI:</a:t>
            </a:r>
            <a:endParaRPr lang="lv-LV" sz="2800" dirty="0"/>
          </a:p>
          <a:p>
            <a:r>
              <a:rPr lang="lv-LV" sz="2800" dirty="0"/>
              <a:t> Zināt </a:t>
            </a:r>
            <a:r>
              <a:rPr lang="lv-LV" sz="2800" dirty="0" err="1"/>
              <a:t>lentzāģmašīnu</a:t>
            </a:r>
            <a:r>
              <a:rPr lang="lv-LV" sz="2800" dirty="0"/>
              <a:t> uzbūvi, to veidus.</a:t>
            </a:r>
            <a:endParaRPr lang="lv-LV" sz="2800" dirty="0"/>
          </a:p>
          <a:p>
            <a:r>
              <a:rPr lang="lv-LV" sz="2800" dirty="0"/>
              <a:t> Zināt faktorus, kas ietekmēs </a:t>
            </a:r>
            <a:r>
              <a:rPr lang="lv-LV" sz="2800" dirty="0" err="1"/>
              <a:t>lentzāģmašīnu</a:t>
            </a:r>
            <a:r>
              <a:rPr lang="lv-LV" sz="2800" dirty="0"/>
              <a:t> izvēli koksnes apstrādei.</a:t>
            </a:r>
            <a:endParaRPr lang="lv-LV" sz="2800" dirty="0"/>
          </a:p>
          <a:p>
            <a:r>
              <a:rPr lang="lv-LV" sz="2800" dirty="0"/>
              <a:t> Mācēt sagatavot </a:t>
            </a:r>
            <a:r>
              <a:rPr lang="lv-LV" sz="2800" dirty="0" err="1"/>
              <a:t>lentzāģmašīnu</a:t>
            </a:r>
            <a:r>
              <a:rPr lang="lv-LV" sz="2800" dirty="0"/>
              <a:t> darbam.</a:t>
            </a:r>
            <a:endParaRPr lang="lv-LV" sz="2800" dirty="0"/>
          </a:p>
          <a:p>
            <a:r>
              <a:rPr lang="lv-LV" sz="2800" dirty="0"/>
              <a:t> Izprast tehnoloģisko procesu norisi strādājot ar </a:t>
            </a:r>
            <a:r>
              <a:rPr lang="lv-LV" sz="2800" dirty="0" err="1"/>
              <a:t>lentzāģmašīnu</a:t>
            </a:r>
            <a:r>
              <a:rPr lang="lv-LV" sz="2800" dirty="0"/>
              <a:t>.</a:t>
            </a:r>
            <a:endParaRPr lang="lv-LV" sz="2800" dirty="0"/>
          </a:p>
          <a:p>
            <a:endParaRPr lang="lv-LV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11822" y="208172"/>
            <a:ext cx="9603275" cy="639968"/>
          </a:xfrm>
        </p:spPr>
        <p:txBody>
          <a:bodyPr/>
          <a:lstStyle/>
          <a:p>
            <a:pPr algn="ctr"/>
            <a:r>
              <a:rPr lang="lv-LV" dirty="0" err="1"/>
              <a:t>Lentzāģmašīna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09950" y="848140"/>
            <a:ext cx="6129131" cy="6009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Taisns bultveida savienotājs 5"/>
          <p:cNvCxnSpPr/>
          <p:nvPr/>
        </p:nvCxnSpPr>
        <p:spPr>
          <a:xfrm flipV="1">
            <a:off x="7262191" y="848140"/>
            <a:ext cx="3008244" cy="118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āls 9"/>
          <p:cNvSpPr/>
          <p:nvPr/>
        </p:nvSpPr>
        <p:spPr>
          <a:xfrm>
            <a:off x="10031897" y="327441"/>
            <a:ext cx="2160104" cy="130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Augšējais skriemelis</a:t>
            </a:r>
            <a:endParaRPr lang="lv-LV" dirty="0"/>
          </a:p>
        </p:txBody>
      </p:sp>
      <p:cxnSp>
        <p:nvCxnSpPr>
          <p:cNvPr id="12" name="Taisns bultveida savienotājs 11"/>
          <p:cNvCxnSpPr/>
          <p:nvPr/>
        </p:nvCxnSpPr>
        <p:spPr>
          <a:xfrm flipV="1">
            <a:off x="7580243" y="4863548"/>
            <a:ext cx="2319131" cy="42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āls 12"/>
          <p:cNvSpPr/>
          <p:nvPr/>
        </p:nvSpPr>
        <p:spPr>
          <a:xfrm>
            <a:off x="9806609" y="4134679"/>
            <a:ext cx="2266121" cy="1302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Apakšējais skriemelis ar piedziņas motoru</a:t>
            </a:r>
            <a:endParaRPr lang="lv-LV" dirty="0"/>
          </a:p>
        </p:txBody>
      </p:sp>
      <p:cxnSp>
        <p:nvCxnSpPr>
          <p:cNvPr id="15" name="Taisns bultveida savienotājs 14"/>
          <p:cNvCxnSpPr/>
          <p:nvPr/>
        </p:nvCxnSpPr>
        <p:spPr>
          <a:xfrm flipH="1">
            <a:off x="9236765" y="3631096"/>
            <a:ext cx="1033670" cy="50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āls 16"/>
          <p:cNvSpPr/>
          <p:nvPr/>
        </p:nvSpPr>
        <p:spPr>
          <a:xfrm>
            <a:off x="10197548" y="3352802"/>
            <a:ext cx="1875181" cy="735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Darba virsma</a:t>
            </a:r>
            <a:endParaRPr lang="lv-LV" dirty="0"/>
          </a:p>
        </p:txBody>
      </p:sp>
      <p:cxnSp>
        <p:nvCxnSpPr>
          <p:cNvPr id="19" name="Taisns bultveida savienotājs 18"/>
          <p:cNvCxnSpPr/>
          <p:nvPr/>
        </p:nvCxnSpPr>
        <p:spPr>
          <a:xfrm flipV="1">
            <a:off x="8534400" y="2913549"/>
            <a:ext cx="1805608" cy="995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āls 20"/>
          <p:cNvSpPr/>
          <p:nvPr/>
        </p:nvSpPr>
        <p:spPr>
          <a:xfrm>
            <a:off x="10197548" y="2496106"/>
            <a:ext cx="1802294" cy="834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Atbalsta lineāls</a:t>
            </a:r>
            <a:endParaRPr lang="lv-LV" dirty="0"/>
          </a:p>
        </p:txBody>
      </p:sp>
      <p:cxnSp>
        <p:nvCxnSpPr>
          <p:cNvPr id="25" name="Taisns bultveida savienotājs 24"/>
          <p:cNvCxnSpPr/>
          <p:nvPr/>
        </p:nvCxnSpPr>
        <p:spPr>
          <a:xfrm flipV="1">
            <a:off x="7733473" y="2050228"/>
            <a:ext cx="2775501" cy="1859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āls 25"/>
          <p:cNvSpPr/>
          <p:nvPr/>
        </p:nvSpPr>
        <p:spPr>
          <a:xfrm>
            <a:off x="10268779" y="1656939"/>
            <a:ext cx="1875180" cy="792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/>
              <a:t>Zāģlente</a:t>
            </a:r>
            <a:endParaRPr lang="lv-LV" dirty="0"/>
          </a:p>
        </p:txBody>
      </p:sp>
      <p:cxnSp>
        <p:nvCxnSpPr>
          <p:cNvPr id="29" name="Taisns bultveida savienotājs 28"/>
          <p:cNvCxnSpPr/>
          <p:nvPr/>
        </p:nvCxnSpPr>
        <p:spPr>
          <a:xfrm flipV="1">
            <a:off x="7262191" y="2913550"/>
            <a:ext cx="3077817" cy="995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Taisns bultveida savienotājs 31"/>
          <p:cNvCxnSpPr/>
          <p:nvPr/>
        </p:nvCxnSpPr>
        <p:spPr>
          <a:xfrm flipV="1">
            <a:off x="6559051" y="6042991"/>
            <a:ext cx="3638497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āls 32"/>
          <p:cNvSpPr/>
          <p:nvPr/>
        </p:nvSpPr>
        <p:spPr>
          <a:xfrm>
            <a:off x="10031897" y="5594349"/>
            <a:ext cx="1868555" cy="1113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Statne</a:t>
            </a:r>
            <a:endParaRPr lang="lv-LV" dirty="0"/>
          </a:p>
        </p:txBody>
      </p:sp>
      <p:cxnSp>
        <p:nvCxnSpPr>
          <p:cNvPr id="35" name="Taisns bultveida savienotājs 34"/>
          <p:cNvCxnSpPr/>
          <p:nvPr/>
        </p:nvCxnSpPr>
        <p:spPr>
          <a:xfrm flipH="1" flipV="1">
            <a:off x="2292626" y="3853070"/>
            <a:ext cx="3573945" cy="56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āls 36"/>
          <p:cNvSpPr/>
          <p:nvPr/>
        </p:nvSpPr>
        <p:spPr>
          <a:xfrm>
            <a:off x="304801" y="3140765"/>
            <a:ext cx="2304222" cy="947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Vadības pults</a:t>
            </a:r>
            <a:endParaRPr lang="lv-LV" dirty="0"/>
          </a:p>
        </p:txBody>
      </p:sp>
      <p:cxnSp>
        <p:nvCxnSpPr>
          <p:cNvPr id="39" name="Taisns bultveida savienotājs 38"/>
          <p:cNvCxnSpPr/>
          <p:nvPr/>
        </p:nvCxnSpPr>
        <p:spPr>
          <a:xfrm flipH="1">
            <a:off x="1846195" y="1285461"/>
            <a:ext cx="5116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āls 39"/>
          <p:cNvSpPr/>
          <p:nvPr/>
        </p:nvSpPr>
        <p:spPr>
          <a:xfrm>
            <a:off x="48040" y="795130"/>
            <a:ext cx="2185005" cy="947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/>
              <a:t>Zāģlentas</a:t>
            </a:r>
            <a:r>
              <a:rPr lang="lv-LV" dirty="0"/>
              <a:t> spriegotājs</a:t>
            </a:r>
            <a:endParaRPr lang="lv-LV" dirty="0"/>
          </a:p>
        </p:txBody>
      </p:sp>
      <p:cxnSp>
        <p:nvCxnSpPr>
          <p:cNvPr id="42" name="Taisns bultveida savienotājs 41"/>
          <p:cNvCxnSpPr/>
          <p:nvPr/>
        </p:nvCxnSpPr>
        <p:spPr>
          <a:xfrm flipH="1">
            <a:off x="1709531" y="3723862"/>
            <a:ext cx="6023942" cy="1139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āls 43"/>
          <p:cNvSpPr/>
          <p:nvPr/>
        </p:nvSpPr>
        <p:spPr>
          <a:xfrm>
            <a:off x="48040" y="4522854"/>
            <a:ext cx="18586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err="1"/>
              <a:t>Zāģlentas</a:t>
            </a:r>
            <a:r>
              <a:rPr lang="lv-LV" dirty="0"/>
              <a:t> vadierīces</a:t>
            </a:r>
            <a:endParaRPr lang="lv-LV" dirty="0"/>
          </a:p>
        </p:txBody>
      </p:sp>
      <p:cxnSp>
        <p:nvCxnSpPr>
          <p:cNvPr id="50" name="Taisns bultveida savienotājs 49"/>
          <p:cNvCxnSpPr/>
          <p:nvPr/>
        </p:nvCxnSpPr>
        <p:spPr>
          <a:xfrm flipH="1">
            <a:off x="2233045" y="6042991"/>
            <a:ext cx="5347198" cy="159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aisns bultveida savienotājs 51"/>
          <p:cNvCxnSpPr/>
          <p:nvPr/>
        </p:nvCxnSpPr>
        <p:spPr>
          <a:xfrm flipH="1">
            <a:off x="1707046" y="4522854"/>
            <a:ext cx="6026427" cy="539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āls 52"/>
          <p:cNvSpPr/>
          <p:nvPr/>
        </p:nvSpPr>
        <p:spPr>
          <a:xfrm>
            <a:off x="172278" y="5775187"/>
            <a:ext cx="2436745" cy="9323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Skaidu nosūkšanas </a:t>
            </a:r>
            <a:r>
              <a:rPr lang="lv-LV" dirty="0" err="1"/>
              <a:t>izvads</a:t>
            </a:r>
            <a:endParaRPr lang="lv-LV" dirty="0"/>
          </a:p>
        </p:txBody>
      </p:sp>
      <p:cxnSp>
        <p:nvCxnSpPr>
          <p:cNvPr id="55" name="Taisns bultveida savienotājs 54"/>
          <p:cNvCxnSpPr/>
          <p:nvPr/>
        </p:nvCxnSpPr>
        <p:spPr>
          <a:xfrm flipH="1">
            <a:off x="2385391" y="2449722"/>
            <a:ext cx="1921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aisns bultveida savienotājs 56"/>
          <p:cNvCxnSpPr/>
          <p:nvPr/>
        </p:nvCxnSpPr>
        <p:spPr>
          <a:xfrm flipH="1" flipV="1">
            <a:off x="2385391" y="2496106"/>
            <a:ext cx="2107096" cy="202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āls 58"/>
          <p:cNvSpPr/>
          <p:nvPr/>
        </p:nvSpPr>
        <p:spPr>
          <a:xfrm>
            <a:off x="48040" y="1868559"/>
            <a:ext cx="2560983" cy="1073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Aizsarg vāki</a:t>
            </a:r>
            <a:endParaRPr lang="lv-LV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0" y="0"/>
            <a:ext cx="9603275" cy="755374"/>
          </a:xfrm>
        </p:spPr>
        <p:txBody>
          <a:bodyPr/>
          <a:lstStyle/>
          <a:p>
            <a:pPr algn="ctr"/>
            <a:r>
              <a:rPr lang="lv-LV" dirty="0" err="1"/>
              <a:t>Lentzāģmašīna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69214" y="2295955"/>
            <a:ext cx="4906457" cy="3684001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015" y="2299648"/>
            <a:ext cx="4912001" cy="3684001"/>
          </a:xfrm>
          <a:prstGeom prst="rect">
            <a:avLst/>
          </a:prstGeom>
        </p:spPr>
      </p:pic>
      <p:sp>
        <p:nvSpPr>
          <p:cNvPr id="6" name="Taisnstūris 5"/>
          <p:cNvSpPr/>
          <p:nvPr/>
        </p:nvSpPr>
        <p:spPr>
          <a:xfrm>
            <a:off x="583096" y="596348"/>
            <a:ext cx="11290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/>
              <a:t>Darba galdu iespējams sagriezt 45o Grādos</a:t>
            </a:r>
            <a:endParaRPr lang="lv-LV" sz="3600" dirty="0"/>
          </a:p>
          <a:p>
            <a:r>
              <a:rPr lang="lv-LV" sz="3600" dirty="0"/>
              <a:t>Ir iespējams zāģa lentas balansētāju palaist zemāk un augstāk</a:t>
            </a:r>
            <a:endParaRPr lang="lv-LV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64832" y="278332"/>
            <a:ext cx="9603275" cy="1049235"/>
          </a:xfrm>
        </p:spPr>
        <p:txBody>
          <a:bodyPr/>
          <a:lstStyle/>
          <a:p>
            <a:pPr algn="ctr"/>
            <a:r>
              <a:rPr lang="lv-LV" dirty="0" err="1"/>
              <a:t>Lentzāģmašīnas</a:t>
            </a:r>
            <a:r>
              <a:rPr lang="lv-LV" dirty="0"/>
              <a:t> palīgierīces apaļu virmu zāģēšanai.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1330" y="1853754"/>
            <a:ext cx="5602307" cy="4199727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853754"/>
            <a:ext cx="5604670" cy="42012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err="1"/>
              <a:t>Lentzāģmašīnas</a:t>
            </a:r>
            <a:r>
              <a:rPr lang="lv-LV" dirty="0"/>
              <a:t> pēc tehnoloģiskajām prasībām iedala: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755374" y="1853754"/>
            <a:ext cx="10299481" cy="3990455"/>
          </a:xfrm>
        </p:spPr>
        <p:txBody>
          <a:bodyPr>
            <a:normAutofit fontScale="92500" lnSpcReduction="20000"/>
          </a:bodyPr>
          <a:lstStyle/>
          <a:p>
            <a:r>
              <a:rPr lang="lv-LV" sz="3200" dirty="0"/>
              <a:t>Vertikālās </a:t>
            </a:r>
            <a:r>
              <a:rPr lang="lv-LV" sz="3200" dirty="0" err="1"/>
              <a:t>lentzāģmašīnas</a:t>
            </a:r>
            <a:r>
              <a:rPr lang="lv-LV" sz="3200" dirty="0"/>
              <a:t> baļķu zāģēšanai.</a:t>
            </a:r>
            <a:endParaRPr lang="lv-LV" sz="3200" dirty="0"/>
          </a:p>
          <a:p>
            <a:r>
              <a:rPr lang="lv-LV" sz="3200" dirty="0"/>
              <a:t>Vertikālās sapārotās </a:t>
            </a:r>
            <a:r>
              <a:rPr lang="lv-LV" sz="3200" dirty="0" err="1"/>
              <a:t>lentzāģmašīnas</a:t>
            </a:r>
            <a:r>
              <a:rPr lang="lv-LV" sz="3200" dirty="0"/>
              <a:t> baļķu zāģēšanai.</a:t>
            </a:r>
            <a:endParaRPr lang="lv-LV" sz="3200" dirty="0"/>
          </a:p>
          <a:p>
            <a:r>
              <a:rPr lang="lv-LV" sz="3200" dirty="0"/>
              <a:t>Horizontālās </a:t>
            </a:r>
            <a:r>
              <a:rPr lang="lv-LV" sz="3200" dirty="0" err="1"/>
              <a:t>lentzāģmašīnas</a:t>
            </a:r>
            <a:r>
              <a:rPr lang="lv-LV" sz="3200" dirty="0"/>
              <a:t> baļķu zāģēšanai.</a:t>
            </a:r>
            <a:endParaRPr lang="lv-LV" sz="3200" dirty="0"/>
          </a:p>
          <a:p>
            <a:r>
              <a:rPr lang="lv-LV" sz="3200" dirty="0"/>
              <a:t>Atvieglotas konstrukcijas </a:t>
            </a:r>
            <a:r>
              <a:rPr lang="lv-LV" sz="3200" dirty="0" err="1"/>
              <a:t>lenzāģmašīnas</a:t>
            </a:r>
            <a:r>
              <a:rPr lang="lv-LV" sz="3200" dirty="0"/>
              <a:t> baļķu un brusu zāģēšanai.</a:t>
            </a:r>
            <a:endParaRPr lang="lv-LV" sz="3200" dirty="0"/>
          </a:p>
          <a:p>
            <a:r>
              <a:rPr lang="lv-LV" sz="3200" dirty="0"/>
              <a:t>Galdnieku </a:t>
            </a:r>
            <a:r>
              <a:rPr lang="lv-LV" sz="3200" dirty="0" err="1"/>
              <a:t>Lentzāģmašīnas</a:t>
            </a:r>
            <a:r>
              <a:rPr lang="lv-LV" sz="3200" dirty="0"/>
              <a:t>.</a:t>
            </a:r>
            <a:endParaRPr lang="lv-LV" sz="3200" dirty="0"/>
          </a:p>
          <a:p>
            <a:r>
              <a:rPr lang="lv-LV" sz="3200" dirty="0" err="1"/>
              <a:t>Figūrzāģmašīna</a:t>
            </a:r>
            <a:endParaRPr lang="lv-LV" sz="3200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0</TotalTime>
  <Words>6088</Words>
  <Application>WPS Presentation</Application>
  <PresentationFormat>Platekrāna</PresentationFormat>
  <Paragraphs>279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Nimbus Roman No9 L</vt:lpstr>
      <vt:lpstr>Gill Sans MT</vt:lpstr>
      <vt:lpstr>Gubbi</vt:lpstr>
      <vt:lpstr>Microsoft YaHei</vt:lpstr>
      <vt:lpstr>Droid Sans Fallback</vt:lpstr>
      <vt:lpstr>Arial Unicode MS</vt:lpstr>
      <vt:lpstr>Calibri</vt:lpstr>
      <vt:lpstr>DejaVu Sans</vt:lpstr>
      <vt:lpstr>OpenSymbol</vt:lpstr>
      <vt:lpstr>Galerija</vt:lpstr>
      <vt:lpstr>Kuldīgas tehnoloģiju un tūrisma tehnikums</vt:lpstr>
      <vt:lpstr>PowerPoint 演示文稿</vt:lpstr>
      <vt:lpstr>PowerPoint 演示文稿</vt:lpstr>
      <vt:lpstr>Moduļa apguves noslēgumā izglītojamais kārto pārbaudījumu.</vt:lpstr>
      <vt:lpstr>Lentzāģmašīnas</vt:lpstr>
      <vt:lpstr>Lentzāģmašīna</vt:lpstr>
      <vt:lpstr>Lentzāģmašīna</vt:lpstr>
      <vt:lpstr>Lentzāģmašīnas palīgierīces apaļu virmu zāģēšanai.</vt:lpstr>
      <vt:lpstr>Lentzāģmašīnas pēc tehnoloģiskajām prasībām iedala:</vt:lpstr>
      <vt:lpstr>Lentzāģmašīnas.</vt:lpstr>
      <vt:lpstr>Zāģlentas platuma un biezuma ietekme uz izzāģējamās līknes rādiusu.</vt:lpstr>
      <vt:lpstr>Zāģlentas</vt:lpstr>
      <vt:lpstr>Grupas uzdevums</vt:lpstr>
      <vt:lpstr>darba drošība strādājot ar lentzāģmašīnu</vt:lpstr>
      <vt:lpstr>darba drošība strādājot ar lentzāģmašīnu</vt:lpstr>
      <vt:lpstr>	Darba laikā aizliegts: </vt:lpstr>
      <vt:lpstr>Darbu beidzot: </vt:lpstr>
      <vt:lpstr>Kontroles jautājumi zināšanu nostiprināšanai</vt:lpstr>
      <vt:lpstr>Attēlā redzama zāģripas ar cietmetāla plāksnītēm zoba...</vt:lpstr>
      <vt:lpstr>Lentzāģmašīnām skriemeļu diametrs un attālums starp to asīm nosaka...    </vt:lpstr>
      <vt:lpstr>Kāpēc garenzāģēšanas ripzāģmašīnām aiz zāģripas jāuzstāda šķēlējnazis?    </vt:lpstr>
      <vt:lpstr>Kādam nolūkam lentzāģmašīnās ir paredzētas zāģa lentas vadierīces?    </vt:lpstr>
      <vt:lpstr>Cik liels drīkst būt galdniecībā izmantojamo zāģlentu zobu izlocījums?    </vt:lpstr>
      <vt:lpstr>Kura kokapstrādes darbmašīna paredzēta līklīnijas detaļu zāģēšanai?    </vt:lpstr>
      <vt:lpstr>Kāpēc ieteicams izmantot formātzāģmašīnas, zāģējot laminēto lokšņu materiālu?    </vt:lpstr>
      <vt:lpstr>Mājas darbs</vt:lpstr>
      <vt:lpstr>Paldies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Modulis koksnes mehāniskā apstrāde</dc:title>
  <dc:creator>Martins</dc:creator>
  <cp:lastModifiedBy>evalds</cp:lastModifiedBy>
  <cp:revision>84</cp:revision>
  <dcterms:created xsi:type="dcterms:W3CDTF">2024-10-14T18:17:18Z</dcterms:created>
  <dcterms:modified xsi:type="dcterms:W3CDTF">2024-10-14T18:17:18Z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1033-11.1.0.11720</vt:lpwstr>
  </property>
</Properties>
</file>