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4" r:id="rId14"/>
    <p:sldId id="269" r:id="rId15"/>
    <p:sldId id="267" r:id="rId16"/>
    <p:sldId id="271" r:id="rId17"/>
    <p:sldId id="270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4" d="100"/>
          <a:sy n="84" d="100"/>
        </p:scale>
        <p:origin x="4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2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5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6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9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4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5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9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9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2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1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E792D-7AA4-4E27-A414-F290826EBAD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7F834-B9CB-4729-A99F-A73152CFD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95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2oumWdjA9h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Understanding Modal Verbs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2411767" y="4800524"/>
            <a:ext cx="9144000" cy="1655762"/>
          </a:xfrm>
        </p:spPr>
        <p:txBody>
          <a:bodyPr/>
          <a:lstStyle/>
          <a:p>
            <a:pPr algn="r"/>
            <a:r>
              <a:rPr lang="lv-LV" dirty="0"/>
              <a:t>Kuldīgas Tehnoloģiju un tūrisma tehnikums</a:t>
            </a:r>
          </a:p>
          <a:p>
            <a:pPr algn="r"/>
            <a:r>
              <a:rPr lang="lv-LV" dirty="0"/>
              <a:t>Loreta Krafta</a:t>
            </a:r>
          </a:p>
          <a:p>
            <a:pPr algn="r"/>
            <a:r>
              <a:rPr lang="lv-LV" dirty="0"/>
              <a:t>2024.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45F3E5D-4FE6-4EF9-B079-5A1A1D9C0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96" y="179157"/>
            <a:ext cx="1718569" cy="171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042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Making Requests and Giving Permission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v-LV" sz="4000" dirty="0"/>
          </a:p>
          <a:p>
            <a:r>
              <a:rPr lang="en-US" sz="4000" dirty="0"/>
              <a:t>Can I/Could I: Used for polite requests.</a:t>
            </a:r>
          </a:p>
          <a:p>
            <a:r>
              <a:rPr lang="en-US" sz="4000" i="1" dirty="0">
                <a:solidFill>
                  <a:schemeClr val="accent6"/>
                </a:solidFill>
              </a:rPr>
              <a:t>Can I </a:t>
            </a:r>
            <a:r>
              <a:rPr lang="en-US" sz="4000" i="1" dirty="0"/>
              <a:t>borrow your pen?</a:t>
            </a:r>
          </a:p>
          <a:p>
            <a:r>
              <a:rPr lang="en-US" sz="4000" dirty="0"/>
              <a:t>May: Used for formal requests.</a:t>
            </a:r>
          </a:p>
          <a:p>
            <a:r>
              <a:rPr lang="en-US" sz="4000" i="1" dirty="0">
                <a:solidFill>
                  <a:schemeClr val="accent6"/>
                </a:solidFill>
              </a:rPr>
              <a:t>May I </a:t>
            </a:r>
            <a:r>
              <a:rPr lang="en-US" sz="4000" i="1" dirty="0"/>
              <a:t>have a moment of your time?</a:t>
            </a:r>
          </a:p>
        </p:txBody>
      </p:sp>
    </p:spTree>
    <p:extLst>
      <p:ext uri="{BB962C8B-B14F-4D97-AF65-F5344CB8AC3E}">
        <p14:creationId xmlns:p14="http://schemas.microsoft.com/office/powerpoint/2010/main" val="412523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Making Offers and Promises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Will: Used for offers and promises.</a:t>
            </a:r>
          </a:p>
          <a:p>
            <a:r>
              <a:rPr lang="en-US" sz="4000" i="1" dirty="0"/>
              <a:t>I </a:t>
            </a:r>
            <a:r>
              <a:rPr lang="en-US" sz="4000" i="1" dirty="0">
                <a:solidFill>
                  <a:schemeClr val="accent6"/>
                </a:solidFill>
              </a:rPr>
              <a:t>will</a:t>
            </a:r>
            <a:r>
              <a:rPr lang="en-US" sz="4000" i="1" dirty="0"/>
              <a:t> help you with your project.</a:t>
            </a:r>
          </a:p>
          <a:p>
            <a:r>
              <a:rPr lang="en-US" sz="4000" dirty="0"/>
              <a:t>Would: Used for polite offers and conditional promises.</a:t>
            </a:r>
          </a:p>
          <a:p>
            <a:r>
              <a:rPr lang="en-US" sz="4000" i="1" dirty="0"/>
              <a:t>I </a:t>
            </a:r>
            <a:r>
              <a:rPr lang="en-US" sz="4000" i="1" dirty="0">
                <a:solidFill>
                  <a:schemeClr val="accent6"/>
                </a:solidFill>
              </a:rPr>
              <a:t>would</a:t>
            </a:r>
            <a:r>
              <a:rPr lang="en-US" sz="4000" i="1" dirty="0"/>
              <a:t> be happy to assist you.</a:t>
            </a:r>
          </a:p>
        </p:txBody>
      </p:sp>
    </p:spTree>
    <p:extLst>
      <p:ext uri="{BB962C8B-B14F-4D97-AF65-F5344CB8AC3E}">
        <p14:creationId xmlns:p14="http://schemas.microsoft.com/office/powerpoint/2010/main" val="1571867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Expressing Obligation and Necessity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  <a:p>
            <a:r>
              <a:rPr lang="en-US" sz="4000" dirty="0"/>
              <a:t>Must: Used for strong obligation and necessity.</a:t>
            </a:r>
          </a:p>
          <a:p>
            <a:r>
              <a:rPr lang="en-US" sz="4000" i="1" dirty="0"/>
              <a:t>You </a:t>
            </a:r>
            <a:r>
              <a:rPr lang="en-US" sz="4000" i="1" dirty="0">
                <a:solidFill>
                  <a:schemeClr val="accent6"/>
                </a:solidFill>
              </a:rPr>
              <a:t>must</a:t>
            </a:r>
            <a:r>
              <a:rPr lang="en-US" sz="4000" i="1" dirty="0"/>
              <a:t> finish your homework before going out.</a:t>
            </a:r>
          </a:p>
          <a:p>
            <a:r>
              <a:rPr lang="en-US" sz="4000" dirty="0"/>
              <a:t>Should: Used for advice or recommendation.</a:t>
            </a:r>
          </a:p>
          <a:p>
            <a:r>
              <a:rPr lang="en-US" sz="4000" i="1" dirty="0"/>
              <a:t>You </a:t>
            </a:r>
            <a:r>
              <a:rPr lang="en-US" sz="4000" i="1" dirty="0">
                <a:solidFill>
                  <a:schemeClr val="accent6"/>
                </a:solidFill>
              </a:rPr>
              <a:t>should</a:t>
            </a:r>
            <a:r>
              <a:rPr lang="en-US" sz="4000" i="1" dirty="0"/>
              <a:t> exercise regularly for good health.</a:t>
            </a:r>
          </a:p>
        </p:txBody>
      </p:sp>
    </p:spTree>
    <p:extLst>
      <p:ext uri="{BB962C8B-B14F-4D97-AF65-F5344CB8AC3E}">
        <p14:creationId xmlns:p14="http://schemas.microsoft.com/office/powerpoint/2010/main" val="2130135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2oumWdjA9h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95300" y="187325"/>
            <a:ext cx="11125200" cy="625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613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333500" y="2892425"/>
            <a:ext cx="10515600" cy="1325563"/>
          </a:xfrm>
        </p:spPr>
        <p:txBody>
          <a:bodyPr>
            <a:noAutofit/>
          </a:bodyPr>
          <a:lstStyle/>
          <a:p>
            <a:r>
              <a:rPr lang="en-US" sz="9600" dirty="0"/>
              <a:t>Practice Exercise</a:t>
            </a:r>
          </a:p>
        </p:txBody>
      </p:sp>
    </p:spTree>
    <p:extLst>
      <p:ext uri="{BB962C8B-B14F-4D97-AF65-F5344CB8AC3E}">
        <p14:creationId xmlns:p14="http://schemas.microsoft.com/office/powerpoint/2010/main" val="1063594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lv-LV" sz="6000" dirty="0"/>
              <a:t>F</a:t>
            </a:r>
            <a:r>
              <a:rPr lang="en-US" sz="6000" dirty="0"/>
              <a:t>ill in the correct modal verb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1. You have plenty of time. You __________________ hurry. </a:t>
            </a:r>
            <a:endParaRPr lang="lv-LV" sz="4000" dirty="0"/>
          </a:p>
          <a:p>
            <a:pPr marL="0" indent="0">
              <a:buNone/>
            </a:pPr>
            <a:r>
              <a:rPr lang="en-US" sz="4000" dirty="0"/>
              <a:t>2. Somebody has knocked on the door. It __________________ be Paul. </a:t>
            </a:r>
            <a:endParaRPr lang="lv-LV" sz="4000" dirty="0"/>
          </a:p>
          <a:p>
            <a:pPr marL="0" indent="0">
              <a:buNone/>
            </a:pPr>
            <a:r>
              <a:rPr lang="en-US" sz="4000" dirty="0"/>
              <a:t>3. I can’t start my lawn-mover to work. It __________________ be broken. </a:t>
            </a:r>
            <a:endParaRPr lang="lv-LV" sz="4000" dirty="0"/>
          </a:p>
        </p:txBody>
      </p:sp>
    </p:spTree>
    <p:extLst>
      <p:ext uri="{BB962C8B-B14F-4D97-AF65-F5344CB8AC3E}">
        <p14:creationId xmlns:p14="http://schemas.microsoft.com/office/powerpoint/2010/main" val="3370995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6000" dirty="0" err="1"/>
              <a:t>Answers</a:t>
            </a:r>
            <a:endParaRPr lang="en-US" sz="6000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1. You have plenty of time. You </a:t>
            </a:r>
            <a:r>
              <a:rPr lang="lv-LV" sz="4000" dirty="0" err="1">
                <a:solidFill>
                  <a:schemeClr val="accent6"/>
                </a:solidFill>
              </a:rPr>
              <a:t>should</a:t>
            </a:r>
            <a:r>
              <a:rPr lang="lv-LV" sz="4000" dirty="0">
                <a:solidFill>
                  <a:schemeClr val="accent6"/>
                </a:solidFill>
              </a:rPr>
              <a:t> </a:t>
            </a:r>
            <a:r>
              <a:rPr lang="lv-LV" sz="4000" dirty="0" err="1">
                <a:solidFill>
                  <a:schemeClr val="accent6"/>
                </a:solidFill>
              </a:rPr>
              <a:t>not</a:t>
            </a:r>
            <a:r>
              <a:rPr lang="lv-LV" sz="4000" dirty="0">
                <a:solidFill>
                  <a:schemeClr val="accent6"/>
                </a:solidFill>
              </a:rPr>
              <a:t> </a:t>
            </a:r>
            <a:r>
              <a:rPr lang="en-US" sz="4000" dirty="0"/>
              <a:t>hurry. </a:t>
            </a:r>
          </a:p>
          <a:p>
            <a:pPr marL="0" indent="0">
              <a:buNone/>
            </a:pPr>
            <a:r>
              <a:rPr lang="en-US" sz="4000" dirty="0"/>
              <a:t>2. Somebody has knocked on the door. It </a:t>
            </a:r>
            <a:r>
              <a:rPr lang="lv-LV" sz="4000" dirty="0" err="1">
                <a:solidFill>
                  <a:schemeClr val="accent6"/>
                </a:solidFill>
              </a:rPr>
              <a:t>must</a:t>
            </a:r>
            <a:r>
              <a:rPr lang="lv-LV" sz="4000" dirty="0"/>
              <a:t> </a:t>
            </a:r>
            <a:r>
              <a:rPr lang="en-US" sz="4000" dirty="0"/>
              <a:t>be Paul. </a:t>
            </a:r>
          </a:p>
          <a:p>
            <a:pPr marL="0" indent="0">
              <a:buNone/>
            </a:pPr>
            <a:r>
              <a:rPr lang="en-US" sz="4000" dirty="0"/>
              <a:t>3. I can’t start my lawn-mover to work. It</a:t>
            </a:r>
            <a:r>
              <a:rPr lang="lv-LV" sz="4000" dirty="0"/>
              <a:t> </a:t>
            </a:r>
            <a:r>
              <a:rPr lang="lv-LV" sz="4000" dirty="0" err="1">
                <a:solidFill>
                  <a:schemeClr val="accent6"/>
                </a:solidFill>
              </a:rPr>
              <a:t>must</a:t>
            </a:r>
            <a:r>
              <a:rPr lang="en-US" sz="4000" dirty="0">
                <a:solidFill>
                  <a:schemeClr val="accent6"/>
                </a:solidFill>
              </a:rPr>
              <a:t> </a:t>
            </a:r>
            <a:r>
              <a:rPr lang="en-US" sz="4000" dirty="0"/>
              <a:t>be broken.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4. __________________ I ask you what happened yesterday? </a:t>
            </a:r>
          </a:p>
          <a:p>
            <a:pPr marL="0" indent="0">
              <a:buNone/>
            </a:pPr>
            <a:r>
              <a:rPr lang="en-US" sz="4000" dirty="0"/>
              <a:t>5. I’ve managed to complete my To-Do list today. But I ________________ have done it without you.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82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6000" dirty="0" err="1"/>
              <a:t>Answers</a:t>
            </a:r>
            <a:endParaRPr lang="en-US" sz="6000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4. </a:t>
            </a:r>
            <a:r>
              <a:rPr lang="lv-LV" sz="4000" dirty="0" err="1">
                <a:solidFill>
                  <a:schemeClr val="accent6"/>
                </a:solidFill>
              </a:rPr>
              <a:t>Can</a:t>
            </a:r>
            <a:r>
              <a:rPr lang="en-US" sz="4000" dirty="0"/>
              <a:t> I ask you what happened yesterday? </a:t>
            </a:r>
          </a:p>
          <a:p>
            <a:pPr marL="0" indent="0">
              <a:buNone/>
            </a:pPr>
            <a:r>
              <a:rPr lang="en-US" sz="4000" dirty="0"/>
              <a:t>5. I’ve managed to complete my To-Do list today. But I </a:t>
            </a:r>
            <a:r>
              <a:rPr lang="lv-LV" sz="4000" dirty="0" err="1">
                <a:solidFill>
                  <a:schemeClr val="accent6"/>
                </a:solidFill>
              </a:rPr>
              <a:t>could</a:t>
            </a:r>
            <a:r>
              <a:rPr lang="lv-LV" sz="4000" dirty="0">
                <a:solidFill>
                  <a:schemeClr val="accent6"/>
                </a:solidFill>
              </a:rPr>
              <a:t> </a:t>
            </a:r>
            <a:r>
              <a:rPr lang="lv-LV" sz="4000" dirty="0" err="1">
                <a:solidFill>
                  <a:schemeClr val="accent6"/>
                </a:solidFill>
              </a:rPr>
              <a:t>not</a:t>
            </a:r>
            <a:r>
              <a:rPr lang="en-US" sz="4000" dirty="0">
                <a:solidFill>
                  <a:schemeClr val="accent6"/>
                </a:solidFill>
              </a:rPr>
              <a:t> </a:t>
            </a:r>
            <a:r>
              <a:rPr lang="en-US" sz="4000" dirty="0"/>
              <a:t>have done it without you.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66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Conclusion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Modal verbs play a crucial role in expressing various meanings in English.</a:t>
            </a:r>
          </a:p>
        </p:txBody>
      </p:sp>
    </p:spTree>
    <p:extLst>
      <p:ext uri="{BB962C8B-B14F-4D97-AF65-F5344CB8AC3E}">
        <p14:creationId xmlns:p14="http://schemas.microsoft.com/office/powerpoint/2010/main" val="1939236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Definition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Modal verbs are a type of auxiliary verbs used to express ability, possibility, necessity, permission, request, and more.</a:t>
            </a:r>
            <a:endParaRPr lang="lv-LV" sz="4000" dirty="0"/>
          </a:p>
          <a:p>
            <a:endParaRPr lang="lv-LV" sz="4000" dirty="0"/>
          </a:p>
          <a:p>
            <a:r>
              <a:rPr lang="en-US" sz="4000" u="sng" dirty="0"/>
              <a:t>can, could, may, might, shall, should, will, would, must</a:t>
            </a:r>
          </a:p>
        </p:txBody>
      </p:sp>
    </p:spTree>
    <p:extLst>
      <p:ext uri="{BB962C8B-B14F-4D97-AF65-F5344CB8AC3E}">
        <p14:creationId xmlns:p14="http://schemas.microsoft.com/office/powerpoint/2010/main" val="4043476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Can/Could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Ability: I </a:t>
            </a:r>
            <a:r>
              <a:rPr lang="en-US" sz="4000" dirty="0">
                <a:solidFill>
                  <a:schemeClr val="accent6"/>
                </a:solidFill>
              </a:rPr>
              <a:t>can</a:t>
            </a:r>
            <a:r>
              <a:rPr lang="en-US" sz="4000" dirty="0"/>
              <a:t> swim.</a:t>
            </a:r>
          </a:p>
          <a:p>
            <a:r>
              <a:rPr lang="en-US" sz="4000" dirty="0"/>
              <a:t>Possibility: It </a:t>
            </a:r>
            <a:r>
              <a:rPr lang="en-US" sz="4000" dirty="0">
                <a:solidFill>
                  <a:schemeClr val="accent6"/>
                </a:solidFill>
              </a:rPr>
              <a:t>could</a:t>
            </a:r>
            <a:r>
              <a:rPr lang="en-US" sz="4000" dirty="0"/>
              <a:t> rain later.</a:t>
            </a:r>
          </a:p>
        </p:txBody>
      </p:sp>
    </p:spTree>
    <p:extLst>
      <p:ext uri="{BB962C8B-B14F-4D97-AF65-F5344CB8AC3E}">
        <p14:creationId xmlns:p14="http://schemas.microsoft.com/office/powerpoint/2010/main" val="411452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May/Might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Permission: </a:t>
            </a:r>
            <a:r>
              <a:rPr lang="en-US" sz="4000" dirty="0">
                <a:solidFill>
                  <a:schemeClr val="accent6"/>
                </a:solidFill>
              </a:rPr>
              <a:t>May</a:t>
            </a:r>
            <a:r>
              <a:rPr lang="en-US" sz="4000" dirty="0"/>
              <a:t> I go to the restroom?</a:t>
            </a:r>
          </a:p>
          <a:p>
            <a:r>
              <a:rPr lang="en-US" sz="4000" dirty="0"/>
              <a:t>Possibility: It </a:t>
            </a:r>
            <a:r>
              <a:rPr lang="en-US" sz="4000" dirty="0">
                <a:solidFill>
                  <a:schemeClr val="accent6"/>
                </a:solidFill>
              </a:rPr>
              <a:t>might</a:t>
            </a:r>
            <a:r>
              <a:rPr lang="en-US" sz="4000" dirty="0"/>
              <a:t> snow tomorrow.</a:t>
            </a:r>
          </a:p>
        </p:txBody>
      </p:sp>
    </p:spTree>
    <p:extLst>
      <p:ext uri="{BB962C8B-B14F-4D97-AF65-F5344CB8AC3E}">
        <p14:creationId xmlns:p14="http://schemas.microsoft.com/office/powerpoint/2010/main" val="76294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Shall/Should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Shall (formal): </a:t>
            </a:r>
            <a:r>
              <a:rPr lang="en-US" sz="4000" dirty="0">
                <a:solidFill>
                  <a:schemeClr val="accent6"/>
                </a:solidFill>
              </a:rPr>
              <a:t>Shall</a:t>
            </a:r>
            <a:r>
              <a:rPr lang="en-US" sz="4000" dirty="0"/>
              <a:t> we begin?</a:t>
            </a:r>
          </a:p>
          <a:p>
            <a:r>
              <a:rPr lang="en-US" sz="4000" dirty="0"/>
              <a:t>Should (advice): You </a:t>
            </a:r>
            <a:r>
              <a:rPr lang="en-US" sz="4000" dirty="0">
                <a:solidFill>
                  <a:schemeClr val="accent6"/>
                </a:solidFill>
              </a:rPr>
              <a:t>should</a:t>
            </a:r>
            <a:r>
              <a:rPr lang="en-US" sz="4000" dirty="0"/>
              <a:t> study for the exam.</a:t>
            </a:r>
          </a:p>
        </p:txBody>
      </p:sp>
    </p:spTree>
    <p:extLst>
      <p:ext uri="{BB962C8B-B14F-4D97-AF65-F5344CB8AC3E}">
        <p14:creationId xmlns:p14="http://schemas.microsoft.com/office/powerpoint/2010/main" val="3306004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Will/Would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Will (future): I </a:t>
            </a:r>
            <a:r>
              <a:rPr lang="en-US" sz="4000" dirty="0">
                <a:solidFill>
                  <a:schemeClr val="accent6"/>
                </a:solidFill>
              </a:rPr>
              <a:t>will</a:t>
            </a:r>
            <a:r>
              <a:rPr lang="en-US" sz="4000" dirty="0"/>
              <a:t> help you.</a:t>
            </a:r>
          </a:p>
          <a:p>
            <a:r>
              <a:rPr lang="en-US" sz="4000" dirty="0"/>
              <a:t>Would (conditional): I </a:t>
            </a:r>
            <a:r>
              <a:rPr lang="en-US" sz="4000" dirty="0">
                <a:solidFill>
                  <a:schemeClr val="accent6"/>
                </a:solidFill>
              </a:rPr>
              <a:t>would</a:t>
            </a:r>
            <a:r>
              <a:rPr lang="en-US" sz="4000" dirty="0"/>
              <a:t> go if I had time.</a:t>
            </a:r>
          </a:p>
        </p:txBody>
      </p:sp>
    </p:spTree>
    <p:extLst>
      <p:ext uri="{BB962C8B-B14F-4D97-AF65-F5344CB8AC3E}">
        <p14:creationId xmlns:p14="http://schemas.microsoft.com/office/powerpoint/2010/main" val="2554830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Must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Necessity: You </a:t>
            </a:r>
            <a:r>
              <a:rPr lang="en-US" sz="4000" dirty="0">
                <a:solidFill>
                  <a:schemeClr val="accent6"/>
                </a:solidFill>
              </a:rPr>
              <a:t>must</a:t>
            </a:r>
            <a:r>
              <a:rPr lang="en-US" sz="4000" dirty="0"/>
              <a:t> submit your assignment on time.</a:t>
            </a:r>
          </a:p>
        </p:txBody>
      </p:sp>
    </p:spTree>
    <p:extLst>
      <p:ext uri="{BB962C8B-B14F-4D97-AF65-F5344CB8AC3E}">
        <p14:creationId xmlns:p14="http://schemas.microsoft.com/office/powerpoint/2010/main" val="3174203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Characteristics of Modal Verbs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Do not have infinitive or -</a:t>
            </a:r>
            <a:r>
              <a:rPr lang="en-US" sz="4000" dirty="0" err="1"/>
              <a:t>ing</a:t>
            </a:r>
            <a:r>
              <a:rPr lang="en-US" sz="4000" dirty="0"/>
              <a:t> forms.</a:t>
            </a:r>
          </a:p>
          <a:p>
            <a:r>
              <a:rPr lang="en-US" sz="4000" dirty="0"/>
              <a:t>Followed by the base form of the main verb (except for "ought to").</a:t>
            </a:r>
          </a:p>
          <a:p>
            <a:r>
              <a:rPr lang="en-US" sz="4000" dirty="0"/>
              <a:t>Always precede the subject in a question.</a:t>
            </a:r>
          </a:p>
          <a:p>
            <a:r>
              <a:rPr lang="en-US" sz="4000" dirty="0"/>
              <a:t>Can be used to express degrees of certainty or probability.</a:t>
            </a:r>
          </a:p>
        </p:txBody>
      </p:sp>
    </p:spTree>
    <p:extLst>
      <p:ext uri="{BB962C8B-B14F-4D97-AF65-F5344CB8AC3E}">
        <p14:creationId xmlns:p14="http://schemas.microsoft.com/office/powerpoint/2010/main" val="288190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Expressing Degrees of Certainty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Certain: must</a:t>
            </a:r>
          </a:p>
          <a:p>
            <a:r>
              <a:rPr lang="en-US" sz="4000" i="1" dirty="0"/>
              <a:t>It </a:t>
            </a:r>
            <a:r>
              <a:rPr lang="en-US" sz="4000" i="1" dirty="0">
                <a:solidFill>
                  <a:schemeClr val="accent6"/>
                </a:solidFill>
              </a:rPr>
              <a:t>must</a:t>
            </a:r>
            <a:r>
              <a:rPr lang="en-US" sz="4000" i="1" dirty="0"/>
              <a:t> be true; I saw it myself.</a:t>
            </a:r>
          </a:p>
          <a:p>
            <a:r>
              <a:rPr lang="en-US" sz="4000" dirty="0"/>
              <a:t>Probable: might, may, could</a:t>
            </a:r>
          </a:p>
          <a:p>
            <a:r>
              <a:rPr lang="en-US" sz="4000" i="1" dirty="0"/>
              <a:t>It </a:t>
            </a:r>
            <a:r>
              <a:rPr lang="en-US" sz="4000" i="1" dirty="0">
                <a:solidFill>
                  <a:schemeClr val="accent6"/>
                </a:solidFill>
              </a:rPr>
              <a:t>might</a:t>
            </a:r>
            <a:r>
              <a:rPr lang="en-US" sz="4000" i="1" dirty="0"/>
              <a:t> rain later; bring an umbrella.</a:t>
            </a:r>
          </a:p>
          <a:p>
            <a:r>
              <a:rPr lang="en-US" sz="4000" dirty="0"/>
              <a:t>Possible: can, could</a:t>
            </a:r>
          </a:p>
          <a:p>
            <a:r>
              <a:rPr lang="en-US" sz="4000" dirty="0"/>
              <a:t>I </a:t>
            </a:r>
            <a:r>
              <a:rPr lang="en-US" sz="4000" dirty="0">
                <a:solidFill>
                  <a:schemeClr val="accent6"/>
                </a:solidFill>
              </a:rPr>
              <a:t>can</a:t>
            </a:r>
            <a:r>
              <a:rPr lang="en-US" sz="4000" dirty="0"/>
              <a:t> meet you at 3 PM if that works for you.</a:t>
            </a:r>
          </a:p>
        </p:txBody>
      </p:sp>
    </p:spTree>
    <p:extLst>
      <p:ext uri="{BB962C8B-B14F-4D97-AF65-F5344CB8AC3E}">
        <p14:creationId xmlns:p14="http://schemas.microsoft.com/office/powerpoint/2010/main" val="637341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519</Words>
  <Application>Microsoft Office PowerPoint</Application>
  <PresentationFormat>Platekrāna</PresentationFormat>
  <Paragraphs>67</Paragraphs>
  <Slides>19</Slides>
  <Notes>0</Notes>
  <HiddenSlides>0</HiddenSlides>
  <MMClips>1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dizains</vt:lpstr>
      <vt:lpstr>Understanding Modal Verbs</vt:lpstr>
      <vt:lpstr>Definition</vt:lpstr>
      <vt:lpstr>Can/Could</vt:lpstr>
      <vt:lpstr>May/Might</vt:lpstr>
      <vt:lpstr>Shall/Should</vt:lpstr>
      <vt:lpstr>Will/Would</vt:lpstr>
      <vt:lpstr>Must</vt:lpstr>
      <vt:lpstr>Characteristics of Modal Verbs</vt:lpstr>
      <vt:lpstr>Expressing Degrees of Certainty</vt:lpstr>
      <vt:lpstr>Making Requests and Giving Permission</vt:lpstr>
      <vt:lpstr>Making Offers and Promises</vt:lpstr>
      <vt:lpstr>Expressing Obligation and Necessity</vt:lpstr>
      <vt:lpstr>PowerPoint prezentācija</vt:lpstr>
      <vt:lpstr>Practice Exercise</vt:lpstr>
      <vt:lpstr> Fill in the correct modal verb</vt:lpstr>
      <vt:lpstr>Answers</vt:lpstr>
      <vt:lpstr>PowerPoint prezentācija</vt:lpstr>
      <vt:lpstr>Answers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Modal Verbs</dc:title>
  <dc:creator>Skolotajs</dc:creator>
  <cp:lastModifiedBy>Dators</cp:lastModifiedBy>
  <cp:revision>6</cp:revision>
  <dcterms:created xsi:type="dcterms:W3CDTF">2024-01-04T07:42:03Z</dcterms:created>
  <dcterms:modified xsi:type="dcterms:W3CDTF">2024-04-24T10:04:48Z</dcterms:modified>
</cp:coreProperties>
</file>