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70" r:id="rId12"/>
    <p:sldId id="26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773" y="-3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irsrakst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9" name="Apakšvirsrakst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lv-LV" smtClean="0"/>
              <a:t>Rediģēt šablona apakšvirsraksta stilu</a:t>
            </a:r>
            <a:endParaRPr kumimoji="0" lang="en-US"/>
          </a:p>
        </p:txBody>
      </p:sp>
      <p:sp>
        <p:nvSpPr>
          <p:cNvPr id="28" name="Datuma vietturis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6DC3ACE-E5CF-480B-B6DB-78F2F2C203C8}" type="datetimeFigureOut">
              <a:rPr lang="lv-LV" smtClean="0"/>
              <a:t>2014.09.03.</a:t>
            </a:fld>
            <a:endParaRPr lang="lv-LV"/>
          </a:p>
        </p:txBody>
      </p:sp>
      <p:sp>
        <p:nvSpPr>
          <p:cNvPr id="17" name="Kājenes vietturis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lv-LV"/>
          </a:p>
        </p:txBody>
      </p:sp>
      <p:sp>
        <p:nvSpPr>
          <p:cNvPr id="10" name="Taisnstūris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aisnstūris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aisnstūris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aisnstūris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aisns savienotājs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Taisns savienotājs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Taisns savienotājs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Taisns savienotājs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Taisns savienotājs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Taisns savienotājs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Taisnstūris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āls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āls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āls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āls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āls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ida numura vietturis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9E792A7-E2E1-4F4C-BDCD-89F52AE5DD9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3ACE-E5CF-480B-B6DB-78F2F2C203C8}" type="datetimeFigureOut">
              <a:rPr lang="lv-LV" smtClean="0"/>
              <a:t>2014.09.03.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92A7-E2E1-4F4C-BDCD-89F52AE5DD9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3ACE-E5CF-480B-B6DB-78F2F2C203C8}" type="datetimeFigureOut">
              <a:rPr lang="lv-LV" smtClean="0"/>
              <a:t>2014.09.03.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92A7-E2E1-4F4C-BDCD-89F52AE5DD9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8" name="Satura vietturis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6DC3ACE-E5CF-480B-B6DB-78F2F2C203C8}" type="datetimeFigureOut">
              <a:rPr lang="lv-LV" smtClean="0"/>
              <a:t>2014.09.03.</a:t>
            </a:fld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E792A7-E2E1-4F4C-BDCD-89F52AE5DD94}" type="slidenum">
              <a:rPr lang="lv-LV" smtClean="0"/>
              <a:t>‹#›</a:t>
            </a:fld>
            <a:endParaRPr lang="lv-LV"/>
          </a:p>
        </p:txBody>
      </p:sp>
      <p:sp>
        <p:nvSpPr>
          <p:cNvPr id="10" name="Kājenes vietturis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6DC3ACE-E5CF-480B-B6DB-78F2F2C203C8}" type="datetimeFigureOut">
              <a:rPr lang="lv-LV" smtClean="0"/>
              <a:t>2014.09.03.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lv-LV"/>
          </a:p>
        </p:txBody>
      </p:sp>
      <p:sp>
        <p:nvSpPr>
          <p:cNvPr id="9" name="Taisnstūris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aisnstūris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aisnstūris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aisnstūris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aisns savienotājs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aisns savienotājs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Taisns savienotājs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Taisns savienotājs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Taisns savienotājs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Taisnstūris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āls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āls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āls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āls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āls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Taisns savienotājs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9E792A7-E2E1-4F4C-BDCD-89F52AE5DD9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3ACE-E5CF-480B-B6DB-78F2F2C203C8}" type="datetimeFigureOut">
              <a:rPr lang="lv-LV" smtClean="0"/>
              <a:t>2014.09.03.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92A7-E2E1-4F4C-BDCD-89F52AE5DD94}" type="slidenum">
              <a:rPr lang="lv-LV" smtClean="0"/>
              <a:t>‹#›</a:t>
            </a:fld>
            <a:endParaRPr lang="lv-LV"/>
          </a:p>
        </p:txBody>
      </p:sp>
      <p:sp>
        <p:nvSpPr>
          <p:cNvPr id="9" name="Satura vietturis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11" name="Satura vietturis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3ACE-E5CF-480B-B6DB-78F2F2C203C8}" type="datetimeFigureOut">
              <a:rPr lang="lv-LV" smtClean="0"/>
              <a:t>2014.09.03.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92A7-E2E1-4F4C-BDCD-89F52AE5DD94}" type="slidenum">
              <a:rPr lang="lv-LV" smtClean="0"/>
              <a:t>‹#›</a:t>
            </a:fld>
            <a:endParaRPr lang="lv-LV"/>
          </a:p>
        </p:txBody>
      </p:sp>
      <p:sp>
        <p:nvSpPr>
          <p:cNvPr id="11" name="Satura vietturis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13" name="Satura vietturis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12" name="Teksta vietturis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14" name="Teksta vietturis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6" name="Datuma vietturis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DC3ACE-E5CF-480B-B6DB-78F2F2C203C8}" type="datetimeFigureOut">
              <a:rPr lang="lv-LV" smtClean="0"/>
              <a:t>2014.09.03.</a:t>
            </a:fld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E792A7-E2E1-4F4C-BDCD-89F52AE5DD94}" type="slidenum">
              <a:rPr lang="lv-LV" smtClean="0"/>
              <a:t>‹#›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C3ACE-E5CF-480B-B6DB-78F2F2C203C8}" type="datetimeFigureOut">
              <a:rPr lang="lv-LV" smtClean="0"/>
              <a:t>2014.09.03.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92A7-E2E1-4F4C-BDCD-89F52AE5DD9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isns savienotājs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8" name="Taisns savienotājs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aisns savienotājs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Taisns savienotājs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aisnstūris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aisns savienotājs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āls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atura vietturis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21" name="Datuma vietturis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6DC3ACE-E5CF-480B-B6DB-78F2F2C203C8}" type="datetimeFigureOut">
              <a:rPr lang="lv-LV" smtClean="0"/>
              <a:t>2014.09.03.</a:t>
            </a:fld>
            <a:endParaRPr lang="lv-LV"/>
          </a:p>
        </p:txBody>
      </p:sp>
      <p:sp>
        <p:nvSpPr>
          <p:cNvPr id="22" name="Slaida numura vietturis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E792A7-E2E1-4F4C-BDCD-89F52AE5DD94}" type="slidenum">
              <a:rPr lang="lv-LV" smtClean="0"/>
              <a:t>‹#›</a:t>
            </a:fld>
            <a:endParaRPr lang="lv-LV"/>
          </a:p>
        </p:txBody>
      </p:sp>
      <p:sp>
        <p:nvSpPr>
          <p:cNvPr id="23" name="Kājenes vietturis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aisns savienotājs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āls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lv-LV" smtClean="0"/>
              <a:t>Noklikšķiniet uz attēla ikonas</a:t>
            </a:r>
            <a:endParaRPr kumimoji="0" lang="en-US" dirty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10" name="Taisns savienotājs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Taisnstūris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aisns savienotājs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Taisns savienotājs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Taisns savienotājs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uma vietturis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DC3ACE-E5CF-480B-B6DB-78F2F2C203C8}" type="datetimeFigureOut">
              <a:rPr lang="lv-LV" smtClean="0"/>
              <a:t>2014.09.03.</a:t>
            </a:fld>
            <a:endParaRPr lang="lv-LV"/>
          </a:p>
        </p:txBody>
      </p:sp>
      <p:sp>
        <p:nvSpPr>
          <p:cNvPr id="18" name="Slaida numura vietturis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E792A7-E2E1-4F4C-BDCD-89F52AE5DD94}" type="slidenum">
              <a:rPr lang="lv-LV" smtClean="0"/>
              <a:t>‹#›</a:t>
            </a:fld>
            <a:endParaRPr lang="lv-LV"/>
          </a:p>
        </p:txBody>
      </p:sp>
      <p:sp>
        <p:nvSpPr>
          <p:cNvPr id="21" name="Kājenes vietturis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aisns savienotājs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Virsraksta viettur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13" name="Teksta vietturis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lv-LV" smtClean="0"/>
              <a:t>Rediģēt šablona teksta stilus</a:t>
            </a:r>
          </a:p>
          <a:p>
            <a:pPr lvl="1" eaLnBrk="1" latinLnBrk="0" hangingPunct="1"/>
            <a:r>
              <a:rPr kumimoji="0" lang="lv-LV" smtClean="0"/>
              <a:t>Otrais līmenis</a:t>
            </a:r>
          </a:p>
          <a:p>
            <a:pPr lvl="2" eaLnBrk="1" latinLnBrk="0" hangingPunct="1"/>
            <a:r>
              <a:rPr kumimoji="0" lang="lv-LV" smtClean="0"/>
              <a:t>Trešais līmenis</a:t>
            </a:r>
          </a:p>
          <a:p>
            <a:pPr lvl="3" eaLnBrk="1" latinLnBrk="0" hangingPunct="1"/>
            <a:r>
              <a:rPr kumimoji="0" lang="lv-LV" smtClean="0"/>
              <a:t>Ceturtais līmenis</a:t>
            </a:r>
          </a:p>
          <a:p>
            <a:pPr lvl="4" eaLnBrk="1" latinLnBrk="0" hangingPunct="1"/>
            <a:r>
              <a:rPr kumimoji="0" lang="lv-LV" smtClean="0"/>
              <a:t>Piektais līmenis</a:t>
            </a:r>
            <a:endParaRPr kumimoji="0" lang="en-US"/>
          </a:p>
        </p:txBody>
      </p:sp>
      <p:sp>
        <p:nvSpPr>
          <p:cNvPr id="14" name="Datuma vietturis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6DC3ACE-E5CF-480B-B6DB-78F2F2C203C8}" type="datetimeFigureOut">
              <a:rPr lang="lv-LV" smtClean="0"/>
              <a:t>2014.09.03.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lv-LV"/>
          </a:p>
        </p:txBody>
      </p:sp>
      <p:sp>
        <p:nvSpPr>
          <p:cNvPr id="7" name="Taisns savienotājs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aisns savienotājs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aisnstūris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aisns savienotājs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āls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ida numura vietturis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9E792A7-E2E1-4F4C-BDCD-89F52AE5DD94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sz="3600" dirty="0" smtClean="0"/>
              <a:t>TRANSPORTA SISTĒMA</a:t>
            </a:r>
            <a:endParaRPr lang="lv-LV" sz="3600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IVETA ROGA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12616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v-LV" sz="2800" dirty="0" smtClean="0"/>
              <a:t>Transports ir līdzeklis, kas atbrīvo dabīgos, mākslīgos un darba resursus no vietām, kur tie ir maznoderīgi, un kas pārvieto tos uz vietām, kur to lietderība varētu tikt realizēta lielākā mērā.</a:t>
            </a:r>
          </a:p>
          <a:p>
            <a:pPr marL="0" indent="0">
              <a:buNone/>
            </a:pPr>
            <a:r>
              <a:rPr lang="lv-LV" sz="2800" dirty="0" smtClean="0">
                <a:latin typeface="Calibri" panose="020F0502020204030204" pitchFamily="34" charset="0"/>
              </a:rPr>
              <a:t>T</a:t>
            </a:r>
            <a:r>
              <a:rPr lang="vi-VN" sz="2800" dirty="0" smtClean="0">
                <a:latin typeface="Calibri" panose="020F0502020204030204" pitchFamily="34" charset="0"/>
              </a:rPr>
              <a:t>ransports atbrīvo dabiskos resursus no</a:t>
            </a:r>
            <a:r>
              <a:rPr lang="lv-LV" sz="2800" dirty="0" smtClean="0">
                <a:latin typeface="Calibri" panose="020F0502020204030204" pitchFamily="34" charset="0"/>
              </a:rPr>
              <a:t> ģ</a:t>
            </a:r>
            <a:r>
              <a:rPr lang="vi-VN" sz="2800" dirty="0" smtClean="0">
                <a:latin typeface="Calibri" panose="020F0502020204030204" pitchFamily="34" charset="0"/>
              </a:rPr>
              <a:t>eogrāfiskajiem ierobežojumiem un padara tos tieši pieejamus.</a:t>
            </a:r>
          </a:p>
          <a:p>
            <a:pPr marL="0" indent="0">
              <a:buNone/>
            </a:pPr>
            <a:r>
              <a:rPr lang="vi-VN" sz="2800" dirty="0" smtClean="0">
                <a:latin typeface="Calibri" panose="020F0502020204030204" pitchFamily="34" charset="0"/>
              </a:rPr>
              <a:t>Transports ir sabiedrības attīstības nepieciešams nosacījums. Transports turpina</a:t>
            </a:r>
            <a:r>
              <a:rPr lang="lv-LV" sz="2800" dirty="0" smtClean="0">
                <a:latin typeface="Calibri" panose="020F0502020204030204" pitchFamily="34" charset="0"/>
              </a:rPr>
              <a:t> </a:t>
            </a:r>
            <a:r>
              <a:rPr lang="vi-VN" sz="2800" dirty="0" smtClean="0">
                <a:latin typeface="Calibri" panose="020F0502020204030204" pitchFamily="34" charset="0"/>
              </a:rPr>
              <a:t>produkcijas ražošanas aprites procesu, nogādājot to patēri</a:t>
            </a:r>
            <a:r>
              <a:rPr lang="lv-LV" sz="2800" dirty="0" smtClean="0">
                <a:latin typeface="Calibri" panose="020F0502020204030204" pitchFamily="34" charset="0"/>
              </a:rPr>
              <a:t>ņ</a:t>
            </a:r>
            <a:r>
              <a:rPr lang="vi-VN" sz="2800" dirty="0" smtClean="0">
                <a:latin typeface="Calibri" panose="020F0502020204030204" pitchFamily="34" charset="0"/>
              </a:rPr>
              <a:t>a vai uzglabāšanas vietās.</a:t>
            </a:r>
          </a:p>
          <a:p>
            <a:pPr marL="0" indent="0">
              <a:buNone/>
            </a:pPr>
            <a:r>
              <a:rPr lang="vi-VN" sz="2800" dirty="0" smtClean="0">
                <a:latin typeface="Calibri" panose="020F0502020204030204" pitchFamily="34" charset="0"/>
              </a:rPr>
              <a:t>Moderna specializēta ražošana nav iespējama bez regulāras izejvielu, materiālu,</a:t>
            </a:r>
            <a:r>
              <a:rPr lang="lv-LV" sz="2800" dirty="0" smtClean="0">
                <a:latin typeface="Calibri" panose="020F0502020204030204" pitchFamily="34" charset="0"/>
              </a:rPr>
              <a:t> </a:t>
            </a:r>
            <a:r>
              <a:rPr lang="vi-VN" sz="2800" dirty="0" smtClean="0">
                <a:latin typeface="Calibri" panose="020F0502020204030204" pitchFamily="34" charset="0"/>
              </a:rPr>
              <a:t>degvielas un kurināmā pievešanas un gatav</a:t>
            </a:r>
            <a:r>
              <a:rPr lang="lv-LV" sz="2800" dirty="0" smtClean="0">
                <a:latin typeface="Calibri" panose="020F0502020204030204" pitchFamily="34" charset="0"/>
              </a:rPr>
              <a:t>ā</a:t>
            </a:r>
            <a:r>
              <a:rPr lang="vi-VN" sz="2800" dirty="0" smtClean="0">
                <a:latin typeface="Calibri" panose="020F0502020204030204" pitchFamily="34" charset="0"/>
              </a:rPr>
              <a:t>s produkcijas izvešanas.</a:t>
            </a:r>
          </a:p>
        </p:txBody>
      </p:sp>
    </p:spTree>
    <p:extLst>
      <p:ext uri="{BB962C8B-B14F-4D97-AF65-F5344CB8AC3E}">
        <p14:creationId xmlns:p14="http://schemas.microsoft.com/office/powerpoint/2010/main" val="2808144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Efektīva transporta ietekme uz ekonomisko attīstību: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lv-LV" dirty="0"/>
              <a:t>Transportēšanai ir ievērojama loma ražošanas procesā. Tā </a:t>
            </a:r>
            <a:r>
              <a:rPr lang="lv-LV" dirty="0" smtClean="0"/>
              <a:t>ļauj uzņēmējiem daudz </a:t>
            </a:r>
            <a:r>
              <a:rPr lang="lv-LV" dirty="0"/>
              <a:t>vieglāk sakombinēt izejvielas ar darbaspēku, kas nepieciešami, </a:t>
            </a:r>
            <a:r>
              <a:rPr lang="lv-LV" dirty="0" smtClean="0"/>
              <a:t>lai izgatavotu </a:t>
            </a:r>
            <a:r>
              <a:rPr lang="lv-LV" dirty="0"/>
              <a:t>attiecīgo produktu.</a:t>
            </a:r>
          </a:p>
          <a:p>
            <a:pPr marL="0" indent="0">
              <a:buNone/>
            </a:pPr>
            <a:r>
              <a:rPr lang="lv-LV" dirty="0"/>
              <a:t>Tā pati transportēšanas sistēma pārvieto pusfabrikātus citiem ražotājiem </a:t>
            </a:r>
            <a:r>
              <a:rPr lang="lv-LV" dirty="0" smtClean="0"/>
              <a:t>tālākai izmantošanai viņu </a:t>
            </a:r>
            <a:r>
              <a:rPr lang="lv-LV" dirty="0"/>
              <a:t>ražošanas procesā un tā pati pārvieto gala </a:t>
            </a:r>
            <a:r>
              <a:rPr lang="lv-LV" dirty="0" smtClean="0"/>
              <a:t>produktu patērētājiem.</a:t>
            </a:r>
          </a:p>
          <a:p>
            <a:r>
              <a:rPr lang="lv-LV" dirty="0"/>
              <a:t>Transporta sistēma </a:t>
            </a:r>
            <a:r>
              <a:rPr lang="lv-LV" dirty="0" smtClean="0"/>
              <a:t>ļauj </a:t>
            </a:r>
            <a:r>
              <a:rPr lang="lv-LV" dirty="0"/>
              <a:t>strādniekiem viegli pārcelties uz dzīvi citā vietā, </a:t>
            </a:r>
            <a:r>
              <a:rPr lang="lv-LV" dirty="0" smtClean="0"/>
              <a:t>lai atrastu </a:t>
            </a:r>
            <a:r>
              <a:rPr lang="lv-LV" dirty="0"/>
              <a:t>labāku darbu</a:t>
            </a:r>
            <a:r>
              <a:rPr lang="lv-LV" dirty="0" smtClean="0"/>
              <a:t>.</a:t>
            </a:r>
          </a:p>
          <a:p>
            <a:r>
              <a:rPr lang="lt-LT" dirty="0"/>
              <a:t>Transporta sistēmas attīstība </a:t>
            </a:r>
            <a:r>
              <a:rPr lang="lt-LT" dirty="0" smtClean="0"/>
              <a:t>ļauj atsevišķiem reģioniem </a:t>
            </a:r>
            <a:r>
              <a:rPr lang="lt-LT" dirty="0"/>
              <a:t>vai </a:t>
            </a:r>
            <a:r>
              <a:rPr lang="lt-LT" dirty="0" smtClean="0"/>
              <a:t>valstīm specializēties </a:t>
            </a:r>
            <a:r>
              <a:rPr lang="lt-LT" dirty="0"/>
              <a:t>uz </a:t>
            </a:r>
            <a:r>
              <a:rPr lang="lt-LT" dirty="0" smtClean="0"/>
              <a:t>tādu </a:t>
            </a:r>
            <a:r>
              <a:rPr lang="lt-LT" dirty="0"/>
              <a:t>produktu ražošanu, kas </a:t>
            </a:r>
            <a:r>
              <a:rPr lang="lt-LT" dirty="0" smtClean="0"/>
              <a:t>viņiem </a:t>
            </a:r>
            <a:r>
              <a:rPr lang="lt-LT" dirty="0"/>
              <a:t>labāk padodas.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78538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l"/>
            <a:r>
              <a:rPr lang="lv-LV" sz="3200" dirty="0" smtClean="0"/>
              <a:t>Transporta veidi ir :</a:t>
            </a:r>
            <a:endParaRPr lang="lv-LV" sz="3200" dirty="0"/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435280" cy="5184576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lv-LV" sz="2800" dirty="0" smtClean="0"/>
              <a:t>Autoceļu transports, galvenokārt autotransports (pārvadā mazas partijas);</a:t>
            </a:r>
          </a:p>
          <a:p>
            <a:pPr marL="514350" indent="-514350">
              <a:buFont typeface="+mj-lt"/>
              <a:buAutoNum type="arabicParenR"/>
            </a:pPr>
            <a:r>
              <a:rPr lang="lv-LV" sz="2800" dirty="0" smtClean="0"/>
              <a:t>Dzelzceļa transports (pārvadā lielus apjomus);</a:t>
            </a:r>
          </a:p>
          <a:p>
            <a:pPr marL="514350" indent="-514350">
              <a:buFont typeface="+mj-lt"/>
              <a:buAutoNum type="arabicParenR"/>
            </a:pPr>
            <a:r>
              <a:rPr lang="lv-LV" sz="2800" dirty="0" smtClean="0"/>
              <a:t>Cauruļvadu transports (transportē lielus apjomus);</a:t>
            </a:r>
          </a:p>
          <a:p>
            <a:pPr marL="514350" indent="-514350">
              <a:buFont typeface="+mj-lt"/>
              <a:buAutoNum type="arabicParenR"/>
            </a:pPr>
            <a:r>
              <a:rPr lang="lv-LV" sz="2800" dirty="0" smtClean="0"/>
              <a:t>Iekšējo ūdeņu transports (pārvadā lielus apjomus);</a:t>
            </a:r>
          </a:p>
          <a:p>
            <a:pPr marL="514350" indent="-514350">
              <a:buFont typeface="+mj-lt"/>
              <a:buAutoNum type="arabicParenR"/>
            </a:pPr>
            <a:r>
              <a:rPr lang="lv-LV" sz="2800" dirty="0" smtClean="0"/>
              <a:t>Jūras transports (pārvadā lielus apjomus);</a:t>
            </a:r>
          </a:p>
          <a:p>
            <a:pPr marL="514350" indent="-514350">
              <a:buFont typeface="+mj-lt"/>
              <a:buAutoNum type="arabicParenR"/>
            </a:pPr>
            <a:r>
              <a:rPr lang="lv-LV" sz="2800" dirty="0"/>
              <a:t>Aviācija (pārvadā mazus apjomus);</a:t>
            </a:r>
          </a:p>
          <a:p>
            <a:pPr marL="514350" indent="-514350">
              <a:buFont typeface="+mj-lt"/>
              <a:buAutoNum type="arabicParenR"/>
            </a:pPr>
            <a:r>
              <a:rPr lang="lv-LV" sz="2800" dirty="0" err="1"/>
              <a:t>Intermodālais</a:t>
            </a:r>
            <a:r>
              <a:rPr lang="lv-LV" sz="2800" dirty="0"/>
              <a:t> transports;</a:t>
            </a:r>
          </a:p>
          <a:p>
            <a:pPr marL="514350" indent="-514350">
              <a:buFont typeface="+mj-lt"/>
              <a:buAutoNum type="arabicParenR"/>
            </a:pPr>
            <a:r>
              <a:rPr lang="lv-LV" sz="2800" dirty="0"/>
              <a:t>Pilsētu pasažieru transports.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76742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/>
          <a:lstStyle/>
          <a:p>
            <a:pPr marL="0" indent="0">
              <a:buNone/>
            </a:pPr>
            <a:r>
              <a:rPr lang="lv-LV" dirty="0" smtClean="0"/>
              <a:t>Visu veidu transportu var izmantot kā vietējos, tā maģistrālajos (starptautiskajos, starppilsētu) pārvadājumos.</a:t>
            </a:r>
          </a:p>
          <a:p>
            <a:pPr marL="0" indent="0">
              <a:buNone/>
            </a:pPr>
            <a:r>
              <a:rPr lang="lv-LV" dirty="0" smtClean="0"/>
              <a:t>Maģistrālā transporta galapunktos ir nepieciešami termināļi, kuros tiek uzkrātas pārvadājamās preces (vai pasažieri).</a:t>
            </a:r>
          </a:p>
          <a:p>
            <a:pPr marL="0" indent="0">
              <a:buNone/>
            </a:pPr>
            <a:r>
              <a:rPr lang="lv-LV" dirty="0" smtClean="0"/>
              <a:t>Termināļi parasti savieno maģistrālo transportu ar vietējo, tā izveidojot vienotu transporta sistēmu pēc rumbas un spieķu principa (</a:t>
            </a:r>
            <a:r>
              <a:rPr lang="lv-LV" i="1" dirty="0" err="1" smtClean="0"/>
              <a:t>hub</a:t>
            </a:r>
            <a:r>
              <a:rPr lang="lv-LV" i="1" dirty="0" smtClean="0"/>
              <a:t> </a:t>
            </a:r>
            <a:r>
              <a:rPr lang="lv-LV" i="1" dirty="0" err="1" smtClean="0"/>
              <a:t>and</a:t>
            </a:r>
            <a:r>
              <a:rPr lang="lv-LV" i="1" dirty="0" smtClean="0"/>
              <a:t> </a:t>
            </a:r>
            <a:r>
              <a:rPr lang="lv-LV" i="1" dirty="0" err="1" smtClean="0"/>
              <a:t>spokes</a:t>
            </a:r>
            <a:r>
              <a:rPr lang="lv-LV" i="1" dirty="0" smtClean="0"/>
              <a:t> </a:t>
            </a:r>
            <a:r>
              <a:rPr lang="lv-LV" i="1" dirty="0" err="1" smtClean="0"/>
              <a:t>princip</a:t>
            </a:r>
            <a:r>
              <a:rPr lang="lv-LV" dirty="0" smtClean="0"/>
              <a:t>).</a:t>
            </a:r>
          </a:p>
          <a:p>
            <a:pPr marL="0" indent="0">
              <a:buNone/>
            </a:pPr>
            <a:r>
              <a:rPr lang="lv-LV" dirty="0" smtClean="0"/>
              <a:t>Maģistrālajos pārvadājumos lieto transporta līdzekļus ar lielāku kravnesību.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2148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/>
          <a:lstStyle/>
          <a:p>
            <a:pPr marL="0" indent="0">
              <a:buNone/>
            </a:pPr>
            <a:r>
              <a:rPr lang="lv-LV" dirty="0" smtClean="0"/>
              <a:t>Visus pārvadājumus iedala :</a:t>
            </a:r>
          </a:p>
          <a:p>
            <a:pPr marL="457200" indent="-457200">
              <a:buFont typeface="+mj-lt"/>
              <a:buAutoNum type="arabicParenR"/>
            </a:pPr>
            <a:r>
              <a:rPr lang="lv-LV" dirty="0" smtClean="0"/>
              <a:t>Pasažieru pārvadājumi;</a:t>
            </a:r>
          </a:p>
          <a:p>
            <a:pPr marL="457200" indent="-457200">
              <a:buFont typeface="+mj-lt"/>
              <a:buAutoNum type="arabicParenR"/>
            </a:pPr>
            <a:r>
              <a:rPr lang="lv-LV" dirty="0" smtClean="0"/>
              <a:t>Kravas pārvadājumi;</a:t>
            </a:r>
          </a:p>
          <a:p>
            <a:pPr marL="457200" indent="-457200">
              <a:buFont typeface="+mj-lt"/>
              <a:buAutoNum type="arabicParenR"/>
            </a:pPr>
            <a:r>
              <a:rPr lang="lv-LV" dirty="0" smtClean="0"/>
              <a:t>Jauktie (kravas un pasažieru);</a:t>
            </a:r>
          </a:p>
          <a:p>
            <a:pPr marL="457200" indent="-457200">
              <a:buFont typeface="+mj-lt"/>
              <a:buAutoNum type="arabicParenR"/>
            </a:pPr>
            <a:r>
              <a:rPr lang="lv-LV" dirty="0" smtClean="0"/>
              <a:t>Kombinētie (vienā maršrutā izmanto vairākus transporta veidus, piemēram, dzelzceļš + jūras transports + autotransports), šajā gadījumā kravas nosūtītājam jāizvēlas, ar ko slēgt līgumu, ir jābūt kravas aģentiem, jo kādam ir jāuzņemas atbildība par pārvadājumu;</a:t>
            </a:r>
          </a:p>
          <a:p>
            <a:pPr marL="457200" indent="-457200">
              <a:buFont typeface="+mj-lt"/>
              <a:buAutoNum type="arabicParenR"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67918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pPr marL="457200" indent="-457200">
              <a:buFont typeface="+mj-lt"/>
              <a:buAutoNum type="arabicParenR" startAt="5"/>
            </a:pPr>
            <a:r>
              <a:rPr lang="lv-LV" dirty="0" smtClean="0"/>
              <a:t>Līnijas pārvadājumi – tiem ir noteikts kustības saraksts un noteikts tarifs. Pastāv pasažieru un kravu pārvadājumu līnijas;</a:t>
            </a:r>
          </a:p>
          <a:p>
            <a:pPr marL="457200" indent="-457200">
              <a:buFont typeface="+mj-lt"/>
              <a:buAutoNum type="arabicParenR" startAt="5"/>
            </a:pPr>
            <a:r>
              <a:rPr lang="lv-LV" dirty="0" smtClean="0"/>
              <a:t>Pasūtījumu pārvadājumi (čarteri) – to pamatā ir līgums ar pārvadātāju;</a:t>
            </a:r>
          </a:p>
          <a:p>
            <a:pPr marL="457200" indent="-457200">
              <a:buFont typeface="+mj-lt"/>
              <a:buAutoNum type="arabicParenR" startAt="5"/>
            </a:pPr>
            <a:r>
              <a:rPr lang="lv-LV" dirty="0" smtClean="0"/>
              <a:t>Tranzītpārvadājumi – pārvadājumu jēdziens starptautiskajā jeb </a:t>
            </a:r>
            <a:r>
              <a:rPr lang="lv-LV" dirty="0" err="1" smtClean="0"/>
              <a:t>makrolīmenī</a:t>
            </a:r>
            <a:r>
              <a:rPr lang="lv-LV" dirty="0" smtClean="0"/>
              <a:t>. Pastāv tranzīta mezgla punkti – visbiežāk ostas, stacijas un </a:t>
            </a:r>
            <a:r>
              <a:rPr lang="lv-LV" dirty="0" err="1" smtClean="0"/>
              <a:t>tranzītceļi</a:t>
            </a:r>
            <a:r>
              <a:rPr lang="lv-LV" dirty="0" smtClean="0"/>
              <a:t> jeb satiksmes ceļi.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16716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/>
          <a:lstStyle/>
          <a:p>
            <a:pPr marL="0" indent="0">
              <a:buNone/>
            </a:pPr>
            <a:r>
              <a:rPr lang="lv-LV" dirty="0" smtClean="0"/>
              <a:t>Tranzītvalsts piedalās tranzītpārvadājumu veicināšanā, lai savā valstī palielinātu :</a:t>
            </a:r>
          </a:p>
          <a:p>
            <a:r>
              <a:rPr lang="lv-LV" dirty="0" smtClean="0"/>
              <a:t>Iedzīvotāju nodarbinātību;</a:t>
            </a:r>
          </a:p>
          <a:p>
            <a:r>
              <a:rPr lang="lv-LV" dirty="0" smtClean="0"/>
              <a:t>Valsts iekšējo kopproduktu un nacionālo ienākumu;</a:t>
            </a:r>
          </a:p>
          <a:p>
            <a:r>
              <a:rPr lang="lv-LV" dirty="0" smtClean="0"/>
              <a:t>Eksporta daļu valsts budžetā, jo tranzīts ir pakalpojumu eksports.</a:t>
            </a:r>
          </a:p>
          <a:p>
            <a:pPr marL="0" indent="0">
              <a:buNone/>
            </a:pPr>
            <a:r>
              <a:rPr lang="lv-LV" dirty="0" smtClean="0"/>
              <a:t>Preces īpašnieks vai transportētājs, izvēloties tranzīta maršrutu, vadās pēc vairākiem kritērijiem :</a:t>
            </a:r>
          </a:p>
          <a:p>
            <a:r>
              <a:rPr lang="lv-LV" dirty="0" smtClean="0"/>
              <a:t>Teritoriālās īpatnības un pakalpojumu kvalitāte;</a:t>
            </a:r>
          </a:p>
          <a:p>
            <a:r>
              <a:rPr lang="lv-LV" dirty="0" smtClean="0"/>
              <a:t>Kopējās izmaksas;</a:t>
            </a:r>
          </a:p>
          <a:p>
            <a:r>
              <a:rPr lang="lv-LV" dirty="0" smtClean="0"/>
              <a:t>Ceļā pavadītais laiks;</a:t>
            </a:r>
          </a:p>
          <a:p>
            <a:r>
              <a:rPr lang="lv-LV" dirty="0" smtClean="0"/>
              <a:t>Preču </a:t>
            </a:r>
            <a:r>
              <a:rPr lang="lv-LV" smtClean="0"/>
              <a:t>drošība ceļā.</a:t>
            </a:r>
            <a:endParaRPr lang="lv-LV" dirty="0" smtClean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75312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91264" cy="5421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3200" b="0" i="0" u="none" strike="noStrike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Transports</a:t>
            </a:r>
            <a:r>
              <a:rPr lang="lv-LV" sz="3200" b="0" i="0" u="none" strike="noStrike" baseline="0" dirty="0" smtClean="0"/>
              <a:t> - (no latīņu </a:t>
            </a:r>
            <a:r>
              <a:rPr lang="lv-LV" sz="3200" b="0" i="0" u="none" strike="noStrike" baseline="0" dirty="0" err="1" smtClean="0"/>
              <a:t>val</a:t>
            </a:r>
            <a:r>
              <a:rPr lang="lv-LV" sz="3200" b="0" i="0" u="none" strike="noStrike" baseline="0" dirty="0" smtClean="0"/>
              <a:t>. - </a:t>
            </a:r>
            <a:r>
              <a:rPr lang="lv-LV" sz="3200" b="0" i="0" u="none" strike="noStrike" baseline="0" dirty="0" err="1" smtClean="0"/>
              <a:t>transporto</a:t>
            </a:r>
            <a:r>
              <a:rPr lang="lv-LV" sz="3200" b="0" i="0" u="none" strike="noStrike" baseline="0" dirty="0" smtClean="0"/>
              <a:t>) - pārvietoju, pārvedu.</a:t>
            </a:r>
          </a:p>
          <a:p>
            <a:pPr marL="0" indent="0">
              <a:buNone/>
            </a:pPr>
            <a:r>
              <a:rPr lang="lv-LV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Transportēšana</a:t>
            </a:r>
            <a:r>
              <a:rPr lang="lv-LV" sz="3200" dirty="0" smtClean="0"/>
              <a:t> - fiziska cilvēku un lietu pārvietošana starp punktiem.</a:t>
            </a:r>
          </a:p>
          <a:p>
            <a:pPr marL="0" indent="0">
              <a:buNone/>
            </a:pPr>
            <a:r>
              <a:rPr lang="lv-LV" sz="3200" dirty="0" smtClean="0"/>
              <a:t>Pārvadātāji (piemēram, dzelzceļi un aviokompānijas) nodrošina transporta pakalpojumus. Viņu klienti ir pasažieri, kravu nosūtītāji un saņēmēji.</a:t>
            </a:r>
            <a:endParaRPr lang="lv-LV" sz="3200" dirty="0"/>
          </a:p>
        </p:txBody>
      </p:sp>
    </p:spTree>
    <p:extLst>
      <p:ext uri="{BB962C8B-B14F-4D97-AF65-F5344CB8AC3E}">
        <p14:creationId xmlns:p14="http://schemas.microsoft.com/office/powerpoint/2010/main" val="3354394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64096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Transportēšana</a:t>
            </a:r>
            <a:r>
              <a:rPr lang="lv-LV" sz="2800" dirty="0" smtClean="0"/>
              <a:t> ir pakalpojums, ko pērk tā lietotājs.</a:t>
            </a:r>
          </a:p>
          <a:p>
            <a:pPr marL="0" indent="0">
              <a:buNone/>
            </a:pPr>
            <a:r>
              <a:rPr lang="lv-LV" sz="2800" dirty="0" smtClean="0"/>
              <a:t>Atšķirībā no preču ražošanas, transportēšanas pakalpojumam ir vietas un laika vienotība.</a:t>
            </a:r>
          </a:p>
          <a:p>
            <a:pPr marL="0" indent="0">
              <a:buNone/>
            </a:pPr>
            <a:r>
              <a:rPr lang="lv-LV" sz="2800" dirty="0" smtClean="0"/>
              <a:t>Laika nozīmē transporta pakalpojumam raksturīgs tas, ka, aizkavējoties piedāvājumam, var zust pieprasījums.</a:t>
            </a:r>
          </a:p>
          <a:p>
            <a:pPr marL="0" indent="0">
              <a:buNone/>
            </a:pPr>
            <a:r>
              <a:rPr lang="lv-LV" sz="2800" dirty="0" smtClean="0"/>
              <a:t>No šī viedokļa precīzam jābūt kā transportēšanas sākuma, tā beigu momentam.</a:t>
            </a:r>
          </a:p>
          <a:p>
            <a:pPr marL="0" indent="0">
              <a:buNone/>
            </a:pPr>
            <a:r>
              <a:rPr lang="lv-LV" sz="2800" dirty="0" smtClean="0"/>
              <a:t>Transportējamai precei jānokļūst no pasūtītāja vietas līdz saņēmēja vietai, jo tā nevar palikt pusceļā.</a:t>
            </a: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2906202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363272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3200" dirty="0" smtClean="0"/>
              <a:t>Viens no svarīgākajiem transportēšanas kvalitātes rādītājiem ir transportēšanas ilgums. </a:t>
            </a:r>
          </a:p>
          <a:p>
            <a:pPr marL="0" indent="0">
              <a:buNone/>
            </a:pPr>
            <a:r>
              <a:rPr lang="lv-LV" sz="3200" dirty="0" smtClean="0"/>
              <a:t>Tas attiecas kā uz preču, tā arī uz pasažieru pārvadājumiem, jo laiks ir nauda, bet transportēšanas procesā pavadītais laiks parasti nav lietderīgi izmantojams.</a:t>
            </a:r>
          </a:p>
          <a:p>
            <a:pPr marL="0" indent="0">
              <a:buNone/>
            </a:pPr>
            <a:r>
              <a:rPr lang="lv-LV" sz="3200" dirty="0" smtClean="0"/>
              <a:t>Tāpēc transporta veidi, kas spēj nodrošināt nelielu preču vai pasažieru daudzumu pārvadājumus īsā laikā, ir dārgāki par relatīvi lēnajiem transporta veidiem, kas spēj pārvietot  lielas partijas.</a:t>
            </a:r>
            <a:endParaRPr lang="lv-LV" sz="3200" dirty="0"/>
          </a:p>
        </p:txBody>
      </p:sp>
    </p:spTree>
    <p:extLst>
      <p:ext uri="{BB962C8B-B14F-4D97-AF65-F5344CB8AC3E}">
        <p14:creationId xmlns:p14="http://schemas.microsoft.com/office/powerpoint/2010/main" val="71812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Transports</a:t>
            </a:r>
            <a:r>
              <a:rPr lang="lv-LV" sz="3200" dirty="0" smtClean="0"/>
              <a:t> ir satiksmes ceļu, transporta līdzekļu, kā arī dažādu būvju un iekārtu, kuras nodrošina to normālu darbību, kopums. </a:t>
            </a:r>
          </a:p>
          <a:p>
            <a:pPr marL="0" indent="0">
              <a:buNone/>
            </a:pPr>
            <a:r>
              <a:rPr lang="lv-LV" sz="3200" dirty="0" smtClean="0"/>
              <a:t>Katrs transporta veids sevī ietver trīs pamata komponentus vai sastāvdaļas: </a:t>
            </a:r>
          </a:p>
          <a:p>
            <a:r>
              <a:rPr lang="lv-LV" sz="3200" dirty="0" smtClean="0"/>
              <a:t>ceļus, </a:t>
            </a:r>
          </a:p>
          <a:p>
            <a:r>
              <a:rPr lang="lv-LV" sz="3200" dirty="0" smtClean="0"/>
              <a:t>termināļus, </a:t>
            </a:r>
          </a:p>
          <a:p>
            <a:r>
              <a:rPr lang="lv-LV" sz="3200" dirty="0" smtClean="0"/>
              <a:t>ritošo sastāvu (kustošo sastāvu).</a:t>
            </a:r>
            <a:endParaRPr lang="lv-LV" sz="3200" dirty="0"/>
          </a:p>
        </p:txBody>
      </p:sp>
    </p:spTree>
    <p:extLst>
      <p:ext uri="{BB962C8B-B14F-4D97-AF65-F5344CB8AC3E}">
        <p14:creationId xmlns:p14="http://schemas.microsoft.com/office/powerpoint/2010/main" val="1362983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3200" dirty="0" smtClean="0"/>
              <a:t>Transports ir viena no lielākajām infrastruktūras nozarēm, arī sociālā infrastruktūra. Sfēra, kurā strādā liels daudzums cilvēku, tiek patērēti lieli līdzekļi.</a:t>
            </a:r>
          </a:p>
          <a:p>
            <a:pPr marL="0" indent="0">
              <a:buNone/>
            </a:pPr>
            <a:r>
              <a:rPr lang="lv-LV" sz="3200" dirty="0" smtClean="0"/>
              <a:t>Jēdziens "transports" sevī ietver satiksmes līdzekļus, satiksmes ceļus un trases, kā arī dažādas tehniskas izbūves un ierīces, kuras nodrošina normālu satiksmes līdzekļu un satiksmes ceļu darbību.</a:t>
            </a:r>
          </a:p>
        </p:txBody>
      </p:sp>
    </p:spTree>
    <p:extLst>
      <p:ext uri="{BB962C8B-B14F-4D97-AF65-F5344CB8AC3E}">
        <p14:creationId xmlns:p14="http://schemas.microsoft.com/office/powerpoint/2010/main" val="1831705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Satiksmes līdzek</a:t>
            </a:r>
            <a:r>
              <a:rPr lang="lv-LV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ļ</a:t>
            </a:r>
            <a:r>
              <a:rPr lang="vi-V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 </a:t>
            </a:r>
            <a:r>
              <a:rPr lang="vi-VN" sz="2800" dirty="0" smtClean="0">
                <a:latin typeface="Calibri" panose="020F0502020204030204" pitchFamily="34" charset="0"/>
              </a:rPr>
              <a:t>- sauszemes transportā tas ir visdažādākais ritošais sastāvs,</a:t>
            </a:r>
            <a:r>
              <a:rPr lang="lv-LV" sz="2800" dirty="0" smtClean="0">
                <a:latin typeface="Calibri" panose="020F0502020204030204" pitchFamily="34" charset="0"/>
              </a:rPr>
              <a:t> </a:t>
            </a:r>
            <a:r>
              <a:rPr lang="vi-VN" sz="2800" dirty="0" smtClean="0">
                <a:latin typeface="Calibri" panose="020F0502020204030204" pitchFamily="34" charset="0"/>
              </a:rPr>
              <a:t>upju un ūdens transportā - ku</a:t>
            </a:r>
            <a:r>
              <a:rPr lang="lv-LV" sz="2800" dirty="0" smtClean="0">
                <a:latin typeface="Calibri" panose="020F0502020204030204" pitchFamily="34" charset="0"/>
              </a:rPr>
              <a:t>ģ</a:t>
            </a:r>
            <a:r>
              <a:rPr lang="vi-VN" sz="2800" dirty="0" smtClean="0">
                <a:latin typeface="Calibri" panose="020F0502020204030204" pitchFamily="34" charset="0"/>
              </a:rPr>
              <a:t>i, gaisa transportā - lidmašīnas un helikopteri.</a:t>
            </a:r>
          </a:p>
          <a:p>
            <a:pPr marL="0" indent="0">
              <a:buNone/>
            </a:pPr>
            <a:r>
              <a:rPr lang="vi-V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Satiksmes ce</a:t>
            </a:r>
            <a:r>
              <a:rPr lang="lv-LV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ļ</a:t>
            </a:r>
            <a:r>
              <a:rPr lang="vi-V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 </a:t>
            </a:r>
            <a:r>
              <a:rPr lang="lv-LV" sz="2800" dirty="0" smtClean="0">
                <a:latin typeface="Calibri" panose="020F0502020204030204" pitchFamily="34" charset="0"/>
              </a:rPr>
              <a:t>ir</a:t>
            </a:r>
            <a:r>
              <a:rPr lang="vi-VN" sz="2800" dirty="0" smtClean="0">
                <a:latin typeface="Calibri" panose="020F0502020204030204" pitchFamily="34" charset="0"/>
              </a:rPr>
              <a:t> speci</a:t>
            </a:r>
            <a:r>
              <a:rPr lang="lv-LV" sz="2800" dirty="0" smtClean="0">
                <a:latin typeface="Calibri" panose="020F0502020204030204" pitchFamily="34" charset="0"/>
              </a:rPr>
              <a:t>ā</a:t>
            </a:r>
            <a:r>
              <a:rPr lang="vi-VN" sz="2800" dirty="0" smtClean="0">
                <a:latin typeface="Calibri" panose="020F0502020204030204" pitchFamily="34" charset="0"/>
              </a:rPr>
              <a:t>li pielāgoti un iekārtoti ce</a:t>
            </a:r>
            <a:r>
              <a:rPr lang="lv-LV" sz="2800" dirty="0" smtClean="0">
                <a:latin typeface="Calibri" panose="020F0502020204030204" pitchFamily="34" charset="0"/>
              </a:rPr>
              <a:t>ļ</a:t>
            </a:r>
            <a:r>
              <a:rPr lang="vi-VN" sz="2800" dirty="0" smtClean="0">
                <a:latin typeface="Calibri" panose="020F0502020204030204" pitchFamily="34" charset="0"/>
              </a:rPr>
              <a:t>i un trases, pa kurām notiek</a:t>
            </a:r>
            <a:r>
              <a:rPr lang="lv-LV" sz="2800" dirty="0" smtClean="0">
                <a:latin typeface="Calibri" panose="020F0502020204030204" pitchFamily="34" charset="0"/>
              </a:rPr>
              <a:t> </a:t>
            </a:r>
            <a:r>
              <a:rPr lang="vi-VN" sz="2800" dirty="0" smtClean="0">
                <a:latin typeface="Calibri" panose="020F0502020204030204" pitchFamily="34" charset="0"/>
              </a:rPr>
              <a:t>satiksmes līdzek</a:t>
            </a:r>
            <a:r>
              <a:rPr lang="lv-LV" sz="2800" dirty="0" smtClean="0">
                <a:latin typeface="Calibri" panose="020F0502020204030204" pitchFamily="34" charset="0"/>
              </a:rPr>
              <a:t>ļ</a:t>
            </a:r>
            <a:r>
              <a:rPr lang="vi-VN" sz="2800" dirty="0" smtClean="0">
                <a:latin typeface="Calibri" panose="020F0502020204030204" pitchFamily="34" charset="0"/>
              </a:rPr>
              <a:t>u pārvietošanās. </a:t>
            </a:r>
            <a:endParaRPr lang="lv-LV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vi-VN" sz="2800" dirty="0" smtClean="0">
                <a:latin typeface="Calibri" panose="020F0502020204030204" pitchFamily="34" charset="0"/>
              </a:rPr>
              <a:t>Tehnisk</a:t>
            </a:r>
            <a:r>
              <a:rPr lang="lv-LV" sz="2800" dirty="0" smtClean="0">
                <a:latin typeface="Calibri" panose="020F0502020204030204" pitchFamily="34" charset="0"/>
              </a:rPr>
              <a:t>ā</a:t>
            </a:r>
            <a:r>
              <a:rPr lang="vi-VN" sz="2800" dirty="0" smtClean="0">
                <a:latin typeface="Calibri" panose="020F0502020204030204" pitchFamily="34" charset="0"/>
              </a:rPr>
              <a:t>s izbūves un ierīces transport</a:t>
            </a:r>
            <a:r>
              <a:rPr lang="lv-LV" sz="2800" dirty="0" smtClean="0">
                <a:latin typeface="Calibri" panose="020F0502020204030204" pitchFamily="34" charset="0"/>
              </a:rPr>
              <a:t>ā</a:t>
            </a:r>
            <a:r>
              <a:rPr lang="vi-VN" sz="2800" dirty="0" smtClean="0">
                <a:latin typeface="Calibri" panose="020F0502020204030204" pitchFamily="34" charset="0"/>
              </a:rPr>
              <a:t> ir remonta darbnīcas un remonta</a:t>
            </a:r>
            <a:r>
              <a:rPr lang="lv-LV" sz="2800" dirty="0" smtClean="0">
                <a:latin typeface="Calibri" panose="020F0502020204030204" pitchFamily="34" charset="0"/>
              </a:rPr>
              <a:t> </a:t>
            </a:r>
            <a:r>
              <a:rPr lang="vi-VN" sz="2800" dirty="0" smtClean="0">
                <a:latin typeface="Calibri" panose="020F0502020204030204" pitchFamily="34" charset="0"/>
              </a:rPr>
              <a:t>rūpnīcas, kravu noliktavas, kravu iekraušanas un izkraušanas punkti, pasažieru stacijas,</a:t>
            </a:r>
            <a:r>
              <a:rPr lang="lv-LV" sz="2800" dirty="0" smtClean="0">
                <a:latin typeface="Calibri" panose="020F0502020204030204" pitchFamily="34" charset="0"/>
              </a:rPr>
              <a:t> </a:t>
            </a:r>
            <a:r>
              <a:rPr lang="vi-VN" sz="2800" dirty="0" smtClean="0">
                <a:latin typeface="Calibri" panose="020F0502020204030204" pitchFamily="34" charset="0"/>
              </a:rPr>
              <a:t>sakaru un signalizācijas ierīces utt.</a:t>
            </a:r>
            <a:endParaRPr lang="lv-LV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73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Transporta tīkls </a:t>
            </a:r>
            <a:r>
              <a:rPr lang="lt-LT" sz="3200" dirty="0" smtClean="0"/>
              <a:t>ir visu satiksmes ceļu kopums, kurš savieno kravu un pasažieru punktus visas valsts vai atsevišķa reģiona mērogā.</a:t>
            </a:r>
          </a:p>
          <a:p>
            <a:pPr marL="0" indent="0">
              <a:buNone/>
            </a:pPr>
            <a:r>
              <a:rPr lang="lt-LT" sz="3200" dirty="0" smtClean="0"/>
              <a:t>Transporta mezgli ir viens no svarīgākajiem transporta sistēmas elementiem.</a:t>
            </a:r>
          </a:p>
          <a:p>
            <a:pPr marL="0" indent="0">
              <a:buNone/>
            </a:pPr>
            <a:r>
              <a:rPr lang="lv-LV" sz="3200" dirty="0" smtClean="0"/>
              <a:t>Par </a:t>
            </a:r>
            <a:r>
              <a:rPr lang="lv-LV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transporta mezglu </a:t>
            </a:r>
            <a:r>
              <a:rPr lang="lv-LV" sz="3200" dirty="0" smtClean="0"/>
              <a:t>sauc transporta objektu kompleksu, kuros apvienojas dažādu transporta veidu ražošanas procesi vienā teritorijā.</a:t>
            </a:r>
            <a:endParaRPr lang="lv-LV" sz="3200" dirty="0"/>
          </a:p>
        </p:txBody>
      </p:sp>
    </p:spTree>
    <p:extLst>
      <p:ext uri="{BB962C8B-B14F-4D97-AF65-F5344CB8AC3E}">
        <p14:creationId xmlns:p14="http://schemas.microsoft.com/office/powerpoint/2010/main" val="292162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2800" dirty="0" smtClean="0">
                <a:latin typeface="Calibri" panose="020F0502020204030204" pitchFamily="34" charset="0"/>
              </a:rPr>
              <a:t>Ar transporta palīdzību :</a:t>
            </a:r>
          </a:p>
          <a:p>
            <a:pPr marL="0" indent="0">
              <a:buNone/>
            </a:pPr>
            <a:r>
              <a:rPr lang="vi-VN" sz="2800" dirty="0" smtClean="0">
                <a:latin typeface="Calibri" panose="020F0502020204030204" pitchFamily="34" charset="0"/>
              </a:rPr>
              <a:t>• tiek nodrošināti stabili teritoriāli sakari;</a:t>
            </a:r>
          </a:p>
          <a:p>
            <a:pPr marL="0" indent="0">
              <a:buNone/>
            </a:pPr>
            <a:r>
              <a:rPr lang="vi-VN" sz="2800" dirty="0" smtClean="0">
                <a:latin typeface="Calibri" panose="020F0502020204030204" pitchFamily="34" charset="0"/>
              </a:rPr>
              <a:t>• liels darbspēka un materiālo resursu patērētājs;</a:t>
            </a:r>
          </a:p>
          <a:p>
            <a:pPr marL="0" indent="0">
              <a:buNone/>
            </a:pPr>
            <a:r>
              <a:rPr lang="vi-VN" sz="2800" dirty="0" smtClean="0">
                <a:latin typeface="Calibri" panose="020F0502020204030204" pitchFamily="34" charset="0"/>
              </a:rPr>
              <a:t>• faktors, kurš ievērojami ietekm</a:t>
            </a:r>
            <a:r>
              <a:rPr lang="lv-LV" sz="2800" dirty="0" smtClean="0">
                <a:latin typeface="Calibri" panose="020F0502020204030204" pitchFamily="34" charset="0"/>
              </a:rPr>
              <a:t>ē</a:t>
            </a:r>
            <a:r>
              <a:rPr lang="vi-VN" sz="2800" dirty="0" smtClean="0">
                <a:latin typeface="Calibri" panose="020F0502020204030204" pitchFamily="34" charset="0"/>
              </a:rPr>
              <a:t> re</a:t>
            </a:r>
            <a:r>
              <a:rPr lang="lv-LV" sz="2800" dirty="0" smtClean="0">
                <a:latin typeface="Calibri" panose="020F0502020204030204" pitchFamily="34" charset="0"/>
              </a:rPr>
              <a:t>ģ</a:t>
            </a:r>
            <a:r>
              <a:rPr lang="vi-VN" sz="2800" dirty="0" smtClean="0">
                <a:latin typeface="Calibri" panose="020F0502020204030204" pitchFamily="34" charset="0"/>
              </a:rPr>
              <a:t>ionu attīstības tempus;</a:t>
            </a:r>
          </a:p>
          <a:p>
            <a:pPr marL="0" indent="0">
              <a:buNone/>
            </a:pPr>
            <a:r>
              <a:rPr lang="vi-VN" sz="2800" dirty="0" smtClean="0">
                <a:latin typeface="Calibri" panose="020F0502020204030204" pitchFamily="34" charset="0"/>
              </a:rPr>
              <a:t>• līdzeklis, kas iedarbojas uz sabiedrības sociālo un ekonomisko struktūru;</a:t>
            </a:r>
          </a:p>
          <a:p>
            <a:pPr marL="0" indent="0">
              <a:buNone/>
            </a:pPr>
            <a:r>
              <a:rPr lang="vi-VN" sz="2800" dirty="0" smtClean="0">
                <a:latin typeface="Calibri" panose="020F0502020204030204" pitchFamily="34" charset="0"/>
              </a:rPr>
              <a:t>• faktors, kurš ietekme ārējo politiku;</a:t>
            </a:r>
          </a:p>
          <a:p>
            <a:pPr marL="0" indent="0">
              <a:buNone/>
            </a:pPr>
            <a:r>
              <a:rPr lang="vi-VN" sz="2800" dirty="0" smtClean="0">
                <a:latin typeface="Calibri" panose="020F0502020204030204" pitchFamily="34" charset="0"/>
              </a:rPr>
              <a:t>• sabiedrības mobilitātes faktors, kas nodrošina atbilstošu kultūras līmeni.</a:t>
            </a:r>
            <a:endParaRPr lang="lv-LV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5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zsmalcināts">
  <a:themeElements>
    <a:clrScheme name="Izsmalcināts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zsmalcināts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165</TotalTime>
  <Words>967</Words>
  <Application>Microsoft Office PowerPoint</Application>
  <PresentationFormat>Slaidrāde ekrānā (4:3)</PresentationFormat>
  <Paragraphs>72</Paragraphs>
  <Slides>16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16</vt:i4>
      </vt:variant>
    </vt:vector>
  </HeadingPairs>
  <TitlesOfParts>
    <vt:vector size="17" baseType="lpstr">
      <vt:lpstr>Izsmalcināts</vt:lpstr>
      <vt:lpstr>TRANSPORTA SISTĒMA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Efektīva transporta ietekme uz ekonomisko attīstību:</vt:lpstr>
      <vt:lpstr>Transporta veidi ir :</vt:lpstr>
      <vt:lpstr>PowerPoint prezentācija</vt:lpstr>
      <vt:lpstr>PowerPoint prezentācija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TRANSPORTA PAMATJĒDZIENI</dc:title>
  <dc:creator>Lietotajs</dc:creator>
  <cp:lastModifiedBy>Lietotajs</cp:lastModifiedBy>
  <cp:revision>21</cp:revision>
  <dcterms:created xsi:type="dcterms:W3CDTF">2014-09-01T13:57:25Z</dcterms:created>
  <dcterms:modified xsi:type="dcterms:W3CDTF">2014-09-03T17:27:39Z</dcterms:modified>
</cp:coreProperties>
</file>