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1CD3-3A48-4F7A-9D1F-82E72C647512}" type="datetimeFigureOut">
              <a:rPr lang="en-US" smtClean="0"/>
              <a:pPr/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A65A-1241-42A2-A8F8-B8CF84D5F2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Lietišķā etiķete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</a:rPr>
              <a:t>J</a:t>
            </a:r>
            <a:r>
              <a:rPr lang="lv-LV" dirty="0" smtClean="0">
                <a:solidFill>
                  <a:srgbClr val="FF0000"/>
                </a:solidFill>
              </a:rPr>
              <a:t>aukajām 20.grupas meitenēm </a:t>
            </a:r>
            <a:r>
              <a:rPr lang="lv-LV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</a:p>
        </p:txBody>
      </p:sp>
      <p:pic>
        <p:nvPicPr>
          <p:cNvPr id="1026" name="Picture 2" descr="http://www.tehcute.com/pics/201109/puppies-hanging-in-baby-clothes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152400"/>
            <a:ext cx="4724401" cy="2743200"/>
          </a:xfrm>
          <a:prstGeom prst="rect">
            <a:avLst/>
          </a:prstGeom>
          <a:noFill/>
        </p:spPr>
      </p:pic>
      <p:pic>
        <p:nvPicPr>
          <p:cNvPr id="1028" name="Picture 4" descr="http://4.bp.blogspot.com/-GcMVyqd8b-g/Tbos88UAC_I/AAAAAAAAAVA/Twcsj2TfjcQ/s1600/4899369_VoTVqD3s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95800"/>
            <a:ext cx="2819400" cy="2140268"/>
          </a:xfrm>
          <a:prstGeom prst="rect">
            <a:avLst/>
          </a:prstGeom>
          <a:noFill/>
        </p:spPr>
      </p:pic>
      <p:pic>
        <p:nvPicPr>
          <p:cNvPr id="28674" name="Picture 2" descr="http://flikie.s3.amazonaws.com/ImageStorage/b8/b83916da9512437faa879d4c87dc5e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648200"/>
            <a:ext cx="2895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Kur Jūs var pielietot </a:t>
            </a:r>
            <a:br>
              <a:rPr lang="lv-LV" dirty="0" smtClean="0"/>
            </a:br>
            <a:r>
              <a:rPr lang="lv-LV" dirty="0" smtClean="0"/>
              <a:t>lietišķās etiķetes principus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lv-LV" dirty="0" smtClean="0"/>
              <a:t>• Radot par sevi labu pirmo iespaidu visur un </a:t>
            </a:r>
          </a:p>
          <a:p>
            <a:pPr algn="just">
              <a:buNone/>
            </a:pPr>
            <a:r>
              <a:rPr lang="lv-LV" dirty="0" smtClean="0"/>
              <a:t>vienmēr. </a:t>
            </a:r>
          </a:p>
          <a:p>
            <a:pPr algn="just">
              <a:buNone/>
            </a:pPr>
            <a:r>
              <a:rPr lang="lv-LV" dirty="0" smtClean="0"/>
              <a:t>• Komunikācijā ar citiem. </a:t>
            </a:r>
          </a:p>
          <a:p>
            <a:pPr algn="just">
              <a:buNone/>
            </a:pPr>
            <a:r>
              <a:rPr lang="lv-LV" dirty="0" smtClean="0"/>
              <a:t>• Plānojot jau laicīgi savu karjeru. </a:t>
            </a:r>
          </a:p>
          <a:p>
            <a:pPr algn="just">
              <a:buNone/>
            </a:pPr>
            <a:r>
              <a:rPr lang="lv-LV" dirty="0" smtClean="0"/>
              <a:t>• Uzstājoties. </a:t>
            </a:r>
          </a:p>
          <a:p>
            <a:pPr algn="just">
              <a:buNone/>
            </a:pPr>
            <a:r>
              <a:rPr lang="lv-LV" dirty="0" smtClean="0"/>
              <a:t>• Izvēloties atbilstošajai situācijai piemērotu </a:t>
            </a:r>
          </a:p>
          <a:p>
            <a:pPr algn="just">
              <a:buNone/>
            </a:pPr>
            <a:r>
              <a:rPr lang="lv-LV" dirty="0" smtClean="0"/>
              <a:t>apģērbu. </a:t>
            </a:r>
          </a:p>
          <a:p>
            <a:pPr algn="just">
              <a:buNone/>
            </a:pPr>
            <a:r>
              <a:rPr lang="lv-LV" dirty="0" smtClean="0"/>
              <a:t>• Pārzinot galda etiķeti, lai varat justies brīvi pie galda.</a:t>
            </a:r>
            <a:endParaRPr lang="en-US" dirty="0"/>
          </a:p>
        </p:txBody>
      </p:sp>
      <p:pic>
        <p:nvPicPr>
          <p:cNvPr id="21506" name="Picture 2" descr="http://mypeted.com/wp-content/uploads/2013/04/smart-dog-Top-of-the-class_myZXT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Pirmais iespaids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30 sekundēs </a:t>
            </a:r>
          </a:p>
          <a:p>
            <a:pPr>
              <a:buNone/>
            </a:pPr>
            <a:r>
              <a:rPr lang="lv-LV" dirty="0" smtClean="0"/>
              <a:t>cilvēki novērtē Jūsu: </a:t>
            </a:r>
          </a:p>
          <a:p>
            <a:pPr>
              <a:buNone/>
            </a:pPr>
            <a:r>
              <a:rPr lang="lv-LV" dirty="0" smtClean="0"/>
              <a:t>– ekonomisko stāvokli </a:t>
            </a:r>
          </a:p>
          <a:p>
            <a:pPr>
              <a:buNone/>
            </a:pPr>
            <a:r>
              <a:rPr lang="lv-LV" dirty="0" smtClean="0"/>
              <a:t>– izglītības līmeni </a:t>
            </a:r>
          </a:p>
          <a:p>
            <a:pPr>
              <a:buNone/>
            </a:pPr>
            <a:r>
              <a:rPr lang="lv-LV" dirty="0" smtClean="0"/>
              <a:t>– stāvokli sabiedrībā </a:t>
            </a:r>
          </a:p>
          <a:p>
            <a:pPr>
              <a:buNone/>
            </a:pPr>
            <a:r>
              <a:rPr lang="lv-LV" dirty="0" smtClean="0"/>
              <a:t>– izsmalcinātības </a:t>
            </a:r>
          </a:p>
          <a:p>
            <a:pPr>
              <a:buNone/>
            </a:pPr>
            <a:r>
              <a:rPr lang="lv-LV" dirty="0" smtClean="0"/>
              <a:t>līmeni </a:t>
            </a:r>
          </a:p>
          <a:p>
            <a:pPr>
              <a:buNone/>
            </a:pPr>
            <a:r>
              <a:rPr lang="lv-LV" dirty="0" smtClean="0"/>
              <a:t>– veiksmes līmeni </a:t>
            </a:r>
          </a:p>
        </p:txBody>
      </p:sp>
      <p:pic>
        <p:nvPicPr>
          <p:cNvPr id="23554" name="Picture 2" descr="http://wwwdelivery.superstock.com/WI/223/1439/PreviewComp/SuperStock_1439R-997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43000"/>
            <a:ext cx="3333750" cy="2219326"/>
          </a:xfrm>
          <a:prstGeom prst="rect">
            <a:avLst/>
          </a:prstGeom>
          <a:noFill/>
        </p:spPr>
      </p:pic>
      <p:pic>
        <p:nvPicPr>
          <p:cNvPr id="23556" name="Picture 4" descr="http://us.123rf.com/400wm/400/400/justmeyo/justmeyo1101/justmeyo110100289/8691895-dirty-beggar-female-smoking-cigarette-butt-isolated-on-white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59791"/>
            <a:ext cx="2209800" cy="329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solidFill>
                  <a:srgbClr val="FF0000"/>
                </a:solidFill>
              </a:rPr>
              <a:t>4 minūtēs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cilvēki nospriež par to vai Jūs esat: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v-LV" dirty="0" smtClean="0"/>
              <a:t>– uzticams </a:t>
            </a:r>
          </a:p>
          <a:p>
            <a:pPr>
              <a:buNone/>
            </a:pPr>
            <a:r>
              <a:rPr lang="lv-LV" dirty="0" smtClean="0"/>
              <a:t>– žēlsirdīgs </a:t>
            </a:r>
          </a:p>
          <a:p>
            <a:pPr>
              <a:buNone/>
            </a:pPr>
            <a:r>
              <a:rPr lang="lv-LV" dirty="0" smtClean="0"/>
              <a:t>– līdzjūtīgs </a:t>
            </a:r>
          </a:p>
          <a:p>
            <a:pPr>
              <a:buNone/>
            </a:pPr>
            <a:r>
              <a:rPr lang="lv-LV" dirty="0" smtClean="0"/>
              <a:t>– drošs </a:t>
            </a:r>
          </a:p>
          <a:p>
            <a:pPr>
              <a:buNone/>
            </a:pPr>
            <a:r>
              <a:rPr lang="lv-LV" dirty="0" smtClean="0"/>
              <a:t>– inteliģents </a:t>
            </a:r>
          </a:p>
          <a:p>
            <a:pPr>
              <a:buNone/>
            </a:pPr>
            <a:r>
              <a:rPr lang="lv-LV" dirty="0" smtClean="0"/>
              <a:t>– nedrošs </a:t>
            </a:r>
          </a:p>
          <a:p>
            <a:pPr>
              <a:buNone/>
            </a:pPr>
            <a:r>
              <a:rPr lang="lv-LV" dirty="0" smtClean="0"/>
              <a:t>– pazemīgs </a:t>
            </a:r>
          </a:p>
          <a:p>
            <a:pPr>
              <a:buNone/>
            </a:pPr>
            <a:r>
              <a:rPr lang="lv-LV" dirty="0" smtClean="0"/>
              <a:t>– pieticīgs </a:t>
            </a:r>
          </a:p>
          <a:p>
            <a:pPr>
              <a:buNone/>
            </a:pPr>
            <a:r>
              <a:rPr lang="lv-LV" dirty="0" smtClean="0"/>
              <a:t>– draudzīgs </a:t>
            </a:r>
          </a:p>
          <a:p>
            <a:pPr>
              <a:buNone/>
            </a:pPr>
            <a:r>
              <a:rPr lang="lv-LV" dirty="0" smtClean="0"/>
              <a:t>– konfidenciāls</a:t>
            </a:r>
            <a:endParaRPr lang="en-US" dirty="0"/>
          </a:p>
        </p:txBody>
      </p:sp>
      <p:pic>
        <p:nvPicPr>
          <p:cNvPr id="24578" name="Picture 2" descr="http://www.ekaterinawalter.com/wp-content/uploads/2013/06/unspoken-communicationg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663840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pirmais</a:t>
            </a:r>
            <a:r>
              <a:rPr lang="en-US" dirty="0" smtClean="0"/>
              <a:t> </a:t>
            </a:r>
            <a:r>
              <a:rPr lang="en-US" dirty="0" err="1" smtClean="0"/>
              <a:t>iespaids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ilgstošs</a:t>
            </a:r>
            <a:r>
              <a:rPr lang="en-US" dirty="0" smtClean="0"/>
              <a:t>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pirmais</a:t>
            </a:r>
            <a:r>
              <a:rPr lang="en-US" dirty="0" smtClean="0"/>
              <a:t> </a:t>
            </a:r>
            <a:r>
              <a:rPr lang="en-US" dirty="0" err="1" smtClean="0"/>
              <a:t>iespaids</a:t>
            </a:r>
            <a:r>
              <a:rPr lang="en-US" dirty="0" smtClean="0"/>
              <a:t> </a:t>
            </a:r>
            <a:r>
              <a:rPr lang="en-US" dirty="0" err="1" smtClean="0"/>
              <a:t>radīts</a:t>
            </a:r>
            <a:r>
              <a:rPr lang="en-US" dirty="0" smtClean="0"/>
              <a:t> </a:t>
            </a:r>
            <a:r>
              <a:rPr lang="en-US" dirty="0" err="1" smtClean="0"/>
              <a:t>emocionālā</a:t>
            </a:r>
            <a:r>
              <a:rPr lang="en-US" dirty="0" smtClean="0"/>
              <a:t> </a:t>
            </a:r>
            <a:r>
              <a:rPr lang="en-US" dirty="0" err="1" smtClean="0"/>
              <a:t>nevis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racionālā</a:t>
            </a:r>
            <a:r>
              <a:rPr lang="en-US" dirty="0" smtClean="0"/>
              <a:t> </a:t>
            </a:r>
            <a:r>
              <a:rPr lang="en-US" dirty="0" err="1" smtClean="0"/>
              <a:t>līmenī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tikai</a:t>
            </a:r>
            <a:r>
              <a:rPr lang="en-US" dirty="0" smtClean="0"/>
              <a:t> </a:t>
            </a:r>
            <a:r>
              <a:rPr lang="en-US" dirty="0" err="1" smtClean="0"/>
              <a:t>pēc</a:t>
            </a:r>
            <a:r>
              <a:rPr lang="en-US" dirty="0" smtClean="0"/>
              <a:t> tam </a:t>
            </a:r>
            <a:r>
              <a:rPr lang="en-US" dirty="0" err="1" smtClean="0"/>
              <a:t>smadzenes</a:t>
            </a:r>
            <a:r>
              <a:rPr lang="en-US" dirty="0" smtClean="0"/>
              <a:t> </a:t>
            </a:r>
            <a:r>
              <a:rPr lang="en-US" dirty="0" err="1" smtClean="0"/>
              <a:t>veic</a:t>
            </a:r>
            <a:r>
              <a:rPr lang="en-US" dirty="0" smtClean="0"/>
              <a:t> </a:t>
            </a:r>
            <a:r>
              <a:rPr lang="en-US" dirty="0" err="1" smtClean="0"/>
              <a:t>racionālu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izvērtējumu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cilvēku</a:t>
            </a:r>
            <a:r>
              <a:rPr lang="en-US" dirty="0" smtClean="0"/>
              <a:t> </a:t>
            </a:r>
            <a:r>
              <a:rPr lang="en-US" dirty="0" err="1" smtClean="0"/>
              <a:t>dabā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vēlme</a:t>
            </a:r>
            <a:r>
              <a:rPr lang="en-US" dirty="0" smtClean="0"/>
              <a:t> </a:t>
            </a:r>
            <a:r>
              <a:rPr lang="en-US" dirty="0" err="1" smtClean="0"/>
              <a:t>nemainīt</a:t>
            </a:r>
            <a:r>
              <a:rPr lang="en-US" dirty="0" smtClean="0"/>
              <a:t> </a:t>
            </a:r>
            <a:r>
              <a:rPr lang="en-US" dirty="0" err="1" smtClean="0"/>
              <a:t>savu</a:t>
            </a:r>
            <a:r>
              <a:rPr lang="en-US" dirty="0" smtClean="0"/>
              <a:t> </a:t>
            </a:r>
            <a:r>
              <a:rPr lang="en-US" dirty="0" err="1" smtClean="0"/>
              <a:t>pirmo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iespaidu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pieredzējušāks</a:t>
            </a:r>
            <a:r>
              <a:rPr lang="en-US" dirty="0" smtClean="0"/>
              <a:t> </a:t>
            </a:r>
            <a:r>
              <a:rPr lang="en-US" dirty="0" err="1" smtClean="0"/>
              <a:t>cilvēks</a:t>
            </a:r>
            <a:r>
              <a:rPr lang="en-US" dirty="0" smtClean="0"/>
              <a:t>,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precīzāk</a:t>
            </a:r>
            <a:r>
              <a:rPr lang="en-US" dirty="0" smtClean="0"/>
              <a:t> </a:t>
            </a:r>
            <a:r>
              <a:rPr lang="en-US" dirty="0" err="1" smtClean="0"/>
              <a:t>novērtēt</a:t>
            </a:r>
            <a:r>
              <a:rPr lang="en-US" dirty="0" smtClean="0"/>
              <a:t> </a:t>
            </a:r>
            <a:r>
              <a:rPr lang="en-US" dirty="0" err="1" smtClean="0"/>
              <a:t>cilvēku</a:t>
            </a:r>
            <a:r>
              <a:rPr lang="en-US" dirty="0" smtClean="0"/>
              <a:t> </a:t>
            </a:r>
            <a:r>
              <a:rPr lang="en-US" dirty="0" err="1" smtClean="0"/>
              <a:t>pēc</a:t>
            </a:r>
            <a:r>
              <a:rPr lang="en-US" dirty="0" smtClean="0"/>
              <a:t> </a:t>
            </a:r>
            <a:r>
              <a:rPr lang="en-US" dirty="0" err="1" smtClean="0"/>
              <a:t>pirmā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iespaida</a:t>
            </a:r>
            <a:endParaRPr lang="en-US" dirty="0"/>
          </a:p>
        </p:txBody>
      </p:sp>
      <p:pic>
        <p:nvPicPr>
          <p:cNvPr id="25602" name="Picture 2" descr="http://www.mamamia.com.au/wp-content/uploads/2012/04/im-not-intere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895600"/>
            <a:ext cx="2438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Lai veidotu pozitīvu pirmo iespaidu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• Novērtējiet auditoriju. </a:t>
            </a:r>
          </a:p>
          <a:p>
            <a:pPr>
              <a:buNone/>
            </a:pPr>
            <a:r>
              <a:rPr lang="lv-LV" dirty="0" smtClean="0"/>
              <a:t>• Novērtējiet to pieredzes līmeni. </a:t>
            </a:r>
          </a:p>
          <a:p>
            <a:pPr>
              <a:buNone/>
            </a:pPr>
            <a:r>
              <a:rPr lang="lv-LV" dirty="0" smtClean="0"/>
              <a:t>• Nospraudiet mērķi. </a:t>
            </a:r>
          </a:p>
          <a:p>
            <a:pPr>
              <a:buNone/>
            </a:pPr>
            <a:r>
              <a:rPr lang="lv-LV" dirty="0" smtClean="0"/>
              <a:t>• Apģērbieties, uzvedieties un komunicējiet tā </a:t>
            </a:r>
          </a:p>
          <a:p>
            <a:pPr>
              <a:buNone/>
            </a:pPr>
            <a:r>
              <a:rPr lang="lv-LV" dirty="0" smtClean="0"/>
              <a:t>lai atspoguļo auditorijas gaidas.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Imidža A,B,C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• </a:t>
            </a:r>
            <a:r>
              <a:rPr lang="lv-LV" dirty="0" smtClean="0">
                <a:solidFill>
                  <a:srgbClr val="FF0000"/>
                </a:solidFill>
              </a:rPr>
              <a:t>Appearance</a:t>
            </a:r>
            <a:r>
              <a:rPr lang="lv-LV" dirty="0" smtClean="0"/>
              <a:t> – izskats </a:t>
            </a:r>
          </a:p>
          <a:p>
            <a:pPr>
              <a:buNone/>
            </a:pPr>
            <a:r>
              <a:rPr lang="lv-LV" dirty="0" smtClean="0"/>
              <a:t>– krāsa, apģērbs, sakoptība </a:t>
            </a:r>
          </a:p>
          <a:p>
            <a:pPr>
              <a:buNone/>
            </a:pPr>
            <a:r>
              <a:rPr lang="lv-LV" dirty="0" smtClean="0"/>
              <a:t>• </a:t>
            </a:r>
            <a:r>
              <a:rPr lang="lv-LV" dirty="0" smtClean="0">
                <a:solidFill>
                  <a:srgbClr val="FF0000"/>
                </a:solidFill>
              </a:rPr>
              <a:t>Behavior</a:t>
            </a:r>
            <a:r>
              <a:rPr lang="lv-LV" dirty="0" smtClean="0"/>
              <a:t> – uzvedība </a:t>
            </a:r>
          </a:p>
          <a:p>
            <a:pPr>
              <a:buNone/>
            </a:pPr>
            <a:r>
              <a:rPr lang="lv-LV" dirty="0" smtClean="0"/>
              <a:t>– etiķetes ievērošana, pieklājība , attieksme </a:t>
            </a:r>
          </a:p>
          <a:p>
            <a:pPr>
              <a:buNone/>
            </a:pPr>
            <a:r>
              <a:rPr lang="lv-LV" dirty="0" smtClean="0"/>
              <a:t>• </a:t>
            </a:r>
            <a:r>
              <a:rPr lang="lv-LV" dirty="0" smtClean="0">
                <a:solidFill>
                  <a:srgbClr val="FF0000"/>
                </a:solidFill>
              </a:rPr>
              <a:t>Communication </a:t>
            </a:r>
            <a:r>
              <a:rPr lang="lv-LV" dirty="0" smtClean="0"/>
              <a:t>– komunikācija </a:t>
            </a:r>
          </a:p>
          <a:p>
            <a:pPr>
              <a:buNone/>
            </a:pPr>
            <a:r>
              <a:rPr lang="lv-LV" dirty="0" smtClean="0"/>
              <a:t>– verbālā, neverbālā, rakstiskā</a:t>
            </a:r>
            <a:endParaRPr lang="en-US" dirty="0"/>
          </a:p>
        </p:txBody>
      </p:sp>
      <p:pic>
        <p:nvPicPr>
          <p:cNvPr id="26626" name="Picture 2" descr="http://3.bp.blogspot.com/-lVpCQJAk_5A/TxWBX1qQ5RI/AAAAAAAATGI/R1AhRcLOlf4/s640/ab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71800" cy="318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Lietišķā komunikācija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Jūsu dzīves kvalitāte ir atkarīga no Jūsu </a:t>
            </a:r>
            <a:r>
              <a:rPr lang="lv-LV" dirty="0" smtClean="0">
                <a:solidFill>
                  <a:srgbClr val="FF0000"/>
                </a:solidFill>
              </a:rPr>
              <a:t>komunikācijas spējām </a:t>
            </a:r>
          </a:p>
          <a:p>
            <a:r>
              <a:rPr lang="lv-LV" dirty="0" smtClean="0"/>
              <a:t>Ļoti svarīga ir arī </a:t>
            </a:r>
            <a:r>
              <a:rPr lang="lv-LV" dirty="0" smtClean="0">
                <a:solidFill>
                  <a:srgbClr val="FF0000"/>
                </a:solidFill>
              </a:rPr>
              <a:t>attieksme</a:t>
            </a:r>
            <a:r>
              <a:rPr lang="lv-LV" dirty="0" smtClean="0"/>
              <a:t>, jo tā veicina to, </a:t>
            </a:r>
          </a:p>
          <a:p>
            <a:pPr>
              <a:buNone/>
            </a:pPr>
            <a:r>
              <a:rPr lang="lv-LV" dirty="0" smtClean="0"/>
              <a:t>cik veiksmīgi Jūs iederēsieties jebkurā vidē.</a:t>
            </a:r>
            <a:endParaRPr lang="en-US" dirty="0"/>
          </a:p>
        </p:txBody>
      </p:sp>
      <p:pic>
        <p:nvPicPr>
          <p:cNvPr id="28674" name="Picture 2" descr="http://decodethemind.files.wordpress.com/2011/05/pointing-pup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918174"/>
            <a:ext cx="4114800" cy="28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lv-LV" dirty="0" smtClean="0"/>
              <a:t>• Atcerieties, ka lietišķā komunikācija ir kas </a:t>
            </a:r>
          </a:p>
          <a:p>
            <a:pPr>
              <a:buNone/>
            </a:pPr>
            <a:r>
              <a:rPr lang="lv-LV" dirty="0" smtClean="0"/>
              <a:t>vairāk par tiešo komunikāciju «aci pret aci», </a:t>
            </a:r>
          </a:p>
          <a:p>
            <a:pPr>
              <a:buNone/>
            </a:pPr>
            <a:r>
              <a:rPr lang="lv-LV" dirty="0" smtClean="0"/>
              <a:t>tie ir arī Jūsu rakstītie darbi, sarakste un </a:t>
            </a:r>
          </a:p>
          <a:p>
            <a:pPr>
              <a:buNone/>
            </a:pPr>
            <a:r>
              <a:rPr lang="lv-LV" dirty="0" smtClean="0"/>
              <a:t>telefonsarunas. </a:t>
            </a:r>
          </a:p>
          <a:p>
            <a:pPr>
              <a:buNone/>
            </a:pPr>
            <a:r>
              <a:rPr lang="lv-LV" dirty="0" smtClean="0"/>
              <a:t>• Vēl vairāk – tas ir tas kā Jūs izskatieties un ne </a:t>
            </a:r>
          </a:p>
          <a:p>
            <a:pPr>
              <a:buNone/>
            </a:pPr>
            <a:r>
              <a:rPr lang="lv-LV" dirty="0" smtClean="0"/>
              <a:t>tikai «aci pret aci», bet arī sociālajos tīklos!!! </a:t>
            </a:r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 smtClean="0"/>
              <a:t>Ekonomisti Internet lomu mūsdienu procesos </a:t>
            </a:r>
          </a:p>
          <a:p>
            <a:pPr>
              <a:buNone/>
            </a:pPr>
            <a:r>
              <a:rPr lang="lv-LV" dirty="0" smtClean="0"/>
              <a:t>salīdzina ar efektu kādu radīja elektroenerģijas </a:t>
            </a:r>
          </a:p>
          <a:p>
            <a:pPr>
              <a:buNone/>
            </a:pPr>
            <a:r>
              <a:rPr lang="lv-LV" dirty="0" smtClean="0"/>
              <a:t>un dzelzceļa ienākšana pasaules ekonomikā.</a:t>
            </a:r>
            <a:endParaRPr lang="en-US" dirty="0"/>
          </a:p>
        </p:txBody>
      </p:sp>
      <p:sp>
        <p:nvSpPr>
          <p:cNvPr id="29700" name="AutoShape 4" descr="data:image/jpeg;base64,/9j/4AAQSkZJRgABAQAAAQABAAD/2wCEAAkGBxESEBISEBEVEhQUFxcVFRcXDhQWFBAWFRcaFiAWFhcYHSggGBomGxYYITEhJSk3MC4uFx8zODMsNygtLisBCgoKDg0OGxAQGzUlICQvLSwsMTQ3NywvLCwsLS0sLCwsLCwvLCwsLCwsLCwsLDQsLCwsLCwsLCwsLCwsLCwsLP/AABEIAOIA3wMBEQACEQEDEQH/xAAcAAEAAgMBAQEAAAAAAAAAAAAAAwYCBAUHAQj/xABHEAABAwIBBwcICAQEBwAAAAABAAIDBBEhBQYSMUFRgRMUIjJhcbEzUlNykqGi0QcWQlRigtLwI0ORwSREssI0k5Szw+Hx/8QAGgEBAAMBAQEAAAAAAAAAAAAAAAMEBQIBBv/EADERAQACAQIFAQcEAgMBAQAAAAABAgMEERIhMTJRQQUTFFJhcZEigbHwwdEjQuGhQ//aAAwDAQACEQMRAD8A9xQYySBoJcQANZJwC9iJmdoeWtFY3lXq/Oa2ELb/AInauAVzHpPWzOy6/wBKQ402VZ3a5HcDYe5Wa4cceijbU5bdbIOdSekf7bvmu+Cvhx7y/mTnUnpH+275pwV8HvL+ZOdSekf7bvmnBXwe8v5k51J6R/tu+acFfB7y/mTnUnpH+275pwV8HvL+ZOdSekf7bvmnBXwe8v5k51J6R/tu+acFfB7y/mTnUnpH+275pwV8HvL+ZOdSekf7bvmnBXwe8v5k51J6R/tu+acFfB7y/mTnUnpH+275pwV8HvL+ZOdSekf7bvmnBXwe8v5k51J6R/tu+acFfB7y/mTnUnpH+275pwV8HvL+ZOdSekf7bvmnBXwe8v5k51J6R/tu+acFfB7y/mTnUnpH+275pwV8HvL+ZOdSekf7bvmnBXwe8v5k51J6R/tu+acFfB7y/mTnUnpH+275pwV8HvL+ZTw5VnbqkdxNx71xbDjn0d11OWvSzs0Gc17CZtvxN1cR8lWyaT1ovYtf6ZI/dYY5A4BzSCDqIOBVOYmJ2loxMTG8Ml49YyyBoLnGwAuTuXsRMztDy1orG8qTljKjpnbmDqjf2ntWphwxjj6sPUaics/RzlMrCAgICAgICAgICAgICAgICAgICAgICD45wGJNu8r2I3eTO3Vs5JzkEDwLl0ZPSAHV/EL7fFR5dLOSN/VLp9fGG23WPX/a/wAUgc0OabggEEaiDtWRMTE7S+hraLRvCu52VvViB19J3dsCuaTH/wB5Zuvy9McfurSvMwQEBAQEBAQEBAQEBAQEBAQEBAQEBBFNUtbrOO4YldRWZcWvWvVozZRceqLe8qWMUeqC2afRqPeSbkk95UkRt0QzMz1YoL3mBlIuY6BxxZ0meqTiOB/1LK9oYtpi8evVveyc+9ZxT6c4+39/loZYm055D+Igdww/spsNdqRCvqbcWW0tNSIRAQEBAQEBAQEBAQEBAQYPkA1myGyaGmmf1IJHDfyZAPcXWBUU5qR6p66bLbpCV2Taoa6d/DRPuBXnxGPy6+Dy+GpJJom0jXRk6g9haT3XCkretukobY7V6wyBXThDPVtbtudw/eC7rSZR2yVq581a92rojs+aljHEK9stpay7RiAgIOpmzWclVMfss4HtBaf7gKDU048UwtaLJ7vPFvv/AA6NX5R/rO8SoadsLGTvn7ol05EBBjI8AEnYglrIHwuY2VujptDm7jvb6wviFHTLW/RNlwXx7cTBSIRAQEBAQEBAQbWS8myVDjodFgNnPIw7mj7R8PcoMueKcvVa0+ltl5+i3ZNyLBDixl3ee7pPPHZ3Cyz75bX6y1seCmPth0VGmEGE0TXtLXtDmnWHAEHvBXsTt0eTETylU8v5oktLqN2g7WYi7oP7Gu1sPu7tat4NVwz+vmz9VoIvG+OdpUJ8miXNkGg5ps5rsC07itit4tG8Pnb47Una0N2gyXUT25GF7gftEaDO/SdYHhdRZNTjp1lPi0WbJ0r/AIWJmakVNE+orpNMRt0jGwkMJGpukcXkmwGrXtVG+tvknhx8mpj9m48VePLO+34/9VCJ5ddzgAXEusBZrbm9gNgC06RtEQxMk72mWa6cCCWm644+C8t0dY+6Fgq/KP8AWd4lU6dsNDJ3z90S6ciAgnybT8rUQxnVpaTu5g0rHsJAHFQ57cNJWdJTjywu2VMnx1EZjkGGsEdZjhqc07D/APNRWZS01neG1kpF68MqHV0slPJyU35HgdGUbxuO8bO6xOpiyxeGJnwWxTzfFKriAgICAgIJ8m0JqJRGCQ0dKRw+y3cO06hxOxQ5svBX6rOmwe9t9PVfYIWsaGMAa1osANQCy5mZneW5EREbQkXj0QEBAQa7qGIycqYmGSwGmY26dhqGla9l7xTttu54a777c2wSvHTy/PLOEVcgiid/h4zcuvhO8bRvYNm847AVq6PT8P67ML2hrIv/AMdOjjsBLdMA6AOjpWOjfzdLUTgcOxX+Ou+2/Nk+7tw8W3IXTgQSU3WHHwXlujqncsNX5R/rO8SqdO2Ghk75+6JdORAQdPNQf4zuhefjYP7qpq+2Puv+z++ft/pdVntdrZQoY54zHK3Sace1p3tOwrqtprO8Ob0i8bWUjKmS5aU3deSLZIB1eyQbD26j2aloYdRF+U9WPqNJbHzjnDWa6+pWVN9QEBAQfHFBb806TQpw89aXpnuPVHs2PeSsvUX4rz9G7pMfBjj683aUCyICAgICAg42cGRHVbeTdUSRQnrMia1rpOx73X6PYAO267pfgnfZHlx+8jh32hqwZrZPpmGR8YLWC7nSuLwANtj0RwClnUZb8t/wgro8GP8AVt+ef8qLlvLDqubTALIWdGFlrWHnuHnHdsFhvJ09Lg93XeessTXar3tto6R0aits8QSU3WHHwXlujqncsNX5R/rO8SqdO2Ghk75+6JdORAQb2bkujWR/ja9nuD/9iraqN6Lugttk28rys1siD4RcWOIPvQVrKeaoN30pEZ2xnyZ9W2LPDsCtY9TNeVualm0Vb868pV2oD4naMzDG7Zfqu9VwwPBXaZa36MvJgvjnnACpET6gIIqq+gQNZwHFeWnaHtY3nZ6VGwNAaNQAA7hgsV9LHJkgICAgICAg16+tjhjdJM8MY3WSfcN5OwDEr2tZtO0ObWisb26PMM48vyVzrAGOnabtYetIRqfJ/ZuztOrX02lin6rdXz+t185P016OcArzLfUBBJTdYcfBeW6Oqdyw1flH+s7xKp07YaGTvn7ol05EBBg97mlr2dZjg9vaWm9u46lzevFWYd4rzS0Wh6HR1TZY2SMN2vAI47D2jVwWPMTE7S+hraLRvCZeOhAQYTRNe0te0OadYc0EHvBXsTt0eTETG0uFWZpxHGF7oTu67PZOP9CFPTU3r15qmTRY7dOTkVGb9WzU1ko/C+zuIfb3EqzXV1nqp30F47ebQlZIzykUjO0xOt/W1lNGWk9JV7afJXrDmZQytExps4OIxsCNmOKl4OKEHvIpaHrIN8QsN9OICAgICAgIKT9KLQYqW/pj/wBtyu6GP+SfszPak7Yo+/8AiVPC2XzggICCSm6w4+C8t0dU7lhq/KP9Z3iVTp2w0MnfP3RLpyICBY2Nml2iLusCdEbzbYuZtEdXVaWt0huZt5cbA7Qe4ci83Dr4ROO07mnbuOO0lVdRh4v1VX9JqOH9Fui9XVBqiAgICAgXQRywMd12Nd3tB8V7vMPJiJZjDUvHr6gICAgICAgo30nSf8Ize+R3staP96v6CP1zLK9rT/xxH1VJa754QEBBJTdYcfBeW6Oqdyw1flH+s7xKp07YaGTvn7ol05EBB0s15dGrt58bgO8FrvAOVTVx+ndf9nz+uY+ixV2Qqaa5khaSdZF2OPeWkE8VSrktXpLSthpbrCXJeTmU7OTjc8sHVa95dodjScQOy+Gyy5tabTvLutYrG0NxeOhAQEBAQEBAQEBAQEBAQed/SLNpVkDPRxF3/Mfb/wAa0/Z9eUyxPa9uda/3+8leWmxBAQEElN1hx8F5bo6p3LDV+Uf6zvEqnTthoZO+fuiXTkQEHxs5ifHKBcxuDrbS3U4cWkjio8tOKswlwZOC8WehxSBzQ5pu1wBBGogi4KyOj6CJ35wyR6ICAgICAgICAgICAgICAg8nzgqeVr6l4Nw13JN7owGn4g7+q29HThxw+Z9pZOLNP05NNW2eICAgkpusOPgvLdHVO5Yavyj/AFneJVOnbDQyd8/dEunIgIPhCDsZr5W5MinlNmk/wnHUCf5ZPfq77blQ1OHnxQ1dHqN44LfstqptEQEBAQEBAQEBAQEBAQEGnlivFPTyzH+WwuA852xvF1hxXVK8VohxkvFKzafR5DSNIaNI3ccXHeTiT/VfRUjaNnx+S02tMymXTgQEBBJTdYcfBeW6Oqdyw1flH+s7xKp07YaGTvn7ol05EBAQYSxhwsRcJsROzp5LzkfDZk95WDAPGMjB+IfbHbr71Sy6b1q08Gt9L/laKDKUM4vDK2S2sB3Sb6zdbeIVO1Zr1ho1vW3bO7bXLoQEBAQEBAQEBAQEBBR/pIyhfkqVp6x5WT1WmzQe91z+RXtDi4rcXhl+1M3DSKR6/wB/v2VQLYfOiAgICCSm6w4+C8t0dU7lhq/KP9Z3iVTp2w0MnfP3RLpyICAg+FB3Mg0VLUw3fE0yRnk5LOcDpDUToka2kHvus7NbJS/VsaamLLjiduccpdCnzXoWOD20sWkDcOc3TIO8F17FQ2y3t1lZpgx07YddRpRAQEBAQEBAQEBAQRVdSyKN8kh0WMaXOO4AXXsRMztDy1orG8vIp6t080lRJg6Q3A8xowa3g0Ad9yt/T4ox0iHyerzzlyTYUysICAgIJKbrDj4Ly3R1TuWGr8o/1neJVOnbDQyd8/dEunIgICDRray3Rbr2nd2DtUtKesoMmXblCLIeVnUk/KAExus2Vo1luxw/E25PEjauNVg97Xl1hLodV7m/PpPV6hTVDZGNfG4Oa4Xa4HAgrDmJidpfT1tFo3jokXj0QEBAQEBAQEBAQEFAz9yxyrxRxnoMIdOdjnDFsfDBx7dHcVo6LBvPHP7Mf2nqto93X91cAWqwX1AQEBAQSU3WHHwXlujqncsNX5R/rO8SqdO2Ghk75+6JdORAQaNdWW6Lde07uwdqlpT1lXy5duUOaplcQbmRsszUjjyXTjJu6JxsCd7T9h3uO0bquo0tcvP1X9Jrr4eXWPC9ZJzopZ7AScm8/wAuSzHX3C+DvykrJyYL4+sN7Dq8WXtnn4dpQrIgICAgICAgICCu54Zxc2ZycRBqJB0Br5JurlHDwG09gKsafBOW30VNXqow1+vo89gi0RrJJxJJuXE4kknWbrdrWKxtD5a95tO8pF65EBAQEBBJTdYcfBeW6Oqdyw1flH+s7xKp07YaGTvn7ol05EGjXVdui3XtO7sHapaU9ZQZcm3KHNUysICAgilY04EXJwAtck7gNpXltojeXVeKZ2hZ83M06joulmnpoxiIo6iRj3jc7RNmDs19yydTnxzypG/1b+j0uaOeS0xHjf8Auy+gfu91QaogICAgICAg4ec+cbKRuiLPncOhHfV+N+5vjaw2kTYcFss8uitqdTXBXeevh5zd73uklcXyPN3OO07huA1AbAFuY8cUrtD5jNmtltxWZqRCICAgICAgkpusOPgvLdHVO5Yavyj/AFneJVOnbDQyd8/dEunLSrqvR6Lde0+b/wC1LSm/OUGXJtyhzQCcACTuAuSppmI6q8RMztCJ8zRgcO8WXPHHl1OO0ejKMl3Va53qsc7wC8nJSOsvYw5J6VlvU+R6uTqU0ne8CMd/TsoravFX1WKaDPfpX/H8uzRZlSuxnmawebGNJ3tOAAPAqpk9ofJC/i9kT/8Apb8f7/8AFoyVkSnp8YoxpbXuOk8/mOodgsFRyZr5O6Wph02PD2R/t0bqJOXQLoF0C6BdAugIKlnFnk2MmKktLLqc/XFD+t3YMBtOFlbwaS2TnPKGfqtfXFyrzn+FLDSXOe9xe9xu5zjdzj+9mxbFMcUjaHz2XLbJbezNdohAQEBAQEBBJTdYcfBeW6OqdzumUP6Y1PAeO0PGkPFUsc71hpZo2yTH1albVaIsOsfd2qelN+cq2TJw8o6uSSp1R8PfbcQcR2hJjd7E7TvDuZLzvqIbNmBnj33tK0d5wfxse1Z2bQxPOnJr6b2pav6cnP8An/1b8l5dgqPJSgu2sPRkHe048Rgs6+K1O6Gziz48sb0ndv6SjSmkgaSBpIGkgaSBpIGkgaSDj5Wzopqe7XP5SQfy4+k+/wCLY38xCmx4L5OkK+bVYsXdPPwpmV8v1NVdpPIxH+Wxxu8fjfrPcLDfdaWHRVpztzli6n2le/KvKHOjjDRYCyvRGzMmZlmjwQEBAQEBAQEGMtW2FpleQGt1k6hc6PiQo81+Gkyn02OcmWKx/eTYoMoaHOaZ3laWeSGx2x6TnRP7jHYflVHRzx14fDT9pR7u3F5/lE5xJucSVpMWZ35viAgII5IGnWMRiDtB3gryaxPV1W815w6NHl2shwbNyjR9mUafxXDveqmTRY7dOS/i9pZqcpnf7uxT58EeWpnDtjeHX/K7Rt/UqpfQWjtloY/atJ7o2/v7OjDnjRu1yOYdzoZB7wCPeoJ0uWPRarrsFv8As225yUZ/zUI75Wt8VH7nJ8spY1OGf+0fll9YKP73B/1MfzT3V/ln8Pff4vmj8o35z0Q/zMZ9V2l/puvYw5PllzOpwx/2j8tKbPakHUMknqwOF+L9EKSukyz6Ibe0MFfVzanPeU4QUwbudK+/wM/UrFPZ8/8AaVXJ7WrHbX8/3/Li1uUqqfCadwafsM/hs7jo4uHeSrePR46+jPy+0Mt/Xb7NWKBrRZoA4KzERCjNplIvXggICAgICAgICAg1TSiqq6agtfl9OSXC4bFExxBd2GQNt2sWdr8u0RSPvLZ9k4d5nJP2j/Lb+l6gfRV8WUoml0U4ENQ0bXtGFzvLGi24w467KjgyzjtvDU1WCuWk1lDTVDJGNkjcHMcLtI28NhBwI2ELdpeL14qvlsuK2K01slXSMQEBAQEHwtG5DdiYm7gm0PeKXzkW7gvNoOKX0Rt3Be7QcUsgEebvqAgICAgICAgICAgICDWyjXxwRmWU2aMAB1nuOpjd5PusScAVHlyxjrvKbT4LZr8Mfv8AR2voSyVJK6oyrUCzpv4MA2Njaelo/h0mtaNv8Nx2rCy3m1t5fVYcdcdIrXo9Ky5kmGrp5KedulHILHeNoc07HAgEHeAokz84ZWoa3IdU6GQcpE8lzCbiKpaMNJp+xIBYEbML6Q0SbWHNak71UtRpqZY4bftPhYMlZfp6iwY/Ref5byGvv+HY/wDKe8BamPVUv15Sws2hy4+cRvH0/wBOqRbXgrCm+ICAgICAgICAgICAgICAgICAgICD6BfVik8iI35Q4uVs5qeC4DhLJ5jHA2P434hvvPYquXV0r285X8Hs/JfnflH/AN/Dm5qZu1WXKvSlJZTRG0jwCGRjAmKK+uRwtc42Fifsg5eXLa0726t3Bgrjrw1jaP5fo6jpWRRsiiaGMjaGMaBg1rRYAcFXWkyDQy3kenq4XQVUTZY3bDrB2OaRi1w3jFB4pnV9C1TGXPye8VMfo5HNZM3sDjZknedHuKki/lHNPCkzwZUoujIyrgDcLOZLyQA3XuwjtCkrkmO2UN8Vbd0RLV+tdX95+CL9K7+Iv8yL4TF8kfg+tdX95+CL9KfEX+Y+ExfJH4PrXV/efgi/SnxF/mPhMXyR+D611f3n4Iv0p8Rf5j4TF8kfg+tdX95+CL9KfEX+Y+ExfJH4S02d1U17SZhIAcWFsdnjcS0AjvC9rqckTvxPLaPDMbcGz0HJWUo6iMSRHDU5p60bvNd/Y7Vq4c0ZI3hg6jT2wW2np6S21KriAgICAg52XMsR0sek7pPdfk2XsXkbTuaNp4DFQZ88Y4+q3pNJOed55VjrP+IUF+dtWSTzgC51BkQA7BdupZnxGT5m5Gkw/JDH611f3n4Iv0rz4i/zHwmL5I/B9a6v7z8EX6U+Iv8AMfCYvkj8H1rq/vPwRfpT4i/zHwmL5I/B9a6v7z8EX6U+Iv8AMfCYvkj8H1rq/vPwxfpT4i/zHwmL5I/Dcp8l5Vrjotiq5w7e2QQ/1daMKO19+spqYor2xs9AzS+hR5LZMpyBjcDyETrud2SS6m7iGX7HBRzfwlinl7Nk+higiZFBG2ONgs1rWgNaO73rhI2EBAQEBAsg+WQLIFkCyCDKFDFPE+GZjZI5AWva4XDgf3r2IPz1njmrU5EqRPATJSyGzXHEWOPIzW2+a7br13CsYss1neOqtnwVyVmto5OzkvKMdRGJIjhqc09aN3mu/sdoWzhzRkjeHzWo09sFtp6ekttSq4gICDnZcyxHSx6Tuk91+TZexeRtO5o2ngMVBnzxjj6rek0k57eKx1n/ABCH6O8xZcqzc+r782vgMWmpLT1GD7MI1EjXiBjcjGyZJmd56vpcWKKxERG0Q99iia1oaxoa1oAaAAA0DAAAagBsUKZlZAsgWQLIPqAgICAgICAgICAgICAgINfKFDFPE+GZgkjkBa9rhcOB/evYg/PWeOatTkSpE8BMlLIdFrjiLHHkZrbfNdttvuFYxZZrO8dVbPgrkrNbRydnJeUY6iMSRHDU5p60bvNd89oWzhzRkjeHzOo09sFtp6ekttSoBBzsuZYjpY9J/Sc6/JsvYvI2nc0bTwGKgz54xR9VvSaSc9vFY6yh+jvMWbKs3Pq+/Nr4DFvOS09RnmwjUSNeIGNyMbJkmZ3nq+kxYorEREbRD32KJrGtaxoa1oDWtAAa0AWAAGoAbFCnZoCAgICAgICAgICAgICAgICAgICAg18oUMU8T4Z2CSOQFr2uFw4H969iD88545q1ORKkTQEyUsh0WuOIsceRmtqd5rtuvXcKxiyzWd46q2fBXJWa26O1kvKMdRGJIjhqcD1o3ea7t7doxWziyxkjeHzOo09sFtp6ek+UOXMsR0sek/pOdfk2XsXkbTuaNp4a1znzxij6pNJpbZ7eKx1lB9HmY02VZue19+bXwGLeclp6jPNhGoka8QMbkY2TJMzvPV9JixRWIiI2iHv0MTWNa1jQ1rQGtaAA1oAsAAMAANihTs0BAQEBAQEBAQEBAQEBAQEBAQEBAQEBBr5RoYp4nwzsEkcg0XtcLhwP717EH55zwzWqch1ImgJkpZDotc65FtfIzW+0NjttrjG4VjFlms7x1Vs+CuSs1tHJu/R7mNNlWbntfcU18Bi01OifJs82IaiRrxAxuRzkyTM7z1dYsUVrERG0Q9+hiaxrWMaGtaA1rQAGtAFgABgABsUKdmgICAgICAgICAgICAgICAgICAgICAgICAg5mc8DJKKqbIxr2mGS7XNDmmzSRgcMCAeCDoQxNY1rWNDWtAa1oADWgCwAAwAA2IM0BAQEBAQEBAQEBAQ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https://si0.twimg.com/profile_images/2284174758/v65oai7fxn47qv9nec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762000"/>
            <a:ext cx="1600200" cy="1600200"/>
          </a:xfrm>
          <a:prstGeom prst="rect">
            <a:avLst/>
          </a:prstGeom>
          <a:noFill/>
        </p:spPr>
      </p:pic>
      <p:pic>
        <p:nvPicPr>
          <p:cNvPr id="29706" name="Picture 10" descr="https://si0.twimg.com/profile_images/1142883692/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-152400"/>
            <a:ext cx="1752599" cy="1752600"/>
          </a:xfrm>
          <a:prstGeom prst="rect">
            <a:avLst/>
          </a:prstGeom>
          <a:noFill/>
        </p:spPr>
      </p:pic>
      <p:pic>
        <p:nvPicPr>
          <p:cNvPr id="29708" name="Picture 12" descr="https://www.facebook.com/images/fb_icon_325x3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0"/>
            <a:ext cx="1371600" cy="1371600"/>
          </a:xfrm>
          <a:prstGeom prst="rect">
            <a:avLst/>
          </a:prstGeom>
          <a:noFill/>
        </p:spPr>
      </p:pic>
      <p:sp>
        <p:nvSpPr>
          <p:cNvPr id="29710" name="AutoShape 14" descr="data:image/jpeg;base64,/9j/4AAQSkZJRgABAQAAAQABAAD/2wCEAAkGBxQQEhQUEhQWFhUWGBUUFRQUFRUYFBUVFRsYFhcVFBQYHCggGBwnHRUVITEhJSkrLi4uFx8zODMsNyguLiwBCgoKDg0OGhAQGy0kHx0sLCwsLDcsLCwsLCwsLiwsLCwsLCwsLCwsLCwsMSwsLCwsLCwsLCwsLCwsLCwsNywsN//AABEIAMIBAwMBIgACEQEDEQH/xAAcAAEAAgMBAQEAAAAAAAAAAAAABgcDBAUCCAH/xABKEAABAwIDBAUHBwsCBQUAAAABAAIDBBEFEiEGBzFBEyJRYXEUMnKBkaGxFjNSU7LB0QgVIyVCYoKSouHwNFREk8LS0xckNkNz/8QAGgEBAAMBAQEAAAAAAAAAAAAAAAIDBAEFBv/EACwRAQACAgAFAwIFBQAAAAAAAAABAgMRBBITITEFQVEUcSIyscHRBiM0cpH/2gAMAwEAAhEDEQA/ALxREQEREBERAREQFhqKlkYzPc1o7XEAe0rgba7Vsw+K+jpXXyM5ek7uHvVSPqqivqAZXucTe1+A0OjW8GjwVeTJFKzM+zRg4a2Xcx4hc7tqaQf/AHs9VyPaAnyppPr26eP4KsXbO2y3vz+5aFThQa5/g74FX+nVji6zbetRM/8AHn8RnjFl6f2W58qqT69nv/BextNS/Xs9/wCCoxlGVniofv5rL1nqfTR8ruG0dN9c33r9+UNN9c1U02hKy+Q95XOtKP08fK4PlFTfXM9q8naSl+vZ7VTj6A961ZaPv96dY+nj5XZ8pqT/AHEf8y/PlRSf7iP+ZULVQ5Bcmw7VxX4lDykU4vMuWw1jzL6ZpsfppDZk8RPIZxc+AK6QK+UfzmwcJPiprsZvBlpy0Od0kPNpN7DtYeXhw+KlFvlCcUe0r6RauG1zKiNskZzMcLg/cewraU1IiIgIiICIiAiIgIiICIiAiIgIiIC/HGwX6tbEjaKQ/uu+CD552txl1bVyyE3aHFrByDGmzfx9ZUm2aiHlDP4vslV3QvuB36qxtnT/AO5Z/F9krzuLt/Zt9pfS+mUjpZft/KV4gbW8CovXP60ng/4FSPFDq3wPxCitc/WTwf8AAr0v6a74J/1n9XxHqH+ZP3j9nOjf/n9ltRyLkxSLdZJ/nFedL6mYb7JFlD/8/utASL9MvauITVtSSD/PFa0z7rE6VYpJF0iEa22ceiAB4nX3fiolDppw7z+Cle2B/RA/vD3kKJceXfotmH8jDxH53Ww2i6cluZoOUltwbuI4NaBxP4HimFQFj5AQRYcOxwNj4FZ6f6YabmwHBpvawtl4LZisXS25NH2gFbkjVNq8fbJEQs7ctjx6SSlcdCOkZfkRYOA8QQfUVby+dt1khGKQ25iQf0FfRKhSeyWWPxCIikrEREBERAREQEREBERAREQEREBauK/Myeg74LaWpivzMnoO+CD5Vw+azR4D4KwcDxCNlQ3M8DzuJ7iubh+wkLoHP6We7WOcGgxWJa0kD5u/JdGj2XgmpYTIMklqiSR7HN6R+Qt6JmWR+UXBfyHmt775MmDq1mu/L18HqHQpesV3zdkgxPGoSW2kadDzUZrMRY50lnDUPt7DwXQh2IpGPGedzm9M1mjo23Y97WtN78wXXtrpoLajVxTZ6CCldNmde9nRlzT1HFzdbDRzSACAXWJ5LX6bb6Gk1j8UTEx8PCz8PGbNOXetyjsdWAuthFJNUm0MZfbi7g1vpOOg+K7DtgaOFjJpKmfIGNllEhia0AtDiwuEYI46n7yodtLvJlkHQYePJ6dt2tcwWkcO0fVg/wAx4krPGHcvTtxXbsnUmzbIBerrIIO4kfF7m39ixCkw9+jMVgLjwuY//IqywDCzM7PJdxJuXO1J8XO4qa1Gz8Ri4G/i0+5a68JTXeWG/G2iXXrdlJ2tzxFk7O2J3WPg08fBpKjEs1iQ64I0II1BHIg8/FR2WWow6TNSyPiN9WjzXelGeq5TLCNoafGwIKoCCsA6krOEluQve/oG/a08Qs+Th9T2asXF83lHMVhFQwsvY6Fp7xr9y4kGDyjRzAbcw4e46EK36PdPBM24rJwRo5uSG7T2ebqOBB5ghZHbm4v95P8AyRfglYtWNGS+O87naqoqSZg6rNe0vBPgCTovMEBhY8yEGSTKA0G4a0G+p7VaEm5yL/eT/wAkS0qndJE3/i5v+XGk80xqUadOs7iJ2jm6p98Vg8JPsFfR6o/YnZZlHikBbK9/zgs5rRxYexXgp08IZJ3IiIpKxERAREQEREBERAREQEREBERAWpivzMnoO+C21qYv8zL6DvgUFcbJeY3wC81m7qGZ5cyaWIHXI0Mc0ejmFwO6+nJNkvMb4BTKmKohfdCBujiP/Fy/8uL8F7i3V0tMemllkmDbZYnNjYxzr2aH5Rctva4uNL300VhxFcraaewjb2lzj6hb/qVitSO9/aR0kgo2OOVlny/vPPWa0+F83i7uULoGBgzOF+wdveUrJjUVE0p1L5Hu9rjYeyy/ansHc0fBXVjUbVXnbuYVXOe7T+w8SpTPUv6McD4O194UIoJclmjgP8uV2pZHBgJvY8D2qyvfyp6PNL9lbJJG5xbmY3iD52nEgd3aovWU5Y4PYSCCHNcNCCDcEEcCCpZgWMgOyTPLYwCSW+d6OaxIB1OmtxoRdeKihY5zxHfo73Ze9wDy115+5Qsly8izN3m1XlMEc7j12kQ1A5X0s+3i4O7g56srNdfP27NnR1FRAfNkizW72HLf2SH2K78CqjLBG48S0X8baqnwv3uNtuZcqvOhXRmcuTXu0KjMpwjGEH9Zw/x/ZKtFVXgh/WcP8f2SrUUq+HL+RERSQEREBERAREQEREBERAREQEREBaeMfMS+g74Fbi0sZ+Yl9B3wKCt9lD1G+AUwpyoZsqeo3wCmFOVnhos6URXC2qd14e8PHwP3LtRFcPbMfog8cY3B3q5+4lTVx5fMbmmKaRp4te5p8WuIPwWR89tSOBB9QK7u8XDOhqenb83P1wRwz6Zx69HfxHsUfGqvidwptHdnZUhruBXUmxNpY0dbQEcbjU30HJcRrLcrju4j8Vl05Bx7spHvOi7FphKs6bUFSDm0JvZo8XGyl1JJxsANFEqOIghx5cGjl3ntK65xDo2d5XIlXl7pLu9ZeulfybC658XMt8CrZ2QfemYe5VXsmw09FJMdJKohsfbk1DT73u8AFa+ARdHAwdwVdp7raxqrencuRXv0K6E71yK52hVUyshwcAP6zh/j+yVayqbZw/rOLwf9kq2VZTwjk8iIimgIiICIiAiIgIiICIiAiIgIiIC0sa/08voO+BW6tHHP9PN6D/gUFZbK+YFMacqF7LO6g8ApfTuWaGmzpRuWpicedrmngQszHLzNqFOJVqoxahY4PpKnzHG8T+bHcrHlx95CrrEsHloZMsouwnqSC+R47jyP7p1+Ku3afCxM03GvIqDy1ckAMczBNEdC14B09fH1qdLaLViyL0lGx/AgdxXRGDWFy5tvFZHUFBIbsllpj9G92D1PB+0jsJg54ibdzGA+3Mfgr+envDNOG++0ufVujhB1ue3ksmz+Ampd09R1KZvWu7Qygcm9je13qGuo3IjQwG7GPqZBwdKbtB7bEBvuK34I56946TRgNw0eaPxKqtaPZbTHry7+B3rqhrrWhj0Y21hYc7cuA05ABWZG6wso/gFA2Fga0f3XbzKmZWSSuXKrnaFbsr1zK12hUdpQ5GzB/WcXhJ9lW2qh2UN8Ti8JPgreV1PCvJ5ERFNAREQEREBERAREQEREBERAREQFoY7/AKeb/wDN/wACt9a9fDnje36TSPaEFRbMP6o9Sl9O9QHA5TE4xu0cwlh8Wmx+Cl9NULNPaWqXcY5ZC5aEc6zCVNoaYa2G4UUxXDb30Uve660qmEFd27Cs63A2k8FofmBqseooAVrDDQu8xqEUw/AmgjRTHCqANtos1NQgLpQsAXJkbMDbLKXrXzrw+ZR25p6meuVXSaFZ6ioXGxCpsCubSiHjY118Tj9GT4K4VT+7WEy4g5/KNjrnveQB7g5XAtFPCnJ5ERFNAREQEREBERAREQEREBERAREQEKIgqzeJs4+GU1cLSWu+daOII/bA7LcfC/auNhmMAgaq6pIw4WIuFCMc3cwyuL4XGFx1OW2UnvadPZZV2pvwtpk12lxocRHatpteO1aX/p5Vt4TMI9E/9y9DYOs+tZ/KfxVfTss56t8V47U8tb2rR+QtZ9az2O/FfvyHrfrWex34pyWc5qtt1S1ePKGrW+Q9b9Yz2O/Ffh2HrfrGexycljmq2/LG9qGuHatM7D1v1kfscvPyGrfpx/1J07HNVsvrx2rBJXjtWN2wlb9OP+pY3bA1v04/6k6cnPVgqcRA5rgVtc6VwjjBc5xs1reJKk9Pu0qXn9LM1o55Wkn1En7lN9mdjaeh1YM0h4yO1cfXyHcFKuNyckezxsFs55DBZ1jK855D39g7gNFJ0RXKJnYiIgIiICIiAiIgIiICIiAiIgIiIMc87Y2lz3Na0cXOIDR4k6BeKerjk8x7Hc+q4H4FU3tTST7S4lNSQzdFSUXVe+xcHTEkE5QRmNw5o10DSeajW5qiNNjz4Mwd0YqYi4cDkNsw/lQfSCIiAiL8QYpKuNrgxz2h7tWsLgHEdobe5WZfPH5QpL8TpmNOvQMAtxBdJJZfQkTcrQOwAexB7Rfl1+oCIiAiIgIiICIiAiIgIiICIiAiIgIiICIiAiIgLxM6zXEcgT7AsddVsgjfLK4NYxrnvceDWtFyVF9htv4MXdO2CORohyXMgaA8PzAEWJt5h0KCH/k5y56ese43e6cOeeZu29z6y5RXdb/8kqPTrftOXUvU7LV9Q9tO+ehqes0sv1LEloLgCGubmc2x4ix5Lgbnqvpsclmtlztqpcp4tzdaxPdeyC393+8BmLPqIxC6J0BF+uHtc0uc0EGwIPV4W58VNGuB4eHrXy7u52jdRU+JSR/PyiCGADzjLK6QXaO0DMfEBTD8nOWUT18chdp0bnhxJtLme0nxOtzzsEFt7SbTUuHR9JVStjB80al7yOTGDVyrDHd5tBiro6Rrq+DPK0NngLYzmd1RmaHEuZ1uFlFd7sJfjzBWOIpnGna11+q2DqiWx5Wd0l+xXHT7u8MEsE8VMxrobOjLCcjjoWvcL2eRoQSgoPbvZh1NisdIamSYv6ACaS5e3pHWA1cb2vflxVwv2IOHxPqZMWxEiBrpXXmBYQwZiOjeHA3ta3eoBvGObaeAdktC33sP3qyt+VWY8InANjI6KP1F4cR7GlBV2HbY49itRJLQl+VhzdEwRCKNp81hMlg86c9TqrN3T7eS4oJ4qmNsc9OW5soLWuDi4atJJa4FpB8Qsu5LCxT4TAbAOmL5nntzOIbf+FrVX26naUvx2rEcILKx8rnEOt0TWF8gdw61zpbTzkE53x7ePwqGOOnt5RPmyuIBEbG2u/KdCbkAX049ii0W3WNYVBDNiVO2WCRwGY5WTtv1g12TRpsCQC3lYptVTit2rpYXi7IWxkjl+ja+o4d5IXe/KFrRHhjYyLmWZjQfo5A55P8ATb1oOjvB3guoKCnq6aNsnlBZk6S4DWvYZAS0ak2FrXCkmCbUUtU2Po6iB0jmtJYyVhcHEAlobe+hVP43WNxLBcIjETmN8sp6SziOvkY6Jzmka2JuNbHQrjTbOQnadtLAzo4WTRODWk6CONszxc3Opa72oLl3n7X/AJpojKwB0z3COFrvNzkElzh2AAnvNhzVR4Rtxj8UJrnNdNS/tGWNnR2vbM3JleBfS40XY/KGc6aqw+mafOzG370r2MB/pKsLeA6OhwWpaGDo2U/k7GcAA+0LfZmB9SDq7F7QtxKjhqmtydIDmZe+V7SWuAPMXBseyy5Gzm8SCtrpqFscrJYTKC52TI7onZHWIdca9yjv5POLmWgfAY7CneQJL3D+lLnkW5EfeFAdjcXFJjGKVJ16KOvkA7XdKMrfW4getB9JLQmxymZMKd88TZnAFsTpGiQ34WaTc8FRO6THqv8AO0grJ5bdFNJMyR7iwWAfcsJs23dwUL2kfNXYi2Z92mska+HjdsT3mKLwsGD2XQfXSLHTx5GtbcnKA27jcmwtcnmVkQEREBERAREQEREBERBD97sL34RWCPiGNcbfQa9rn/0hyxbosIgp8Mp3QWJmY2WV/EukI6wJ/dN225W7bqZyRhwIcAQQQQRcEHQgjmFXUu7aemc44XiEtJG8lxgc0SwtJ+rDj1fYT3oJhtVj8WH00lRMQAwHK24u9/7LGjmSVSO4/D5Jpq+vcOEUrAeTpZf0jreAb/WFKandBUVsrX4jick7W8GtZa3aG5nFrfU1WZgmCw0UDYKdgZG0WDeN78S4nzieZKD5j3NYZ5Ti1OCLtjLp3A8LxAlht6ZapPu12lgwmsxUVbix13ZG2Jc98b5Lsbbmcwsri2f2HoaCZ81LAI5HgtJD3kBpIcWta5xDRcDgOS35dnaR0wqHU0JmFj0pjYZLjgc1r370FaYDhtDiNL+ba14FeHSVLm2LZYZKlxmIic4WeQ17czRf3acjZfaKrwDEGYXVu6enc5jYnDzmCU2Y5gOobfQsPDW3fae0Ww1DXvElRADKLWlY50cnV4Xcwi9uV72WDCN3lBTTdO2EvmBuJZpJJXAjgRnJAPfxQVLvOj8n2kppX6Mc+jlueGVrwxxv3ZCut+UXi+dsNJH1iy9TPbXI3SKMu7LmQ+1vap9vE2BhxiNge8xSx36OVrQ6wdxa9txmboDxBBHHjfS2U3X01HT1EMznVD6luSaV3VJYODYxc5bHW9ybgdgsHrY/FmQbPwzk9WKlJJ/eYHNt45hZVFuVvS4vEJ+oZYHFmbS4kYJGG57Wj3qw6bc+5oZTvxCZ9C1/SGky5cxvexeHWtfu7SLHVS3aXYCgxExuqIbujaGNcxzmHIODDlIuBy7Lm1kFYYVjEc21pkYbsdniY79lxjh6Mlp5jNG4Arx+UfjbXyU9Iw3MYdNKB+yX2awHsNsx/iHap7tduvp6wQGneaSWnaGQyQjgwEloIBB0JJBBB1PFU9tXhsNJSVTI5JK2d08bamuykQx5bkQtkcSZHk2JsTwHYgsPd5s8+pocFeMohp5KipluesZA94iDRbXUuJN+S51JT9Ftg/Pp0jXPjvzzQcv5Xj1KR7jm1f5vi6V0Jpi13QBgf0wPSPzdIT1SL34dy7W2ewjMQlhqI5n01TDoyeIAnLqcrhcXtd1tf2jxQVNvSxlsu0FMAepTPponHlmEgkfr3ZwD4Kwd+1QTh7adgLpameKKNg85xBz6Dxa0esL3ie6SlmoW0we8Ste6byp1nSvlf57pPpA2Gl/2Rr25dm9380dWyqr611ZJC3JTgsyNjvoXkXN3W/Ek6WCIbhsahpcOr3SuDehk6Z4J1ylgDdO8sI8VU+EOkqa4Ru0NVM2OVtraSTNc4W5aj3L6UO7HDjV+V9B183SFmY9CX3vm6Phx1tw7lyIt0cLMSFeyoeLTGoMJY0jOXF9g+4sLnsKCo9qJ5GY3XRQiz6iR9IO5s5azT1G3rXb3lULaPG8PaBlijZRBvIBkUmU/ZVx1ewdFLWtrnRHyhrmvzB7g0vZbK5zAbEiw9iwbwNgYMYYwSOdHJHfJKwAkB3FrmnzhoDy4eKDxtJXOlxPD6SJ5BaZKyoDXWtFG0sYHgcQ57+B7FMVFth9iYsLa8iR800luknl88hujWDjZo7Ln4WlKAiIgIiICIiAiIgIiICIiAiIgIiICIiAiIgIiIIBvcxOVjKOlieY/LahlPJI02eIiQHBp5E5hr+Kju/lkNHhVPSwtaxpmaGMbpZkbHEnvN3Nue9TzbvZFmKwNjc90UkbxLDMzUxvHO1xcescAq7x3dNiWITRurcQjlawBodkcHNZzyxhobmPbf4IJzuihLMIowebHO9TnucPcQpgtbDaJlPFHDGLMjY2Ng7GtAA+C2U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AutoShape 16" descr="data:image/jpeg;base64,/9j/4AAQSkZJRgABAQAAAQABAAD/2wCEAAkGBxQQEhQUEhQWFhUWGBUUFRQUFRUYFBUVFRsYFhcVFBQYHCggGBwnHRUVITEhJSkrLi4uFx8zODMsNyguLiwBCgoKDg0OGhAQGy0kHx0sLCwsLDcsLCwsLCwsLiwsLCwsLCwsLCwsLCwsMSwsLCwsLCwsLCwsLCwsLCwsNywsN//AABEIAMIBAwMBIgACEQEDEQH/xAAcAAEAAgMBAQEAAAAAAAAAAAAABgcDBAUCCAH/xABKEAABAwIDBAUHBwsCBQUAAAABAAIDBBEFEiEGBzFBEyJRYXEUMnKBkaGxFjNSU7LB0QgVIyVCYoKSouHwNFREk8LS0xckNkNz/8QAGgEBAAMBAQEAAAAAAAAAAAAAAAIDBAEFBv/EACwRAQACAgAFAwIFBQAAAAAAAAABAgMRBBITITEFQVEUcSIyscHRBiM0cpH/2gAMAwEAAhEDEQA/ALxREQEREBERAREQFhqKlkYzPc1o7XEAe0rgba7Vsw+K+jpXXyM5ek7uHvVSPqqivqAZXucTe1+A0OjW8GjwVeTJFKzM+zRg4a2Xcx4hc7tqaQf/AHs9VyPaAnyppPr26eP4KsXbO2y3vz+5aFThQa5/g74FX+nVji6zbetRM/8AHn8RnjFl6f2W58qqT69nv/BextNS/Xs9/wCCoxlGVniofv5rL1nqfTR8ruG0dN9c33r9+UNN9c1U02hKy+Q95XOtKP08fK4PlFTfXM9q8naSl+vZ7VTj6A961ZaPv96dY+nj5XZ8pqT/AHEf8y/PlRSf7iP+ZULVQ5Bcmw7VxX4lDykU4vMuWw1jzL6ZpsfppDZk8RPIZxc+AK6QK+UfzmwcJPiprsZvBlpy0Od0kPNpN7DtYeXhw+KlFvlCcUe0r6RauG1zKiNskZzMcLg/cewraU1IiIgIiICIiAiIgIiICIiAiIgIiIC/HGwX6tbEjaKQ/uu+CD552txl1bVyyE3aHFrByDGmzfx9ZUm2aiHlDP4vslV3QvuB36qxtnT/AO5Z/F9krzuLt/Zt9pfS+mUjpZft/KV4gbW8CovXP60ng/4FSPFDq3wPxCitc/WTwf8AAr0v6a74J/1n9XxHqH+ZP3j9nOjf/n9ltRyLkxSLdZJ/nFedL6mYb7JFlD/8/utASL9MvauITVtSSD/PFa0z7rE6VYpJF0iEa22ceiAB4nX3fiolDppw7z+Cle2B/RA/vD3kKJceXfotmH8jDxH53Ww2i6cluZoOUltwbuI4NaBxP4HimFQFj5AQRYcOxwNj4FZ6f6YabmwHBpvawtl4LZisXS25NH2gFbkjVNq8fbJEQs7ctjx6SSlcdCOkZfkRYOA8QQfUVby+dt1khGKQ25iQf0FfRKhSeyWWPxCIikrEREBERAREQEREBERAREQEREBauK/Myeg74LaWpivzMnoO+CD5Vw+azR4D4KwcDxCNlQ3M8DzuJ7iubh+wkLoHP6We7WOcGgxWJa0kD5u/JdGj2XgmpYTIMklqiSR7HN6R+Qt6JmWR+UXBfyHmt775MmDq1mu/L18HqHQpesV3zdkgxPGoSW2kadDzUZrMRY50lnDUPt7DwXQh2IpGPGedzm9M1mjo23Y97WtN78wXXtrpoLajVxTZ6CCldNmde9nRlzT1HFzdbDRzSACAXWJ5LX6bb6Gk1j8UTEx8PCz8PGbNOXetyjsdWAuthFJNUm0MZfbi7g1vpOOg+K7DtgaOFjJpKmfIGNllEhia0AtDiwuEYI46n7yodtLvJlkHQYePJ6dt2tcwWkcO0fVg/wAx4krPGHcvTtxXbsnUmzbIBerrIIO4kfF7m39ixCkw9+jMVgLjwuY//IqywDCzM7PJdxJuXO1J8XO4qa1Gz8Ri4G/i0+5a68JTXeWG/G2iXXrdlJ2tzxFk7O2J3WPg08fBpKjEs1iQ64I0II1BHIg8/FR2WWow6TNSyPiN9WjzXelGeq5TLCNoafGwIKoCCsA6krOEluQve/oG/a08Qs+Th9T2asXF83lHMVhFQwsvY6Fp7xr9y4kGDyjRzAbcw4e46EK36PdPBM24rJwRo5uSG7T2ebqOBB5ghZHbm4v95P8AyRfglYtWNGS+O87naqoqSZg6rNe0vBPgCTovMEBhY8yEGSTKA0G4a0G+p7VaEm5yL/eT/wAkS0qndJE3/i5v+XGk80xqUadOs7iJ2jm6p98Vg8JPsFfR6o/YnZZlHikBbK9/zgs5rRxYexXgp08IZJ3IiIpKxERAREQEREBERAREQEREBERAWpivzMnoO+C21qYv8zL6DvgUFcbJeY3wC81m7qGZ5cyaWIHXI0Mc0ejmFwO6+nJNkvMb4BTKmKohfdCBujiP/Fy/8uL8F7i3V0tMemllkmDbZYnNjYxzr2aH5Rctva4uNL300VhxFcraaewjb2lzj6hb/qVitSO9/aR0kgo2OOVlny/vPPWa0+F83i7uULoGBgzOF+wdveUrJjUVE0p1L5Hu9rjYeyy/ansHc0fBXVjUbVXnbuYVXOe7T+w8SpTPUv6McD4O194UIoJclmjgP8uV2pZHBgJvY8D2qyvfyp6PNL9lbJJG5xbmY3iD52nEgd3aovWU5Y4PYSCCHNcNCCDcEEcCCpZgWMgOyTPLYwCSW+d6OaxIB1OmtxoRdeKihY5zxHfo73Ze9wDy115+5Qsly8izN3m1XlMEc7j12kQ1A5X0s+3i4O7g56srNdfP27NnR1FRAfNkizW72HLf2SH2K78CqjLBG48S0X8baqnwv3uNtuZcqvOhXRmcuTXu0KjMpwjGEH9Zw/x/ZKtFVXgh/WcP8f2SrUUq+HL+RERSQEREBERAREQEREBERAREQEREBaeMfMS+g74Fbi0sZ+Yl9B3wKCt9lD1G+AUwpyoZsqeo3wCmFOVnhos6URXC2qd14e8PHwP3LtRFcPbMfog8cY3B3q5+4lTVx5fMbmmKaRp4te5p8WuIPwWR89tSOBB9QK7u8XDOhqenb83P1wRwz6Zx69HfxHsUfGqvidwptHdnZUhruBXUmxNpY0dbQEcbjU30HJcRrLcrju4j8Vl05Bx7spHvOi7FphKs6bUFSDm0JvZo8XGyl1JJxsANFEqOIghx5cGjl3ntK65xDo2d5XIlXl7pLu9ZeulfybC658XMt8CrZ2QfemYe5VXsmw09FJMdJKohsfbk1DT73u8AFa+ARdHAwdwVdp7raxqrencuRXv0K6E71yK52hVUyshwcAP6zh/j+yVayqbZw/rOLwf9kq2VZTwjk8iIimgIiICIiAiIgIiICIiAiIgIiIC0sa/08voO+BW6tHHP9PN6D/gUFZbK+YFMacqF7LO6g8ApfTuWaGmzpRuWpicedrmngQszHLzNqFOJVqoxahY4PpKnzHG8T+bHcrHlx95CrrEsHloZMsouwnqSC+R47jyP7p1+Ku3afCxM03GvIqDy1ckAMczBNEdC14B09fH1qdLaLViyL0lGx/AgdxXRGDWFy5tvFZHUFBIbsllpj9G92D1PB+0jsJg54ibdzGA+3Mfgr+envDNOG++0ufVujhB1ue3ksmz+Ampd09R1KZvWu7Qygcm9je13qGuo3IjQwG7GPqZBwdKbtB7bEBvuK34I56946TRgNw0eaPxKqtaPZbTHry7+B3rqhrrWhj0Y21hYc7cuA05ABWZG6wso/gFA2Fga0f3XbzKmZWSSuXKrnaFbsr1zK12hUdpQ5GzB/WcXhJ9lW2qh2UN8Ti8JPgreV1PCvJ5ERFNAREQEREBERAREQEREBERAREQFoY7/AKeb/wDN/wACt9a9fDnje36TSPaEFRbMP6o9Sl9O9QHA5TE4xu0cwlh8Wmx+Cl9NULNPaWqXcY5ZC5aEc6zCVNoaYa2G4UUxXDb30Uve660qmEFd27Cs63A2k8FofmBqseooAVrDDQu8xqEUw/AmgjRTHCqANtos1NQgLpQsAXJkbMDbLKXrXzrw+ZR25p6meuVXSaFZ6ioXGxCpsCubSiHjY118Tj9GT4K4VT+7WEy4g5/KNjrnveQB7g5XAtFPCnJ5ERFNAREQEREBERAREQEREBERAREQEKIgqzeJs4+GU1cLSWu+daOII/bA7LcfC/auNhmMAgaq6pIw4WIuFCMc3cwyuL4XGFx1OW2UnvadPZZV2pvwtpk12lxocRHatpteO1aX/p5Vt4TMI9E/9y9DYOs+tZ/KfxVfTss56t8V47U8tb2rR+QtZ9az2O/FfvyHrfrWex34pyWc5qtt1S1ePKGrW+Q9b9Yz2O/Ffh2HrfrGexycljmq2/LG9qGuHatM7D1v1kfscvPyGrfpx/1J07HNVsvrx2rBJXjtWN2wlb9OP+pY3bA1v04/6k6cnPVgqcRA5rgVtc6VwjjBc5xs1reJKk9Pu0qXn9LM1o55Wkn1En7lN9mdjaeh1YM0h4yO1cfXyHcFKuNyckezxsFs55DBZ1jK855D39g7gNFJ0RXKJnYiIgIiICIiAiIgIiICIiAiIgIiIMc87Y2lz3Na0cXOIDR4k6BeKerjk8x7Hc+q4H4FU3tTST7S4lNSQzdFSUXVe+xcHTEkE5QRmNw5o10DSeajW5qiNNjz4Mwd0YqYi4cDkNsw/lQfSCIiAiL8QYpKuNrgxz2h7tWsLgHEdobe5WZfPH5QpL8TpmNOvQMAtxBdJJZfQkTcrQOwAexB7Rfl1+oCIiAiIgIiICIiAiIgIiICIiAiIgIiICIiAiIgLxM6zXEcgT7AsddVsgjfLK4NYxrnvceDWtFyVF9htv4MXdO2CORohyXMgaA8PzAEWJt5h0KCH/k5y56ese43e6cOeeZu29z6y5RXdb/8kqPTrftOXUvU7LV9Q9tO+ehqes0sv1LEloLgCGubmc2x4ix5Lgbnqvpsclmtlztqpcp4tzdaxPdeyC393+8BmLPqIxC6J0BF+uHtc0uc0EGwIPV4W58VNGuB4eHrXy7u52jdRU+JSR/PyiCGADzjLK6QXaO0DMfEBTD8nOWUT18chdp0bnhxJtLme0nxOtzzsEFt7SbTUuHR9JVStjB80al7yOTGDVyrDHd5tBiro6Rrq+DPK0NngLYzmd1RmaHEuZ1uFlFd7sJfjzBWOIpnGna11+q2DqiWx5Wd0l+xXHT7u8MEsE8VMxrobOjLCcjjoWvcL2eRoQSgoPbvZh1NisdIamSYv6ACaS5e3pHWA1cb2vflxVwv2IOHxPqZMWxEiBrpXXmBYQwZiOjeHA3ta3eoBvGObaeAdktC33sP3qyt+VWY8InANjI6KP1F4cR7GlBV2HbY49itRJLQl+VhzdEwRCKNp81hMlg86c9TqrN3T7eS4oJ4qmNsc9OW5soLWuDi4atJJa4FpB8Qsu5LCxT4TAbAOmL5nntzOIbf+FrVX26naUvx2rEcILKx8rnEOt0TWF8gdw61zpbTzkE53x7ePwqGOOnt5RPmyuIBEbG2u/KdCbkAX049ii0W3WNYVBDNiVO2WCRwGY5WTtv1g12TRpsCQC3lYptVTit2rpYXi7IWxkjl+ja+o4d5IXe/KFrRHhjYyLmWZjQfo5A55P8ATb1oOjvB3guoKCnq6aNsnlBZk6S4DWvYZAS0ak2FrXCkmCbUUtU2Po6iB0jmtJYyVhcHEAlobe+hVP43WNxLBcIjETmN8sp6SziOvkY6Jzmka2JuNbHQrjTbOQnadtLAzo4WTRODWk6CONszxc3Opa72oLl3n7X/AJpojKwB0z3COFrvNzkElzh2AAnvNhzVR4Rtxj8UJrnNdNS/tGWNnR2vbM3JleBfS40XY/KGc6aqw+mafOzG370r2MB/pKsLeA6OhwWpaGDo2U/k7GcAA+0LfZmB9SDq7F7QtxKjhqmtydIDmZe+V7SWuAPMXBseyy5Gzm8SCtrpqFscrJYTKC52TI7onZHWIdca9yjv5POLmWgfAY7CneQJL3D+lLnkW5EfeFAdjcXFJjGKVJ16KOvkA7XdKMrfW4getB9JLQmxymZMKd88TZnAFsTpGiQ34WaTc8FRO6THqv8AO0grJ5bdFNJMyR7iwWAfcsJs23dwUL2kfNXYi2Z92mska+HjdsT3mKLwsGD2XQfXSLHTx5GtbcnKA27jcmwtcnmVkQEREBERAREQEREBERBD97sL34RWCPiGNcbfQa9rn/0hyxbosIgp8Mp3QWJmY2WV/EukI6wJ/dN225W7bqZyRhwIcAQQQQRcEHQgjmFXUu7aemc44XiEtJG8lxgc0SwtJ+rDj1fYT3oJhtVj8WH00lRMQAwHK24u9/7LGjmSVSO4/D5Jpq+vcOEUrAeTpZf0jreAb/WFKandBUVsrX4jick7W8GtZa3aG5nFrfU1WZgmCw0UDYKdgZG0WDeN78S4nzieZKD5j3NYZ5Ti1OCLtjLp3A8LxAlht6ZapPu12lgwmsxUVbix13ZG2Jc98b5Lsbbmcwsri2f2HoaCZ81LAI5HgtJD3kBpIcWta5xDRcDgOS35dnaR0wqHU0JmFj0pjYZLjgc1r370FaYDhtDiNL+ba14FeHSVLm2LZYZKlxmIic4WeQ17czRf3acjZfaKrwDEGYXVu6enc5jYnDzmCU2Y5gOobfQsPDW3fae0Ww1DXvElRADKLWlY50cnV4Xcwi9uV72WDCN3lBTTdO2EvmBuJZpJJXAjgRnJAPfxQVLvOj8n2kppX6Mc+jlueGVrwxxv3ZCut+UXi+dsNJH1iy9TPbXI3SKMu7LmQ+1vap9vE2BhxiNge8xSx36OVrQ6wdxa9txmboDxBBHHjfS2U3X01HT1EMznVD6luSaV3VJYODYxc5bHW9ybgdgsHrY/FmQbPwzk9WKlJJ/eYHNt45hZVFuVvS4vEJ+oZYHFmbS4kYJGG57Wj3qw6bc+5oZTvxCZ9C1/SGky5cxvexeHWtfu7SLHVS3aXYCgxExuqIbujaGNcxzmHIODDlIuBy7Lm1kFYYVjEc21pkYbsdniY79lxjh6Mlp5jNG4Arx+UfjbXyU9Iw3MYdNKB+yX2awHsNsx/iHap7tduvp6wQGneaSWnaGQyQjgwEloIBB0JJBBB1PFU9tXhsNJSVTI5JK2d08bamuykQx5bkQtkcSZHk2JsTwHYgsPd5s8+pocFeMohp5KipluesZA94iDRbXUuJN+S51JT9Ftg/Pp0jXPjvzzQcv5Xj1KR7jm1f5vi6V0Jpi13QBgf0wPSPzdIT1SL34dy7W2ewjMQlhqI5n01TDoyeIAnLqcrhcXtd1tf2jxQVNvSxlsu0FMAepTPponHlmEgkfr3ZwD4Kwd+1QTh7adgLpameKKNg85xBz6Dxa0esL3ie6SlmoW0we8Ste6byp1nSvlf57pPpA2Gl/2Rr25dm9380dWyqr611ZJC3JTgsyNjvoXkXN3W/Ek6WCIbhsahpcOr3SuDehk6Z4J1ylgDdO8sI8VU+EOkqa4Ru0NVM2OVtraSTNc4W5aj3L6UO7HDjV+V9B183SFmY9CX3vm6Phx1tw7lyIt0cLMSFeyoeLTGoMJY0jOXF9g+4sLnsKCo9qJ5GY3XRQiz6iR9IO5s5azT1G3rXb3lULaPG8PaBlijZRBvIBkUmU/ZVx1ewdFLWtrnRHyhrmvzB7g0vZbK5zAbEiw9iwbwNgYMYYwSOdHJHfJKwAkB3FrmnzhoDy4eKDxtJXOlxPD6SJ5BaZKyoDXWtFG0sYHgcQ57+B7FMVFth9iYsLa8iR800luknl88hujWDjZo7Ln4WlKAiIgIiICIiAiIgIiICIiAiIgIiICIiAiIgIiIIBvcxOVjKOlieY/LahlPJI02eIiQHBp5E5hr+Kju/lkNHhVPSwtaxpmaGMbpZkbHEnvN3Nue9TzbvZFmKwNjc90UkbxLDMzUxvHO1xcescAq7x3dNiWITRurcQjlawBodkcHNZzyxhobmPbf4IJzuihLMIowebHO9TnucPcQpgtbDaJlPFHDGLMjY2Ng7GtAA+C2U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4" name="Picture 18" descr="http://www.waxingunlyrical.com/wp-content/uploads/2013/03/ur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743200"/>
            <a:ext cx="1727200" cy="1295400"/>
          </a:xfrm>
          <a:prstGeom prst="rect">
            <a:avLst/>
          </a:prstGeom>
          <a:noFill/>
        </p:spPr>
      </p:pic>
      <p:pic>
        <p:nvPicPr>
          <p:cNvPr id="29716" name="Picture 20" descr="https://si0.twimg.com/profile_images/1683433603/foursquare-twit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648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Karjeras</a:t>
            </a:r>
            <a:r>
              <a:rPr lang="en-US" dirty="0" smtClean="0"/>
              <a:t> </a:t>
            </a:r>
            <a:r>
              <a:rPr lang="en-US" dirty="0" err="1" smtClean="0"/>
              <a:t>plānošana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/>
              <a:t> </a:t>
            </a:r>
            <a:r>
              <a:rPr lang="lv-LV" dirty="0" smtClean="0"/>
              <a:t>                                           </a:t>
            </a:r>
            <a:r>
              <a:rPr lang="en-US" dirty="0" smtClean="0"/>
              <a:t>It’s a jungle out there…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en-US" dirty="0" err="1" smtClean="0"/>
              <a:t>Darba</a:t>
            </a:r>
            <a:r>
              <a:rPr lang="en-US" dirty="0" smtClean="0"/>
              <a:t> </a:t>
            </a:r>
            <a:r>
              <a:rPr lang="en-US" dirty="0" err="1" smtClean="0"/>
              <a:t>tirgū</a:t>
            </a:r>
            <a:r>
              <a:rPr lang="en-US" dirty="0" smtClean="0"/>
              <a:t> </a:t>
            </a:r>
            <a:r>
              <a:rPr lang="en-US" dirty="0" err="1" smtClean="0"/>
              <a:t>valda</a:t>
            </a:r>
            <a:r>
              <a:rPr lang="en-US" dirty="0" smtClean="0"/>
              <a:t> </a:t>
            </a:r>
            <a:r>
              <a:rPr lang="en-US" dirty="0" err="1" smtClean="0"/>
              <a:t>sīva</a:t>
            </a:r>
            <a:r>
              <a:rPr lang="en-US" dirty="0" smtClean="0"/>
              <a:t> </a:t>
            </a:r>
            <a:r>
              <a:rPr lang="en-US" dirty="0" err="1" smtClean="0"/>
              <a:t>konkurence</a:t>
            </a:r>
            <a:r>
              <a:rPr lang="en-US" dirty="0" smtClean="0"/>
              <a:t> un </a:t>
            </a:r>
            <a:r>
              <a:rPr lang="en-US" dirty="0" err="1" smtClean="0"/>
              <a:t>tas</a:t>
            </a:r>
            <a:r>
              <a:rPr lang="en-US" dirty="0" smtClean="0"/>
              <a:t>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Jūs</a:t>
            </a:r>
            <a:r>
              <a:rPr lang="en-US" dirty="0" smtClean="0"/>
              <a:t> </a:t>
            </a:r>
            <a:r>
              <a:rPr lang="en-US" dirty="0" err="1" smtClean="0"/>
              <a:t>sevi</a:t>
            </a:r>
            <a:r>
              <a:rPr lang="en-US" dirty="0" smtClean="0"/>
              <a:t> </a:t>
            </a:r>
            <a:r>
              <a:rPr lang="en-US" dirty="0" err="1" smtClean="0"/>
              <a:t>prezentēsiet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daudz</a:t>
            </a:r>
            <a:r>
              <a:rPr lang="en-US" dirty="0" smtClean="0"/>
              <a:t> </a:t>
            </a:r>
            <a:r>
              <a:rPr lang="en-US" dirty="0" err="1" smtClean="0"/>
              <a:t>vairāk</a:t>
            </a:r>
            <a:r>
              <a:rPr lang="en-US" dirty="0" smtClean="0"/>
              <a:t> </a:t>
            </a:r>
            <a:r>
              <a:rPr lang="en-US" dirty="0" err="1" smtClean="0"/>
              <a:t>kā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grūtākais</a:t>
            </a:r>
            <a:r>
              <a:rPr lang="en-US" dirty="0" smtClean="0"/>
              <a:t> </a:t>
            </a:r>
            <a:r>
              <a:rPr lang="en-US" dirty="0" err="1" smtClean="0"/>
              <a:t>eksāmens</a:t>
            </a:r>
            <a:r>
              <a:rPr lang="en-US" dirty="0" smtClean="0"/>
              <a:t> </a:t>
            </a:r>
            <a:r>
              <a:rPr lang="lv-LV" dirty="0" smtClean="0"/>
              <a:t>vidusskolā.</a:t>
            </a:r>
            <a:r>
              <a:rPr lang="en-US" dirty="0" smtClean="0"/>
              <a:t> .. </a:t>
            </a:r>
            <a:endParaRPr lang="en-US" dirty="0"/>
          </a:p>
        </p:txBody>
      </p:sp>
      <p:pic>
        <p:nvPicPr>
          <p:cNvPr id="30722" name="Picture 2" descr="https://encrypted-tbn3.gstatic.com/images?q=tbn:ANd9GcR7HC5GjyGkLlAspREQqaHIYal3qrrBzVcintJK4Kh0jQ-TPH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038600" cy="268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Gatavošanās savam pirmajam darbam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dirty="0" smtClean="0"/>
              <a:t>Pozitīvā domāšana – uzsāciet savu gatavošanos darbam </a:t>
            </a:r>
          </a:p>
          <a:p>
            <a:pPr>
              <a:buNone/>
            </a:pPr>
            <a:r>
              <a:rPr lang="lv-LV" dirty="0" smtClean="0"/>
              <a:t>jau tagad ar pozitīvas attieksmes pret dzīvi veidošanu. </a:t>
            </a:r>
          </a:p>
          <a:p>
            <a:r>
              <a:rPr lang="lv-LV" dirty="0" smtClean="0"/>
              <a:t>Ar ko sākt ... – lasiet literatūru, grāmatas par karjeras </a:t>
            </a:r>
          </a:p>
          <a:p>
            <a:pPr>
              <a:buNone/>
            </a:pPr>
            <a:r>
              <a:rPr lang="lv-LV" dirty="0" smtClean="0"/>
              <a:t>veidošanu. Noskaidrojiet, kas ir Jūsu reģiona </a:t>
            </a:r>
          </a:p>
          <a:p>
            <a:pPr>
              <a:buNone/>
            </a:pPr>
            <a:r>
              <a:rPr lang="lv-LV" dirty="0" smtClean="0"/>
              <a:t>veiksmīgākie uzņēmēji. </a:t>
            </a:r>
          </a:p>
          <a:p>
            <a:r>
              <a:rPr lang="lv-LV" dirty="0" smtClean="0"/>
              <a:t>Izkopiet Jūsu karjerai nepieciešamās dotības, izproties </a:t>
            </a:r>
          </a:p>
          <a:p>
            <a:pPr>
              <a:buNone/>
            </a:pPr>
            <a:r>
              <a:rPr lang="lv-LV" dirty="0" smtClean="0"/>
              <a:t>kas ir tas, kas Jums padodas vislabāk. </a:t>
            </a:r>
          </a:p>
          <a:p>
            <a:r>
              <a:rPr lang="lv-LV" dirty="0" smtClean="0"/>
              <a:t>Brīvā laika intereses – dažādas aktivitātes un intereses </a:t>
            </a:r>
          </a:p>
          <a:p>
            <a:pPr>
              <a:buNone/>
            </a:pPr>
            <a:r>
              <a:rPr lang="lv-LV" dirty="0" smtClean="0"/>
              <a:t>ārpus studijām var papildināt Jūsu iegūtās zināšanas un </a:t>
            </a:r>
          </a:p>
          <a:p>
            <a:pPr>
              <a:buNone/>
            </a:pPr>
            <a:r>
              <a:rPr lang="lv-LV" dirty="0" smtClean="0"/>
              <a:t>virzīt Jūsu karjeru.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Ko mēs šodien apgūsim </a:t>
            </a:r>
            <a:r>
              <a:rPr lang="lv-LV" sz="2800" dirty="0" smtClean="0"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Kas ir lietišķā etiķete?</a:t>
            </a:r>
          </a:p>
          <a:p>
            <a:r>
              <a:rPr lang="lv-LV" dirty="0" smtClean="0"/>
              <a:t>Kur tā var noderēt man?</a:t>
            </a:r>
          </a:p>
          <a:p>
            <a:r>
              <a:rPr lang="lv-LV" dirty="0" smtClean="0"/>
              <a:t>Pirmais iespaids.</a:t>
            </a:r>
          </a:p>
          <a:p>
            <a:r>
              <a:rPr lang="lv-LV" dirty="0" smtClean="0"/>
              <a:t>Lietišķā komunikācija.</a:t>
            </a:r>
          </a:p>
          <a:p>
            <a:r>
              <a:rPr lang="lv-LV" dirty="0" smtClean="0"/>
              <a:t>Karjeras plānošana.</a:t>
            </a:r>
          </a:p>
          <a:p>
            <a:r>
              <a:rPr lang="lv-LV" dirty="0" smtClean="0"/>
              <a:t>Nedaudz par apģērba etiķeti.</a:t>
            </a:r>
            <a:endParaRPr lang="en-US" dirty="0"/>
          </a:p>
        </p:txBody>
      </p:sp>
      <p:pic>
        <p:nvPicPr>
          <p:cNvPr id="14338" name="Picture 2" descr="http://us.123rf.com/400wm/400/400/innocent/innocent1006/innocent100600127/11709852-little-puppy-asleep-while-study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19600"/>
            <a:ext cx="3323006" cy="2209800"/>
          </a:xfrm>
          <a:prstGeom prst="rect">
            <a:avLst/>
          </a:prstGeom>
          <a:noFill/>
        </p:spPr>
      </p:pic>
      <p:pic>
        <p:nvPicPr>
          <p:cNvPr id="14340" name="Picture 4" descr="http://4.bp.blogspot.com/_N_ATWGYsFcM/Sx7T6lF9bFI/AAAAAAAAAAw/nvlR6Qquv6Y/S220/puppy_pink_glas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25908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....Ahhhh....</a:t>
            </a:r>
            <a:endParaRPr lang="en-US" dirty="0"/>
          </a:p>
        </p:txBody>
      </p:sp>
      <p:pic>
        <p:nvPicPr>
          <p:cNvPr id="4" name="Picture 2" descr="http://www.stepbystep.com/wp-content/uploads/2013/01/How-to-Become-a-bankruptcy-Lawye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Lietišķā apģērba kodekss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lv-LV" dirty="0" smtClean="0"/>
              <a:t>• Tas, kā Jūs ģērbjaties ir svarīgākā neverbālā </a:t>
            </a:r>
          </a:p>
          <a:p>
            <a:pPr>
              <a:buNone/>
            </a:pPr>
            <a:r>
              <a:rPr lang="lv-LV" dirty="0" smtClean="0"/>
              <a:t>komunikācija, kā Jūs parādāt sevi. </a:t>
            </a:r>
          </a:p>
          <a:p>
            <a:pPr>
              <a:buNone/>
            </a:pPr>
            <a:r>
              <a:rPr lang="lv-LV" dirty="0" smtClean="0"/>
              <a:t>• Jūsu apģērbs izsaka piemērotību, veiksmi, uzticamību </a:t>
            </a:r>
          </a:p>
          <a:p>
            <a:pPr>
              <a:buNone/>
            </a:pPr>
            <a:r>
              <a:rPr lang="lv-LV" dirty="0" smtClean="0"/>
              <a:t>un inteliģenci. 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endParaRPr lang="lv-LV" dirty="0"/>
          </a:p>
          <a:p>
            <a:pPr>
              <a:buNone/>
            </a:pPr>
            <a:r>
              <a:rPr lang="lv-LV" dirty="0" smtClean="0"/>
              <a:t>• Paļaujaties vairāk uz konservatīvā tipa stilu. </a:t>
            </a:r>
          </a:p>
          <a:p>
            <a:pPr>
              <a:buNone/>
            </a:pPr>
            <a:r>
              <a:rPr lang="lv-LV" dirty="0" smtClean="0"/>
              <a:t>• Izvairieties no kliedzošām krāsām un apdrukātiem </a:t>
            </a:r>
          </a:p>
          <a:p>
            <a:pPr>
              <a:buNone/>
            </a:pPr>
            <a:r>
              <a:rPr lang="lv-LV" dirty="0" smtClean="0"/>
              <a:t>apģērbiem. </a:t>
            </a:r>
          </a:p>
          <a:p>
            <a:pPr>
              <a:buNone/>
            </a:pPr>
            <a:r>
              <a:rPr lang="lv-LV" dirty="0" smtClean="0"/>
              <a:t>• Pārliecinieties vai Jūsu drēbes ir kārtīgi izgludinātas. </a:t>
            </a:r>
          </a:p>
          <a:p>
            <a:pPr>
              <a:buNone/>
            </a:pPr>
            <a:r>
              <a:rPr lang="lv-LV" dirty="0" smtClean="0"/>
              <a:t>• Izvēlaties “ekstra” kaklasaiti, kreklu vai zeķubikses tikai </a:t>
            </a:r>
          </a:p>
          <a:p>
            <a:pPr>
              <a:buNone/>
            </a:pPr>
            <a:r>
              <a:rPr lang="lv-LV" dirty="0" smtClean="0"/>
              <a:t>atbilstošos gadījumos.</a:t>
            </a:r>
            <a:endParaRPr lang="en-US" dirty="0"/>
          </a:p>
        </p:txBody>
      </p:sp>
      <p:pic>
        <p:nvPicPr>
          <p:cNvPr id="32770" name="Picture 2" descr="http://ih3.redbubble.net/work.2571752.2.flat,550x550,075,f.goin-crazy-with-the-red-lipst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2846001" cy="405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31.media.tumblr.com/tumblr_lo2lqq50dz1qb1rct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2971800" cy="4468189"/>
          </a:xfrm>
          <a:prstGeom prst="rect">
            <a:avLst/>
          </a:prstGeom>
          <a:noFill/>
        </p:spPr>
      </p:pic>
      <p:pic>
        <p:nvPicPr>
          <p:cNvPr id="34820" name="Picture 4" descr="http://om911.com/wp-content/uploads/2012/03/pic_034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"/>
            <a:ext cx="5475449" cy="3657600"/>
          </a:xfrm>
          <a:prstGeom prst="rect">
            <a:avLst/>
          </a:prstGeom>
          <a:noFill/>
        </p:spPr>
      </p:pic>
      <p:pic>
        <p:nvPicPr>
          <p:cNvPr id="34822" name="Picture 6" descr="http://www.oddee.com/_media/imgs/articles2/a97759_g266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038600"/>
            <a:ext cx="3657600" cy="264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Lietišķas sievietes tēls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lv-LV" dirty="0" smtClean="0"/>
              <a:t>• Tumšs divdaļīgs konservatīvs KOSTĪMS – </a:t>
            </a:r>
          </a:p>
          <a:p>
            <a:pPr>
              <a:buNone/>
            </a:pPr>
            <a:r>
              <a:rPr lang="lv-LV" dirty="0" smtClean="0"/>
              <a:t>pogājama žakete + svārki garumā līdz ceļgaliem </a:t>
            </a:r>
          </a:p>
          <a:p>
            <a:pPr>
              <a:buNone/>
            </a:pPr>
            <a:r>
              <a:rPr lang="lv-LV" dirty="0" smtClean="0"/>
              <a:t>vai bikses. </a:t>
            </a:r>
          </a:p>
          <a:p>
            <a:pPr>
              <a:buNone/>
            </a:pPr>
            <a:r>
              <a:rPr lang="lv-LV" dirty="0" smtClean="0"/>
              <a:t>• Balta vai gaišas krāsas BLŪZE bez dziļa izgriezuma. </a:t>
            </a:r>
          </a:p>
          <a:p>
            <a:pPr>
              <a:buNone/>
            </a:pPr>
            <a:r>
              <a:rPr lang="lv-LV" dirty="0" smtClean="0"/>
              <a:t>• Melnas, labi nospodrinātas KURPES ar </a:t>
            </a:r>
          </a:p>
          <a:p>
            <a:pPr>
              <a:buNone/>
            </a:pPr>
            <a:r>
              <a:rPr lang="lv-LV" dirty="0" smtClean="0"/>
              <a:t>1–1.5 collu papēdi. </a:t>
            </a:r>
          </a:p>
          <a:p>
            <a:pPr>
              <a:buNone/>
            </a:pPr>
            <a:r>
              <a:rPr lang="lv-LV" dirty="0" smtClean="0"/>
              <a:t>• Neatkarīgi no gaisa temperatūras, miesas krāsas </a:t>
            </a:r>
          </a:p>
          <a:p>
            <a:pPr>
              <a:buNone/>
            </a:pPr>
            <a:r>
              <a:rPr lang="lv-LV" dirty="0" smtClean="0"/>
              <a:t>ZEĶES vai ZEĶBIKSES. </a:t>
            </a:r>
          </a:p>
          <a:p>
            <a:pPr>
              <a:buNone/>
            </a:pPr>
            <a:r>
              <a:rPr lang="lv-LV" dirty="0" smtClean="0"/>
              <a:t>• Neuzkrītošas ROTASLIETAS. </a:t>
            </a:r>
          </a:p>
          <a:p>
            <a:pPr>
              <a:buNone/>
            </a:pPr>
            <a:r>
              <a:rPr lang="lv-LV" dirty="0" smtClean="0"/>
              <a:t>• Nedrīkst pārspīlēt arī ar smaržām, nagu laku un </a:t>
            </a:r>
          </a:p>
          <a:p>
            <a:pPr>
              <a:buNone/>
            </a:pPr>
            <a:r>
              <a:rPr lang="lv-LV" dirty="0" smtClean="0"/>
              <a:t>dekoratīvo kosmētiku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Lietišķais stils</a:t>
            </a:r>
            <a:r>
              <a:rPr lang="lv-LV" b="1" dirty="0" smtClean="0">
                <a:solidFill>
                  <a:srgbClr val="FF0000"/>
                </a:solidFill>
              </a:rPr>
              <a:t> nepieļauj </a:t>
            </a:r>
            <a:r>
              <a:rPr lang="lv-LV" dirty="0" smtClean="0"/>
              <a:t>sievietēm </a:t>
            </a:r>
            <a:br>
              <a:rPr lang="lv-LV" dirty="0" smtClean="0"/>
            </a:br>
            <a:r>
              <a:rPr lang="lv-LV" dirty="0" smtClean="0"/>
              <a:t>sabiedrībā ierasties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• </a:t>
            </a:r>
            <a:r>
              <a:rPr lang="lv-LV" sz="2800" dirty="0" smtClean="0"/>
              <a:t>šaurās, pieguļošās biksēs; </a:t>
            </a:r>
          </a:p>
          <a:p>
            <a:pPr>
              <a:buNone/>
            </a:pPr>
            <a:r>
              <a:rPr lang="lv-LV" sz="2800" dirty="0" smtClean="0"/>
              <a:t>• šortos; </a:t>
            </a:r>
          </a:p>
          <a:p>
            <a:pPr>
              <a:buNone/>
            </a:pPr>
            <a:r>
              <a:rPr lang="lv-LV" sz="2800" dirty="0" smtClean="0"/>
              <a:t>• pārāk īsos svārkos (mini); </a:t>
            </a:r>
          </a:p>
          <a:p>
            <a:pPr>
              <a:buNone/>
            </a:pPr>
            <a:r>
              <a:rPr lang="lv-LV" sz="2800" dirty="0" smtClean="0"/>
              <a:t>• svārkos ar dziļiem šķēlumiem; </a:t>
            </a:r>
          </a:p>
          <a:p>
            <a:pPr>
              <a:buNone/>
            </a:pPr>
            <a:r>
              <a:rPr lang="lv-LV" sz="2800" dirty="0" smtClean="0"/>
              <a:t>• pārāk spilgtā un izaicinošā tērpā; </a:t>
            </a:r>
          </a:p>
          <a:p>
            <a:pPr>
              <a:buNone/>
            </a:pPr>
            <a:r>
              <a:rPr lang="lv-LV" sz="2800" dirty="0" smtClean="0"/>
              <a:t>• zeķēs ar rakstiem un krāsainās, rakstainās </a:t>
            </a:r>
          </a:p>
          <a:p>
            <a:pPr>
              <a:buNone/>
            </a:pPr>
            <a:r>
              <a:rPr lang="lv-LV" sz="2800" dirty="0" smtClean="0"/>
              <a:t>zeķbiksēs.</a:t>
            </a:r>
            <a:endParaRPr lang="en-US" sz="2800" dirty="0"/>
          </a:p>
        </p:txBody>
      </p:sp>
      <p:pic>
        <p:nvPicPr>
          <p:cNvPr id="35842" name="Picture 2" descr="http://us.cdn1.123rf.com/168nwm/lisafx/lisafx0703/lisafx070300066/810179-un-muy-enojado-altos-celebracion-de-una-dama-rodillo-y-amenazaba-con-whack-alguien-con-ella-su-mar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71600"/>
            <a:ext cx="3200400" cy="2590800"/>
          </a:xfrm>
          <a:prstGeom prst="rect">
            <a:avLst/>
          </a:prstGeom>
          <a:noFill/>
        </p:spPr>
      </p:pic>
      <p:pic>
        <p:nvPicPr>
          <p:cNvPr id="35844" name="Picture 4" descr="http://thumbs.dreamstime.com/x/angry-crazy-business-woman-14302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724400"/>
            <a:ext cx="295701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Nav ieteicams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v-LV" dirty="0" smtClean="0"/>
              <a:t>• </a:t>
            </a:r>
            <a:r>
              <a:rPr lang="lv-LV" sz="3000" dirty="0" smtClean="0"/>
              <a:t>pārāk svinīgs tērps, ja tas nav atbilstošs situācijai; </a:t>
            </a:r>
          </a:p>
          <a:p>
            <a:pPr>
              <a:buNone/>
            </a:pPr>
            <a:r>
              <a:rPr lang="lv-LV" sz="3000" dirty="0" smtClean="0"/>
              <a:t>• kleita; </a:t>
            </a:r>
          </a:p>
          <a:p>
            <a:pPr>
              <a:buNone/>
            </a:pPr>
            <a:r>
              <a:rPr lang="lv-LV" sz="3000" dirty="0" smtClean="0"/>
              <a:t>• dekoltēts tērps; </a:t>
            </a:r>
          </a:p>
          <a:p>
            <a:pPr>
              <a:buNone/>
            </a:pPr>
            <a:r>
              <a:rPr lang="lv-LV" sz="3000" dirty="0" smtClean="0"/>
              <a:t>• sporta tērps un sporta apavi; </a:t>
            </a:r>
          </a:p>
          <a:p>
            <a:pPr>
              <a:buNone/>
            </a:pPr>
            <a:r>
              <a:rPr lang="lv-LV" sz="3000" dirty="0" smtClean="0"/>
              <a:t>• pārāk daudz rotaslietu; </a:t>
            </a:r>
          </a:p>
          <a:p>
            <a:pPr>
              <a:buNone/>
            </a:pPr>
            <a:r>
              <a:rPr lang="lv-LV" sz="3000" dirty="0" smtClean="0"/>
              <a:t>• pārāk daudz dārglietu, piem. pērļu; </a:t>
            </a:r>
          </a:p>
          <a:p>
            <a:pPr>
              <a:buNone/>
            </a:pPr>
            <a:r>
              <a:rPr lang="lv-LV" sz="3000" dirty="0" smtClean="0"/>
              <a:t>• ielas apavi telpās (zābaki); </a:t>
            </a:r>
          </a:p>
          <a:p>
            <a:pPr>
              <a:buNone/>
            </a:pPr>
            <a:r>
              <a:rPr lang="lv-LV" sz="3000" dirty="0" smtClean="0"/>
              <a:t>• pārāk gari un spilgti krāsoti nagi; </a:t>
            </a:r>
          </a:p>
          <a:p>
            <a:pPr>
              <a:buNone/>
            </a:pPr>
            <a:r>
              <a:rPr lang="lv-LV" sz="3000" dirty="0" smtClean="0"/>
              <a:t>• pārmērīga kosmētikas un smaržu lietošana.</a:t>
            </a:r>
            <a:endParaRPr lang="en-US" sz="3000" dirty="0"/>
          </a:p>
        </p:txBody>
      </p:sp>
      <p:pic>
        <p:nvPicPr>
          <p:cNvPr id="37890" name="Picture 2" descr="http://i.perezhilton.com/wp-content/uploads/2011/10/jeremy-scott-adidas-originals-spring-2012_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19400"/>
            <a:ext cx="3276600" cy="233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Špikerītis 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smtClean="0"/>
              <a:t>Līmenis                                    Definīcija </a:t>
            </a:r>
          </a:p>
          <a:p>
            <a:r>
              <a:rPr lang="lv-LV" dirty="0" smtClean="0"/>
              <a:t>Diena                                       Līdz 18:00 </a:t>
            </a:r>
          </a:p>
          <a:p>
            <a:r>
              <a:rPr lang="lv-LV" dirty="0" smtClean="0"/>
              <a:t>Vakars                                      Pēc 18:00 </a:t>
            </a:r>
          </a:p>
          <a:p>
            <a:r>
              <a:rPr lang="lv-LV" dirty="0" smtClean="0"/>
              <a:t>Vasara                         Aprīļa vidus – septembra sākums </a:t>
            </a:r>
          </a:p>
          <a:p>
            <a:r>
              <a:rPr lang="lv-LV" dirty="0" smtClean="0"/>
              <a:t>Ziema                          Septembra sākums – aprīļa vidus </a:t>
            </a:r>
          </a:p>
          <a:p>
            <a:r>
              <a:rPr lang="lv-LV" dirty="0" smtClean="0"/>
              <a:t>S.t. (sine tempore – lat.)       Bez kavēšanās </a:t>
            </a:r>
          </a:p>
          <a:p>
            <a:r>
              <a:rPr lang="lv-LV" dirty="0" smtClean="0"/>
              <a:t>C.t. (cum tempore – lat.)  Kavēties ne vairāk par 15 min. </a:t>
            </a:r>
          </a:p>
          <a:p>
            <a:r>
              <a:rPr lang="lv-LV" dirty="0" smtClean="0"/>
              <a:t>R.S.V.P.                                  Lūgums atbildēt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Krāsas un to pielietojums lietišķajā apģērbā, krāsu psiholoģija </a:t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 smtClean="0"/>
              <a:t>Baltā Gaisma, tīrība, jaunavība, miers, klusums, atturība,godīgums. </a:t>
            </a:r>
          </a:p>
          <a:p>
            <a:r>
              <a:rPr lang="lv-LV" dirty="0" smtClean="0"/>
              <a:t>Melnā Nāve, nakts, bēdas, depresija, lepnība, atturība,izsmalcinātība, stabilitāte, neatlaidība, koncentrētība. Visdārgākā un vispieticīgākā. Citas krāsas spēj atklāt ko jaunu vai ko slēpt, bet melnā parāda cilvēka būtību. Gatavība cīņai, nežēlība.. </a:t>
            </a:r>
          </a:p>
          <a:p>
            <a:r>
              <a:rPr lang="lv-LV" dirty="0" smtClean="0">
                <a:solidFill>
                  <a:srgbClr val="FF0000"/>
                </a:solidFill>
              </a:rPr>
              <a:t>Sarkanā</a:t>
            </a:r>
            <a:r>
              <a:rPr lang="lv-LV" dirty="0" smtClean="0"/>
              <a:t> Spēks, enerģija, kaislība, drosme, uzdrīkstēšanās, </a:t>
            </a:r>
          </a:p>
          <a:p>
            <a:pPr>
              <a:buNone/>
            </a:pPr>
            <a:r>
              <a:rPr lang="lv-LV" dirty="0" smtClean="0"/>
              <a:t>neatkarība, atbildība, tieksme pēc pašapliecināšanās. Agresivitāte</a:t>
            </a:r>
          </a:p>
          <a:p>
            <a:r>
              <a:rPr lang="lv-LV" dirty="0" smtClean="0"/>
              <a:t>. </a:t>
            </a:r>
            <a:r>
              <a:rPr lang="lv-LV" dirty="0" smtClean="0">
                <a:solidFill>
                  <a:srgbClr val="FFFF00"/>
                </a:solidFill>
              </a:rPr>
              <a:t>Dzeltenā </a:t>
            </a:r>
            <a:r>
              <a:rPr lang="lv-LV" dirty="0" smtClean="0"/>
              <a:t>Prieks, atslābināšanās, svētki, jautrība, skaistums,</a:t>
            </a:r>
          </a:p>
          <a:p>
            <a:pPr>
              <a:buNone/>
            </a:pPr>
            <a:r>
              <a:rPr lang="lv-LV" dirty="0" smtClean="0"/>
              <a:t>ziņkārība, jaunrade, brīvība, griba, pacietība, atklātums, </a:t>
            </a:r>
          </a:p>
          <a:p>
            <a:pPr>
              <a:buNone/>
            </a:pPr>
            <a:r>
              <a:rPr lang="lv-LV" dirty="0" smtClean="0"/>
              <a:t>optimisms, piemērošanās spēja.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 smtClean="0">
                <a:solidFill>
                  <a:srgbClr val="92D050"/>
                </a:solidFill>
              </a:rPr>
              <a:t>Zaļā</a:t>
            </a:r>
            <a:r>
              <a:rPr lang="lv-LV" dirty="0" smtClean="0"/>
              <a:t> Uzticība, cerība, jaunavība, līdzsvars, pastāvīgums. </a:t>
            </a:r>
          </a:p>
          <a:p>
            <a:pPr>
              <a:buNone/>
            </a:pPr>
            <a:r>
              <a:rPr lang="lv-LV" dirty="0" smtClean="0"/>
              <a:t>Godkārība, valdonīgums, neatlaidība, tieksme dominēt un </a:t>
            </a:r>
          </a:p>
          <a:p>
            <a:pPr>
              <a:buNone/>
            </a:pPr>
            <a:r>
              <a:rPr lang="lv-LV" dirty="0" smtClean="0"/>
              <a:t>uzsvērt savu unikalitāti. Grūtības ar pielāgošanos.</a:t>
            </a:r>
          </a:p>
          <a:p>
            <a:r>
              <a:rPr lang="lv-LV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Zilā</a:t>
            </a:r>
            <a:r>
              <a:rPr lang="lv-LV" dirty="0" smtClean="0"/>
              <a:t> Svētīgums, garīgums, pacietība, taktiskums, taisnīgums, iekšējā harmonija, miers, savaldība, gudrība. </a:t>
            </a:r>
          </a:p>
          <a:p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Pelēkā</a:t>
            </a:r>
            <a:r>
              <a:rPr lang="lv-LV" dirty="0" smtClean="0"/>
              <a:t> Cieņa, dabiskums. </a:t>
            </a:r>
          </a:p>
          <a:p>
            <a:r>
              <a:rPr lang="lv-LV" dirty="0" smtClean="0">
                <a:solidFill>
                  <a:schemeClr val="accent4">
                    <a:lumMod val="75000"/>
                  </a:schemeClr>
                </a:solidFill>
              </a:rPr>
              <a:t>Violetā</a:t>
            </a:r>
            <a:r>
              <a:rPr lang="lv-LV" dirty="0" smtClean="0"/>
              <a:t> Kaislīgums, garīgie meklējumi, seksualitāte. </a:t>
            </a:r>
          </a:p>
          <a:p>
            <a:r>
              <a:rPr lang="lv-LV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Rozā</a:t>
            </a:r>
            <a:r>
              <a:rPr lang="lv-LV" dirty="0" smtClean="0"/>
              <a:t> Maigums, nenopietnība. </a:t>
            </a:r>
          </a:p>
          <a:p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Oranžā</a:t>
            </a:r>
            <a:r>
              <a:rPr lang="lv-LV" dirty="0" smtClean="0"/>
              <a:t> Radošums, entuziasms, ārišķības, vulgārisms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Lietišķās</a:t>
            </a:r>
            <a:r>
              <a:rPr lang="en-US" b="1" dirty="0" smtClean="0"/>
              <a:t> </a:t>
            </a:r>
            <a:r>
              <a:rPr lang="en-US" b="1" dirty="0" err="1" smtClean="0"/>
              <a:t>etiķetes</a:t>
            </a:r>
            <a:r>
              <a:rPr lang="en-US" b="1" dirty="0" smtClean="0"/>
              <a:t> </a:t>
            </a:r>
            <a:r>
              <a:rPr lang="en-US" b="1" dirty="0" err="1" smtClean="0"/>
              <a:t>jēdziens</a:t>
            </a:r>
            <a:r>
              <a:rPr lang="en-US" b="1" dirty="0" smtClean="0"/>
              <a:t>, </a:t>
            </a:r>
            <a:br>
              <a:rPr lang="en-US" b="1" dirty="0" smtClean="0"/>
            </a:br>
            <a:r>
              <a:rPr lang="en-US" b="1" dirty="0" err="1" smtClean="0"/>
              <a:t>būtība</a:t>
            </a:r>
            <a:r>
              <a:rPr lang="en-US" b="1" dirty="0" smtClean="0"/>
              <a:t> un </a:t>
            </a:r>
            <a:r>
              <a:rPr lang="en-US" b="1" dirty="0" err="1" smtClean="0"/>
              <a:t>nozīme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en-US" sz="4800" dirty="0" smtClean="0"/>
              <a:t>«You never get a </a:t>
            </a:r>
            <a:r>
              <a:rPr lang="en-US" sz="4800" b="1" dirty="0" smtClean="0">
                <a:solidFill>
                  <a:srgbClr val="FF0000"/>
                </a:solidFill>
              </a:rPr>
              <a:t>second</a:t>
            </a:r>
            <a:r>
              <a:rPr lang="en-US" sz="4800" dirty="0" smtClean="0"/>
              <a:t> chance to </a:t>
            </a:r>
          </a:p>
          <a:p>
            <a:pPr algn="ctr">
              <a:buNone/>
            </a:pPr>
            <a:r>
              <a:rPr lang="en-US" sz="4800" dirty="0" smtClean="0"/>
              <a:t>make a good </a:t>
            </a:r>
            <a:r>
              <a:rPr lang="en-US" sz="4800" b="1" dirty="0" smtClean="0">
                <a:solidFill>
                  <a:srgbClr val="FF0000"/>
                </a:solidFill>
              </a:rPr>
              <a:t>first</a:t>
            </a:r>
            <a:r>
              <a:rPr lang="en-US" sz="4800" dirty="0" smtClean="0"/>
              <a:t> impression» </a:t>
            </a:r>
          </a:p>
        </p:txBody>
      </p:sp>
      <p:pic>
        <p:nvPicPr>
          <p:cNvPr id="15362" name="Picture 2" descr="http://omgcutethings.com/wp-content/uploads/2012/03/OMG-Cute-Things-Puppy-With-Glass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572000"/>
            <a:ext cx="3581400" cy="2057400"/>
          </a:xfrm>
          <a:prstGeom prst="rect">
            <a:avLst/>
          </a:prstGeom>
          <a:noFill/>
        </p:spPr>
      </p:pic>
      <p:pic>
        <p:nvPicPr>
          <p:cNvPr id="15364" name="Picture 4" descr="http://www.vunie.com/wp-content/uploads/crazy-funny-pictures-of-bunny-puppy-is-not-amused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2895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Lietišķās etiķetes būtība ir </a:t>
            </a:r>
            <a:br>
              <a:rPr lang="lv-LV" dirty="0" smtClean="0"/>
            </a:br>
            <a:r>
              <a:rPr lang="lv-LV" dirty="0" smtClean="0">
                <a:solidFill>
                  <a:srgbClr val="FF0000"/>
                </a:solidFill>
              </a:rPr>
              <a:t>«mazināt sadursmi»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s://encrypted-tbn1.gstatic.com/images?q=tbn:ANd9GcS343yTgTKaW81Yl1OoTukiYGtbwhMTLp4TZMMQwwvBsJqag5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10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/>
          </a:p>
          <a:p>
            <a:pPr algn="ctr">
              <a:buNone/>
            </a:pP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tās</a:t>
            </a:r>
            <a:r>
              <a:rPr lang="en-US" dirty="0" smtClean="0"/>
              <a:t> </a:t>
            </a:r>
            <a:r>
              <a:rPr lang="en-US" dirty="0" err="1" smtClean="0"/>
              <a:t>lietas</a:t>
            </a:r>
            <a:r>
              <a:rPr lang="en-US" dirty="0" smtClean="0"/>
              <a:t>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varētu</a:t>
            </a:r>
            <a:r>
              <a:rPr lang="en-US" dirty="0" smtClean="0"/>
              <a:t> </a:t>
            </a:r>
            <a:r>
              <a:rPr lang="en-US" dirty="0" err="1" smtClean="0"/>
              <a:t>izraisīt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«</a:t>
            </a:r>
            <a:r>
              <a:rPr lang="en-US" dirty="0" err="1" smtClean="0"/>
              <a:t>sadursmi</a:t>
            </a:r>
            <a:r>
              <a:rPr lang="en-US" dirty="0" smtClean="0"/>
              <a:t>»?</a:t>
            </a:r>
            <a:endParaRPr lang="en-US" dirty="0"/>
          </a:p>
        </p:txBody>
      </p:sp>
      <p:pic>
        <p:nvPicPr>
          <p:cNvPr id="17412" name="Picture 4" descr="http://2.bp.blogspot.com/_0WpKZb4s2iA/TLVZNDia5eI/AAAAAAAABBU/eUf08ZZH6S4/s1600/2668975758_ff9a8944c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"/>
            <a:ext cx="3429837" cy="2743200"/>
          </a:xfrm>
          <a:prstGeom prst="rect">
            <a:avLst/>
          </a:prstGeom>
          <a:noFill/>
        </p:spPr>
      </p:pic>
      <p:pic>
        <p:nvPicPr>
          <p:cNvPr id="17414" name="Picture 6" descr="http://media.tumblr.com/tumblr_la8f8d6gy11qz6g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686174"/>
            <a:ext cx="5029200" cy="3171826"/>
          </a:xfrm>
          <a:prstGeom prst="rect">
            <a:avLst/>
          </a:prstGeom>
          <a:noFill/>
        </p:spPr>
      </p:pic>
      <p:pic>
        <p:nvPicPr>
          <p:cNvPr id="17416" name="Picture 8" descr="http://www.appschopper.com/blog/wp-content/uploads/2013/03/no-communi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"/>
            <a:ext cx="3810000" cy="254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Definīcija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Etiķete nosaka saskarsmes noteikumus starp </a:t>
            </a:r>
          </a:p>
          <a:p>
            <a:pPr>
              <a:buNone/>
            </a:pPr>
            <a:r>
              <a:rPr lang="lv-LV" dirty="0" smtClean="0"/>
              <a:t>dažādiem dzimumiem, vecumiem, sociālām, </a:t>
            </a:r>
          </a:p>
          <a:p>
            <a:pPr>
              <a:buNone/>
            </a:pPr>
            <a:r>
              <a:rPr lang="lv-LV" dirty="0" smtClean="0"/>
              <a:t>profesionālām, konfesionālām un citām </a:t>
            </a:r>
          </a:p>
          <a:p>
            <a:pPr>
              <a:buNone/>
            </a:pPr>
            <a:r>
              <a:rPr lang="lv-LV" dirty="0" smtClean="0"/>
              <a:t>sabiedrības grupām</a:t>
            </a:r>
          </a:p>
          <a:p>
            <a:pPr algn="ctr">
              <a:buNone/>
            </a:pPr>
            <a:endParaRPr lang="lv-LV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lv-LV" dirty="0" smtClean="0">
                <a:solidFill>
                  <a:srgbClr val="FF0000"/>
                </a:solidFill>
              </a:rPr>
              <a:t>Etiķete = komunikatīvās uzvedības paraugs un </a:t>
            </a:r>
          </a:p>
          <a:p>
            <a:pPr algn="ctr">
              <a:buNone/>
            </a:pPr>
            <a:r>
              <a:rPr lang="lv-LV" dirty="0" smtClean="0">
                <a:solidFill>
                  <a:srgbClr val="FF0000"/>
                </a:solidFill>
              </a:rPr>
              <a:t>ideāls.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endParaRPr lang="lv-LV" dirty="0"/>
          </a:p>
          <a:p>
            <a:pPr algn="ctr">
              <a:buNone/>
            </a:pPr>
            <a:r>
              <a:rPr lang="lv-LV" dirty="0" smtClean="0"/>
              <a:t>Visur pasaulē augstu tiek vērtēti lietišķo </a:t>
            </a:r>
          </a:p>
          <a:p>
            <a:pPr algn="ctr">
              <a:buNone/>
            </a:pPr>
            <a:r>
              <a:rPr lang="lv-LV" dirty="0" smtClean="0"/>
              <a:t>attiecību pamatprincipi: </a:t>
            </a:r>
            <a:r>
              <a:rPr lang="lv-LV" b="1" dirty="0" smtClean="0">
                <a:solidFill>
                  <a:srgbClr val="FF0000"/>
                </a:solidFill>
              </a:rPr>
              <a:t>laipnība, cieņa, </a:t>
            </a:r>
          </a:p>
          <a:p>
            <a:pPr algn="ctr">
              <a:buNone/>
            </a:pPr>
            <a:r>
              <a:rPr lang="lv-LV" b="1" dirty="0" smtClean="0">
                <a:solidFill>
                  <a:srgbClr val="FF0000"/>
                </a:solidFill>
              </a:rPr>
              <a:t>sapratne </a:t>
            </a:r>
            <a:r>
              <a:rPr lang="lv-LV" dirty="0" smtClean="0"/>
              <a:t>un, protams, </a:t>
            </a:r>
          </a:p>
          <a:p>
            <a:pPr algn="ctr">
              <a:buNone/>
            </a:pPr>
            <a:endParaRPr lang="lv-LV" dirty="0" smtClean="0"/>
          </a:p>
          <a:p>
            <a:pPr algn="ctr">
              <a:buNone/>
            </a:pPr>
            <a:r>
              <a:rPr lang="lv-LV" dirty="0" smtClean="0"/>
              <a:t>„zelta morāles” princips </a:t>
            </a:r>
          </a:p>
          <a:p>
            <a:pPr>
              <a:buNone/>
            </a:pPr>
            <a:endParaRPr lang="lv-LV" dirty="0"/>
          </a:p>
          <a:p>
            <a:pPr algn="ctr">
              <a:buNone/>
            </a:pPr>
            <a:r>
              <a:rPr lang="lv-LV" dirty="0" smtClean="0"/>
              <a:t>„ Izturies pret citiem tā, kā vēlies, </a:t>
            </a:r>
          </a:p>
          <a:p>
            <a:pPr algn="ctr">
              <a:buNone/>
            </a:pPr>
            <a:r>
              <a:rPr lang="lv-LV" dirty="0" smtClean="0"/>
              <a:t>lai citi izturas pret tevi!”</a:t>
            </a:r>
            <a:endParaRPr lang="en-US" dirty="0"/>
          </a:p>
        </p:txBody>
      </p:sp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BQACAwQGAQf/xAA6EAACAQMDAgUDAgQFAwUBAAABAgMABBESITEFQQYTIlFhMnGBFJEjQlKhBxUzwdFy4fAWJCVDsfH/xAAZAQADAQEBAAAAAAAAAAAAAAAAAQMCBAX/xAAmEQACAgICAgIDAAMBAAAAAAAAAQIRAyESMQRBE1EUImEjMkKh/9oADAMBAAIRAxEAPwDd27A7AlTV+ESZBwD8iq0SqTk7e+1EI4wACGxTPRk6LCMQBqp7AHnvxSjGVwcGmyAhDjtSIeyeJtSfautgjaq8AJIdTzyKsFPbagy1TGl8fJprMQdQ3HtTmTByRSYBlI96AVHdYb0nn2NSZAFVdHmJpJIZeDSERwAzHY7GgHFEyyI2QCQfY11STw1cIUnJ2b3pa8EkjigVfRKuQNzmltnOKjEgPFdJwwP70CokbBANMdsA4pkkgVCx4rmvZu4NAJEwGe+Qa6oIyKao9Cj2pxcqd6BM4crnPFNZm1DG6+9SFwRioVRl4OR7UAh4c6se9OzlsVE5wwI7UyQusiuNwdiKB8bLCnHPvTiAx4BqJXJOGGKkyOfegy0IR4zgn7UgrH+Y11fk704E8AigVjdPzS0+5NdP3pp275oAdg42rg/euaj3pZz8UBR1iFG5pgJbgECunH3pEnHNAx29NPxiuEgd6gurgQxE9+1A1Ft6HlwDgkfvSrOSSTM5J1Ek8g0qDrXjf0dC2kAOpPyKI25GBncUPt5DgahtRCFkJ22phMtbbEA4rjHUGGcmnJgfzConRBJr1YP3pEV2OtgdO3NWv+oYPvVTzUTfWuPvTW6lCmxcZ9qAcJSekWirdnyKYMg1UPVLbGQTmnDqMTAYYfmgfxz+i0dm+DxXWA0+1Qi4VxswJp4bzFKvjf2oM00PYYAPOKQyDnTsaUew0kEYpw0++9Ahcdhmm6gVIpxddWkspb2zvXTEWBGk70Cv7K5IMJQnVTolbT68YPFd8koMFD96QYjGoHnag1f0Sq4ZeDtXWb0/IpihgT7U7Tn7UGKQ3S77ggCuZmUgNjHvT8FdwfxUbtrIUGgaGzOEwdWB/wDtNR9Y2332NdZMsNWCaljjAORjBoNWkhpYmPJ3Ip+v0nA4pxUDJA/FRNs2TnFBnTJWYAaq6CHGDz2qNCnHJNTBQd+9AnoSjsx3pFfzXTv3pE570GRhx3Nd25xXNs/NOLYoGc1EnZa4c9yKWsdv7VWuZ0jUsSdqBpNukPlcRrqY0HvLgzYfOynODUd7fktjkgZ057e9DXSW6OZGZISc7Ujvw4K3Ik/WJ3mVfilVMTWUY0ZBx3K0qZ2fGvpk8fV1Cj+HtUy9YUYHl/mgyxEkEHbHFPEb6dvekL4cYTPU5ZchXxiq03UpkwWZj+apSCRDgfvXMmRdLDK0ykcUF6HP1N2BCkn2AriyXMpDH0j5NNCIn+kmN9zTXmOGB2/NBZJekXI/MU4MoOatRyaV+vJxQWS4ySeCBtTradiwyc0jEsTaNKkhAB1YNWbe6ZTljkChUDkjJ3YbKKuwgyzpHkDUcc80HFOCXYes5TcjMY27ntV8RLjfc1HbosUaogAUCpS+DQeVOVvQ1beFG1LGob3xvUtMLUtdMxtikGVIzWZn63L0rqYtupKv6aU/w5hyv3/5rS6vegHivp8V9098geYnqQ/NJm8dXTC6TRSj+G6t9jUnbavFH6v1fpTR31lLJqh2khYZDr7H7dq3Hhrx5a9WjhWcCJ5DpD/y59j7Gi0UeN3SNl96ifnAG3vTgfQG5J4xTkgZzqc4HsKZjrsjiRtW5BHv3p8IIyCO+xqdYUXgb++aie11Nq8+VfhWwKBckzrZxsd6rOcNk759qdPc21ohE1yuQM4dhmhcHXreaQpIujfZgcg1lyS7Nwi3tIIoy6iO9PjkZVzkYzUClJFLowYe4O1PUleQAKZponR98jcGpOO9Vo2ZjkDbtU24HqxTMNDs54NMZVB9RNQT3YiyBgke1Dprx5CMOcUG4YpMu3N8ka4TGc4oPcXDySOCSRTZP5s5I5xzmo2kZI9S743xjke1I7MeJR6G+WmDrYELsB7Ghd/1EYCprQqSAOAPvTr+6XSHikJP35rOdRuC2rP1H2pno4MNu5HZbweY3FKqkVszRgk7n4pU6PQ4xNFG7aRjn5+9WI5X8xuMY/3qmpygXA2+cDmrAdcZbbJxn80qOBxLAl1LqIzUv8Ig6lHeoIQzrpUrt7/erUcAcklhq3+cb0iUqREYImXIbSKrXPTnOdG+aIfpDjGsHJyDUiQSGUsMYwcb0GVkrpmTuYZoXIcED3NSWD6ue1ah7UuhEiat+KHS9HRWLxFoxuSCNqCyzpqmR/qkt4JZpJNKxrnJ7CrfhK/j6x1VZ7aTXBDGeDnc1jut9TH6K6ggfKBGBb3NHP8ABCL/AOFuJjy0un9h/wB6SqWzzfLzJy4xPUQ2Bua6CCM5oP1rq9n0uMNeXUEOfpEsgUn7Uul9RW+tY57dtaSfSVOc1o4ljbVhV3xTQxY7e1PSMafURmnlo0GeaDFr0RMxWs34p6xD07p08k7Y9OE3xk1pHuYm2OPsaz/iDoMPVNM0RRpI1YLFKNUZJ7ke9BpWk9bPFZvEa+YViLSnPud/sasdHhcXzW0Wplu/UiclX9vvXpvS/BPS4Lhrq6gS6upDqcsihAfhAMCpL7wiq9RtL7p0SLcpcBgGOFVT9VDS6RqDkv8AZmp6DbzW/TLeK6fXKqDUSc74olmo4I9CAFsmnle+aCMnbs5JIsaFmOAKyPUvErzTvBZthAcFh3qn4+8TGym/y2M6CUDSMTyD2FedWHXtHU0UTL5bthV9qxJSa0WxRityN85XPq3Y8k71Bo0Pldt+1cMjMoZwN+GHBrsZLr6j/wB64e3R2oI2d1JAQUJKH6lrT2zRzQpKh2I79qxsJ3I4HtRGwuni1REkKd8GujFOnTMThy6NE86R99/iqc94zY07b1SabY5PG5Px71E8uE/iYGDhj8djXQKOFIkdizMScZ53qLOleRgDOfcVBNOIzhm5Ok4PB7fvVaW7ETsM8jIGrv7UHVHG2W57hIRrDAr3AH7UHv8AqAjYhD6WzwNgfeh931EAGOMEgH+rbeh8kmoBQck80zuxeNW2OknaQkA7k9uKrPCzy6W2xVu0i21MDlT7VHMdNxljsd6Z2J06QSt/K8lPUo24IpVWxFJ6jyfalQT4/wBJRI25LAkdyK7G51qvAHJpqI2/BJON6Uz6MqNz7DvSJd6Lq3J1BEAAOAMnmisD4iWThgTnH9xQLpsbSXAdhjGwHz7Uc1iNcDAJIYZHGRvj52pEMySdIklc6ioON8qBzUiyIWZgTuuSOwPNCmnU8Et68fJqRZs+YQMEAEYOw2NBN49BJZGUAk5xnf3AoZ4s6g9j0mdYvrkGNQP0r3NWEldnCrndc5PvjtUjwxzI6XCiTUMMrDmglKB5VMRJASjjBUbV6J/g4ujw3cqmCUuWGB9hWZ694Lnmuw3SZo44yM+S5OB9vitv/hf0WbonR7iG4kV5JJy5K5xwBQkkjz8uKcXbMT4w6P4jvPEVy8Ns8wuVKZVAyqmeAx+n+1em+EunHo/QraCbHmhAZNPAOBnH7VfuFA1FRgmqV/LK6C3tRlyQOcYHvTctUZWNSk5L2WP8yjcyMJB5cRwSO5rLdY8fWNrLJbxOzOB9SLqCmifUeltHZmO3KIMbrqxn5PvXiV29xHJPHM4do30AxkYx+KIq+zc+MFcVZ7HYdbt+u28fkSyeYSBlBhgcdxR+1t5LdP4srt7E4rzv/Ca0WCG4unufMnZtIiPCjYhvzXoxmYkGMffek1THybiqFZ3JS5ljZBgHIOOQaZe9UW3vcOSAIsgY+adHOVnwcHUu/wCKzPU7mSXr7iMkKqBABySd8/ikOGNSltejTW3VRI4BIGdwQcg0RS5y2M8ish0Wwv55PMu/KRUJVXUbyKODjtWge3aNo3RiSuxz7UGcuOCdI8u/xls5mu4rvV/LoOO47VgLCyuYmSdLCW5IkjQHJHrcZUD5ODiva/8AEqyF50Byg/ijGjf+1eOS9OkIVp0mU8nTkgkcGqxarZy5Iy7ieheF+rw9QsjGzEFfSyN9SGiy6c+kgkHkd68ysLK6jR5OmiZZDyc4U/vzWw6Fd3BtlW6jYSDnUK48uNRdo7cM5SX7LZpYwM9txVRurpaXAimII3wO9dafMZZT271keu9Yit2ZHhZpRsCyHDfmsRTk9FHo9Dt7lbu38y3OpCCuQN6pPcyeSVlLBt17fjNZ/wDw/wCq/wAOa2LBVMg0AnjOa2s0EEy6ZI1bJ3rqTLY8iXaM5cXjPCCTg4wPuKE3F3JK7ZfbnFa6boFnOCQzqORg7VRm8IRuTounAPbTWjtx+TgX8McHaU6Vz96I2lq2Adye1Fx4Wltz6XVxnYcEUjayRYDIVYd8UzofkQkv1ZWEYUahkkjBoZPEZbjRHyeKLSJgFs/irPTLEa/MYDJoZl5FBWyODo+YlLKM433pUfUFVA0Zx3xSrNs435M77AMNogGCxPwe9SG0gJyF3x35FIS+nA2bGDkc/irCK2CSFUYI33A2plG2vY63jSJI2OlF8wYyM5ypqlNONKLqAXTsvxk71YuroRoyoFxqG/Y7dqDSS6pI0iUbDODzmg1jhe2TLITgHB1Nnb71bsrRyxLkKrcDNcsrAqFeRRqA4zREZRSqrnA3Gf8Az+1IMmT1EcCsaldsDg8//wBprzgZVySOM4/f8VWuJnGfKbcHkjkVxCkvvqPIoJKHtj5C2RtnJ2IPFHPD94QDBIfVjUDjtQGNGVgE47A1Tivng6oHyR6tIwM/3osh5NcKN/OC4BHGagjTyxkKWdt81yCXzYRq2JGRUM0wR8eYQD2FBwxT6O3vlgl3A1KDgntXlnjLw7aRwy9RgkaL1AvHtjkcf8V6B1C4CoWYkIBk5PNZ646YnVn13hbyxny4wcBc9/k0KVMusSlCmV/CltbWjm5srpJkkTcKdx9/mtfFdBiNWoZ501lIeh21lk2qOHP8+cEVchnvIJNEyeaOx4NZctlVjTjRoWuFi8yRzpSNMkn981lOidRiv+rT3B+vR6GPfJ3A+3+9W+qX0k0HkGPSj7Pk7ke1QWvTrZIE0wxh13V1UAj80rNQhSdmvtJkjgRQQBj3q7FKHOFkyMZ3rN9Pu8v5MukEbjVw1FYpS+AGQL3wd60mc+THTLt3aRX1s0Ey6kNYa76ctpeSQacKDlcjfBrfQSLjTmsv42R08q4RwANjkZz9qGrRCNplCysYmwXQAc8c/tU9zaJnKDt2oLYXh1YDFgdxg5FF5pZZIlELgENk99vaoyS6Lq+0U5QU9JzjHesp4suEEHlOCFYbenvW5NqbogadLHmh154Yiu1MV07AsfSVPH70scadjlvozXga2lub1oolI1FMN7HOa9QJ8qQo2PScH5qPwx4bg6RDNJE2uRwMNjgYA/2p0hHmMpzljuwFXoWOV2iZZQwDBcnOfT7VxnJyUbIHpzneo1fTngYOPeuSlBklT5a75FM3x2O/VZLbYxtvwT3qRnRiRgnBx8UN1MpUjcgliGqSCT1KpOHbYljyKDbxpbRJPZwuf9NTvuRgYpkSImFXgcmrAYkEgaR3IX6jS0K7YGQPbYbUBydUzvmH+ZST7g0qmFsMbZpUE+UTLWcZEYEhBbSTgbce1TzzY+kocSfSP5dhzUTSmFHGVULqAGMlthv8UMu7vdlI+wH270z0owcnYry5OptIVi2N1+3arvTLJVAkfHmNtvVbpdrlVlmGkk7AjgUcVdAGQGGDx3/2pDyTSXFDiUiQ5wCAN8cZqtPGXywJ0Dfara4kJ0DBA+k9qqsskI3TUvt8/BoIRK/mApplPI+rkGnpGh3BA+Qak1JJ6cerHBGD/wB6guGS0hknLLpA31bUFLGzXGhxCJRqO5YngUGubp4HlCPp0tlSBk/fFVrKN5pGupyqmU5G++K5eXFtF1Dy1LYKj6TzU07Z5+eXJnoXRrtriwikyGyo3pXdwVbDpxwQKzfh/qqWMrQTav053BY7r+3atVHJbXsZaJ1fbbB4rb2ShrsB3Ie8f0rhVPB5Jqxax+XHpOkY5yaE9YtL3zswzvpU/TqptrcdRBQPpZfdlBqd7O3i3HQdEOk6mcYPYCq93OFZVjAMnO++Kgur5ogNfOPpWhc1+750Dyx37mmKMG+ya4k/94JJ3CxgFcZ5+QKOWkEbIu4K8g1ktS6ssSznuTzRGxmnt1LLJhT/ACnj9qEbnHWg/cdPjki3I45qkI7uxOqNxJESPr3I/NUD4knhuUiuYI2hJwXXOQPfFF7bq/TLpPLS5jY9xnijTIcmuy5Zz3RbMoGO2mpet9OHVLMJITsQdIPNOhZFQIoGkjANTJ5kaeo5A71tEZbdgE+HzEqmNSGHbHNSx9LuQQBH+ScUehmWQbL+9XI19+KXBMw8jiDrHp/6aEySEFyP2qKO1Mk+s70Xk/ienYqK7FEBv2p0Y5vtj7dNEWPis/1SMmY4YKQeccitMgHAoJ1mJ1k1Bc/NE+hYZVMGQSMWGQRjtjGakk4wM+5K77VC7ZXBYZHFR+czKd8AjTjO1KMrPQiuW0KRjkk4BJ207nbtTo9LMxXn6Qe9VZJl+sbMBggDbPempOECZBGnfPatFuDoKh0UAfUq86j8b1PaFThgAB2+BQaKUzOF23Ocj+9GIBgAHb2pkMkOKLmvHelUYZcUqDnowF7cYXOoerBJHfaqdlC15eFj/pRnk9z7VV6iWOjYZzRzo8X6aBECDJ3Ys3c0j3H+sdBWCN1UEYOCCd8f3qcN6lRlZCNxng7/ALVHC2V2iOnuVOcVZVUkQEEsB/5waDik97GTwmTBU4k7dj/3qIySJky5J7kDGfuKmClfocsvs1dcgfXvjbDf7GgSforNGigszAd9twftWZ8R38L3KWUrjJIyFPO9XfEfX7fp1rgECYkqsYOcbc/avPrOaa/6ysuTqZs77kCsyegk6RtZFSSMLAWVVGN/5vxUM1oLhQdIDjh15qYI4jwcKvtj/wDavdMJcaGw2+2dq5uTvRwPsECeWx9NzF5kX9YGSKL2NulzGJbVyrgel0Yg/Y4q3NaowIKj2JxtTelWwsLrVGQYWIyg3xVYTvs0tEhm6ggAMgcDkSKDUjzXXpyETJ/lXejQjikcSagQPftVS5jMjgop0jjH3qlFoy/gGni1aixJY85qhIjBhpHbetAbRmk1EEZGSKgbpx3L7D2pNFIzBNvEieuTBParDyaELvsMbDGKn8pSwIHpWg/XLyOOI+oBAcff7UqCcrB/UrwHW2DjGxql4dlxdTEnGXzvVOd7q4yQDGh4HerHh+N1vnV9yVG5pROd9m4hmljCsjNgds0SXqTtHod2obZrpGG4ogkcbjIAxWjWvZdtOoIoA5NE474yJyEHvQeKzU4bjG9XtoV9KanPsa0rMSUWW36nFCVVVeRif5at28ssuWYADgKp4oda2+WEkoy3O/ajEOMDGMfFNEMiiuizHsBUV7AJoWXONu1SKcc11mGOaZzbTsxd2kkMxU5OPtVWUOHDEHHbHvRzqFndT3OYULAnn2p/+RTeTlpF14zjFQimpaPRx5ow7ZmJGKEB9yd8HtUbOWGkHf8AmzU19FLaSus27Hj5qOxQzSAgbDt71c9JSXHkEun2+ldbDGNyaMQbpl1AGcDJqlbxyMQgAwPq+/tV8aEAO2B2HFBwZZWydZFxscfYg0qrrMCoIkcD22FKghwPLxavPcKzZCg1oIdwASQc12K2AUaQDj5G1W4IQxxuGIzikexLIS2pXJ0u2eNPt+KlZFfOGBOdt8H/AM2qGeylKgq0chGxH0kVF5s8Y0TROMbZYE/saCFctphKOJkwWfKnkMayPiHxfY2ck0ML+fJpICIPSG7ZPajklysqgBxj7g15b4stv0vU5FYadbF1GOBQYknBcmC7q6mvJ2mnkLuTya2vhHpUUVp+okAaWTlvYe1Yyyt3ubqKGIandsAV6lawJbQxwg7KuK5s0qRLI9DpLWFk9S9uaqJC8M2qBzt/Kd6LQRhz8U+W2B+hcHvUoKyKVjbeZZAAxww+1ErEevUOQeCdjQh7QZ1M+Nqt9OGjYTY9gx3rohGuzVIOyCJfWAFGNwKj1w6NgP3qpIzkYaTNVmklYbgKtUbGoaCJki3KsCQOM1TuZNfoT8mqyEkMqdzuanMflx5Y743oNcUgddAn+Gpx74rM3EH6q8ctvHD6V9s9zWllDyARwf6suQD/AEjuapPYGJAqqQu+571LJLigk/QFMGx2wPeu2dvpu0K7e9GRagods1FHHHBOHkYKuO9QxybkIMWsPmoMHHzRGC1xtq79qGWt1GmNDZU0RhkWTeM+rnauxMzTCCWzlQq7YFPjhaM5O++/yal6ZKzJJrxsP96k8zB3A2rRJt3R2LUTgCr0TaV9VDGuXG67EHjFcW4O5mkwewFFmJQbC5m1bIPzTlKoCzsAByTQKXrCRABASx43ocL9r2bMsuQp2QHaixLA3/DZJMj/AEeoe4qXG1DenzB0VRx2xRMDag5px4sx/je2IWKZV3J05qt0u2EUS5BLkb/atJ4hgWaxIPKuCPvmqUMYRAds9zQehizf4VEao8pcAfgVBK76yWIDDgDerjKhIy3qPG9QyQGQtg+n2X/mgIyV7KDohc6m3z7ilVgQIowIwfxSpFuYEh0u2kAs4O/lHcZ96RjvVBKvHKxJ2HpIx8UJjvQNgG376qnj6gypgMQPvmmdvB+gmL24jXE9q/tsQw/tXReRMMI7JnscjmhX+YMdhGCB84rjXYP/ANRB5OGFAviX0E5f02lmMg1H+msJ47tVkaKWNWJXYlV7VoTfxIfWuknt3od1Oym6mg8mGTKHUCCRvRZnJD9abBXgWyXM99Mo0p/DjPfPf+2K1vmnOy5+TUVlaLYWawLkt9T/APUeaUshXYH9q83NK5M4WXYJcNxirV5cpa27SEhcDUxPCihNjKZLpVz3FXOtWv8AmVm8CMUB5YVTx02FUZfqHiF5dX6UFRn6m/4qpZ9SKzFppGLE5JJzVC7sbuKaSOK3nlRWxrEZw1Qp03qrkiOzlLe2K7FFicqPQOl3aXC+iQ5HO9FvMwPr/asf4c6N19QT+gkxySxAA/JrTWnSOs3MxjWJIwDhpC+QB70Ua5qrZbjljt11SMNz3oT13rqRWrpbqZZ3BEca7kmip8G3dw583qaCMHlFJP8AfaifTPDPT+kZeMmWY/VLLux/4ppEpZF6M54THU5epxNeW4jjdQuDyozmt7c9Ht7mNUKaQvBFUrB4nvtvqj3AA5o6W9hRSaIZZyTVGauvDITLQPtzgis31npc8FvJLLA2iPdmAyMV6WWOMYqGaJbiOSKRQUdSrAjkGs/FG7QQ8iS7PFrXq8LcAhfc7VpujzRyAGNgT960KeGbI5hMK6fgdhxViLwtYRLpgh8rPJQkU+J0vPH2VopAm4bAPNT+cp5IzUn/AKbiO36iXHtmuQ+GNE+s3sxTP0bU9k3kx/ZDNHq3GapyxzDIjVmJ+M1rIunQRgZXVj+rerKxIo9KgfYUyf5KXSPGfEVzLbXBWYujdg2xoJY9SnhukmjDYB3X3Fe2dX6B0/qgH6u3VipyGGzfvQgeDukImk24Xf8AqO4xxms8Toh5cGtlnw/LHc26TQtlMAjHvWhjcEUB8P8AT06aJrSIkrq1AmjWdNaRx5qctFfrEby2UgiGXG4HyN686g6j1m7vPLjxBGjlXGMnIr07Ibas5edJaLqvnQoTFJuQv9XzQ0dPiZowTjJGf6p1LqNt/pyoXBAGUyB3NQv4h6rGoM0MZ1HGkAgk/atmnQopZkmuADp3AHGavx9Ls4n8xLdNfuRnH29qCz8zBFVxtmRt+u3LQoX6dIrEbjNKtk0ALHCLj5FKgj+Tif8Ax/6Y+Pwn09yWzKPzVqLwl0peY3fbu1G4BlcGriIMbUE5eTk+zOjwt0sailrGGPvkgfiqcHgyFLhppZS4bhVGlVH2rXBN9hUg25FBn8rIvZk4fB9gkxkdXeTOQXPH4ojdWEVjYyNaQjWqEKANzRsgMdqjktllUq2cHmgy/InJrkzzSQOFLNHge4odL/EH0kb4r1cdMtliWPyl0KMBcbVCnRrOInRAg1PqO2a5H41vsqvJied2dhLDdxiZGUk8EdvetNHZakwqAY7VoZOmxTT+dIMsBgVJBYpFncnJ5NXx41Cwl5CaBEPRYHQFl37jFT2fSY4pC4jHO2RRcpjgV0EjtVSLzSZGsAVcaRiojaEJIiMRr3ONqtB/cV3UD2oJ8pIqtakQiOIBcDAqvF0x1twhf1nJZs53NEi3tSDE9qQ1kkkDendHFjK8hlEjOMZ08VddWUgYPPtU4Oa7QZc3J2yIKSQSMCnbe1OO9LFBmyLy/VmnqnuafilQFs5pA7V2lmlQIWaWa4a6BQBwjNMMQbkAj5qSlQFtES28aMWVQCRjOKTQ6jyamrlA+TIhAAwOo/8ANSaQK6DSNAW2crtcpE0CFilTc0qBgyF84wMVbjY7UqVBaROtdIzSpUETqinUqVAmKmnGd6VKgEO2xtSpUqAFiuaRSpUAcKiuEYpUqY7FjNOAApUqQCrtKlQI5j2ro4pUqAFSyKVKgDhOa7SpUwOY2pClSpAd5pUqVAhUqVKgYqVKlQBwmoTPH/V/Y0qVADf1Ef8AX/Y0qVKg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BQACAwQGAQf/xAA6EAACAQMDAgUDAgQFAwUBAAABAgMABBESITEFQQYTIlFhMnGBFJEjQlKhBxUzwdFy4fAWJCVDsfH/xAAZAQADAQEBAAAAAAAAAAAAAAAAAQMCBAX/xAAmEQACAgICAgIDAAMBAAAAAAAAAQIRAyESMQRBE1EUImEjMkKh/9oADAMBAAIRAxEAPwDd27A7AlTV+ESZBwD8iq0SqTk7e+1EI4wACGxTPRk6LCMQBqp7AHnvxSjGVwcGmyAhDjtSIeyeJtSfautgjaq8AJIdTzyKsFPbagy1TGl8fJprMQdQ3HtTmTByRSYBlI96AVHdYb0nn2NSZAFVdHmJpJIZeDSERwAzHY7GgHFEyyI2QCQfY11STw1cIUnJ2b3pa8EkjigVfRKuQNzmltnOKjEgPFdJwwP70CokbBANMdsA4pkkgVCx4rmvZu4NAJEwGe+Qa6oIyKao9Cj2pxcqd6BM4crnPFNZm1DG6+9SFwRioVRl4OR7UAh4c6se9OzlsVE5wwI7UyQusiuNwdiKB8bLCnHPvTiAx4BqJXJOGGKkyOfegy0IR4zgn7UgrH+Y11fk704E8AigVjdPzS0+5NdP3pp275oAdg42rg/euaj3pZz8UBR1iFG5pgJbgECunH3pEnHNAx29NPxiuEgd6gurgQxE9+1A1Ft6HlwDgkfvSrOSSTM5J1Ek8g0qDrXjf0dC2kAOpPyKI25GBncUPt5DgahtRCFkJ22phMtbbEA4rjHUGGcmnJgfzConRBJr1YP3pEV2OtgdO3NWv+oYPvVTzUTfWuPvTW6lCmxcZ9qAcJSekWirdnyKYMg1UPVLbGQTmnDqMTAYYfmgfxz+i0dm+DxXWA0+1Qi4VxswJp4bzFKvjf2oM00PYYAPOKQyDnTsaUew0kEYpw0++9Ahcdhmm6gVIpxddWkspb2zvXTEWBGk70Cv7K5IMJQnVTolbT68YPFd8koMFD96QYjGoHnag1f0Sq4ZeDtXWb0/IpihgT7U7Tn7UGKQ3S77ggCuZmUgNjHvT8FdwfxUbtrIUGgaGzOEwdWB/wDtNR9Y2332NdZMsNWCaljjAORjBoNWkhpYmPJ3Ip+v0nA4pxUDJA/FRNs2TnFBnTJWYAaq6CHGDz2qNCnHJNTBQd+9AnoSjsx3pFfzXTv3pE570GRhx3Nd25xXNs/NOLYoGc1EnZa4c9yKWsdv7VWuZ0jUsSdqBpNukPlcRrqY0HvLgzYfOynODUd7fktjkgZ057e9DXSW6OZGZISc7Ujvw4K3Ik/WJ3mVfilVMTWUY0ZBx3K0qZ2fGvpk8fV1Cj+HtUy9YUYHl/mgyxEkEHbHFPEb6dvekL4cYTPU5ZchXxiq03UpkwWZj+apSCRDgfvXMmRdLDK0ykcUF6HP1N2BCkn2AriyXMpDH0j5NNCIn+kmN9zTXmOGB2/NBZJekXI/MU4MoOatRyaV+vJxQWS4ySeCBtTradiwyc0jEsTaNKkhAB1YNWbe6ZTljkChUDkjJ3YbKKuwgyzpHkDUcc80HFOCXYes5TcjMY27ntV8RLjfc1HbosUaogAUCpS+DQeVOVvQ1beFG1LGob3xvUtMLUtdMxtikGVIzWZn63L0rqYtupKv6aU/w5hyv3/5rS6vegHivp8V9098geYnqQ/NJm8dXTC6TRSj+G6t9jUnbavFH6v1fpTR31lLJqh2khYZDr7H7dq3Hhrx5a9WjhWcCJ5DpD/y59j7Gi0UeN3SNl96ifnAG3vTgfQG5J4xTkgZzqc4HsKZjrsjiRtW5BHv3p8IIyCO+xqdYUXgb++aie11Nq8+VfhWwKBckzrZxsd6rOcNk759qdPc21ohE1yuQM4dhmhcHXreaQpIujfZgcg1lyS7Nwi3tIIoy6iO9PjkZVzkYzUClJFLowYe4O1PUleQAKZponR98jcGpOO9Vo2ZjkDbtU24HqxTMNDs54NMZVB9RNQT3YiyBgke1Dprx5CMOcUG4YpMu3N8ka4TGc4oPcXDySOCSRTZP5s5I5xzmo2kZI9S743xjke1I7MeJR6G+WmDrYELsB7Ghd/1EYCprQqSAOAPvTr+6XSHikJP35rOdRuC2rP1H2pno4MNu5HZbweY3FKqkVszRgk7n4pU6PQ4xNFG7aRjn5+9WI5X8xuMY/3qmpygXA2+cDmrAdcZbbJxn80qOBxLAl1LqIzUv8Ig6lHeoIQzrpUrt7/erUcAcklhq3+cb0iUqREYImXIbSKrXPTnOdG+aIfpDjGsHJyDUiQSGUsMYwcb0GVkrpmTuYZoXIcED3NSWD6ue1ah7UuhEiat+KHS9HRWLxFoxuSCNqCyzpqmR/qkt4JZpJNKxrnJ7CrfhK/j6x1VZ7aTXBDGeDnc1jut9TH6K6ggfKBGBb3NHP8ABCL/AOFuJjy0un9h/wB6SqWzzfLzJy4xPUQ2Bua6CCM5oP1rq9n0uMNeXUEOfpEsgUn7Uul9RW+tY57dtaSfSVOc1o4ljbVhV3xTQxY7e1PSMafURmnlo0GeaDFr0RMxWs34p6xD07p08k7Y9OE3xk1pHuYm2OPsaz/iDoMPVNM0RRpI1YLFKNUZJ7ke9BpWk9bPFZvEa+YViLSnPud/sasdHhcXzW0Wplu/UiclX9vvXpvS/BPS4Lhrq6gS6upDqcsihAfhAMCpL7wiq9RtL7p0SLcpcBgGOFVT9VDS6RqDkv8AZmp6DbzW/TLeK6fXKqDUSc74olmo4I9CAFsmnle+aCMnbs5JIsaFmOAKyPUvErzTvBZthAcFh3qn4+8TGym/y2M6CUDSMTyD2FedWHXtHU0UTL5bthV9qxJSa0WxRityN85XPq3Y8k71Bo0Pldt+1cMjMoZwN+GHBrsZLr6j/wB64e3R2oI2d1JAQUJKH6lrT2zRzQpKh2I79qxsJ3I4HtRGwuni1REkKd8GujFOnTMThy6NE86R99/iqc94zY07b1SabY5PG5Px71E8uE/iYGDhj8djXQKOFIkdizMScZ53qLOleRgDOfcVBNOIzhm5Ok4PB7fvVaW7ETsM8jIGrv7UHVHG2W57hIRrDAr3AH7UHv8AqAjYhD6WzwNgfeh931EAGOMEgH+rbeh8kmoBQck80zuxeNW2OknaQkA7k9uKrPCzy6W2xVu0i21MDlT7VHMdNxljsd6Z2J06QSt/K8lPUo24IpVWxFJ6jyfalQT4/wBJRI25LAkdyK7G51qvAHJpqI2/BJON6Uz6MqNz7DvSJd6Lq3J1BEAAOAMnmisD4iWThgTnH9xQLpsbSXAdhjGwHz7Uc1iNcDAJIYZHGRvj52pEMySdIklc6ioON8qBzUiyIWZgTuuSOwPNCmnU8Et68fJqRZs+YQMEAEYOw2NBN49BJZGUAk5xnf3AoZ4s6g9j0mdYvrkGNQP0r3NWEldnCrndc5PvjtUjwxzI6XCiTUMMrDmglKB5VMRJASjjBUbV6J/g4ujw3cqmCUuWGB9hWZ694Lnmuw3SZo44yM+S5OB9vitv/hf0WbonR7iG4kV5JJy5K5xwBQkkjz8uKcXbMT4w6P4jvPEVy8Ns8wuVKZVAyqmeAx+n+1em+EunHo/QraCbHmhAZNPAOBnH7VfuFA1FRgmqV/LK6C3tRlyQOcYHvTctUZWNSk5L2WP8yjcyMJB5cRwSO5rLdY8fWNrLJbxOzOB9SLqCmifUeltHZmO3KIMbrqxn5PvXiV29xHJPHM4do30AxkYx+KIq+zc+MFcVZ7HYdbt+u28fkSyeYSBlBhgcdxR+1t5LdP4srt7E4rzv/Ca0WCG4unufMnZtIiPCjYhvzXoxmYkGMffek1THybiqFZ3JS5ljZBgHIOOQaZe9UW3vcOSAIsgY+adHOVnwcHUu/wCKzPU7mSXr7iMkKqBABySd8/ikOGNSltejTW3VRI4BIGdwQcg0RS5y2M8ish0Wwv55PMu/KRUJVXUbyKODjtWge3aNo3RiSuxz7UGcuOCdI8u/xls5mu4rvV/LoOO47VgLCyuYmSdLCW5IkjQHJHrcZUD5ODiva/8AEqyF50Byg/ijGjf+1eOS9OkIVp0mU8nTkgkcGqxarZy5Iy7ieheF+rw9QsjGzEFfSyN9SGiy6c+kgkHkd68ysLK6jR5OmiZZDyc4U/vzWw6Fd3BtlW6jYSDnUK48uNRdo7cM5SX7LZpYwM9txVRurpaXAimII3wO9dafMZZT271keu9Yit2ZHhZpRsCyHDfmsRTk9FHo9Dt7lbu38y3OpCCuQN6pPcyeSVlLBt17fjNZ/wDw/wCq/wAOa2LBVMg0AnjOa2s0EEy6ZI1bJ3rqTLY8iXaM5cXjPCCTg4wPuKE3F3JK7ZfbnFa6boFnOCQzqORg7VRm8IRuTounAPbTWjtx+TgX8McHaU6Vz96I2lq2Adye1Fx4Wltz6XVxnYcEUjayRYDIVYd8UzofkQkv1ZWEYUahkkjBoZPEZbjRHyeKLSJgFs/irPTLEa/MYDJoZl5FBWyODo+YlLKM433pUfUFVA0Zx3xSrNs435M77AMNogGCxPwe9SG0gJyF3x35FIS+nA2bGDkc/irCK2CSFUYI33A2plG2vY63jSJI2OlF8wYyM5ypqlNONKLqAXTsvxk71YuroRoyoFxqG/Y7dqDSS6pI0iUbDODzmg1jhe2TLITgHB1Nnb71bsrRyxLkKrcDNcsrAqFeRRqA4zREZRSqrnA3Gf8Az+1IMmT1EcCsaldsDg8//wBprzgZVySOM4/f8VWuJnGfKbcHkjkVxCkvvqPIoJKHtj5C2RtnJ2IPFHPD94QDBIfVjUDjtQGNGVgE47A1Tivng6oHyR6tIwM/3osh5NcKN/OC4BHGagjTyxkKWdt81yCXzYRq2JGRUM0wR8eYQD2FBwxT6O3vlgl3A1KDgntXlnjLw7aRwy9RgkaL1AvHtjkcf8V6B1C4CoWYkIBk5PNZ646YnVn13hbyxny4wcBc9/k0KVMusSlCmV/CltbWjm5srpJkkTcKdx9/mtfFdBiNWoZ501lIeh21lk2qOHP8+cEVchnvIJNEyeaOx4NZctlVjTjRoWuFi8yRzpSNMkn981lOidRiv+rT3B+vR6GPfJ3A+3+9W+qX0k0HkGPSj7Pk7ke1QWvTrZIE0wxh13V1UAj80rNQhSdmvtJkjgRQQBj3q7FKHOFkyMZ3rN9Pu8v5MukEbjVw1FYpS+AGQL3wd60mc+THTLt3aRX1s0Ey6kNYa76ctpeSQacKDlcjfBrfQSLjTmsv42R08q4RwANjkZz9qGrRCNplCysYmwXQAc8c/tU9zaJnKDt2oLYXh1YDFgdxg5FF5pZZIlELgENk99vaoyS6Lq+0U5QU9JzjHesp4suEEHlOCFYbenvW5NqbogadLHmh154Yiu1MV07AsfSVPH70scadjlvozXga2lub1oolI1FMN7HOa9QJ8qQo2PScH5qPwx4bg6RDNJE2uRwMNjgYA/2p0hHmMpzljuwFXoWOV2iZZQwDBcnOfT7VxnJyUbIHpzneo1fTngYOPeuSlBklT5a75FM3x2O/VZLbYxtvwT3qRnRiRgnBx8UN1MpUjcgliGqSCT1KpOHbYljyKDbxpbRJPZwuf9NTvuRgYpkSImFXgcmrAYkEgaR3IX6jS0K7YGQPbYbUBydUzvmH+ZST7g0qmFsMbZpUE+UTLWcZEYEhBbSTgbce1TzzY+kocSfSP5dhzUTSmFHGVULqAGMlthv8UMu7vdlI+wH270z0owcnYry5OptIVi2N1+3arvTLJVAkfHmNtvVbpdrlVlmGkk7AjgUcVdAGQGGDx3/2pDyTSXFDiUiQ5wCAN8cZqtPGXywJ0Dfara4kJ0DBA+k9qqsskI3TUvt8/BoIRK/mApplPI+rkGnpGh3BA+Qak1JJ6cerHBGD/wB6guGS0hknLLpA31bUFLGzXGhxCJRqO5YngUGubp4HlCPp0tlSBk/fFVrKN5pGupyqmU5G++K5eXFtF1Dy1LYKj6TzU07Z5+eXJnoXRrtriwikyGyo3pXdwVbDpxwQKzfh/qqWMrQTav053BY7r+3atVHJbXsZaJ1fbbB4rb2ShrsB3Ie8f0rhVPB5Jqxax+XHpOkY5yaE9YtL3zswzvpU/TqptrcdRBQPpZfdlBqd7O3i3HQdEOk6mcYPYCq93OFZVjAMnO++Kgur5ogNfOPpWhc1+750Dyx37mmKMG+ya4k/94JJ3CxgFcZ5+QKOWkEbIu4K8g1ktS6ssSznuTzRGxmnt1LLJhT/ACnj9qEbnHWg/cdPjki3I45qkI7uxOqNxJESPr3I/NUD4knhuUiuYI2hJwXXOQPfFF7bq/TLpPLS5jY9xnijTIcmuy5Zz3RbMoGO2mpet9OHVLMJITsQdIPNOhZFQIoGkjANTJ5kaeo5A71tEZbdgE+HzEqmNSGHbHNSx9LuQQBH+ScUehmWQbL+9XI19+KXBMw8jiDrHp/6aEySEFyP2qKO1Mk+s70Xk/ienYqK7FEBv2p0Y5vtj7dNEWPis/1SMmY4YKQeccitMgHAoJ1mJ1k1Bc/NE+hYZVMGQSMWGQRjtjGakk4wM+5K77VC7ZXBYZHFR+czKd8AjTjO1KMrPQiuW0KRjkk4BJ207nbtTo9LMxXn6Qe9VZJl+sbMBggDbPempOECZBGnfPatFuDoKh0UAfUq86j8b1PaFThgAB2+BQaKUzOF23Ocj+9GIBgAHb2pkMkOKLmvHelUYZcUqDnowF7cYXOoerBJHfaqdlC15eFj/pRnk9z7VV6iWOjYZzRzo8X6aBECDJ3Ys3c0j3H+sdBWCN1UEYOCCd8f3qcN6lRlZCNxng7/ALVHC2V2iOnuVOcVZVUkQEEsB/5waDik97GTwmTBU4k7dj/3qIySJky5J7kDGfuKmClfocsvs1dcgfXvjbDf7GgSforNGigszAd9twftWZ8R38L3KWUrjJIyFPO9XfEfX7fp1rgECYkqsYOcbc/avPrOaa/6ysuTqZs77kCsyegk6RtZFSSMLAWVVGN/5vxUM1oLhQdIDjh15qYI4jwcKvtj/wDavdMJcaGw2+2dq5uTvRwPsECeWx9NzF5kX9YGSKL2NulzGJbVyrgel0Yg/Y4q3NaowIKj2JxtTelWwsLrVGQYWIyg3xVYTvs0tEhm6ggAMgcDkSKDUjzXXpyETJ/lXejQjikcSagQPftVS5jMjgop0jjH3qlFoy/gGni1aixJY85qhIjBhpHbetAbRmk1EEZGSKgbpx3L7D2pNFIzBNvEieuTBParDyaELvsMbDGKn8pSwIHpWg/XLyOOI+oBAcff7UqCcrB/UrwHW2DjGxql4dlxdTEnGXzvVOd7q4yQDGh4HerHh+N1vnV9yVG5pROd9m4hmljCsjNgds0SXqTtHod2obZrpGG4ogkcbjIAxWjWvZdtOoIoA5NE474yJyEHvQeKzU4bjG9XtoV9KanPsa0rMSUWW36nFCVVVeRif5at28ssuWYADgKp4oda2+WEkoy3O/ajEOMDGMfFNEMiiuizHsBUV7AJoWXONu1SKcc11mGOaZzbTsxd2kkMxU5OPtVWUOHDEHHbHvRzqFndT3OYULAnn2p/+RTeTlpF14zjFQimpaPRx5ow7ZmJGKEB9yd8HtUbOWGkHf8AmzU19FLaSus27Hj5qOxQzSAgbDt71c9JSXHkEun2+ldbDGNyaMQbpl1AGcDJqlbxyMQgAwPq+/tV8aEAO2B2HFBwZZWydZFxscfYg0qrrMCoIkcD22FKghwPLxavPcKzZCg1oIdwASQc12K2AUaQDj5G1W4IQxxuGIzikexLIS2pXJ0u2eNPt+KlZFfOGBOdt8H/AM2qGeylKgq0chGxH0kVF5s8Y0TROMbZYE/saCFctphKOJkwWfKnkMayPiHxfY2ck0ML+fJpICIPSG7ZPajklysqgBxj7g15b4stv0vU5FYadbF1GOBQYknBcmC7q6mvJ2mnkLuTya2vhHpUUVp+okAaWTlvYe1Yyyt3ubqKGIandsAV6lawJbQxwg7KuK5s0qRLI9DpLWFk9S9uaqJC8M2qBzt/Kd6LQRhz8U+W2B+hcHvUoKyKVjbeZZAAxww+1ErEevUOQeCdjQh7QZ1M+Nqt9OGjYTY9gx3rohGuzVIOyCJfWAFGNwKj1w6NgP3qpIzkYaTNVmklYbgKtUbGoaCJki3KsCQOM1TuZNfoT8mqyEkMqdzuanMflx5Y743oNcUgddAn+Gpx74rM3EH6q8ctvHD6V9s9zWllDyARwf6suQD/AEjuapPYGJAqqQu+571LJLigk/QFMGx2wPeu2dvpu0K7e9GRagods1FHHHBOHkYKuO9QxybkIMWsPmoMHHzRGC1xtq79qGWt1GmNDZU0RhkWTeM+rnauxMzTCCWzlQq7YFPjhaM5O++/yal6ZKzJJrxsP96k8zB3A2rRJt3R2LUTgCr0TaV9VDGuXG67EHjFcW4O5mkwewFFmJQbC5m1bIPzTlKoCzsAByTQKXrCRABASx43ocL9r2bMsuQp2QHaixLA3/DZJMj/AEeoe4qXG1DenzB0VRx2xRMDag5px4sx/je2IWKZV3J05qt0u2EUS5BLkb/atJ4hgWaxIPKuCPvmqUMYRAds9zQehizf4VEao8pcAfgVBK76yWIDDgDerjKhIy3qPG9QyQGQtg+n2X/mgIyV7KDohc6m3z7ilVgQIowIwfxSpFuYEh0u2kAs4O/lHcZ96RjvVBKvHKxJ2HpIx8UJjvQNgG376qnj6gypgMQPvmmdvB+gmL24jXE9q/tsQw/tXReRMMI7JnscjmhX+YMdhGCB84rjXYP/ANRB5OGFAviX0E5f02lmMg1H+msJ47tVkaKWNWJXYlV7VoTfxIfWuknt3od1Oym6mg8mGTKHUCCRvRZnJD9abBXgWyXM99Mo0p/DjPfPf+2K1vmnOy5+TUVlaLYWawLkt9T/APUeaUshXYH9q83NK5M4WXYJcNxirV5cpa27SEhcDUxPCihNjKZLpVz3FXOtWv8AmVm8CMUB5YVTx02FUZfqHiF5dX6UFRn6m/4qpZ9SKzFppGLE5JJzVC7sbuKaSOK3nlRWxrEZw1Qp03qrkiOzlLe2K7FFicqPQOl3aXC+iQ5HO9FvMwPr/asf4c6N19QT+gkxySxAA/JrTWnSOs3MxjWJIwDhpC+QB70Ua5qrZbjljt11SMNz3oT13rqRWrpbqZZ3BEca7kmip8G3dw583qaCMHlFJP8AfaifTPDPT+kZeMmWY/VLLux/4ppEpZF6M54THU5epxNeW4jjdQuDyozmt7c9Ht7mNUKaQvBFUrB4nvtvqj3AA5o6W9hRSaIZZyTVGauvDITLQPtzgis31npc8FvJLLA2iPdmAyMV6WWOMYqGaJbiOSKRQUdSrAjkGs/FG7QQ8iS7PFrXq8LcAhfc7VpujzRyAGNgT960KeGbI5hMK6fgdhxViLwtYRLpgh8rPJQkU+J0vPH2VopAm4bAPNT+cp5IzUn/AKbiO36iXHtmuQ+GNE+s3sxTP0bU9k3kx/ZDNHq3GapyxzDIjVmJ+M1rIunQRgZXVj+rerKxIo9KgfYUyf5KXSPGfEVzLbXBWYujdg2xoJY9SnhukmjDYB3X3Fe2dX6B0/qgH6u3VipyGGzfvQgeDukImk24Xf8AqO4xxms8Toh5cGtlnw/LHc26TQtlMAjHvWhjcEUB8P8AT06aJrSIkrq1AmjWdNaRx5qctFfrEby2UgiGXG4HyN686g6j1m7vPLjxBGjlXGMnIr07Ibas5edJaLqvnQoTFJuQv9XzQ0dPiZowTjJGf6p1LqNt/pyoXBAGUyB3NQv4h6rGoM0MZ1HGkAgk/atmnQopZkmuADp3AHGavx9Ls4n8xLdNfuRnH29qCz8zBFVxtmRt+u3LQoX6dIrEbjNKtk0ALHCLj5FKgj+Tif8Ax/6Y+Pwn09yWzKPzVqLwl0peY3fbu1G4BlcGriIMbUE5eTk+zOjwt0sailrGGPvkgfiqcHgyFLhppZS4bhVGlVH2rXBN9hUg25FBn8rIvZk4fB9gkxkdXeTOQXPH4ojdWEVjYyNaQjWqEKANzRsgMdqjktllUq2cHmgy/InJrkzzSQOFLNHge4odL/EH0kb4r1cdMtliWPyl0KMBcbVCnRrOInRAg1PqO2a5H41vsqvJied2dhLDdxiZGUk8EdvetNHZakwqAY7VoZOmxTT+dIMsBgVJBYpFncnJ5NXx41Cwl5CaBEPRYHQFl37jFT2fSY4pC4jHO2RRcpjgV0EjtVSLzSZGsAVcaRiojaEJIiMRr3ONqtB/cV3UD2oJ8pIqtakQiOIBcDAqvF0x1twhf1nJZs53NEi3tSDE9qQ1kkkDendHFjK8hlEjOMZ08VddWUgYPPtU4Oa7QZc3J2yIKSQSMCnbe1OO9LFBmyLy/VmnqnuafilQFs5pA7V2lmlQIWaWa4a6BQBwjNMMQbkAj5qSlQFtES28aMWVQCRjOKTQ6jyamrlA+TIhAAwOo/8ANSaQK6DSNAW2crtcpE0CFilTc0qBgyF84wMVbjY7UqVBaROtdIzSpUETqinUqVAmKmnGd6VKgEO2xtSpUqAFiuaRSpUAcKiuEYpUqY7FjNOAApUqQCrtKlQI5j2ro4pUqAFSyKVKgDhOa7SpUwOY2pClSpAd5pUqVAhUqVKgYqVKlQBwmoTPH/V/Y0qVADf1Ef8AX/Y0qVKg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BQACAwQGAQf/xAA6EAACAQMDAgUDAgQFAwUBAAABAgMABBESITEFQQYTIlFhMnGBFJEjQlKhBxUzwdFy4fAWJCVDsfH/xAAZAQADAQEBAAAAAAAAAAAAAAAAAQMCBAX/xAAmEQACAgICAgIDAAMBAAAAAAAAAQIRAyESMQRBE1EUImEjMkKh/9oADAMBAAIRAxEAPwDd27A7AlTV+ESZBwD8iq0SqTk7e+1EI4wACGxTPRk6LCMQBqp7AHnvxSjGVwcGmyAhDjtSIeyeJtSfautgjaq8AJIdTzyKsFPbagy1TGl8fJprMQdQ3HtTmTByRSYBlI96AVHdYb0nn2NSZAFVdHmJpJIZeDSERwAzHY7GgHFEyyI2QCQfY11STw1cIUnJ2b3pa8EkjigVfRKuQNzmltnOKjEgPFdJwwP70CokbBANMdsA4pkkgVCx4rmvZu4NAJEwGe+Qa6oIyKao9Cj2pxcqd6BM4crnPFNZm1DG6+9SFwRioVRl4OR7UAh4c6se9OzlsVE5wwI7UyQusiuNwdiKB8bLCnHPvTiAx4BqJXJOGGKkyOfegy0IR4zgn7UgrH+Y11fk704E8AigVjdPzS0+5NdP3pp275oAdg42rg/euaj3pZz8UBR1iFG5pgJbgECunH3pEnHNAx29NPxiuEgd6gurgQxE9+1A1Ft6HlwDgkfvSrOSSTM5J1Ek8g0qDrXjf0dC2kAOpPyKI25GBncUPt5DgahtRCFkJ22phMtbbEA4rjHUGGcmnJgfzConRBJr1YP3pEV2OtgdO3NWv+oYPvVTzUTfWuPvTW6lCmxcZ9qAcJSekWirdnyKYMg1UPVLbGQTmnDqMTAYYfmgfxz+i0dm+DxXWA0+1Qi4VxswJp4bzFKvjf2oM00PYYAPOKQyDnTsaUew0kEYpw0++9Ahcdhmm6gVIpxddWkspb2zvXTEWBGk70Cv7K5IMJQnVTolbT68YPFd8koMFD96QYjGoHnag1f0Sq4ZeDtXWb0/IpihgT7U7Tn7UGKQ3S77ggCuZmUgNjHvT8FdwfxUbtrIUGgaGzOEwdWB/wDtNR9Y2332NdZMsNWCaljjAORjBoNWkhpYmPJ3Ip+v0nA4pxUDJA/FRNs2TnFBnTJWYAaq6CHGDz2qNCnHJNTBQd+9AnoSjsx3pFfzXTv3pE570GRhx3Nd25xXNs/NOLYoGc1EnZa4c9yKWsdv7VWuZ0jUsSdqBpNukPlcRrqY0HvLgzYfOynODUd7fktjkgZ057e9DXSW6OZGZISc7Ujvw4K3Ik/WJ3mVfilVMTWUY0ZBx3K0qZ2fGvpk8fV1Cj+HtUy9YUYHl/mgyxEkEHbHFPEb6dvekL4cYTPU5ZchXxiq03UpkwWZj+apSCRDgfvXMmRdLDK0ykcUF6HP1N2BCkn2AriyXMpDH0j5NNCIn+kmN9zTXmOGB2/NBZJekXI/MU4MoOatRyaV+vJxQWS4ySeCBtTradiwyc0jEsTaNKkhAB1YNWbe6ZTljkChUDkjJ3YbKKuwgyzpHkDUcc80HFOCXYes5TcjMY27ntV8RLjfc1HbosUaogAUCpS+DQeVOVvQ1beFG1LGob3xvUtMLUtdMxtikGVIzWZn63L0rqYtupKv6aU/w5hyv3/5rS6vegHivp8V9098geYnqQ/NJm8dXTC6TRSj+G6t9jUnbavFH6v1fpTR31lLJqh2khYZDr7H7dq3Hhrx5a9WjhWcCJ5DpD/y59j7Gi0UeN3SNl96ifnAG3vTgfQG5J4xTkgZzqc4HsKZjrsjiRtW5BHv3p8IIyCO+xqdYUXgb++aie11Nq8+VfhWwKBckzrZxsd6rOcNk759qdPc21ohE1yuQM4dhmhcHXreaQpIujfZgcg1lyS7Nwi3tIIoy6iO9PjkZVzkYzUClJFLowYe4O1PUleQAKZponR98jcGpOO9Vo2ZjkDbtU24HqxTMNDs54NMZVB9RNQT3YiyBgke1Dprx5CMOcUG4YpMu3N8ka4TGc4oPcXDySOCSRTZP5s5I5xzmo2kZI9S743xjke1I7MeJR6G+WmDrYELsB7Ghd/1EYCprQqSAOAPvTr+6XSHikJP35rOdRuC2rP1H2pno4MNu5HZbweY3FKqkVszRgk7n4pU6PQ4xNFG7aRjn5+9WI5X8xuMY/3qmpygXA2+cDmrAdcZbbJxn80qOBxLAl1LqIzUv8Ig6lHeoIQzrpUrt7/erUcAcklhq3+cb0iUqREYImXIbSKrXPTnOdG+aIfpDjGsHJyDUiQSGUsMYwcb0GVkrpmTuYZoXIcED3NSWD6ue1ah7UuhEiat+KHS9HRWLxFoxuSCNqCyzpqmR/qkt4JZpJNKxrnJ7CrfhK/j6x1VZ7aTXBDGeDnc1jut9TH6K6ggfKBGBb3NHP8ABCL/AOFuJjy0un9h/wB6SqWzzfLzJy4xPUQ2Bua6CCM5oP1rq9n0uMNeXUEOfpEsgUn7Uul9RW+tY57dtaSfSVOc1o4ljbVhV3xTQxY7e1PSMafURmnlo0GeaDFr0RMxWs34p6xD07p08k7Y9OE3xk1pHuYm2OPsaz/iDoMPVNM0RRpI1YLFKNUZJ7ke9BpWk9bPFZvEa+YViLSnPud/sasdHhcXzW0Wplu/UiclX9vvXpvS/BPS4Lhrq6gS6upDqcsihAfhAMCpL7wiq9RtL7p0SLcpcBgGOFVT9VDS6RqDkv8AZmp6DbzW/TLeK6fXKqDUSc74olmo4I9CAFsmnle+aCMnbs5JIsaFmOAKyPUvErzTvBZthAcFh3qn4+8TGym/y2M6CUDSMTyD2FedWHXtHU0UTL5bthV9qxJSa0WxRityN85XPq3Y8k71Bo0Pldt+1cMjMoZwN+GHBrsZLr6j/wB64e3R2oI2d1JAQUJKH6lrT2zRzQpKh2I79qxsJ3I4HtRGwuni1REkKd8GujFOnTMThy6NE86R99/iqc94zY07b1SabY5PG5Px71E8uE/iYGDhj8djXQKOFIkdizMScZ53qLOleRgDOfcVBNOIzhm5Ok4PB7fvVaW7ETsM8jIGrv7UHVHG2W57hIRrDAr3AH7UHv8AqAjYhD6WzwNgfeh931EAGOMEgH+rbeh8kmoBQck80zuxeNW2OknaQkA7k9uKrPCzy6W2xVu0i21MDlT7VHMdNxljsd6Z2J06QSt/K8lPUo24IpVWxFJ6jyfalQT4/wBJRI25LAkdyK7G51qvAHJpqI2/BJON6Uz6MqNz7DvSJd6Lq3J1BEAAOAMnmisD4iWThgTnH9xQLpsbSXAdhjGwHz7Uc1iNcDAJIYZHGRvj52pEMySdIklc6ioON8qBzUiyIWZgTuuSOwPNCmnU8Et68fJqRZs+YQMEAEYOw2NBN49BJZGUAk5xnf3AoZ4s6g9j0mdYvrkGNQP0r3NWEldnCrndc5PvjtUjwxzI6XCiTUMMrDmglKB5VMRJASjjBUbV6J/g4ujw3cqmCUuWGB9hWZ694Lnmuw3SZo44yM+S5OB9vitv/hf0WbonR7iG4kV5JJy5K5xwBQkkjz8uKcXbMT4w6P4jvPEVy8Ns8wuVKZVAyqmeAx+n+1em+EunHo/QraCbHmhAZNPAOBnH7VfuFA1FRgmqV/LK6C3tRlyQOcYHvTctUZWNSk5L2WP8yjcyMJB5cRwSO5rLdY8fWNrLJbxOzOB9SLqCmifUeltHZmO3KIMbrqxn5PvXiV29xHJPHM4do30AxkYx+KIq+zc+MFcVZ7HYdbt+u28fkSyeYSBlBhgcdxR+1t5LdP4srt7E4rzv/Ca0WCG4unufMnZtIiPCjYhvzXoxmYkGMffek1THybiqFZ3JS5ljZBgHIOOQaZe9UW3vcOSAIsgY+adHOVnwcHUu/wCKzPU7mSXr7iMkKqBABySd8/ikOGNSltejTW3VRI4BIGdwQcg0RS5y2M8ish0Wwv55PMu/KRUJVXUbyKODjtWge3aNo3RiSuxz7UGcuOCdI8u/xls5mu4rvV/LoOO47VgLCyuYmSdLCW5IkjQHJHrcZUD5ODiva/8AEqyF50Byg/ijGjf+1eOS9OkIVp0mU8nTkgkcGqxarZy5Iy7ieheF+rw9QsjGzEFfSyN9SGiy6c+kgkHkd68ysLK6jR5OmiZZDyc4U/vzWw6Fd3BtlW6jYSDnUK48uNRdo7cM5SX7LZpYwM9txVRurpaXAimII3wO9dafMZZT271keu9Yit2ZHhZpRsCyHDfmsRTk9FHo9Dt7lbu38y3OpCCuQN6pPcyeSVlLBt17fjNZ/wDw/wCq/wAOa2LBVMg0AnjOa2s0EEy6ZI1bJ3rqTLY8iXaM5cXjPCCTg4wPuKE3F3JK7ZfbnFa6boFnOCQzqORg7VRm8IRuTounAPbTWjtx+TgX8McHaU6Vz96I2lq2Adye1Fx4Wltz6XVxnYcEUjayRYDIVYd8UzofkQkv1ZWEYUahkkjBoZPEZbjRHyeKLSJgFs/irPTLEa/MYDJoZl5FBWyODo+YlLKM433pUfUFVA0Zx3xSrNs435M77AMNogGCxPwe9SG0gJyF3x35FIS+nA2bGDkc/irCK2CSFUYI33A2plG2vY63jSJI2OlF8wYyM5ypqlNONKLqAXTsvxk71YuroRoyoFxqG/Y7dqDSS6pI0iUbDODzmg1jhe2TLITgHB1Nnb71bsrRyxLkKrcDNcsrAqFeRRqA4zREZRSqrnA3Gf8Az+1IMmT1EcCsaldsDg8//wBprzgZVySOM4/f8VWuJnGfKbcHkjkVxCkvvqPIoJKHtj5C2RtnJ2IPFHPD94QDBIfVjUDjtQGNGVgE47A1Tivng6oHyR6tIwM/3osh5NcKN/OC4BHGagjTyxkKWdt81yCXzYRq2JGRUM0wR8eYQD2FBwxT6O3vlgl3A1KDgntXlnjLw7aRwy9RgkaL1AvHtjkcf8V6B1C4CoWYkIBk5PNZ646YnVn13hbyxny4wcBc9/k0KVMusSlCmV/CltbWjm5srpJkkTcKdx9/mtfFdBiNWoZ501lIeh21lk2qOHP8+cEVchnvIJNEyeaOx4NZctlVjTjRoWuFi8yRzpSNMkn981lOidRiv+rT3B+vR6GPfJ3A+3+9W+qX0k0HkGPSj7Pk7ke1QWvTrZIE0wxh13V1UAj80rNQhSdmvtJkjgRQQBj3q7FKHOFkyMZ3rN9Pu8v5MukEbjVw1FYpS+AGQL3wd60mc+THTLt3aRX1s0Ey6kNYa76ctpeSQacKDlcjfBrfQSLjTmsv42R08q4RwANjkZz9qGrRCNplCysYmwXQAc8c/tU9zaJnKDt2oLYXh1YDFgdxg5FF5pZZIlELgENk99vaoyS6Lq+0U5QU9JzjHesp4suEEHlOCFYbenvW5NqbogadLHmh154Yiu1MV07AsfSVPH70scadjlvozXga2lub1oolI1FMN7HOa9QJ8qQo2PScH5qPwx4bg6RDNJE2uRwMNjgYA/2p0hHmMpzljuwFXoWOV2iZZQwDBcnOfT7VxnJyUbIHpzneo1fTngYOPeuSlBklT5a75FM3x2O/VZLbYxtvwT3qRnRiRgnBx8UN1MpUjcgliGqSCT1KpOHbYljyKDbxpbRJPZwuf9NTvuRgYpkSImFXgcmrAYkEgaR3IX6jS0K7YGQPbYbUBydUzvmH+ZST7g0qmFsMbZpUE+UTLWcZEYEhBbSTgbce1TzzY+kocSfSP5dhzUTSmFHGVULqAGMlthv8UMu7vdlI+wH270z0owcnYry5OptIVi2N1+3arvTLJVAkfHmNtvVbpdrlVlmGkk7AjgUcVdAGQGGDx3/2pDyTSXFDiUiQ5wCAN8cZqtPGXywJ0Dfara4kJ0DBA+k9qqsskI3TUvt8/BoIRK/mApplPI+rkGnpGh3BA+Qak1JJ6cerHBGD/wB6guGS0hknLLpA31bUFLGzXGhxCJRqO5YngUGubp4HlCPp0tlSBk/fFVrKN5pGupyqmU5G++K5eXFtF1Dy1LYKj6TzU07Z5+eXJnoXRrtriwikyGyo3pXdwVbDpxwQKzfh/qqWMrQTav053BY7r+3atVHJbXsZaJ1fbbB4rb2ShrsB3Ie8f0rhVPB5Jqxax+XHpOkY5yaE9YtL3zswzvpU/TqptrcdRBQPpZfdlBqd7O3i3HQdEOk6mcYPYCq93OFZVjAMnO++Kgur5ogNfOPpWhc1+750Dyx37mmKMG+ya4k/94JJ3CxgFcZ5+QKOWkEbIu4K8g1ktS6ssSznuTzRGxmnt1LLJhT/ACnj9qEbnHWg/cdPjki3I45qkI7uxOqNxJESPr3I/NUD4knhuUiuYI2hJwXXOQPfFF7bq/TLpPLS5jY9xnijTIcmuy5Zz3RbMoGO2mpet9OHVLMJITsQdIPNOhZFQIoGkjANTJ5kaeo5A71tEZbdgE+HzEqmNSGHbHNSx9LuQQBH+ScUehmWQbL+9XI19+KXBMw8jiDrHp/6aEySEFyP2qKO1Mk+s70Xk/ienYqK7FEBv2p0Y5vtj7dNEWPis/1SMmY4YKQeccitMgHAoJ1mJ1k1Bc/NE+hYZVMGQSMWGQRjtjGakk4wM+5K77VC7ZXBYZHFR+czKd8AjTjO1KMrPQiuW0KRjkk4BJ207nbtTo9LMxXn6Qe9VZJl+sbMBggDbPempOECZBGnfPatFuDoKh0UAfUq86j8b1PaFThgAB2+BQaKUzOF23Ocj+9GIBgAHb2pkMkOKLmvHelUYZcUqDnowF7cYXOoerBJHfaqdlC15eFj/pRnk9z7VV6iWOjYZzRzo8X6aBECDJ3Ys3c0j3H+sdBWCN1UEYOCCd8f3qcN6lRlZCNxng7/ALVHC2V2iOnuVOcVZVUkQEEsB/5waDik97GTwmTBU4k7dj/3qIySJky5J7kDGfuKmClfocsvs1dcgfXvjbDf7GgSforNGigszAd9twftWZ8R38L3KWUrjJIyFPO9XfEfX7fp1rgECYkqsYOcbc/avPrOaa/6ysuTqZs77kCsyegk6RtZFSSMLAWVVGN/5vxUM1oLhQdIDjh15qYI4jwcKvtj/wDavdMJcaGw2+2dq5uTvRwPsECeWx9NzF5kX9YGSKL2NulzGJbVyrgel0Yg/Y4q3NaowIKj2JxtTelWwsLrVGQYWIyg3xVYTvs0tEhm6ggAMgcDkSKDUjzXXpyETJ/lXejQjikcSagQPftVS5jMjgop0jjH3qlFoy/gGni1aixJY85qhIjBhpHbetAbRmk1EEZGSKgbpx3L7D2pNFIzBNvEieuTBParDyaELvsMbDGKn8pSwIHpWg/XLyOOI+oBAcff7UqCcrB/UrwHW2DjGxql4dlxdTEnGXzvVOd7q4yQDGh4HerHh+N1vnV9yVG5pROd9m4hmljCsjNgds0SXqTtHod2obZrpGG4ogkcbjIAxWjWvZdtOoIoA5NE474yJyEHvQeKzU4bjG9XtoV9KanPsa0rMSUWW36nFCVVVeRif5at28ssuWYADgKp4oda2+WEkoy3O/ajEOMDGMfFNEMiiuizHsBUV7AJoWXONu1SKcc11mGOaZzbTsxd2kkMxU5OPtVWUOHDEHHbHvRzqFndT3OYULAnn2p/+RTeTlpF14zjFQimpaPRx5ow7ZmJGKEB9yd8HtUbOWGkHf8AmzU19FLaSus27Hj5qOxQzSAgbDt71c9JSXHkEun2+ldbDGNyaMQbpl1AGcDJqlbxyMQgAwPq+/tV8aEAO2B2HFBwZZWydZFxscfYg0qrrMCoIkcD22FKghwPLxavPcKzZCg1oIdwASQc12K2AUaQDj5G1W4IQxxuGIzikexLIS2pXJ0u2eNPt+KlZFfOGBOdt8H/AM2qGeylKgq0chGxH0kVF5s8Y0TROMbZYE/saCFctphKOJkwWfKnkMayPiHxfY2ck0ML+fJpICIPSG7ZPajklysqgBxj7g15b4stv0vU5FYadbF1GOBQYknBcmC7q6mvJ2mnkLuTya2vhHpUUVp+okAaWTlvYe1Yyyt3ubqKGIandsAV6lawJbQxwg7KuK5s0qRLI9DpLWFk9S9uaqJC8M2qBzt/Kd6LQRhz8U+W2B+hcHvUoKyKVjbeZZAAxww+1ErEevUOQeCdjQh7QZ1M+Nqt9OGjYTY9gx3rohGuzVIOyCJfWAFGNwKj1w6NgP3qpIzkYaTNVmklYbgKtUbGoaCJki3KsCQOM1TuZNfoT8mqyEkMqdzuanMflx5Y743oNcUgddAn+Gpx74rM3EH6q8ctvHD6V9s9zWllDyARwf6suQD/AEjuapPYGJAqqQu+571LJLigk/QFMGx2wPeu2dvpu0K7e9GRagods1FHHHBOHkYKuO9QxybkIMWsPmoMHHzRGC1xtq79qGWt1GmNDZU0RhkWTeM+rnauxMzTCCWzlQq7YFPjhaM5O++/yal6ZKzJJrxsP96k8zB3A2rRJt3R2LUTgCr0TaV9VDGuXG67EHjFcW4O5mkwewFFmJQbC5m1bIPzTlKoCzsAByTQKXrCRABASx43ocL9r2bMsuQp2QHaixLA3/DZJMj/AEeoe4qXG1DenzB0VRx2xRMDag5px4sx/je2IWKZV3J05qt0u2EUS5BLkb/atJ4hgWaxIPKuCPvmqUMYRAds9zQehizf4VEao8pcAfgVBK76yWIDDgDerjKhIy3qPG9QyQGQtg+n2X/mgIyV7KDohc6m3z7ilVgQIowIwfxSpFuYEh0u2kAs4O/lHcZ96RjvVBKvHKxJ2HpIx8UJjvQNgG376qnj6gypgMQPvmmdvB+gmL24jXE9q/tsQw/tXReRMMI7JnscjmhX+YMdhGCB84rjXYP/ANRB5OGFAviX0E5f02lmMg1H+msJ47tVkaKWNWJXYlV7VoTfxIfWuknt3od1Oym6mg8mGTKHUCCRvRZnJD9abBXgWyXM99Mo0p/DjPfPf+2K1vmnOy5+TUVlaLYWawLkt9T/APUeaUshXYH9q83NK5M4WXYJcNxirV5cpa27SEhcDUxPCihNjKZLpVz3FXOtWv8AmVm8CMUB5YVTx02FUZfqHiF5dX6UFRn6m/4qpZ9SKzFppGLE5JJzVC7sbuKaSOK3nlRWxrEZw1Qp03qrkiOzlLe2K7FFicqPQOl3aXC+iQ5HO9FvMwPr/asf4c6N19QT+gkxySxAA/JrTWnSOs3MxjWJIwDhpC+QB70Ua5qrZbjljt11SMNz3oT13rqRWrpbqZZ3BEca7kmip8G3dw583qaCMHlFJP8AfaifTPDPT+kZeMmWY/VLLux/4ppEpZF6M54THU5epxNeW4jjdQuDyozmt7c9Ht7mNUKaQvBFUrB4nvtvqj3AA5o6W9hRSaIZZyTVGauvDITLQPtzgis31npc8FvJLLA2iPdmAyMV6WWOMYqGaJbiOSKRQUdSrAjkGs/FG7QQ8iS7PFrXq8LcAhfc7VpujzRyAGNgT960KeGbI5hMK6fgdhxViLwtYRLpgh8rPJQkU+J0vPH2VopAm4bAPNT+cp5IzUn/AKbiO36iXHtmuQ+GNE+s3sxTP0bU9k3kx/ZDNHq3GapyxzDIjVmJ+M1rIunQRgZXVj+rerKxIo9KgfYUyf5KXSPGfEVzLbXBWYujdg2xoJY9SnhukmjDYB3X3Fe2dX6B0/qgH6u3VipyGGzfvQgeDukImk24Xf8AqO4xxms8Toh5cGtlnw/LHc26TQtlMAjHvWhjcEUB8P8AT06aJrSIkrq1AmjWdNaRx5qctFfrEby2UgiGXG4HyN686g6j1m7vPLjxBGjlXGMnIr07Ibas5edJaLqvnQoTFJuQv9XzQ0dPiZowTjJGf6p1LqNt/pyoXBAGUyB3NQv4h6rGoM0MZ1HGkAgk/atmnQopZkmuADp3AHGavx9Ls4n8xLdNfuRnH29qCz8zBFVxtmRt+u3LQoX6dIrEbjNKtk0ALHCLj5FKgj+Tif8Ax/6Y+Pwn09yWzKPzVqLwl0peY3fbu1G4BlcGriIMbUE5eTk+zOjwt0sailrGGPvkgfiqcHgyFLhppZS4bhVGlVH2rXBN9hUg25FBn8rIvZk4fB9gkxkdXeTOQXPH4ojdWEVjYyNaQjWqEKANzRsgMdqjktllUq2cHmgy/InJrkzzSQOFLNHge4odL/EH0kb4r1cdMtliWPyl0KMBcbVCnRrOInRAg1PqO2a5H41vsqvJied2dhLDdxiZGUk8EdvetNHZakwqAY7VoZOmxTT+dIMsBgVJBYpFncnJ5NXx41Cwl5CaBEPRYHQFl37jFT2fSY4pC4jHO2RRcpjgV0EjtVSLzSZGsAVcaRiojaEJIiMRr3ONqtB/cV3UD2oJ8pIqtakQiOIBcDAqvF0x1twhf1nJZs53NEi3tSDE9qQ1kkkDendHFjK8hlEjOMZ08VddWUgYPPtU4Oa7QZc3J2yIKSQSMCnbe1OO9LFBmyLy/VmnqnuafilQFs5pA7V2lmlQIWaWa4a6BQBwjNMMQbkAj5qSlQFtES28aMWVQCRjOKTQ6jyamrlA+TIhAAwOo/8ANSaQK6DSNAW2crtcpE0CFilTc0qBgyF84wMVbjY7UqVBaROtdIzSpUETqinUqVAmKmnGd6VKgEO2xtSpUqAFiuaRSpUAcKiuEYpUqY7FjNOAApUqQCrtKlQI5j2ro4pUqAFSyKVKgDhOa7SpUwOY2pClSpAd5pUqVAhUqVKgYqVKlQBwmoTPH/V/Y0qVADf1Ef8AX/Y0qVKg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BQACAwQGAQf/xAA6EAACAQMDAgUDAgQFAwUBAAABAgMABBESITEFQQYTIlFhMnGBFJEjQlKhBxUzwdFy4fAWJCVDsfH/xAAZAQADAQEBAAAAAAAAAAAAAAAAAQMCBAX/xAAmEQACAgICAgIDAAMBAAAAAAAAAQIRAyESMQRBE1EUImEjMkKh/9oADAMBAAIRAxEAPwDd27A7AlTV+ESZBwD8iq0SqTk7e+1EI4wACGxTPRk6LCMQBqp7AHnvxSjGVwcGmyAhDjtSIeyeJtSfautgjaq8AJIdTzyKsFPbagy1TGl8fJprMQdQ3HtTmTByRSYBlI96AVHdYb0nn2NSZAFVdHmJpJIZeDSERwAzHY7GgHFEyyI2QCQfY11STw1cIUnJ2b3pa8EkjigVfRKuQNzmltnOKjEgPFdJwwP70CokbBANMdsA4pkkgVCx4rmvZu4NAJEwGe+Qa6oIyKao9Cj2pxcqd6BM4crnPFNZm1DG6+9SFwRioVRl4OR7UAh4c6se9OzlsVE5wwI7UyQusiuNwdiKB8bLCnHPvTiAx4BqJXJOGGKkyOfegy0IR4zgn7UgrH+Y11fk704E8AigVjdPzS0+5NdP3pp275oAdg42rg/euaj3pZz8UBR1iFG5pgJbgECunH3pEnHNAx29NPxiuEgd6gurgQxE9+1A1Ft6HlwDgkfvSrOSSTM5J1Ek8g0qDrXjf0dC2kAOpPyKI25GBncUPt5DgahtRCFkJ22phMtbbEA4rjHUGGcmnJgfzConRBJr1YP3pEV2OtgdO3NWv+oYPvVTzUTfWuPvTW6lCmxcZ9qAcJSekWirdnyKYMg1UPVLbGQTmnDqMTAYYfmgfxz+i0dm+DxXWA0+1Qi4VxswJp4bzFKvjf2oM00PYYAPOKQyDnTsaUew0kEYpw0++9Ahcdhmm6gVIpxddWkspb2zvXTEWBGk70Cv7K5IMJQnVTolbT68YPFd8koMFD96QYjGoHnag1f0Sq4ZeDtXWb0/IpihgT7U7Tn7UGKQ3S77ggCuZmUgNjHvT8FdwfxUbtrIUGgaGzOEwdWB/wDtNR9Y2332NdZMsNWCaljjAORjBoNWkhpYmPJ3Ip+v0nA4pxUDJA/FRNs2TnFBnTJWYAaq6CHGDz2qNCnHJNTBQd+9AnoSjsx3pFfzXTv3pE570GRhx3Nd25xXNs/NOLYoGc1EnZa4c9yKWsdv7VWuZ0jUsSdqBpNukPlcRrqY0HvLgzYfOynODUd7fktjkgZ057e9DXSW6OZGZISc7Ujvw4K3Ik/WJ3mVfilVMTWUY0ZBx3K0qZ2fGvpk8fV1Cj+HtUy9YUYHl/mgyxEkEHbHFPEb6dvekL4cYTPU5ZchXxiq03UpkwWZj+apSCRDgfvXMmRdLDK0ykcUF6HP1N2BCkn2AriyXMpDH0j5NNCIn+kmN9zTXmOGB2/NBZJekXI/MU4MoOatRyaV+vJxQWS4ySeCBtTradiwyc0jEsTaNKkhAB1YNWbe6ZTljkChUDkjJ3YbKKuwgyzpHkDUcc80HFOCXYes5TcjMY27ntV8RLjfc1HbosUaogAUCpS+DQeVOVvQ1beFG1LGob3xvUtMLUtdMxtikGVIzWZn63L0rqYtupKv6aU/w5hyv3/5rS6vegHivp8V9098geYnqQ/NJm8dXTC6TRSj+G6t9jUnbavFH6v1fpTR31lLJqh2khYZDr7H7dq3Hhrx5a9WjhWcCJ5DpD/y59j7Gi0UeN3SNl96ifnAG3vTgfQG5J4xTkgZzqc4HsKZjrsjiRtW5BHv3p8IIyCO+xqdYUXgb++aie11Nq8+VfhWwKBckzrZxsd6rOcNk759qdPc21ohE1yuQM4dhmhcHXreaQpIujfZgcg1lyS7Nwi3tIIoy6iO9PjkZVzkYzUClJFLowYe4O1PUleQAKZponR98jcGpOO9Vo2ZjkDbtU24HqxTMNDs54NMZVB9RNQT3YiyBgke1Dprx5CMOcUG4YpMu3N8ka4TGc4oPcXDySOCSRTZP5s5I5xzmo2kZI9S743xjke1I7MeJR6G+WmDrYELsB7Ghd/1EYCprQqSAOAPvTr+6XSHikJP35rOdRuC2rP1H2pno4MNu5HZbweY3FKqkVszRgk7n4pU6PQ4xNFG7aRjn5+9WI5X8xuMY/3qmpygXA2+cDmrAdcZbbJxn80qOBxLAl1LqIzUv8Ig6lHeoIQzrpUrt7/erUcAcklhq3+cb0iUqREYImXIbSKrXPTnOdG+aIfpDjGsHJyDUiQSGUsMYwcb0GVkrpmTuYZoXIcED3NSWD6ue1ah7UuhEiat+KHS9HRWLxFoxuSCNqCyzpqmR/qkt4JZpJNKxrnJ7CrfhK/j6x1VZ7aTXBDGeDnc1jut9TH6K6ggfKBGBb3NHP8ABCL/AOFuJjy0un9h/wB6SqWzzfLzJy4xPUQ2Bua6CCM5oP1rq9n0uMNeXUEOfpEsgUn7Uul9RW+tY57dtaSfSVOc1o4ljbVhV3xTQxY7e1PSMafURmnlo0GeaDFr0RMxWs34p6xD07p08k7Y9OE3xk1pHuYm2OPsaz/iDoMPVNM0RRpI1YLFKNUZJ7ke9BpWk9bPFZvEa+YViLSnPud/sasdHhcXzW0Wplu/UiclX9vvXpvS/BPS4Lhrq6gS6upDqcsihAfhAMCpL7wiq9RtL7p0SLcpcBgGOFVT9VDS6RqDkv8AZmp6DbzW/TLeK6fXKqDUSc74olmo4I9CAFsmnle+aCMnbs5JIsaFmOAKyPUvErzTvBZthAcFh3qn4+8TGym/y2M6CUDSMTyD2FedWHXtHU0UTL5bthV9qxJSa0WxRityN85XPq3Y8k71Bo0Pldt+1cMjMoZwN+GHBrsZLr6j/wB64e3R2oI2d1JAQUJKH6lrT2zRzQpKh2I79qxsJ3I4HtRGwuni1REkKd8GujFOnTMThy6NE86R99/iqc94zY07b1SabY5PG5Px71E8uE/iYGDhj8djXQKOFIkdizMScZ53qLOleRgDOfcVBNOIzhm5Ok4PB7fvVaW7ETsM8jIGrv7UHVHG2W57hIRrDAr3AH7UHv8AqAjYhD6WzwNgfeh931EAGOMEgH+rbeh8kmoBQck80zuxeNW2OknaQkA7k9uKrPCzy6W2xVu0i21MDlT7VHMdNxljsd6Z2J06QSt/K8lPUo24IpVWxFJ6jyfalQT4/wBJRI25LAkdyK7G51qvAHJpqI2/BJON6Uz6MqNz7DvSJd6Lq3J1BEAAOAMnmisD4iWThgTnH9xQLpsbSXAdhjGwHz7Uc1iNcDAJIYZHGRvj52pEMySdIklc6ioON8qBzUiyIWZgTuuSOwPNCmnU8Et68fJqRZs+YQMEAEYOw2NBN49BJZGUAk5xnf3AoZ4s6g9j0mdYvrkGNQP0r3NWEldnCrndc5PvjtUjwxzI6XCiTUMMrDmglKB5VMRJASjjBUbV6J/g4ujw3cqmCUuWGB9hWZ694Lnmuw3SZo44yM+S5OB9vitv/hf0WbonR7iG4kV5JJy5K5xwBQkkjz8uKcXbMT4w6P4jvPEVy8Ns8wuVKZVAyqmeAx+n+1em+EunHo/QraCbHmhAZNPAOBnH7VfuFA1FRgmqV/LK6C3tRlyQOcYHvTctUZWNSk5L2WP8yjcyMJB5cRwSO5rLdY8fWNrLJbxOzOB9SLqCmifUeltHZmO3KIMbrqxn5PvXiV29xHJPHM4do30AxkYx+KIq+zc+MFcVZ7HYdbt+u28fkSyeYSBlBhgcdxR+1t5LdP4srt7E4rzv/Ca0WCG4unufMnZtIiPCjYhvzXoxmYkGMffek1THybiqFZ3JS5ljZBgHIOOQaZe9UW3vcOSAIsgY+adHOVnwcHUu/wCKzPU7mSXr7iMkKqBABySd8/ikOGNSltejTW3VRI4BIGdwQcg0RS5y2M8ish0Wwv55PMu/KRUJVXUbyKODjtWge3aNo3RiSuxz7UGcuOCdI8u/xls5mu4rvV/LoOO47VgLCyuYmSdLCW5IkjQHJHrcZUD5ODiva/8AEqyF50Byg/ijGjf+1eOS9OkIVp0mU8nTkgkcGqxarZy5Iy7ieheF+rw9QsjGzEFfSyN9SGiy6c+kgkHkd68ysLK6jR5OmiZZDyc4U/vzWw6Fd3BtlW6jYSDnUK48uNRdo7cM5SX7LZpYwM9txVRurpaXAimII3wO9dafMZZT271keu9Yit2ZHhZpRsCyHDfmsRTk9FHo9Dt7lbu38y3OpCCuQN6pPcyeSVlLBt17fjNZ/wDw/wCq/wAOa2LBVMg0AnjOa2s0EEy6ZI1bJ3rqTLY8iXaM5cXjPCCTg4wPuKE3F3JK7ZfbnFa6boFnOCQzqORg7VRm8IRuTounAPbTWjtx+TgX8McHaU6Vz96I2lq2Adye1Fx4Wltz6XVxnYcEUjayRYDIVYd8UzofkQkv1ZWEYUahkkjBoZPEZbjRHyeKLSJgFs/irPTLEa/MYDJoZl5FBWyODo+YlLKM433pUfUFVA0Zx3xSrNs435M77AMNogGCxPwe9SG0gJyF3x35FIS+nA2bGDkc/irCK2CSFUYI33A2plG2vY63jSJI2OlF8wYyM5ypqlNONKLqAXTsvxk71YuroRoyoFxqG/Y7dqDSS6pI0iUbDODzmg1jhe2TLITgHB1Nnb71bsrRyxLkKrcDNcsrAqFeRRqA4zREZRSqrnA3Gf8Az+1IMmT1EcCsaldsDg8//wBprzgZVySOM4/f8VWuJnGfKbcHkjkVxCkvvqPIoJKHtj5C2RtnJ2IPFHPD94QDBIfVjUDjtQGNGVgE47A1Tivng6oHyR6tIwM/3osh5NcKN/OC4BHGagjTyxkKWdt81yCXzYRq2JGRUM0wR8eYQD2FBwxT6O3vlgl3A1KDgntXlnjLw7aRwy9RgkaL1AvHtjkcf8V6B1C4CoWYkIBk5PNZ646YnVn13hbyxny4wcBc9/k0KVMusSlCmV/CltbWjm5srpJkkTcKdx9/mtfFdBiNWoZ501lIeh21lk2qOHP8+cEVchnvIJNEyeaOx4NZctlVjTjRoWuFi8yRzpSNMkn981lOidRiv+rT3B+vR6GPfJ3A+3+9W+qX0k0HkGPSj7Pk7ke1QWvTrZIE0wxh13V1UAj80rNQhSdmvtJkjgRQQBj3q7FKHOFkyMZ3rN9Pu8v5MukEbjVw1FYpS+AGQL3wd60mc+THTLt3aRX1s0Ey6kNYa76ctpeSQacKDlcjfBrfQSLjTmsv42R08q4RwANjkZz9qGrRCNplCysYmwXQAc8c/tU9zaJnKDt2oLYXh1YDFgdxg5FF5pZZIlELgENk99vaoyS6Lq+0U5QU9JzjHesp4suEEHlOCFYbenvW5NqbogadLHmh154Yiu1MV07AsfSVPH70scadjlvozXga2lub1oolI1FMN7HOa9QJ8qQo2PScH5qPwx4bg6RDNJE2uRwMNjgYA/2p0hHmMpzljuwFXoWOV2iZZQwDBcnOfT7VxnJyUbIHpzneo1fTngYOPeuSlBklT5a75FM3x2O/VZLbYxtvwT3qRnRiRgnBx8UN1MpUjcgliGqSCT1KpOHbYljyKDbxpbRJPZwuf9NTvuRgYpkSImFXgcmrAYkEgaR3IX6jS0K7YGQPbYbUBydUzvmH+ZST7g0qmFsMbZpUE+UTLWcZEYEhBbSTgbce1TzzY+kocSfSP5dhzUTSmFHGVULqAGMlthv8UMu7vdlI+wH270z0owcnYry5OptIVi2N1+3arvTLJVAkfHmNtvVbpdrlVlmGkk7AjgUcVdAGQGGDx3/2pDyTSXFDiUiQ5wCAN8cZqtPGXywJ0Dfara4kJ0DBA+k9qqsskI3TUvt8/BoIRK/mApplPI+rkGnpGh3BA+Qak1JJ6cerHBGD/wB6guGS0hknLLpA31bUFLGzXGhxCJRqO5YngUGubp4HlCPp0tlSBk/fFVrKN5pGupyqmU5G++K5eXFtF1Dy1LYKj6TzU07Z5+eXJnoXRrtriwikyGyo3pXdwVbDpxwQKzfh/qqWMrQTav053BY7r+3atVHJbXsZaJ1fbbB4rb2ShrsB3Ie8f0rhVPB5Jqxax+XHpOkY5yaE9YtL3zswzvpU/TqptrcdRBQPpZfdlBqd7O3i3HQdEOk6mcYPYCq93OFZVjAMnO++Kgur5ogNfOPpWhc1+750Dyx37mmKMG+ya4k/94JJ3CxgFcZ5+QKOWkEbIu4K8g1ktS6ssSznuTzRGxmnt1LLJhT/ACnj9qEbnHWg/cdPjki3I45qkI7uxOqNxJESPr3I/NUD4knhuUiuYI2hJwXXOQPfFF7bq/TLpPLS5jY9xnijTIcmuy5Zz3RbMoGO2mpet9OHVLMJITsQdIPNOhZFQIoGkjANTJ5kaeo5A71tEZbdgE+HzEqmNSGHbHNSx9LuQQBH+ScUehmWQbL+9XI19+KXBMw8jiDrHp/6aEySEFyP2qKO1Mk+s70Xk/ienYqK7FEBv2p0Y5vtj7dNEWPis/1SMmY4YKQeccitMgHAoJ1mJ1k1Bc/NE+hYZVMGQSMWGQRjtjGakk4wM+5K77VC7ZXBYZHFR+czKd8AjTjO1KMrPQiuW0KRjkk4BJ207nbtTo9LMxXn6Qe9VZJl+sbMBggDbPempOECZBGnfPatFuDoKh0UAfUq86j8b1PaFThgAB2+BQaKUzOF23Ocj+9GIBgAHb2pkMkOKLmvHelUYZcUqDnowF7cYXOoerBJHfaqdlC15eFj/pRnk9z7VV6iWOjYZzRzo8X6aBECDJ3Ys3c0j3H+sdBWCN1UEYOCCd8f3qcN6lRlZCNxng7/ALVHC2V2iOnuVOcVZVUkQEEsB/5waDik97GTwmTBU4k7dj/3qIySJky5J7kDGfuKmClfocsvs1dcgfXvjbDf7GgSforNGigszAd9twftWZ8R38L3KWUrjJIyFPO9XfEfX7fp1rgECYkqsYOcbc/avPrOaa/6ysuTqZs77kCsyegk6RtZFSSMLAWVVGN/5vxUM1oLhQdIDjh15qYI4jwcKvtj/wDavdMJcaGw2+2dq5uTvRwPsECeWx9NzF5kX9YGSKL2NulzGJbVyrgel0Yg/Y4q3NaowIKj2JxtTelWwsLrVGQYWIyg3xVYTvs0tEhm6ggAMgcDkSKDUjzXXpyETJ/lXejQjikcSagQPftVS5jMjgop0jjH3qlFoy/gGni1aixJY85qhIjBhpHbetAbRmk1EEZGSKgbpx3L7D2pNFIzBNvEieuTBParDyaELvsMbDGKn8pSwIHpWg/XLyOOI+oBAcff7UqCcrB/UrwHW2DjGxql4dlxdTEnGXzvVOd7q4yQDGh4HerHh+N1vnV9yVG5pROd9m4hmljCsjNgds0SXqTtHod2obZrpGG4ogkcbjIAxWjWvZdtOoIoA5NE474yJyEHvQeKzU4bjG9XtoV9KanPsa0rMSUWW36nFCVVVeRif5at28ssuWYADgKp4oda2+WEkoy3O/ajEOMDGMfFNEMiiuizHsBUV7AJoWXONu1SKcc11mGOaZzbTsxd2kkMxU5OPtVWUOHDEHHbHvRzqFndT3OYULAnn2p/+RTeTlpF14zjFQimpaPRx5ow7ZmJGKEB9yd8HtUbOWGkHf8AmzU19FLaSus27Hj5qOxQzSAgbDt71c9JSXHkEun2+ldbDGNyaMQbpl1AGcDJqlbxyMQgAwPq+/tV8aEAO2B2HFBwZZWydZFxscfYg0qrrMCoIkcD22FKghwPLxavPcKzZCg1oIdwASQc12K2AUaQDj5G1W4IQxxuGIzikexLIS2pXJ0u2eNPt+KlZFfOGBOdt8H/AM2qGeylKgq0chGxH0kVF5s8Y0TROMbZYE/saCFctphKOJkwWfKnkMayPiHxfY2ck0ML+fJpICIPSG7ZPajklysqgBxj7g15b4stv0vU5FYadbF1GOBQYknBcmC7q6mvJ2mnkLuTya2vhHpUUVp+okAaWTlvYe1Yyyt3ubqKGIandsAV6lawJbQxwg7KuK5s0qRLI9DpLWFk9S9uaqJC8M2qBzt/Kd6LQRhz8U+W2B+hcHvUoKyKVjbeZZAAxww+1ErEevUOQeCdjQh7QZ1M+Nqt9OGjYTY9gx3rohGuzVIOyCJfWAFGNwKj1w6NgP3qpIzkYaTNVmklYbgKtUbGoaCJki3KsCQOM1TuZNfoT8mqyEkMqdzuanMflx5Y743oNcUgddAn+Gpx74rM3EH6q8ctvHD6V9s9zWllDyARwf6suQD/AEjuapPYGJAqqQu+571LJLigk/QFMGx2wPeu2dvpu0K7e9GRagods1FHHHBOHkYKuO9QxybkIMWsPmoMHHzRGC1xtq79qGWt1GmNDZU0RhkWTeM+rnauxMzTCCWzlQq7YFPjhaM5O++/yal6ZKzJJrxsP96k8zB3A2rRJt3R2LUTgCr0TaV9VDGuXG67EHjFcW4O5mkwewFFmJQbC5m1bIPzTlKoCzsAByTQKXrCRABASx43ocL9r2bMsuQp2QHaixLA3/DZJMj/AEeoe4qXG1DenzB0VRx2xRMDag5px4sx/je2IWKZV3J05qt0u2EUS5BLkb/atJ4hgWaxIPKuCPvmqUMYRAds9zQehizf4VEao8pcAfgVBK76yWIDDgDerjKhIy3qPG9QyQGQtg+n2X/mgIyV7KDohc6m3z7ilVgQIowIwfxSpFuYEh0u2kAs4O/lHcZ96RjvVBKvHKxJ2HpIx8UJjvQNgG376qnj6gypgMQPvmmdvB+gmL24jXE9q/tsQw/tXReRMMI7JnscjmhX+YMdhGCB84rjXYP/ANRB5OGFAviX0E5f02lmMg1H+msJ47tVkaKWNWJXYlV7VoTfxIfWuknt3od1Oym6mg8mGTKHUCCRvRZnJD9abBXgWyXM99Mo0p/DjPfPf+2K1vmnOy5+TUVlaLYWawLkt9T/APUeaUshXYH9q83NK5M4WXYJcNxirV5cpa27SEhcDUxPCihNjKZLpVz3FXOtWv8AmVm8CMUB5YVTx02FUZfqHiF5dX6UFRn6m/4qpZ9SKzFppGLE5JJzVC7sbuKaSOK3nlRWxrEZw1Qp03qrkiOzlLe2K7FFicqPQOl3aXC+iQ5HO9FvMwPr/asf4c6N19QT+gkxySxAA/JrTWnSOs3MxjWJIwDhpC+QB70Ua5qrZbjljt11SMNz3oT13rqRWrpbqZZ3BEca7kmip8G3dw583qaCMHlFJP8AfaifTPDPT+kZeMmWY/VLLux/4ppEpZF6M54THU5epxNeW4jjdQuDyozmt7c9Ht7mNUKaQvBFUrB4nvtvqj3AA5o6W9hRSaIZZyTVGauvDITLQPtzgis31npc8FvJLLA2iPdmAyMV6WWOMYqGaJbiOSKRQUdSrAjkGs/FG7QQ8iS7PFrXq8LcAhfc7VpujzRyAGNgT960KeGbI5hMK6fgdhxViLwtYRLpgh8rPJQkU+J0vPH2VopAm4bAPNT+cp5IzUn/AKbiO36iXHtmuQ+GNE+s3sxTP0bU9k3kx/ZDNHq3GapyxzDIjVmJ+M1rIunQRgZXVj+rerKxIo9KgfYUyf5KXSPGfEVzLbXBWYujdg2xoJY9SnhukmjDYB3X3Fe2dX6B0/qgH6u3VipyGGzfvQgeDukImk24Xf8AqO4xxms8Toh5cGtlnw/LHc26TQtlMAjHvWhjcEUB8P8AT06aJrSIkrq1AmjWdNaRx5qctFfrEby2UgiGXG4HyN686g6j1m7vPLjxBGjlXGMnIr07Ibas5edJaLqvnQoTFJuQv9XzQ0dPiZowTjJGf6p1LqNt/pyoXBAGUyB3NQv4h6rGoM0MZ1HGkAgk/atmnQopZkmuADp3AHGavx9Ls4n8xLdNfuRnH29qCz8zBFVxtmRt+u3LQoX6dIrEbjNKtk0ALHCLj5FKgj+Tif8Ax/6Y+Pwn09yWzKPzVqLwl0peY3fbu1G4BlcGriIMbUE5eTk+zOjwt0sailrGGPvkgfiqcHgyFLhppZS4bhVGlVH2rXBN9hUg25FBn8rIvZk4fB9gkxkdXeTOQXPH4ojdWEVjYyNaQjWqEKANzRsgMdqjktllUq2cHmgy/InJrkzzSQOFLNHge4odL/EH0kb4r1cdMtliWPyl0KMBcbVCnRrOInRAg1PqO2a5H41vsqvJied2dhLDdxiZGUk8EdvetNHZakwqAY7VoZOmxTT+dIMsBgVJBYpFncnJ5NXx41Cwl5CaBEPRYHQFl37jFT2fSY4pC4jHO2RRcpjgV0EjtVSLzSZGsAVcaRiojaEJIiMRr3ONqtB/cV3UD2oJ8pIqtakQiOIBcDAqvF0x1twhf1nJZs53NEi3tSDE9qQ1kkkDendHFjK8hlEjOMZ08VddWUgYPPtU4Oa7QZc3J2yIKSQSMCnbe1OO9LFBmyLy/VmnqnuafilQFs5pA7V2lmlQIWaWa4a6BQBwjNMMQbkAj5qSlQFtES28aMWVQCRjOKTQ6jyamrlA+TIhAAwOo/8ANSaQK6DSNAW2crtcpE0CFilTc0qBgyF84wMVbjY7UqVBaROtdIzSpUETqinUqVAmKmnGd6VKgEO2xtSpUqAFiuaRSpUAcKiuEYpUqY7FjNOAApUqQCrtKlQI5j2ro4pUqAFSyKVKgDhOa7SpUwOY2pClSpAd5pUqVAhUqVKgYqVKlQBwmoTPH/V/Y0qVADf1Ef8AX/Y0qVKg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http://www.funnypuppysite.com/pictures/puppy_kiss_h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52400"/>
            <a:ext cx="3733800" cy="2514600"/>
          </a:xfrm>
          <a:prstGeom prst="rect">
            <a:avLst/>
          </a:prstGeom>
          <a:noFill/>
        </p:spPr>
      </p:pic>
      <p:pic>
        <p:nvPicPr>
          <p:cNvPr id="19468" name="Picture 12" descr="http://24.media.tumblr.com/tumblr_m7kypuymQ81r4h17a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2971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Etiķetes veidi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dirty="0" smtClean="0"/>
              <a:t>• Diplomātiskā protokola norma </a:t>
            </a:r>
          </a:p>
          <a:p>
            <a:pPr>
              <a:buNone/>
            </a:pPr>
            <a:r>
              <a:rPr lang="lv-LV" dirty="0" smtClean="0"/>
              <a:t>• Ikdienas etiķete </a:t>
            </a:r>
          </a:p>
          <a:p>
            <a:pPr>
              <a:buNone/>
            </a:pPr>
            <a:r>
              <a:rPr lang="lv-LV" dirty="0" smtClean="0"/>
              <a:t>• Galda jeb viesmīlības (okazionālā) etiķete </a:t>
            </a:r>
          </a:p>
          <a:p>
            <a:pPr>
              <a:buNone/>
            </a:pPr>
            <a:r>
              <a:rPr lang="lv-LV" dirty="0" smtClean="0"/>
              <a:t>• Svētku etiķete </a:t>
            </a:r>
          </a:p>
          <a:p>
            <a:pPr>
              <a:buNone/>
            </a:pPr>
            <a:r>
              <a:rPr lang="lv-LV" dirty="0" smtClean="0"/>
              <a:t>• Galma etiķete </a:t>
            </a:r>
          </a:p>
          <a:p>
            <a:pPr>
              <a:buNone/>
            </a:pPr>
            <a:r>
              <a:rPr lang="lv-LV" dirty="0" smtClean="0"/>
              <a:t>• Militārā etiķete </a:t>
            </a:r>
          </a:p>
          <a:p>
            <a:pPr>
              <a:buNone/>
            </a:pPr>
            <a:r>
              <a:rPr lang="lv-LV" dirty="0" smtClean="0"/>
              <a:t>• Literārā etiķete </a:t>
            </a:r>
          </a:p>
          <a:p>
            <a:pPr>
              <a:buNone/>
            </a:pPr>
            <a:r>
              <a:rPr lang="lv-LV" dirty="0" smtClean="0"/>
              <a:t>• Verbālā un neverbālā etiķete </a:t>
            </a:r>
          </a:p>
          <a:p>
            <a:pPr>
              <a:buNone/>
            </a:pPr>
            <a:r>
              <a:rPr lang="lv-LV" dirty="0" smtClean="0"/>
              <a:t>• Lietišķā jeb biznesa etiķete</a:t>
            </a:r>
            <a:endParaRPr lang="en-US" dirty="0"/>
          </a:p>
        </p:txBody>
      </p:sp>
      <p:pic>
        <p:nvPicPr>
          <p:cNvPr id="20484" name="Picture 4" descr="http://thumbs.dreamstime.com/x/sexy-smiling-businessman-red-tie-27864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276600"/>
            <a:ext cx="197459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Pārzināt etiķeti svarīgi, lai...</a:t>
            </a:r>
            <a:br>
              <a:rPr lang="lv-LV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lv-LV" dirty="0" smtClean="0"/>
              <a:t>... atstātu lielisku iespaidu un radītu pozitīvu tēlu. </a:t>
            </a:r>
          </a:p>
          <a:p>
            <a:pPr>
              <a:buNone/>
            </a:pPr>
            <a:r>
              <a:rPr lang="lv-LV" dirty="0" smtClean="0"/>
              <a:t>... atklātu sociālās prasmes un demonstrētu </a:t>
            </a:r>
          </a:p>
          <a:p>
            <a:pPr>
              <a:buNone/>
            </a:pPr>
            <a:r>
              <a:rPr lang="lv-LV" dirty="0" smtClean="0"/>
              <a:t>respektu pret citiem. </a:t>
            </a:r>
          </a:p>
          <a:p>
            <a:pPr>
              <a:buNone/>
            </a:pPr>
            <a:r>
              <a:rPr lang="lv-LV" dirty="0" smtClean="0"/>
              <a:t>... veidotu pārliecību par sevi kolektīvā un </a:t>
            </a:r>
          </a:p>
          <a:p>
            <a:pPr>
              <a:buNone/>
            </a:pPr>
            <a:r>
              <a:rPr lang="lv-LV" dirty="0" smtClean="0"/>
              <a:t>profesionālajā saskarsmē. </a:t>
            </a:r>
          </a:p>
          <a:p>
            <a:pPr>
              <a:buNone/>
            </a:pPr>
            <a:r>
              <a:rPr lang="lv-LV" dirty="0" smtClean="0"/>
              <a:t>... nepieļautu mulsinošas / neērtas situācijas. </a:t>
            </a:r>
          </a:p>
          <a:p>
            <a:pPr>
              <a:buNone/>
            </a:pPr>
            <a:r>
              <a:rPr lang="lv-LV" dirty="0" smtClean="0"/>
              <a:t>... nodrošinātu sev sasniegumus profesionālajā </a:t>
            </a:r>
          </a:p>
          <a:p>
            <a:pPr>
              <a:buNone/>
            </a:pPr>
            <a:r>
              <a:rPr lang="lv-LV" dirty="0" smtClean="0"/>
              <a:t>jomā.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1116</Words>
  <Application>Microsoft Office PowerPoint</Application>
  <PresentationFormat>Slaidrāde ekrānā (4:3)</PresentationFormat>
  <Paragraphs>213</Paragraphs>
  <Slides>28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28</vt:i4>
      </vt:variant>
    </vt:vector>
  </HeadingPairs>
  <TitlesOfParts>
    <vt:vector size="29" baseType="lpstr">
      <vt:lpstr>Office Theme</vt:lpstr>
      <vt:lpstr>Lietišķā etiķete</vt:lpstr>
      <vt:lpstr>Ko mēs šodien apgūsim </vt:lpstr>
      <vt:lpstr>Lietišķās etiķetes jēdziens,  būtība un nozīme </vt:lpstr>
      <vt:lpstr>Lietišķās etiķetes būtība ir  «mazināt sadursmi»</vt:lpstr>
      <vt:lpstr>Slaids 5</vt:lpstr>
      <vt:lpstr>Definīcija</vt:lpstr>
      <vt:lpstr>Slaids 7</vt:lpstr>
      <vt:lpstr>Etiķetes veidi </vt:lpstr>
      <vt:lpstr>Pārzināt etiķeti svarīgi, lai... </vt:lpstr>
      <vt:lpstr>Kur Jūs var pielietot  lietišķās etiķetes principus  </vt:lpstr>
      <vt:lpstr>Pirmais iespaids </vt:lpstr>
      <vt:lpstr>4 minūtēs  cilvēki nospriež par to vai Jūs esat:  </vt:lpstr>
      <vt:lpstr>Vai pirmais iespaids ir ilgstošs?  </vt:lpstr>
      <vt:lpstr>Lai veidotu pozitīvu pirmo iespaidu  </vt:lpstr>
      <vt:lpstr>Imidža A,B,C </vt:lpstr>
      <vt:lpstr>Lietišķā komunikācija </vt:lpstr>
      <vt:lpstr>Slaids 17</vt:lpstr>
      <vt:lpstr>Karjeras plānošana </vt:lpstr>
      <vt:lpstr>Gatavošanās savam pirmajam darbam  </vt:lpstr>
      <vt:lpstr>....Ahhhh....</vt:lpstr>
      <vt:lpstr>Lietišķā apģērba kodekss </vt:lpstr>
      <vt:lpstr>Slaids 22</vt:lpstr>
      <vt:lpstr>Lietišķas sievietes tēls  </vt:lpstr>
      <vt:lpstr>Lietišķais stils nepieļauj sievietēm  sabiedrībā ierasties  </vt:lpstr>
      <vt:lpstr>Nav ieteicams  </vt:lpstr>
      <vt:lpstr>Špikerītis  </vt:lpstr>
      <vt:lpstr>Krāsas un to pielietojums lietišķajā apģērbā, krāsu psiholoģija   </vt:lpstr>
      <vt:lpstr>Slaids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Skandināvijas valstis</dc:title>
  <dc:creator>user</dc:creator>
  <cp:lastModifiedBy>bibloteka9</cp:lastModifiedBy>
  <cp:revision>17</cp:revision>
  <dcterms:created xsi:type="dcterms:W3CDTF">2013-09-18T17:31:53Z</dcterms:created>
  <dcterms:modified xsi:type="dcterms:W3CDTF">2014-07-01T08:43:23Z</dcterms:modified>
</cp:coreProperties>
</file>