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E3159D-5BD4-46A7-ACE5-E2EE06EAA9A7}" type="datetimeFigureOut">
              <a:rPr lang="lv-LV" smtClean="0"/>
              <a:t>2014.01.21.</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EAB8DA-B52B-4F9E-A2CA-D8768D1E6D1E}" type="slidenum">
              <a:rPr lang="lv-LV" smtClean="0"/>
              <a:t>‹#›</a:t>
            </a:fld>
            <a:endParaRPr lang="lv-LV"/>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dirty="0"/>
          </a:p>
        </p:txBody>
      </p:sp>
      <p:sp>
        <p:nvSpPr>
          <p:cNvPr id="4" name="Slide Number Placeholder 3"/>
          <p:cNvSpPr>
            <a:spLocks noGrp="1"/>
          </p:cNvSpPr>
          <p:nvPr>
            <p:ph type="sldNum" sz="quarter" idx="10"/>
          </p:nvPr>
        </p:nvSpPr>
        <p:spPr/>
        <p:txBody>
          <a:bodyPr/>
          <a:lstStyle/>
          <a:p>
            <a:fld id="{6DEAB8DA-B52B-4F9E-A2CA-D8768D1E6D1E}" type="slidenum">
              <a:rPr lang="lv-LV" smtClean="0"/>
              <a:t>10</a:t>
            </a:fld>
            <a:endParaRPr lang="lv-LV"/>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dirty="0"/>
          </a:p>
        </p:txBody>
      </p:sp>
      <p:sp>
        <p:nvSpPr>
          <p:cNvPr id="4" name="Slide Number Placeholder 3"/>
          <p:cNvSpPr>
            <a:spLocks noGrp="1"/>
          </p:cNvSpPr>
          <p:nvPr>
            <p:ph type="sldNum" sz="quarter" idx="10"/>
          </p:nvPr>
        </p:nvSpPr>
        <p:spPr/>
        <p:txBody>
          <a:bodyPr/>
          <a:lstStyle/>
          <a:p>
            <a:fld id="{6DEAB8DA-B52B-4F9E-A2CA-D8768D1E6D1E}" type="slidenum">
              <a:rPr lang="lv-LV" smtClean="0"/>
              <a:t>25</a:t>
            </a:fld>
            <a:endParaRPr lang="lv-LV"/>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p>
            <a:fld id="{07E81666-11A7-4846-9B47-82700A32883E}" type="datetimeFigureOut">
              <a:rPr lang="lv-LV" smtClean="0"/>
              <a:t>2014.01.21.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85506DB-0DA2-4185-8A98-AD3BA507A455}" type="slidenum">
              <a:rPr lang="lv-LV" smtClean="0"/>
              <a:t>‹#›</a:t>
            </a:fld>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07E81666-11A7-4846-9B47-82700A32883E}" type="datetimeFigureOut">
              <a:rPr lang="lv-LV" smtClean="0"/>
              <a:t>2014.01.21.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85506DB-0DA2-4185-8A98-AD3BA507A455}" type="slidenum">
              <a:rPr lang="lv-LV" smtClean="0"/>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07E81666-11A7-4846-9B47-82700A32883E}" type="datetimeFigureOut">
              <a:rPr lang="lv-LV" smtClean="0"/>
              <a:t>2014.01.21.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85506DB-0DA2-4185-8A98-AD3BA507A455}" type="slidenum">
              <a:rPr lang="lv-LV" smtClean="0"/>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07E81666-11A7-4846-9B47-82700A32883E}" type="datetimeFigureOut">
              <a:rPr lang="lv-LV" smtClean="0"/>
              <a:t>2014.01.21.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85506DB-0DA2-4185-8A98-AD3BA507A455}" type="slidenum">
              <a:rPr lang="lv-LV" smtClean="0"/>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E81666-11A7-4846-9B47-82700A32883E}" type="datetimeFigureOut">
              <a:rPr lang="lv-LV" smtClean="0"/>
              <a:t>2014.01.21.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85506DB-0DA2-4185-8A98-AD3BA507A455}" type="slidenum">
              <a:rPr lang="lv-LV" smtClean="0"/>
              <a:t>‹#›</a:t>
            </a:fld>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p:txBody>
          <a:bodyPr/>
          <a:lstStyle/>
          <a:p>
            <a:fld id="{07E81666-11A7-4846-9B47-82700A32883E}" type="datetimeFigureOut">
              <a:rPr lang="lv-LV" smtClean="0"/>
              <a:t>2014.01.21.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F85506DB-0DA2-4185-8A98-AD3BA507A455}" type="slidenum">
              <a:rPr lang="lv-LV" smtClean="0"/>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6"/>
          <p:cNvSpPr>
            <a:spLocks noGrp="1"/>
          </p:cNvSpPr>
          <p:nvPr>
            <p:ph type="dt" sz="half" idx="10"/>
          </p:nvPr>
        </p:nvSpPr>
        <p:spPr/>
        <p:txBody>
          <a:bodyPr/>
          <a:lstStyle/>
          <a:p>
            <a:fld id="{07E81666-11A7-4846-9B47-82700A32883E}" type="datetimeFigureOut">
              <a:rPr lang="lv-LV" smtClean="0"/>
              <a:t>2014.01.21.</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F85506DB-0DA2-4185-8A98-AD3BA507A455}" type="slidenum">
              <a:rPr lang="lv-LV" smtClean="0"/>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2"/>
          <p:cNvSpPr>
            <a:spLocks noGrp="1"/>
          </p:cNvSpPr>
          <p:nvPr>
            <p:ph type="dt" sz="half" idx="10"/>
          </p:nvPr>
        </p:nvSpPr>
        <p:spPr/>
        <p:txBody>
          <a:bodyPr/>
          <a:lstStyle/>
          <a:p>
            <a:fld id="{07E81666-11A7-4846-9B47-82700A32883E}" type="datetimeFigureOut">
              <a:rPr lang="lv-LV" smtClean="0"/>
              <a:t>2014.01.21.</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F85506DB-0DA2-4185-8A98-AD3BA507A455}" type="slidenum">
              <a:rPr lang="lv-LV" smtClean="0"/>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E81666-11A7-4846-9B47-82700A32883E}" type="datetimeFigureOut">
              <a:rPr lang="lv-LV" smtClean="0"/>
              <a:t>2014.01.21.</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F85506DB-0DA2-4185-8A98-AD3BA507A455}" type="slidenum">
              <a:rPr lang="lv-LV" smtClean="0"/>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E81666-11A7-4846-9B47-82700A32883E}" type="datetimeFigureOut">
              <a:rPr lang="lv-LV" smtClean="0"/>
              <a:t>2014.01.21.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F85506DB-0DA2-4185-8A98-AD3BA507A455}" type="slidenum">
              <a:rPr lang="lv-LV" smtClean="0"/>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E81666-11A7-4846-9B47-82700A32883E}" type="datetimeFigureOut">
              <a:rPr lang="lv-LV" smtClean="0"/>
              <a:t>2014.01.21.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F85506DB-0DA2-4185-8A98-AD3BA507A455}" type="slidenum">
              <a:rPr lang="lv-LV" smtClean="0"/>
              <a:t>‹#›</a:t>
            </a:fld>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lv-LV"/>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E81666-11A7-4846-9B47-82700A32883E}" type="datetimeFigureOut">
              <a:rPr lang="lv-LV" smtClean="0"/>
              <a:t>2014.01.21.</a:t>
            </a:fld>
            <a:endParaRPr 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5506DB-0DA2-4185-8A98-AD3BA507A455}" type="slidenum">
              <a:rPr lang="lv-LV" smtClean="0"/>
              <a:t>‹#›</a:t>
            </a:fld>
            <a:endParaRPr lang="lv-LV"/>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v-LV" b="1" i="1" u="sng" dirty="0" err="1" smtClean="0"/>
              <a:t>Mobings,Bosings,Stereotipi</a:t>
            </a:r>
            <a:endParaRPr lang="lv-LV" b="1" i="1" u="sng" dirty="0"/>
          </a:p>
        </p:txBody>
      </p:sp>
      <p:sp>
        <p:nvSpPr>
          <p:cNvPr id="3" name="Subtitle 2"/>
          <p:cNvSpPr>
            <a:spLocks noGrp="1"/>
          </p:cNvSpPr>
          <p:nvPr>
            <p:ph type="subTitle" idx="1"/>
          </p:nvPr>
        </p:nvSpPr>
        <p:spPr/>
        <p:txBody>
          <a:bodyPr/>
          <a:lstStyle/>
          <a:p>
            <a:endParaRPr lang="lv-LV"/>
          </a:p>
        </p:txBody>
      </p:sp>
      <p:pic>
        <p:nvPicPr>
          <p:cNvPr id="1026" name="Picture 2" descr="http://us.123rf.com/400wm/400/400/carbouval/carbouval1110/carbouval111000011/10865548-boss-screaming-his-employee.jpg"/>
          <p:cNvPicPr>
            <a:picLocks noChangeAspect="1" noChangeArrowheads="1"/>
          </p:cNvPicPr>
          <p:nvPr/>
        </p:nvPicPr>
        <p:blipFill>
          <a:blip r:embed="rId2" cstate="print"/>
          <a:srcRect/>
          <a:stretch>
            <a:fillRect/>
          </a:stretch>
        </p:blipFill>
        <p:spPr bwMode="auto">
          <a:xfrm>
            <a:off x="1285852" y="3571876"/>
            <a:ext cx="3071802" cy="2765610"/>
          </a:xfrm>
          <a:prstGeom prst="rect">
            <a:avLst/>
          </a:prstGeom>
          <a:noFill/>
        </p:spPr>
      </p:pic>
      <p:pic>
        <p:nvPicPr>
          <p:cNvPr id="1028" name="Picture 4" descr="http://us.123rf.com/450wm/alfonsodetomas/alfonsodetomas1303/alfonsodetomas130300048/18650343-the-angry-big-boss-is-scolding-to-a-businessman.jpg"/>
          <p:cNvPicPr>
            <a:picLocks noChangeAspect="1" noChangeArrowheads="1"/>
          </p:cNvPicPr>
          <p:nvPr/>
        </p:nvPicPr>
        <p:blipFill>
          <a:blip r:embed="rId3" cstate="print"/>
          <a:srcRect/>
          <a:stretch>
            <a:fillRect/>
          </a:stretch>
        </p:blipFill>
        <p:spPr bwMode="auto">
          <a:xfrm>
            <a:off x="5000628" y="3643314"/>
            <a:ext cx="3666164" cy="2753697"/>
          </a:xfrm>
          <a:prstGeom prst="rect">
            <a:avLst/>
          </a:prstGeom>
          <a:noFill/>
        </p:spPr>
      </p:pic>
      <p:pic>
        <p:nvPicPr>
          <p:cNvPr id="1030" name="Picture 6" descr="http://www.transformleaders.tv/wp-content/uploads/2013/09/Dumb-blonde.jpg"/>
          <p:cNvPicPr>
            <a:picLocks noChangeAspect="1" noChangeArrowheads="1"/>
          </p:cNvPicPr>
          <p:nvPr/>
        </p:nvPicPr>
        <p:blipFill>
          <a:blip r:embed="rId4" cstate="print"/>
          <a:srcRect/>
          <a:stretch>
            <a:fillRect/>
          </a:stretch>
        </p:blipFill>
        <p:spPr bwMode="auto">
          <a:xfrm>
            <a:off x="1643042" y="285728"/>
            <a:ext cx="1571636" cy="2095514"/>
          </a:xfrm>
          <a:prstGeom prst="rect">
            <a:avLst/>
          </a:prstGeom>
          <a:noFill/>
        </p:spPr>
      </p:pic>
      <p:pic>
        <p:nvPicPr>
          <p:cNvPr id="1032" name="Picture 8" descr="http://www.act-global.org/wp-content/uploads/2013/05/stereotype.jpg"/>
          <p:cNvPicPr>
            <a:picLocks noChangeAspect="1" noChangeArrowheads="1"/>
          </p:cNvPicPr>
          <p:nvPr/>
        </p:nvPicPr>
        <p:blipFill>
          <a:blip r:embed="rId5" cstate="print"/>
          <a:srcRect/>
          <a:stretch>
            <a:fillRect/>
          </a:stretch>
        </p:blipFill>
        <p:spPr bwMode="auto">
          <a:xfrm>
            <a:off x="4286248" y="357166"/>
            <a:ext cx="3443353" cy="208119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a:xfrm>
            <a:off x="428596" y="500042"/>
            <a:ext cx="8258204" cy="5626121"/>
          </a:xfrm>
        </p:spPr>
        <p:txBody>
          <a:bodyPr/>
          <a:lstStyle/>
          <a:p>
            <a:r>
              <a:rPr lang="lv-LV" dirty="0" smtClean="0">
                <a:solidFill>
                  <a:srgbClr val="FF0000"/>
                </a:solidFill>
              </a:rPr>
              <a:t>Darba un dzīves situāciju kvalitātes apdraudējumi-</a:t>
            </a:r>
            <a:r>
              <a:rPr lang="lv-LV" dirty="0" smtClean="0"/>
              <a:t> bezjēdzīgu darba uzdevumu uzdošana, uzdevumu uzdošana, kas krietni pārsniedz darbinieka prasmes un tādējādi pazemojot to citu acīs.</a:t>
            </a:r>
            <a:endParaRPr lang="lv-LV" dirty="0"/>
          </a:p>
        </p:txBody>
      </p:sp>
      <p:pic>
        <p:nvPicPr>
          <p:cNvPr id="38914" name="Picture 2" descr="http://cdn.cutestpaw.com/wp-content/uploads/2013/01/l-I-hate-you.jpg"/>
          <p:cNvPicPr>
            <a:picLocks noChangeAspect="1" noChangeArrowheads="1"/>
          </p:cNvPicPr>
          <p:nvPr/>
        </p:nvPicPr>
        <p:blipFill>
          <a:blip r:embed="rId3" cstate="print"/>
          <a:srcRect/>
          <a:stretch>
            <a:fillRect/>
          </a:stretch>
        </p:blipFill>
        <p:spPr bwMode="auto">
          <a:xfrm>
            <a:off x="5143504" y="2857496"/>
            <a:ext cx="2714644" cy="344716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a:xfrm>
            <a:off x="428596" y="428604"/>
            <a:ext cx="8258204" cy="5697559"/>
          </a:xfrm>
        </p:spPr>
        <p:txBody>
          <a:bodyPr/>
          <a:lstStyle/>
          <a:p>
            <a:r>
              <a:rPr lang="lv-LV" dirty="0" smtClean="0">
                <a:solidFill>
                  <a:srgbClr val="FF0000"/>
                </a:solidFill>
              </a:rPr>
              <a:t>Veselības apdraudējumi</a:t>
            </a:r>
            <a:r>
              <a:rPr lang="lv-LV" dirty="0" smtClean="0"/>
              <a:t>: pienākums veikt veselībai kaitīgu darbu, fiziska spēka pielietošana, seksuāla rakstura "roku palaišana"</a:t>
            </a:r>
            <a:endParaRPr lang="lv-LV" dirty="0"/>
          </a:p>
        </p:txBody>
      </p:sp>
      <p:sp>
        <p:nvSpPr>
          <p:cNvPr id="37890" name="AutoShape 2" descr="data:image/jpeg;base64,/9j/4AAQSkZJRgABAQAAAQABAAD/2wCEAAkGBxQTEhQUExQWFRQXFxYXFxUXFRQVGBUWFRcXFxcUFxcYHCggGBolHBQUITEhJSkrLi4uFx8zODMsNygtLisBCgoKBQUFDgUFDisZExkrKysrKysrKysrKysrKysrKysrKysrKysrKysrKysrKysrKysrKysrKysrKysrKysrK//AABEIALcBFAMBIgACEQEDEQH/xAAcAAABBQEBAQAAAAAAAAAAAAAFAAIDBAYBBwj/xAA/EAABAgQDBQUFBgQGAwAAAAABAAIDBBEhBRIxBkFRYXEigZGhsRMycsHwByNCUtHhFCRi8TOCkqKywhUWQ//EABQBAQAAAAAAAAAAAAAAAAAAAAD/xAAUEQEAAAAAAAAAAAAAAAAAAAAA/9oADAMBAAIRAxEAPwDBS8F3EK7Dgu4qKEW81ahuHNA9sE/mT2yh/MUmvUro4aKlAmSn9RUsOVYTT2grwzIbMYsbigp6qhEeDew6a93NBqWYaOP+4KUYY3j5rNQHuH4qHk6niTv5BXhO5feeTyrbzN0BdkjDvetOeiuQpFrmlraAGlQSRXXlVCJfF2OFwaDe1tulap3/ALFBabOLeeUAeqA4zCcgzHKDyuDTurVCf/IshxS11qkU7j6KtF2nJsC1w4sPaHcFncVcYprc86EEINbNTIiBgaa9qp4bqZvrcljOIsh0Yw1qb0vd1fNYyUMRl70F/I/qpJHE6Pq7camt68AEGkdEcRX8NKkncg2LNq0lh/5X4IhAm2vFyab3Ef8AEJ0Z7HgtawlvE1Lj4H9O9B5pEbUkk34aeSjWkx3CgO12geLqb9L/AD81a2Q2SizUZtaBv4ia7qX04Hv70BfA5KK6BBl4YqKZ38Mz6uueQyjuWymcOEvAZBZTPEd2nd1Se6nktXBk4UuwNhtAoKVoKk7yShOIGpzUqdB30r6IM3CkwwCgq7dXcDfxKtseGNPECpPr04eKbFdTM7fc+A3+SGz0akIitK1rxQAcWmc8S3u1Pfr86KANb2uD6GnCgAI8b9ygizADg7dXQ3vomwoZL2gmgJ14DX9aIE2Bo0i5dU+FQFWiShZCY9pvmeHDpevmnz8bJFdStKk340r6GiISs01zXQ+I05gHyIsgEyse4caUGvcmzM6Ca0ApWgHDQfLwTcWpDiFoFMwrTc2+nSgQwvQFosb7oAHU068z5+KpONmAaCv15qB0SyiEU/ogtGPaldKjxsq73KIOXHFBegx9Ov16qSYiVod4qPDRUGutVTudY9aoCBiUpTeAUl2ASWtpwSQEmHgpml3JV2KaAN+7eUE1wKudb1VKancxTJ6Yc7QZW8TYeaGmM0H8x5aIL7CTvTTHIs3Xe7hyChizLg3I0AOdw/C3mny3ZsDYeZAuaoLrqNFhfS539VFAhlxzPOh/EaNB4U1PRRsmrnQ11rT0TnUNzu51ogtzE0HVFatDXU/C3NS1uWqzEvCe49mpPeUTeKmnHyPBbLZXDGChy1J5En9kAbBdnIkRzSWUHHWvctxA2ZFBUeXJH5NgFgB5k+ARFjuI/wB0Np8C5ADltl25QMum48K6ITjWwDHnM2jSdeC3jI39Lv8AaR5FV5p/E91CT5IPF9ocCfLg00Gjm6gdFlW4k5p1PevesUgNeKObqLVBHqF4/tbhAhP5VqKjyqg0GzcQzMPtitDluAaig8dQvRdn8LbAhVAAr9XWB2Ue1nsYIuQKuP5nm9Dw0C9BixszqfhMNhHW4PogbNxz3IVFiVKsThQuLHoUEOKxsraW7RA+vBZLGpygyA2AAHzKJbQTtCTuFh51P1wWPMQvJcb8EEEaNUEDuVgTpyg1uDSvWh9VUcLqGM4AUCA3NOEVgiCladoc6UVSJMFrmubuaLcbanzVGXmyNNCKHqF3Pqe4eSCzNzAiZTvoRXhy8whRKmh+9y+rpkRhFj0QRh1lG0p2iiQOBunVTGpVQSKZ5t4KtVTv07kBbDKllhW5CS3Gwmy2eVD31Bc4kCn4aChSQZqEytlDiU2IYDGdXHmp4sb2bC466BZ97y4knegZHjvebklTSYDSd5Fzy/dQxYuQW94+S5KNsK7zU9AgttaSf6nXPLgFbjWbl476UPVMkxU8zpyrZQYk/tU7vBBalg0XzeNx0Uc3N8KXNtdN517kMfFtfQedVFCfU1P9uQQHJQhz+dT4VW+wIFoFa0O4W8SsFs+ztVO9eh4YDQWvZBo5XIbEMHLManw180UhQC2zYbacSGtHndDJeWc7cG8HCxHXiiDY7GNAe5pdoTqgdGBbq72Y6Mc3xFCO9SRYrWtsTEJ0yg0P6qu7E2U7JqO/TnyUUCPCa7Uit6Vo3uCC6JTMQSCDT8xHlVYHbnB2OY+tRvBrW461W7jz8MUJcABzWP2jx2ULHNzOceRAN0AvYmVDg57vxO14U0I5jVaQzeWI9rnA/iHMO/eqyuxeIt9mW8C71p8lRxbESyOMxubHgedNyDaR5jNvQuNb68VDKTeZtVyZik70GQ2mmMzg0b3fsh8x2QG15lWp28cj8gJ7yf0QueiEnmfIbkELnqvEUocNNU8sFNEFNrqKZ70yJDXWNQSBthTl6p0xr5eGi5DNknBBViBRFTvF1CUHEgkV0C6BwCMYdJh7hm92w6odLQC5wAWplIYblA3EIPcsPgBsNjWigDRQJKaU9xvQeiSD5onZ0xHV3aAcAmMdRQtauRjbqggiuzOV1tq9KKtAbevBT5kFyWiUc3u8d3jdKcu/qUNfFNuismLWh+uiBTkr2bXpegVKCUV9ro4aWryoqcWBR1RofL9kGm2alwSATS69TlYbIbAQKu57hxXl2BzNGizXEWFdRwRacx5zGnM6v1ogL45tDGJIYaDiCVjY01ELszolSoJiciRWlxiNhs3AkZj3ITU1s/Mg3uy2KuhxLuq0ihC2kaUERpc3Q36LyCRjusRWoK9c2LjGJBvWosQgw21uKezb7Kt1jIc+0X1KNfafKuhTzw7QhpbzFxbvBWcbGFKZAajWvKvigK4XiZDya6k/JXMacYja7ws1DfQ1GiLSc4DYnVAW2bxKoyONxojb4yxkaE5jw5vWq0EhN+0bXfvQDpvsve47x6E/sgxNQSd/1RHcehnJUcb9EMEDvoKd/NBXhQqlWzC/dTwYOXqmRzY8TZBRiNqVWpr4IjDg2vvVb2NXAbtSgjYyvRPMO6t5EvZoBkQKqiE7TvQ8lAgFJDYk1itQCGFp1+SA5h0lkGY6keAVlmv1xUkOKHNBGhTN6D3SSP3bfhHoko5A/ds+EeiSD5lCijG/SymAoCeCihMvdBKW0aOJoo62XY71CXIEV2G9MK4UF6DGp0T68Lj61CoB6uYThsSZjNgwRV7j3NG9zjuAQaPZnD3zURsOC0l53aAcXOO4LW459kk88AsjQHne2r2/7i260uzWEQsNghrDWIaGJEOr3DgNzRegR2X2uabOpVB5DC+yyfzUfCzGn4YkOnmUchfZBM+zzv8AZ1aLMzkG26oFK969DmNqGscDWg4hC8Q2uLyIUKIXFxDR2ctK7zdBjsAwAuaW+zytBoSakkjdU969AwGSbL7v3RKLDZChh9LNHjxKotnc+V1KA6c0A/7SNlWTcFsRtPawwS23vA6t5ce5eQz2DTAGV0LTkvoh0ZhaO03nVAMUisYRXKQfJB85zeHvhk5mkKbBsOdFrSwGp+QXoX2gBj4Zc2lRyQvZSUAggnQ1PWt0EX8H2AHDdr0ULIAZWh6ojiMwBYILFjILBjh3ZNK8E1suO7chcWDU180oWIvhnK/tDigIxmUCoFtXch671aM81wsVGIg0CCMgqCXh61VslMhhBwBVpyNlCtvcAKlBZmZDn30QSyMiYri5xytAqT8gh8RwqaabuiszM+S3I2zd/E/oqaB4iGinhGracFVUkJ2qA7gkx/8AM9W/MIqN/es1h0T72H8VFpig9rwx33UP4W+iSjwh33MP4W+i4g+bpgkmg0T4cKg+vNVpd11Zc61eJ9AEFaKbpiRK7VA0pJVSQPl5d0R7WMGZziAAN5K9o2ZwaHIQaWMZwHtH8T+VvBoWY+zHBWgGaeL3bD5DRzup0/utzOPa8U80AnEcSc7oguITfsmF1b6jgeI6qbFGPafuyHciHX8AspjkpNucHeziFgvQAkA8hSpQXTi8V4s095t5LT7H4S4xBFiGpGlN3RZLCI4rR1jvBsR1BW6wzEAwChQbDH5kuhCG33nW+aw8ztp7NuVzT2OyWgVII5I42fzvzH8LfM70Hj7MRJ2IXwoVK6xD2WnmTv7kFaW2w9oOySBXeMpr3qXBJiLPxixkRoDRq7eP6QLnyRKW+x5xI9pNZW1u1jDWm8Zi75Lb4RsjLybaS7KO3uJq49Sg8x2z2fdAY4+1DwB2hTKRXeBU1CzstP5YbWt0oPRab7RXRIsYQ2WqDmNNADv7/VecRIxgOyvuOW5AYjxCbqsQqrsUYRYOPd+qY+bJHZoB5oJ2xb304p0zLZgqjDUUV6VjVF9UA1sqQTTwVmDD41RAgJrggrth9UosVrBdVp7EAyzblBIsYuNSUFqbny420VMmqauoEkUgkgRTmFNKQQWpJ1IsP4m+ZWvpdY2VP3jPib6hbJB7Fgt4EL4G+iSjwM/y8L4B6JIPm6AaVP1VSxnWbyAUDDY9316rrjZBx5TXJ5ckXII1bwyTMaKyG3VxueA3nwVQuW5+zfDffmHi3uN/7H0Hig3uGyrWMawCjWgADkEfkJNgvbvqfVAIc03ipv4/gUGwhlvLwViHGYNwWG/81RSNxcnRBunS0GKKPhseP6mg+qh/9YlK1/h4f+kLMyuMuBAuUSO1bW1BBJ4IDn8JBhe7CYOjQqsxjYastObVvfUNA61WencXO8oNzHx/gVQftWWmmvNYGLjLa0zVPAXPgFXjzcV/uNyji7XuCDYRYYje3jg1OWhG7ifVeM4y6rvGnTcvXJGJ7KSdU1dRxPE11K8n2ih5YoFfwg+P9kA6FZWWx6IdmXCUBJ0w2uqnbON/MEFSQHHYo0b6qjMYm52lvVUUkHSVxJJB0JJLiDqQSKQQJIJJIJJY9tvxD1WzCxcD3m9R6rasFkHrWAP/AJeF8ASVbZt/8tC+FJB88JzdF32ZKvSGDxohpDYXdBbxNkA9JoJIAFSbAAVJJ0AC9GwD7N3PoY7gxu9rbu/1bvBehYVgUtKWgQmtt7x7Tj1calB5XgH2dR4mV8x90w3yfjcOn4fVbmalBChCHDaA1ooAEdmputlUeaoMc8uB3qWHHKPx5QFD4koAgjlmZijcllZ7wQpkUNTI02TVBp5mPCc37twDvNZqPKvzWOqqMjEFHMJjNPvIIIMiaX36qONs/Cfd7nAflBIHfxWgnY0NjCcw8VlZqbMQ9muVBM2XloNmtCrTE23cFRmKN1qXflaCT+3eq5w+ZimjGFgPAVcep0agmdOFzvZtuTqOA317lgsbi5ph/wDSS3/SSF6vhmz5lWl7xen1VeQ4m8GNGI0MR5HQuKCoVxdojmz+G5+04WPZH13oAYC7kKtxYGV7m8CR4FSMhIKBYeCai8OApThwduQA0lcnMPcy+o48OqqIEkEkkHF1cXUCSSXEEst77fiHqtnuWNk/8RnxN9QtjuQepbMO/lYXwpKPZR38rC6H1SQZOU2al4RuM5B1dceGiLMDWkUsBS2gt0Qh0/eiji4hzqg2srOiiUWZ5rGQcTKsGfJ3oDUeYvWqpvn6VQyJOFVXvKApExOthb63KlFmSd6pF646IgndGKQilVsyRcgtgncaKKJEdxKiMUpQ4m5BP7aupV+Wiiw38eHNDS0V97wXYk0Bog2OGR4EMaCu8mlSeJRF20MJo7NPJeaumSd6iizVASTRo1J3INLtptTWVfQ0cbA8zZeOK9i+ImK6xOQaD5nmqLUD2tqt5suzNLgfld86/wDYLGS0HetvsQbxGcQHD0P/AFQBdopPJMu4OAcO/wDsq8KAtXtrI/4MTqw+o+aDQYaCtDl1cl4KssgqWHDQNMoHClFjsaw4wX2906cuS3bFSxiTEWGW79x5jRB5+knPYQSDqLFNQJJJdQIriSSCxIj7xnxN9VrgbLIyH+Iz4h6rVgoPS9kX/wArD7/UpKtse/8Alm9Xeq6g86izlV1syhhiJzHoC7IyuQ4qBMiqeHM0QHGPUiFQp4Kb+MQXYgVVzgqs3jDGC7u7egsbaC/ZZ4n9EGiD13OssMed+UeJThjz/wAoQaYPuumMOCBMnXu5dFM15O8oCsSZooTH5KvDCke2yCrPY2GWDanwQPEMTfEFDYa0G/qrWJy51QcoEnQmEmg1K7DbX9EcwqQy9p2qB0OWoAjWzUX2ceGToTkP+aw86KjFCcw8EHou0GH+0logAu3tt6tvTwWGgNXp2ExxGgw4g/E0VHOlHDxqvPJuWMOK9n5XEd1bHwogTFK0KJifmQPJUER6URygJQZraWUyvDxo6x6oKtni0DPCcN9KjqFjECXVxJAkkkkFiR/xGfE31WmfUigWXlD94z4m+q04KDe7IP8A5YfE71SVPZWLSB/md8kkHmoentiJuHyMWO/JBhuiO4NGnUmwWkgfZ3Pu1hBnxOHyQABGTxEU+I7MzEF5ZFFDqKaEcQUPiSJGtUEsSfAVWPiTzoaBQzEGiroE4ri6u0QcUkBtSFGrEgyrkB2BCsFeYwUVaCrbSgkaKLkRwTaqBxQNjNBCDR5GrrI0U2FCQVZKRDRoiUNq6GaKeHDQQRIaiy0REsUEViDY/ZnPZmxZcm7Tnb8LqAjudf8AzKDbmTyRWRAKCI2h+JlvSngs3s5P/wAPNwolezmyP+B9j4WPcvRNtJAxILwLubSIzq33h3tqg88a9PDlUY5WA5Anpjkk2IUDSsVNw8r3DgT6rZkrL46ykUniAfl8kA5JJJAkkkkEkA9pvUeqORJjLdAoeo6hGyahBq9mZ0GDb8x9AuIXgdGwyB+Y+gSQaWT2eawdkZei2uyOPPY5svMEva40Y83c0mwaeISSQHtqdn2x4ZoBnbdh9W9D+i8axvCKVIXEkGWmpYoXFgUSSQQGy5VJJA5jK2ROVg5eqSSAnBVmGUkkDnKIhcSQPAUjQkkgkClhGqSSCxlUT2pJIKUxDXruETHtpSBEPvZQD1b2T5hJJB5ztBh4gx3NHuntN5A7u41HcqYNkkkDA66Y9ySSCJzkC2hHaaeRXEkAlJJJAkkkkDm6hGgUkkF6Ri0aevyCSSSD/9k="/>
          <p:cNvSpPr>
            <a:spLocks noChangeAspect="1" noChangeArrowheads="1"/>
          </p:cNvSpPr>
          <p:nvPr/>
        </p:nvSpPr>
        <p:spPr bwMode="auto">
          <a:xfrm>
            <a:off x="155575" y="-1287463"/>
            <a:ext cx="4048125" cy="2686051"/>
          </a:xfrm>
          <a:prstGeom prst="rect">
            <a:avLst/>
          </a:prstGeom>
          <a:noFill/>
        </p:spPr>
        <p:txBody>
          <a:bodyPr vert="horz" wrap="square" lIns="91440" tIns="45720" rIns="91440" bIns="45720" numCol="1" anchor="t" anchorCtr="0" compatLnSpc="1">
            <a:prstTxWarp prst="textNoShape">
              <a:avLst/>
            </a:prstTxWarp>
          </a:bodyPr>
          <a:lstStyle/>
          <a:p>
            <a:endParaRPr lang="lv-LV"/>
          </a:p>
        </p:txBody>
      </p:sp>
      <p:pic>
        <p:nvPicPr>
          <p:cNvPr id="37892" name="Picture 4" descr="http://fuzzyscience.wikispaces.com/file/view/post_rape.jpg/411393438/post_rape.jpg"/>
          <p:cNvPicPr>
            <a:picLocks noChangeAspect="1" noChangeArrowheads="1"/>
          </p:cNvPicPr>
          <p:nvPr/>
        </p:nvPicPr>
        <p:blipFill>
          <a:blip r:embed="rId2" cstate="print"/>
          <a:srcRect/>
          <a:stretch>
            <a:fillRect/>
          </a:stretch>
        </p:blipFill>
        <p:spPr bwMode="auto">
          <a:xfrm>
            <a:off x="1785918" y="2786058"/>
            <a:ext cx="4737199" cy="314327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dirty="0" smtClean="0"/>
              <a:t>Kas mudina cilvēku kritizēt pārējos? </a:t>
            </a:r>
            <a:endParaRPr lang="lv-LV" b="1" dirty="0"/>
          </a:p>
        </p:txBody>
      </p:sp>
      <p:sp>
        <p:nvSpPr>
          <p:cNvPr id="3" name="Content Placeholder 2"/>
          <p:cNvSpPr>
            <a:spLocks noGrp="1"/>
          </p:cNvSpPr>
          <p:nvPr>
            <p:ph idx="1"/>
          </p:nvPr>
        </p:nvSpPr>
        <p:spPr/>
        <p:txBody>
          <a:bodyPr/>
          <a:lstStyle/>
          <a:p>
            <a:pPr marL="514350" indent="-514350">
              <a:buFont typeface="Wingdings" pitchFamily="2" charset="2"/>
              <a:buChar char="ü"/>
            </a:pPr>
            <a:r>
              <a:rPr lang="lv-LV" dirty="0" smtClean="0"/>
              <a:t>Viņš vēlas atriebību, viņam skauž</a:t>
            </a:r>
            <a:endParaRPr lang="lv-LV" dirty="0"/>
          </a:p>
        </p:txBody>
      </p:sp>
      <p:pic>
        <p:nvPicPr>
          <p:cNvPr id="36866" name="Picture 2" descr="http://images.sodahead.com/polls/001586283/5638445580_Your_Jealous_Right_xlarge.jpeg"/>
          <p:cNvPicPr>
            <a:picLocks noChangeAspect="1" noChangeArrowheads="1"/>
          </p:cNvPicPr>
          <p:nvPr/>
        </p:nvPicPr>
        <p:blipFill>
          <a:blip r:embed="rId2" cstate="print"/>
          <a:srcRect/>
          <a:stretch>
            <a:fillRect/>
          </a:stretch>
        </p:blipFill>
        <p:spPr bwMode="auto">
          <a:xfrm>
            <a:off x="2214546" y="2643182"/>
            <a:ext cx="3105150" cy="33337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a:xfrm>
            <a:off x="357158" y="785794"/>
            <a:ext cx="8329642" cy="5340369"/>
          </a:xfrm>
        </p:spPr>
        <p:txBody>
          <a:bodyPr/>
          <a:lstStyle/>
          <a:p>
            <a:pPr marL="514350" indent="-514350">
              <a:buFont typeface="Wingdings" pitchFamily="2" charset="2"/>
              <a:buChar char="ü"/>
            </a:pPr>
            <a:r>
              <a:rPr lang="lv-LV" dirty="0" smtClean="0"/>
              <a:t>viņš ir neapmierināts ar sevi, viņš pats neko neprot, tāpēc meklē kādu vainīgo</a:t>
            </a:r>
            <a:endParaRPr lang="lv-LV" dirty="0"/>
          </a:p>
        </p:txBody>
      </p:sp>
      <p:pic>
        <p:nvPicPr>
          <p:cNvPr id="35842" name="Picture 2" descr="http://static.ebony.com/good__article-small_20013.jpg"/>
          <p:cNvPicPr>
            <a:picLocks noChangeAspect="1" noChangeArrowheads="1"/>
          </p:cNvPicPr>
          <p:nvPr/>
        </p:nvPicPr>
        <p:blipFill>
          <a:blip r:embed="rId2" cstate="print"/>
          <a:srcRect/>
          <a:stretch>
            <a:fillRect/>
          </a:stretch>
        </p:blipFill>
        <p:spPr bwMode="auto">
          <a:xfrm>
            <a:off x="1214414" y="2428868"/>
            <a:ext cx="6057942" cy="378621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a:xfrm>
            <a:off x="500034" y="1000108"/>
            <a:ext cx="8186766" cy="5126055"/>
          </a:xfrm>
        </p:spPr>
        <p:txBody>
          <a:bodyPr/>
          <a:lstStyle/>
          <a:p>
            <a:pPr>
              <a:buFont typeface="Wingdings" pitchFamily="2" charset="2"/>
              <a:buChar char="ü"/>
            </a:pPr>
            <a:r>
              <a:rPr lang="lv-LV" dirty="0" smtClean="0"/>
              <a:t>viņš ir </a:t>
            </a:r>
            <a:r>
              <a:rPr lang="lv-LV" dirty="0" smtClean="0">
                <a:solidFill>
                  <a:srgbClr val="FF0000"/>
                </a:solidFill>
              </a:rPr>
              <a:t>sakaitināts</a:t>
            </a:r>
            <a:r>
              <a:rPr lang="lv-LV" dirty="0" smtClean="0"/>
              <a:t>, viņš ir </a:t>
            </a:r>
            <a:r>
              <a:rPr lang="lv-LV" dirty="0" smtClean="0">
                <a:solidFill>
                  <a:srgbClr val="FF0000"/>
                </a:solidFill>
              </a:rPr>
              <a:t>pesimists</a:t>
            </a:r>
            <a:r>
              <a:rPr lang="lv-LV" dirty="0" smtClean="0"/>
              <a:t>, viņš ir </a:t>
            </a:r>
            <a:r>
              <a:rPr lang="lv-LV" dirty="0" smtClean="0">
                <a:solidFill>
                  <a:srgbClr val="FF0000"/>
                </a:solidFill>
              </a:rPr>
              <a:t>agresīvs</a:t>
            </a:r>
            <a:r>
              <a:rPr lang="lv-LV" dirty="0" smtClean="0"/>
              <a:t>, viņš </a:t>
            </a:r>
            <a:r>
              <a:rPr lang="lv-LV" dirty="0" smtClean="0">
                <a:solidFill>
                  <a:srgbClr val="FF0000"/>
                </a:solidFill>
              </a:rPr>
              <a:t>grib aizvainot</a:t>
            </a:r>
            <a:r>
              <a:rPr lang="lv-LV" dirty="0" smtClean="0"/>
              <a:t>...</a:t>
            </a:r>
            <a:endParaRPr lang="lv-LV" dirty="0"/>
          </a:p>
        </p:txBody>
      </p:sp>
      <p:pic>
        <p:nvPicPr>
          <p:cNvPr id="34818" name="Picture 2" descr="http://nodogaboutit.files.wordpress.com/2012/10/j04310181.jpg"/>
          <p:cNvPicPr>
            <a:picLocks noChangeAspect="1" noChangeArrowheads="1"/>
          </p:cNvPicPr>
          <p:nvPr/>
        </p:nvPicPr>
        <p:blipFill>
          <a:blip r:embed="rId2" cstate="print"/>
          <a:srcRect/>
          <a:stretch>
            <a:fillRect/>
          </a:stretch>
        </p:blipFill>
        <p:spPr bwMode="auto">
          <a:xfrm>
            <a:off x="2000232" y="2285992"/>
            <a:ext cx="4000528" cy="442915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a:xfrm>
            <a:off x="500034" y="785794"/>
            <a:ext cx="8186766" cy="5340369"/>
          </a:xfrm>
        </p:spPr>
        <p:txBody>
          <a:bodyPr/>
          <a:lstStyle/>
          <a:p>
            <a:pPr>
              <a:buFont typeface="Wingdings" pitchFamily="2" charset="2"/>
              <a:buChar char="ü"/>
            </a:pPr>
            <a:r>
              <a:rPr lang="lv-LV" dirty="0" smtClean="0"/>
              <a:t>viņš cieš no mazvērtības kompleksa, viņš grib novērst uzmanību no savām problēmām </a:t>
            </a:r>
            <a:endParaRPr lang="lv-LV" dirty="0"/>
          </a:p>
        </p:txBody>
      </p:sp>
      <p:pic>
        <p:nvPicPr>
          <p:cNvPr id="33794" name="Picture 2" descr="http://www.examiner.com/images/blog/EXID21876/images/liar1.jpg"/>
          <p:cNvPicPr>
            <a:picLocks noChangeAspect="1" noChangeArrowheads="1"/>
          </p:cNvPicPr>
          <p:nvPr/>
        </p:nvPicPr>
        <p:blipFill>
          <a:blip r:embed="rId2" cstate="print"/>
          <a:srcRect/>
          <a:stretch>
            <a:fillRect/>
          </a:stretch>
        </p:blipFill>
        <p:spPr bwMode="auto">
          <a:xfrm>
            <a:off x="2071670" y="2285992"/>
            <a:ext cx="3800475" cy="3810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a:xfrm>
            <a:off x="571472" y="714356"/>
            <a:ext cx="8115328" cy="5411807"/>
          </a:xfrm>
        </p:spPr>
        <p:txBody>
          <a:bodyPr/>
          <a:lstStyle/>
          <a:p>
            <a:pPr marL="514350" indent="-514350">
              <a:buFont typeface="Wingdings" pitchFamily="2" charset="2"/>
              <a:buChar char="ü"/>
            </a:pPr>
            <a:r>
              <a:rPr lang="lv-LV" dirty="0" smtClean="0"/>
              <a:t>viņš ir ļauns, viņš nodot tālāk saņemto kritiku, viņš domā, ka visu prot labāk nekā pārējie</a:t>
            </a:r>
            <a:endParaRPr lang="lv-LV" dirty="0"/>
          </a:p>
        </p:txBody>
      </p:sp>
      <p:pic>
        <p:nvPicPr>
          <p:cNvPr id="32770" name="Picture 2" descr="http://embracingspirituality.files.wordpress.com/2011/10/3989378246_9381baae14.jpg"/>
          <p:cNvPicPr>
            <a:picLocks noChangeAspect="1" noChangeArrowheads="1"/>
          </p:cNvPicPr>
          <p:nvPr/>
        </p:nvPicPr>
        <p:blipFill>
          <a:blip r:embed="rId2" cstate="print"/>
          <a:srcRect/>
          <a:stretch>
            <a:fillRect/>
          </a:stretch>
        </p:blipFill>
        <p:spPr bwMode="auto">
          <a:xfrm>
            <a:off x="2500298" y="2214554"/>
            <a:ext cx="4307641" cy="407196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a:xfrm>
            <a:off x="428596" y="642918"/>
            <a:ext cx="8258204" cy="5483245"/>
          </a:xfrm>
        </p:spPr>
        <p:txBody>
          <a:bodyPr/>
          <a:lstStyle/>
          <a:p>
            <a:pPr>
              <a:buFont typeface="Wingdings" pitchFamily="2" charset="2"/>
              <a:buChar char="ü"/>
            </a:pPr>
            <a:r>
              <a:rPr lang="lv-LV" dirty="0" smtClean="0"/>
              <a:t>viņš vēlas novērst uzmanību no saviem trūkumiem, viņš ir savtīgs, viņš netiek galā ar savu dzīvi</a:t>
            </a:r>
            <a:endParaRPr lang="lv-LV" dirty="0"/>
          </a:p>
        </p:txBody>
      </p:sp>
      <p:pic>
        <p:nvPicPr>
          <p:cNvPr id="31746" name="Picture 2" descr="http://spi4uk.itvnet.lv/upload2/articles/57/575110/images/stikla-lauskas-10.jpg"/>
          <p:cNvPicPr>
            <a:picLocks noChangeAspect="1" noChangeArrowheads="1"/>
          </p:cNvPicPr>
          <p:nvPr/>
        </p:nvPicPr>
        <p:blipFill>
          <a:blip r:embed="rId2" cstate="print"/>
          <a:srcRect/>
          <a:stretch>
            <a:fillRect/>
          </a:stretch>
        </p:blipFill>
        <p:spPr bwMode="auto">
          <a:xfrm>
            <a:off x="1285852" y="2643182"/>
            <a:ext cx="5357850" cy="302718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a:xfrm>
            <a:off x="428596" y="500042"/>
            <a:ext cx="8258204" cy="5626121"/>
          </a:xfrm>
        </p:spPr>
        <p:txBody>
          <a:bodyPr/>
          <a:lstStyle/>
          <a:p>
            <a:pPr>
              <a:buFont typeface="Wingdings" pitchFamily="2" charset="2"/>
              <a:buChar char="ü"/>
            </a:pPr>
            <a:r>
              <a:rPr lang="lv-LV" dirty="0" smtClean="0"/>
              <a:t>Viņš nav pārāk labi audzināts</a:t>
            </a:r>
            <a:endParaRPr lang="lv-LV" dirty="0"/>
          </a:p>
        </p:txBody>
      </p:sp>
      <p:pic>
        <p:nvPicPr>
          <p:cNvPr id="30722" name="Picture 2" descr="http://s1.maminuklubs.lv/cache/f2/70/f2708c517bc8471b4ff75dae87337f19.jpg"/>
          <p:cNvPicPr>
            <a:picLocks noChangeAspect="1" noChangeArrowheads="1"/>
          </p:cNvPicPr>
          <p:nvPr/>
        </p:nvPicPr>
        <p:blipFill>
          <a:blip r:embed="rId2" cstate="print"/>
          <a:srcRect/>
          <a:stretch>
            <a:fillRect/>
          </a:stretch>
        </p:blipFill>
        <p:spPr bwMode="auto">
          <a:xfrm>
            <a:off x="1285852" y="1785926"/>
            <a:ext cx="6153150" cy="375285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a:xfrm>
            <a:off x="428596" y="428604"/>
            <a:ext cx="8258204" cy="5697559"/>
          </a:xfrm>
        </p:spPr>
        <p:txBody>
          <a:bodyPr/>
          <a:lstStyle/>
          <a:p>
            <a:pPr>
              <a:buFont typeface="Wingdings" pitchFamily="2" charset="2"/>
              <a:buChar char="ü"/>
            </a:pPr>
            <a:r>
              <a:rPr lang="lv-LV" dirty="0" smtClean="0"/>
              <a:t>Viņš saka, ko domā, un lepojas ar savu tiešumu, līdz ar to neaizdomājas, ko ar savām frāzēm nodara otram...</a:t>
            </a:r>
            <a:endParaRPr lang="lv-LV" dirty="0"/>
          </a:p>
        </p:txBody>
      </p:sp>
      <p:sp>
        <p:nvSpPr>
          <p:cNvPr id="29698" name="AutoShape 2" descr="data:image/jpeg;base64,/9j/4AAQSkZJRgABAQAAAQABAAD/2wCEAAkGBhQSERQUExQVFRQUFxcaGRcVGBQYGBkXFxcVFBQXFhcXHCYfGBojGhQVHy8gIycpLCwsFR4xNTAqNSYrLCkBCQoKDgwOFA8PFCwdHBwpLCwsLCwsLCkpKSksKSwpKSkpKSksKSkpKSwpKSwsKSwsLCwpLCwsLCkpLCksKSksLP/AABEIAMIBAwMBIgACEQEDEQH/xAAbAAACAgMBAAAAAAAAAAAAAAADBAIFAAEGB//EADoQAAEDAgQEAwYFAwQDAQAAAAEAAhEDIQQSMUEFUWFxIoGREzKhscHwBkJS0eEjcvEUM2KCByTCFf/EABgBAQEBAQEAAAAAAAAAAAAAAAABAgME/8QAHxEBAQEBAAMBAAMBAAAAAAAAAAERAhIhMUEDUXEi/9oADAMBAAIRAxEAPwDziFilSbLQegUjTUApWSpmmtNbdBv2aVqaqwcLJCsLqxmmME6HN7he4VKopsBcdhruY+K8U4Xhcz7/AJddF2VStmaLyev0W77SL2v+IXT4Q0fFAd+IKnTyH8qlFZEY5WSKbfipMnVK1XSo1KiHUrCNIWkZZQfUQnPlAddTVEfWURiihOYd1AoJuxhQn1SVByg50KK0QjYWhmMQgtcj0aoBvJG/1USmH4UEbKvqUosnqlWLgW69dLpSq4Trc3Nog8lEhN1Jbo1SCCJBBkEagjQhFcLrWRGnTs4kMQxga2KoMujRwuXG1xzSlcDxxMEjz/VP7qrwGMNN4IK68kZabg1rhUzMIFvdhwInQ3nlBURQ4l5iY8Oo5dUlXpFpN9APjy8ir/F1WuomnB8DgWOj3mO2PIzPfyCp3U4pxaS4mdxoII+PmioDDZ8rQYMdPhzKVxGpG5t16/JMU5B6AhwMSZ28pCNTp5m1KtjDoIFozbjkEFZUq35CPRBeSXHoLDojvYCXdBbqg5fEBufgCopctPNYtlhH+VpBLh16TT0TGVJ8Gf8A0h0TpKog5qA4XTBS9ZQFSGJbdHo11B7xKRmneGQANZ3+kLpqbpAi9lymHxFwr/CYmIKph51ONdEP2sLVbFZhp99krN1pRjWla9pKgW7qOaFUYfsIjCLWM7+toQ5Q6hUMNOISVUXMLZqndRKGBkqLlJwlCdZFaLY0WCol8fisjQY3ARSEz1oO2qdf2UHXQ83opi6ghJCk0TpdSAutupIBFdXwCsHMZJcDnDAQdCdO1oErlHhdFwBkMINs7t51EEQRob/FRFrWzU2uBI/3GtzwBl9kQfEIuCHQqF0u9o8aCXEC4EnKI6TCexOMcWlpNnPEzJuJGeT0gHsELijQGZTAewNAAnxNMuz8uSiq9zwMrm2kXBvB690Ko0g8hJacp7H00TTqcEx4mW03dlMEepSeSRG41jfcoIUbZgdxbSNd/JBtAMX+4RcRJuNdL/IoJ7XNsv7IIey5j4rFF1M9fVYgruCP8BHVWGZVPAnWcFaKqlmQaqIhVECuaCoPK3VKgVAbDm66PBmQNlzVA3XTcOfLVUp4UkI0rpkG1tkIPlVA3cioItQILhH8qqiRy/hLf6wF5Z+aFOrjWh7WnV3JK8WoSM7febfy3W+Z7y/qU45QI5eiHh8RnY12s/DmphyxZZcVoFahYWytGyikOLU/6Z6EJik+WjsFvGtBpu7KvwmNzZWgGwueS6SW8f4z+rABYAo5oRQubTbDzVjgGib+SQ9iVouI6ozfaw4kGyOe6c4NHsXtiSHtd1iwIHVURdKt+DObcOtvI1kbKGLLF1WmpMZWAiGn0J9Akf8ASve2ACcsmBex0j0VhUpENpjfYfmiAXT9OisuDVmCo4N8IflDAbTsGlEtUOOZLtCwQA0ZTY297ym6rHWib31JIPXTUFdV+Jq7Q4MDgcpdcbRb6FcvWMk3kDfl1hRJS7mt8M/nM72uYjn/AClXHUG8eoKPV67actUKtqdxPxRpIOjl6LSxj7alYia5vgjvEeyuFRcJd4/JXjAq2lCjVarng3DA8y7QfNWGO4KwtOUQdkYvUcPWCEHWT2Lpwq59pUaFpFXnDXG3JUVGqI810HD67TOUQLRJk952QXDG27/eqKKWaADoJ5Rue6Bh/Lz0E78kpjuJeyyEwQXQSNQPktyb8ZPvLS4gkC0jQXA0hVFRzqj3hri1rCIPM7zPRB46Yayq0+JpiRuNR99ULDY8Nfmk5Kt5OzhYg8v8L0ccf8+U+p+hYxtQvDDGcHMxw36KdTi5LC3KQ82ja9kTiNYOqUg3UO+FuStHUxuAnXUk52LIUwWGyMDfVTc3kjFqiHLz27daCa9AxdUhjiwBxbqPmoVMXFcMIsRIPX7CG6p7OuOVT5rfPP8AaWgcKeXmodiRb1UKb/YuLSPCTYprB4IsquI9xw+P3KbrUQ7Va67m3+qYTpVi91rNHPdMC2ii2xg2UyuVu/FFOJnRCDlAtUqZWVTyotCvBUIRaGHLzHr2VFthq2ZsnUHW8xusbVBc4uJiHEQNXaNkfFFq4ZrGgMJNhJEgjNYytucIAgZqcC4s8c7dufVRhXOqEwec6c90Bz7ET4SfjcX8lZ02NyZg4ggl2UyDOljoR+yrXNkhuhJjaIKiUuPd+5A6IWUx1CedhxNrFsgjc6zHRbqURABIANxaSOlvkoKvItqxbwpzrsLS06GQPgbramxXCcNdFQK/Y5c3g3Q9vddHC3G11wbiGUkHQ9pECZ9E7i+Otyw0yT6Duuaa1EqNN51Frox4zQMU6UmYGtxfeE3VppetRlv03WWldmDSCIO3mNe4V5wmvmA5T08wqZnDnybQOZ0VrwRkSM1wdOY6H1VSV0r3QQCLagGYyuuL63UKmHa9rmuEg/COSg18tA2k7X7T5IobbotRVJ/+G6QM80wZDfop4TCtFR9IiWHxCdldUy2RJ1P3CD7OcQY2ZB9V6Oe+rLv9M0DDcNYwyBf5KPEaJdTLZvsevVOOtYrRXHyu7WsUNHizi1rB/uTBn5rWMwj6WWpnJM+LldZxTD+yqNrN0m8c/wCVaVmirTI/ULd9QvR5Tnxsnq/WcLY/Be0AIs4XBSlHCVXPa6pEN+Ks8HRIptD9QL+Wix1uy5efjsjTTWxp6fspAysDlhHLVclReyUA27I4d6odRBoKVMXQ2tvb0TDFBoiFZcFcPagESCNOe6RhTwgiqwgkeIXGvKQrR01CkCwtyzzINwSTHlp+6C6kQ4Z3ZHNHvC02hoMdNSrHEYaCCLRZriBEzDg/6IdekIaC1xaPeAiCPyuESCdO8LmziuxIcMrZAm2lsugeLTvsgUGDMGhoDts12EaHWCJO6sKlMNEsJltw6JBmZaAdD03WqlBodducPkEjVpImQzVsQZCmmK/FWJhpY4XEibixvuLk3CE7DHK6oYvMloFjsHDabGysblsBxDgSGucTDrgZpOhG45IOLeXSYyiMtSBLSdGkDrtyTVxTNwRIkDXqPNYugw2bIPHTNvzNk+Zi5WKamPH6RgjuunbouYhdPh7tB6BdI0kAmaZsNjMz99UDKiUmkkCQJ3JgeZVSivgZgfH+kyRpPijkp4GiC7xbdtdUrXcdZAvpN+cxyS7MS6S6TbUxudFms2LaqwApBgHtDGkAaCAR28lV4jjNSSDCPwqve4m+slVnnnHQMd6fJNNKTonkmQ3lZV1TrYVjhB7gj6oeEY2nIaDJ5meymKilWIJJgAHQCYHaVvyuZvpMiLjz3Q9OoWzI10/bmiQCsqBVoB4ggEFTp4SYaBFrabDn5J3BU252zABN508+SseO8SospkOgOERAGvSFqS31GL1lc7B0QsSQGknZarY51QhtMQ0icxA00MeYVVj8Q9gcx98wsQuk/it9VfJKlxRpNp9FYNdZJcNM0xLIAiNL9UevTcWnIYcsdyS5FglVwAk2CDiq+VhMZuUfVSq0Q8ZXJmlTgdFhSvD5c0E2lNuYs9lBtotkyg1KPhmy5vcfNQa1P8Cw5dXZl2l0HSwQdM7DmPCX7EGSRbYja/RRaHkW8FSJItlPOBPyTjGmTAIO4JMHq0oVSloLGDYPmd9HDUarkFatOZ/3GSZG4a6eQnQoNalJDiw5ry5pvYe91PSE05t7EtJhpDtM0WIINjpfeyXqtnM6RnDwCAY6S0HT6qBSvRLYAqDLU3LbTzk7891GqwOkPa5hOsHwl35LDQHnsjYii72ZFgQ6TFiBzOs66oRAaIE526HZwdsZvz1QRGNLPDn9212h3xi60jOfFg2nG3unW+6xQx5LSo811HDRNNvZc81X/Bqn9OOq6M0y6khFpE2sbTHnrsbJson+mJEhpLTsTEmNYGsKpqsq03AERYgHY2nnshYWiJ+fZWdXh9RoJkX19QdwqhzCXgeVt1D6sMdw+nlIygADUa+qX4Lw3NpG150/dEq4toaJMRt/Ca/DTi6YsAfLoqxNdRhPw6wiXEkncWHoq7GYQMeW8uavfaPDbRA15x0VdiaU63nfrrKrXxUvasIhYRBvpz/dbAVdGj8UOI0UyOX32UIQbbUlUdSn7LEgOux8xNwJ29VdOb/lK4/BCq2HWi4cOa6fx9Zf9SxX1MOaFYFt2PMEck5xHA+1A2IMz03TjW7fNQc2NPRL/JbZf2GKgcLe0+F8M5J8I8KFVvqs9dXr6uBZZRKbtioSiMWQVjltzJUWCOyMwSggw810X4Wwclz7iAAPPWRuLfFUmHwxe8NGriB6rv8AhmCDGNYI8I1E67ypUGbhXNBkgjpYiNI2Kz2AMAhpadj8SP2TYiNB0jY7+SAG8xDgSRyMT8TquaEauGgH8pFnCCRGx1tbdV+JpgajMfelvcAydYIVwx1sxIzB0SdS0iTtprHZIVoaT4oDmyOd3SQOt/iixV48SJBs0nxDf8zGn75JfNfO8xMeIAROQzfnMDTcpvHYaM02AudSXOPuTyj6pXEVD+ZgyuaSBsHHccjzHdGgSwNsSZ6jncbdViDXpy4wC4W8QmDAAtfRaU8R5u1yuOEVvCe652nWhWOAxIErbNi/OJTmDx8u8RuR8lzxxSIwk7qJ466yriLLm8W4FxI52hDOIcRBJUXAcjCas5xX4p11ffhvGgCAbzMcwuc4iYNtOqBh8S4aEjt6a+apj3M0CzDU6roy1AYP/K4Le9vRc3i8c1gvc99eVkDgv/kGnTwTaNVjqrm5gAYywdAXEzbsuSq8SLnEn/A5Jp47fbtqOJbF2AzrJKjiaTNWWB/Kdu3Rc/hPxA0Dxa+sqY4yX1GRpYctbXWdsWcVaObayEaenMI1R47IYdzXQQJix/jotbIj2yhZYVEQyO3yWjCMUBzdwgiWShlsomZYbhALJKwCFtShARqKG8rILBCOwILr8M0JqyR7oJ+i62m+Pvruqv8AD2DyUw4+8+/lsPr5qxJ+FiPj9Vmh3N97+YQS4zA2yzbpsT0WqVe8HUW1vlvB87oFSoCyJBcYAi05Tf6qMtupjNP6bA7B2tx1BVfxKs2WAwCMxcBOaSCdjomn4mXPLrMgxBAOZpFz+ypTXLnMcAWskjMSCXi5lznbaKLIFXDjDnkZiGkSZJGgGUbmN9ktVeakXMAkgDc6OAtf/Kk58tcbkWGYkeBukg7nl2QH1S2GHwic0jUW06I0wZN3ZTyyz8euvmtorsW1ti1hI1J1WIPHAUfDOulwj0RcKh9hTdOoUClRvCOwLKihSzwDex1S1TFgaXQfaF37IU3Q4Z7YnkN0fE/h7I2WmYVhwEeAjrKfxVRrWmTFj5rTm5ahgHOsAi1eHFovMz5RvfmrzhzgW2AB3iy1j3DIZ+ysrOvbni2FH/VRECCN736ppmFc8OLR4WCXHYD72SJao9HOfTAxbjuVa8Jx5kNcbH4dVRtCcwcyFfi33HatwcOaL5TFyInr8E9iuGMDJAII9ISDakQZM/Lkp4jHOc0DWDqSfgNF0eWy6WqUCIi0z2KXe2U04nXyt96qGJpQYvbmI25KqSfTWMtqi5ea0RqihFq0WwiAJptMEXGgi0SSZIJ5hAs0Kz4NgDUqNOWWtILuUdUGnwqrqGOjsuv4PgjTpBps4km20qB4209OiBUdr3aJ7oj+liT/ACR8FEakbgDXcXI7XlZAmmS/3iZAsOdmgc4180OtTIy5h4mmJMC9pIHPUQiZ4cbuJsQNAJJi46hLPOaASA4PGYibEkkwdybhUCxLAXQQNTJi1hMee/eFX4usM4JaReQ11yQQdtAAPSeiYrOJdGXLmPg/46hzj1J581X0jFw5znCZcdsoMNbOu0lFbqva0ZZBaHkw0zMgwD2MJd5EQYk+IxNjpBsiVcZY5GjMHTJFhIuN95jskzWsGghp8UkkmencfVRY26qeQPeFiCatPZs9QG3+KxB5eEambhDARWMRFqaoCylSNQgT/hIsKsuGVw1w629dFktOjgbY1KQNHKY3Cvn4xgEyI7qjxVYOdI3+CM87Vngsa0M1AhI4nHFzjBMEpMuWpRqcmaWLc3QkLK2Kc7UlM8C4aK9ZrC4MEEuc7QBtye0blT40aJqZaAim3wgu953N7vPQckP0rUxznMFMWYNh+Y/qdzPyQmtU/ZRZTa1VQ2MV7+HeDOr1Q1sWBcZ0gfuYHml+GcLNV4AtzPReo/g/8K+womqTPtDlBiCA39zPohe8chXoOYYIII2Oy1lXpmI/D7K7fE0AiYfF/PmOi5viv4ZfSGzm8/42K053pyscyYWqRnunDhgoMw5mPjp69FV1AUhlNjfQ6Jc0CBJ5x1/wrCpSOjrFto+Oidw5BaJ1Ai/LZE1SMoLuPwn+FAWF9XQxDT0NjoqLhuEDsQBHhFz5Cfmuzp45zbA/fRSl2sxNKHFvLly1v6pRztLa/DopOrEkkm5t6rGYdzzA7nt+yigH636dQhH4ybbExqSm62EcIJ0ItyIdp5j6pJzIAAPuFv8A2tz2t8lVLvfBGScrbGPzZri/6RMylcmWW5jJdmkG7mExmPYmU1XqhuaJOXLYAb2DL6yq3EVLmZyw2wGaCTZkjXckeSCDi0OyBwzZXCo4nMYHit1MT5pPGYhpabktHhY2IGslznRr9UWsS2ZDQSScjdSMwBDosBF46JLEVSAWgNh5JEzYAxb6noih1WAHKG6k+Ft7Dk7lqSVEVCIJgDkwB1hymIk81lfERYu2i9swETIicvKdUCs8CBlgAEQB73Inr9EVAn++OrAbbLFr2B/TV9HH4rEHAUqMqZZC3QrgLb6slZRoIjHQoBFYFGk23TLcG8tzBro5wYUKcLqaHFaQpjxAQBbftCM245MsKjmA1RqtUOcYFpSz9UXR6BM+EuzOEW67W5rbH69eaGx9xYW27blHpUx+aR21+OiqNgckxRChRpA73+aZoU0Vd8BeQ4ECTpC9kNUijTpgQGNE94vfvK82/APBfa4hhNmsIJPWbD75L2ynQaBAA9Pmq493K5zC1TsCUarUeNoDrHQ67X0VlVoNa4xveAksW4ZTy+9ETdc9j+AUyDkd7N0w5ou0gb62gjZV1bgzhmc0TNgGwOWvOwVs5/JQNXr5Kt+LmMRw8hrg9pD2kEzryOpFr9dEqcO4HKJh2hiJE2kDsuuqOze9fvf5oTMGwOkNuCCNLEdPommBcK4eaYl13Eb3gJwtKkzEH5jyO0KEjeY6KKxwidDEb89UzgsWGOm5BkdkqwjeZ+ZKx1eBECYg6GM0ST6BUpvF4kPAaLSc0k3BAv3EKtrMMA2GYCJ3uZbHYW7rftL75QNBvEaHuIjqm61TM58jKCAWQNfFpfa9kZ+Of4iDmyiQCIETIy3zD1hLikGmoGtsALCZkQcw7Tf7jq+NsaAIaCQ7Na0WGdn9xC57FuaLA2dliJ8JPiBN7z05Is61T1CWkkua0Mm8gl73b9/kq2o2CPecJtHwEm4ufgY5qyxVJxqaCAMzcug8Qlw2iBcFJ18IAZILg4ENyEiDaZ8u2qNlsxEgxIufFlA0m51K0at2mSSXamA0TpDp+7LMe3O55IBl02MtbzAM31HogVXB0HWBI/5HY2O0a9NEUvUqNBMudM7E+Wi2o08Y4i7Wz1mfPwlYhrhQitQ2hEasNCtRAhhSCg2XItCkXduabwnCpALvRWYoNaOQCrF6VvscosJPxKUqYZw94Edwul4Y0EF28x2CaxdEOYQeXoqx5uPa1NCoDNhfvbS4k/coT1JiOn06wzcidB6J3DiYskqDV2P4L4E6vVaMvhBk9hc/QeaJfTs+A4YUKNMAQ6A5x0OY3Ppp5Lo2fiQx7snpp5hVuMZB0g+aVP3stMZKbrcTcXZpjtyQKuLLtT+3mgk/f8LQ6A+sKLiRd9laDu60Ss+KK3MrY9VEffPzWvv/AByKCebuozePsLRdFlEd/T+UEjVv8EPaZgyJi8wYjzFlto8o5/NRDeexVEKhN7AXzN76X6ypVcY8QNS4tB3s39MmwE/Faq3t84gxt98ku536dcxjNsfzA9xKIHXxEWBL25wIJgNJII79CkMS3M2pldnB8W1nNMu00tuExiKXuhn5RLf0mSRG41iCl65BOaPCb+Elpyt942N3NI06FFL1CCXGR7MjwA2AvLhmF2unv8ks2i7NVYTLnDM0GCHN6H9X3KLVdkc3M4CXEkukB4c3wkgCIiRI0lGfTmTLcozC/vNc4EAE/pmIPVBQ1cTDGjwktEki0tJNurh9yh0g0+zbeASXH3tdDHLSYVhXpASyHhsy7K0EB+4BMy2PpKFQY0VGu94ZSQ5o1nRpaTHl/CBd9JwPiuebchHSPKFim+CTBt1EnrKxDXnDUVq0sWHQQJnhw8Y7rFiRL8dEluInwjusWI5J8FNz2TPGHf0j3CxYtfjH65sotJYsUd1lhV63/wCM2j2bzFw1t/8AsVixHL+T4tOKmHuSx/8AkraxaOfgINgmMOPmVixGqjV1Pkg1rR2WLFBp23mpsOq0sRQHnxLCbDzWLEEx7wQsQbD+4fMLFioBiD4v+xHlGikwf1D/AGj5kLFiCGHaIdbTMB0GY2CrcE3wtG3tHW20KxYgTc3+q9v5QHwNhabDa6NhzNJxNyaDZJ3hxhYsQAc0D24FocCItBIcCRyskWu/9aqNhUt08E25XusWIgFFgIBIBPVYsWIj/9k="/>
          <p:cNvSpPr>
            <a:spLocks noChangeAspect="1" noChangeArrowheads="1"/>
          </p:cNvSpPr>
          <p:nvPr/>
        </p:nvSpPr>
        <p:spPr bwMode="auto">
          <a:xfrm>
            <a:off x="155575" y="-2743200"/>
            <a:ext cx="7620000" cy="5715000"/>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29700" name="AutoShape 4" descr="data:image/jpeg;base64,/9j/4AAQSkZJRgABAQAAAQABAAD/2wCEAAkGBxQSEhUUEhQWFRQUGRUYGRcXGBgYFxgXGBUXGBYXFxgZHiggGBwlHBcYITEiJSorLi4uFx8zODMsNygtLisBCgoKDg0OFxAQFywcHBwsLCwsLCwsLCwsLCwsLCwsLCwsLCw0LCwsLCwsLCwsLCwsLCwsLCwsLCwrLCw3Kzc3LP/AABEIALcBFAMBIgACEQEDEQH/xAAcAAABBQEBAQAAAAAAAAAAAAAAAwQFBgcBAgj/xABZEAACAQMCAwQGBAcJCgwHAAABAgMABBESIQUGMRNBUWEHIjJxgZEUI6GxM0JScrLB8BUWNDV0grPR4QgkJUNic5KitPE2RlNUY4OEhZTE0tMXRHWTo8LU/8QAFwEBAQEBAAAAAAAAAAAAAAAAAAECA//EAB4RAQEBAAMBAQEBAQAAAAAAAAABEQISITFBUXED/9oADAMBAAIRAxEAPwDEe2b8o/M0ds35R+ZpOigU7Zvyj8zR2zflH5mk6KBTtm/KPzNLWkUsrBIhJI5zhUDMxxucAb01rTv7nq118ULf8lBK3xLIn3OaCl/vevv+bXX/ANqX/wBNR9vFLI4jjEjucgIoZmJAJI0jfbB+VfawlGorncAEjyJIH6J+VfPPKHCmh5mH5Iur1R8YZnX/AFSKCh2097YSJLie3fOV1CRA+CMrg41DcZHnX0Ny7z4k0afSoJ7WViqESQy9nqYgKRLoCjJIABxvtvtSPp14L9I4aZAMvausu3XR7Mg92G1fzKmfSc2OHOfCWz/2yCgT/fra930hh3Mlrcup81ZYyGHmDXF54sttcrRZOPropoRnwzIgFPfRv/Fdl/mIv0RS/K/HF4hBI5i0hZZoWRiHB7NtJPTcEY2x5UD2NwwBUgg7gg5BHcQe+oGXnK1DMo7d9JZSY7a4kTUpKsA6RlTggg4PUGk+TIhC15bLtHbXLLGPyY5Iopgg/wAlTIwA7gBTflXij2Zisp7eZTLcXQSb6owtrlnuF6PrHqeK9RQOf36W35N1/wCDuv8A2q4OeLQkhTOzLjUq21wzISMgOojyhI3wcVO8x8cWzjV2jklLyJEqR6dRdzhfbZR186rXIDu19xR3ieEyPbOI5NOsDsSBq0My76c7E0Dj9/FpnTmbXjV2f0a47TTnGrs+z1ac7asYpSPnK1OctKmFLfWQTxkgEA6daDXuw2GTuKY/8Zv+7P8AzdMPTAfrLL/rP6ezoJv9+lt+Tdf+Duv/AGq8/v4tM6f741Yzp+i3OrTnBbT2edOSBnpk1ZON8TW1t5bhwxSFGdguNRCjJxkgZ+NUW74rMeJ2V21tLbwENaP23Z5JnOqLSI3bbtEjG/jQTS85WmGJaRSun1XgmRzqbSuhGQM+W29UHevdpzZbyOqDt1ZyFXtLeeNST0Gp0C5+NN+auCmbinDJh7MRuNfnpjDxe/DjNLcyP23ELK3B9WESXcg/NBhgB8izuf8Aq6CV4lxGK3jMs8ixxr1Zjgf2nyqHXm+MjUtvfMn5a2k2CPEZXJHuFcvoFm4raRyDUkUFxcKp3HarJBGjEd5USMR4E56gU845zObe/srUoNF2LgmRmxo7KPWAO456fEUC3BuOQXQYwSaihwyEFZEPg6MAyn3io9+c7UEgdu+Cy6o7a4kTKkqwDpGVOCCNj1BpDmaeKO+s7iMqXYXEUpUgkxLbvMuvHXS0e2emo+NSPICdlwq1L7fULKxPi47VifixoErPmy2kbSDKjaWbEsE0WVQZYr2iDVgbkCm7c72gBJ7cKBkubW5CBRuWLmPSFxvnOMUpz/CC1i59kXQib8y4gmhP+syV65IzNw36PLu0Ims5M/8ARFogT70Ct/OoOT842qsVBmfScExW88qg+GqNCudxtmpThnEY7iMSRElSSPWVkYFThgVYAqQe4ioH0eR/QeCxyT5ykcs8hPXcvIc+YXA+FPOR7R47KLtPwsoaaT/OTsZX+18fCoJ2iiigKKKKAooooPiqiiiqCiiigK2z+5otcyXsmPZWFAfzjIxH+qKxSvon+5xtdNhPIR+EnIHmEjT9bNQXHg3EtfFeIRZ/AxWQx4FhO7fY61RpozHzQidzydsP53D5I2/1ozWh8P4jZtfXEMQQXiLG05EZViulez1SY9fCsuBk4qpc0WmnmThcndJFOvxiinP3S0GhX9sk0bwyYKyo6svijDS36X21WfSpJo4ZI3XTJaH34u4TRzLxj6PxXhiE4W5S9hPhk/RnT46kA/nUj6Y5NPCbhsZw1scDqcXUJxQSPo3/AIrsv8xF+iKivRD/AASf+WXf9JUr6N/4rsv8xF+iKR9HPB5bW2lSddLPcXEoGQfUeT1SSpI3Az8aBPl3+F8T/lMf+x29c5k/hXDP5U/+x3Fd5b3uuJHuN0g+K2luD9tHMn8K4Z/Kn/2O4oFufvYtP5bafp0cu/xhxH3Wf9E9HP3sWn8ttP06OXf4w4j7rP8AomoJnsrf6TqxF9K7PGfV7bsdWcflaNXwzVD9MP4Sy98n9PZ0/wD+M3/dn/m6YemH8JZe+T+ns6C/8YtopYJY7jHYujLJqbQNBGGywI0jHfkVmfE+GRM93b2EpeMWccyHt3nC3Uc7NGQzu+k+ou32VoPN3DnubK5gjxrmikRdRwuWUgZPcKguDXUsNxHbT2lvAZo5HUwSawREYwwcdkmPwgx176Cy8HvUuYILhRtJGki+WtQcfbiq5y23b3V9ddxlFtGf+jtgVbHvlaX5CnXoyH+DLbyV/wCkfFN/R+oFhD5mYnzJuJcmg8c0l4JYL2IB2gEkckRZVaSCTSXEZYga1ZEYA9cY2zmnwNhxq1wQlxFndTs8T4xuNmicAnwO/gajuNWEU3E7RLiNJYmguwEkVXTtFeBgdLAjVpD48s024py61vxTh0lhbrFD/fC3JhRY0KFVKCXSBq3BxnvoK3x7hS8HguIuyiZJ4J1trlYo0nEnZt9RKUUazgkqw66Tkbb3bnmX6Jwa407dnbiMfELGPvpj6WbdZY7CNhkvxC0A+OvVny06qsvNN5bQ2sj3oVrcadYZO0U5dQuUAOr1ivdQRfpGOeHSSj/EmC4HuhmjlP8AqqaT4A/Y8Tu4fxLlIrtPzhiGf7oT/OqV4rCl1w+VI/wc9u4TAx6skR0YHdsRVW4Hd9tc8Il75LK5Y+8raEj55oJXn8BoILNNvpc0UJA7oV+tm+HZxlf59T4FQPMQ/wAKcO/zd+fjpgGftPzqeoCiiioCiiig5XaKKD4qoorqjNUcrtS6cvSY3eFD+S80at8iaQ4nwSe3AMqYVujAqynwwVJqaI+r3yd6Tb2xgS1tkgK6mI1I7OWc5OSHGflVEpezm0MD4GqNk4TNeR3cnEBJCLq5XQ4MbNDpxHgKA4OR2Y3z3mlON8cv3uLW4d7YyWxk7MiFwPrk0OGBlOdt9sbim/Ld92yJg74+GalrxMnGM4rl2q4juLXFzfywzXUsSG0LPC0UbLhy0bamDOdWDEu23fUZzv6QbuRPo1w1u0UjIW0ROkn1bpIp3dgASq+eD076nuKcId09U6VI3I6g4261H828RsnW1tTa6F7TU8pIOAEYACTvZmbfPXqd6vHlSnXo75p4lIkFrC1skSKqIzwuzaVB6gSjJAG/StDa14mwwb23QHvjtTrHmpkmZQfeD7qzng/FhayoI0GV3Bxt3r8iPvrUeFccjmwPZcj2T3+7x91WcjCvAuEJaxdmhZiWZ3dzl5JHOp3Y+JNI8f4W8/YvDIsctvJ2iF0LpkxvGQyhlJGHPeO6paitIrcvCL2dovpVxbvHFLHLpigdGLRnK+s0rADPlSt1wq6W4lntJ4Y+3EYdZYWk3jUqpUrIuNj51P0UFP8A3t330v6b9Lt/pHY/R/4M/Zdlr7T2e2zq1d+cY7q7xXle6vCpu7mFjGG7PsoGQBmeN8vqlbUMxLsMdTVvooIDsuK/86s//Cy//wBFFlwm5NzHcXc8UhhSVEWKFoh9aYyxYtI2fwa46d9T9FBWOHcHv7aNYbe6thCmrQHtpGcAsWwWEwB6+AqX4Bw36Nbxw6tWgNlsYyWZmJxnbdjUhRQRnHuDLdKoLtHJEweKVDh43AIyM7EEEgg7EEg0zQ8WUae0sZfB2SaNveyKSrH3Fan6KCn3nKt1PJFczXatcwNqiAiIto9iGAiD6nJyPWZs+qMY6UtxTgN7eR9jd3Nu0BZGZYrd0c6HDgBmmYAZUd1WqigrNhw3iUEUcMd3amOJVRddtIW0oAq6iJwCcAZOBScPK0sKWn0aaNJbSOWINJGzoyylCw0B1I9hcbmp3i3FobWMy3EixRj8ZjjfwA6sfIb1kHNvpuOSnD4/+ulH6Eeftb5VRpdtwu5NxHcXk8L9gkqoIomiH1ujUWLSNn2Bjp31y9554fCSHu4QV2IDhiCOowud6+ZeL813t0SZ7mVwfxdRCf6C4UfKoeg+q7D0icNmIVbqMEnA1nRn4ttVhjvo2xpkQ56YZTn5GvjVQDSkEjI2pGKsOjKSCD5EUH2cKK+T1564iCpF3KCnTBAz+dgev8c1feUvTTMrBOIIJIzgdrGoWRfNkHquPdg+/pUG5V2mPCeLw3USywSLJG3Qg/MEHdSO8Heig+OKsvKnD0KS3Ensw4GB4kHeq1Vj5OuQTNbN0uYyinwkAJSnL4RcpuT4LrhaTwFEdWOpyABjwY9wwfsqG5buo0gKyOGRJTHk7owPQgEdO+pLkO1Nzw+4tz0RnyCwXGpQFLZI2BJ+VUqOcQTLEzK8UcwZiBscYVveAM1jN8V75v4aIJ8KulWGQB0+FQqKT0q6ekiQExEDKkMUcdCvh9x+NU+2Yhhjr3VrjfEq+8iSMIznPtHr3/P3Ve+Bzanwe/b9VQ3AXi7BcDuB/r+OSaluFEBsiuV+tRaVgGNLdKguIcqqX7VVOd+84+I6VKSznHhU1wq5UoQ57up2H++r9VSrexUsEfY59oY28fhSsEcayY1ErnZu8edMfSBcSRQu8AJKlNRUZIUt6x28h9tRUfPot41LWTyDSGLlGCjPn0qSGth4NcOV0udWOj/lAdx86kqy/kXntbtlijiIJZTjJOnBy23hjO9ahXWM0UUUVUFFFFAUUUUBRUcnHLcsUEqkjrjJHzAxT9JAwyCCPLeg9UUUUBVZ575yh4ZBrf15Wz2cQOCx8T+Sg2yfh1NP+Z+ZILCEzXD4A9lBu8jdyovefsHU1hZ5duuJTSXl6WXWcrGTpbQPZToezUDbGM9ffS3BUOMcXu+Jzl5S0sh6KB6qDwReir+xyakrLkWZsGUhM9w9Y/E9B9tanyrY20YEfZpC3hnOfMsdz8aluJ8P0Oq7esfsrF538XFG4HyDAu7rr823Hyq1xcgWsg2hQ/zRVjawVVA2yKXspsbZ8qz7+tYy/mL0P4y1uSPLqPkd/trOOK8vXNoT2iHA7xuMeflX1xAVYbb1DczcDjmjbUo6H+3Nb9jL5ME/TYbUobvIxgD3DGP1/wC6rHzzw6GGbCqRq3OOg7j89qqcmM7dK1LqY9OBnYkj3Y+yu15Vc99FUeK9IxBBBwRuCOoPjXmigvnJtyZZXZCNUq4mi2BY/wDKx925ySO4k92KLfl+3mJieKaCYMxDZBDj3McH4VRopCpBUkEdCDgj3EVZbXm6dkCSASaPWVzsy/zsb1iy/ivHNsbQpFbtuI9RUnrgnbPh7qr9s+lgfCl+K8Re4kLyHJ6DwAHdTOtSeIvdjxM6VAO2OnhVi4Tek4Od/L9vKs1srvGBmrrwSQ4HnXPlFjRYb71BtnbrXiDizAYB28KhLebalElxvWNbWrhxyrMcZPj31Xr+zE86QyDTHI6qSvqkAtjYjod6U4Zxvs9RYgIvUnyB8aLTjT300aWceRk5k2CIqkesSPs8cVqM6vvLvK9rYqVtYVj1e027O3vdiSfdUxRRiurIoruK5igKKMUje3aRIXkYKo7yfsHifIUCjuACSQANyTsAPEnuqh80c09rmGAkR9GfoX/yV8F8+/3dYLmLmt7tyi5WIHZB346Fz3n7B59agIJz2mD0G1c+XL+LIsNnKI8Mpw1P7bmYo2WVj5q2k/dvVfD17TJ6jNY1pc+G88KzhXVsHbOxbPdsOtPOa+aWt41FvHrnkzp1grGgGMvI3hvsoyT8DiiCDQC4O43AxuPPFR3H+NsYUjwQGkHrt7RJBOB4DCmtTlUxIfQCXN1cObq539c7LGPyYI/ZUD59fE1HHiksKq0jBkJx2uCoGSAO0B9g+fs+Yzipbg6NpAB1ZHfTN+3t3ZWt+2t5Oq9ceOx6j3VN36YgOeOISII5o/xWww6EHqMj9utT/KvND3MSO/todO/TGNiDUHxPgXbRlYEkA6CJj7OxK6GO4APccgZ2x3v+T+Wnt4yJj3kkDp16dN6tzD9aVaEuNecjz7z3/Cl4rZjVH/fEqzGLUF7M4wT37H7iPnV64ZxBiqtjIPf3Uilbe7aNvWz4YqW4hcKYSSeo8qYcSIkXOwx86q3Md4yRsB7IH7CruIxTn271zlc50k/2Hy69PKqvUlzDMXncnx/Y1HCuk+MnEMZI2z8qKdWygDw9/uFFE1GUUUVVSXArDtZVBHqn7anONcPWGLGMEnup5yNCCoPhn76dc9nTFkd5+Pwrnb6rPDXKKK6IXtxuKvPLz52qiRtgirhy5Ltv8qxyJ9XJH6DPWm3Eb5Y1JcgKu59/h768xzjBbuA+2qFxu/e5lKj2FP2+JrnxmtWvHGuOSXLaFyIx0Ud/maneTYCgwSQW89qjLCxCHbcirLYyoN2BHn1rdvmRlPK7DozA+TH+uui8uO6eTH57/wDqplHxFPyv286WW7QnGd6w0eGeQjeWQ+92P3mmz3sg6O3+kaDMPGvDgMNj8DUHUu2Y4JJ95NOACcZ+/uqM+hkNkbfP7qfPIQKBcRgD1RTS6j0gH7aTPFQMgg58hXj930OzIxHiB094q4JKJBtv1FO1IHQZqPtXR+jYPXcGuTpMPYIPnjA+2oJ/t0xkqCe403ubGO7QREqGB1Kx2IbB3HwJGPOqTxRLsAkSp3+XuqB/da9hXU2CCcAnffyx1rUhrQOC3hDSQsMyQnScHboCCD7iKsnCobh2BwFUn84kfcKwm+S5hdZpC2ZMHWDs2MeqceQG1bb6OeaGmjVFAZvDvHxq3jhKvkXAkG+Mkjf34qs82TpHGymPuIz6p7vJsj5U/m4xPDIqyLjXnbIO22OlQ/PmCI8jIJ1P7u6pbPxWD3XCZ3LOoLqxO4JPfjBzvtjHwrZ/R1xWe3iVLkFgdtWxx4f1VVZo2srkk4eCVlOT1QvjqfyWPyPvq5cKuUjkAxmGXGB3b923nVvJJF/uFUrkYOR18qz7nG5jjjYsRgDcnoKsE8pty0Wcxn1kPhk7j7axz0rcRJZY87E6vl+wp9p+KFfSh5GZehJI91JmPbP7eFeK9M+a6svby5NFI0UHSKFFS3MFl2TL5g0hwS21ygeG9TfNF65PtezjBI6/bSHPZHY79c7Y/bpU1aNoQDv8Kq/OqEpknfI2HTFcp7yX8UqiiiuyPYNWng50qP261VVG9W3g8ZPTu/X0rPIPeN3fZwHfcjHxOwqm2sxXpVk5x2jQeO/9VVLNOM8KsEd7sDnGx+O21SVherhlznvz+37bVTtVCvjpTqLzDdJn2h/ZS7yID7W493TP3Vn4NBc+P21Oo0YSj8rcD7O+m8ysO/I7iPPfBHjVHhWRtkDt+bk/dT+KyvfxYrj4JIf1U6i+cFvWPqls92/9dSi35Bw0fxqg8NtuIR7i0uHHT8DJ94WkOI8duVbTIrROMeqwKkDu2IBqdKutKN1EeqFT7qhbxSzfUgEZyxyD353FRXD+Y1kjHalVYd4bH2UjPchssj5J7+/pnurOGrNbcOnk31qjeP8AYKWj4ZICe2YsR57H4VTIeNSxHBc4HxqY4VzUrHDyDPi21LKSn/EZo02k1IPEDIqF4/xiFLXskcSuXVkOBlCrA5+WR8atzdlMmJNBU9+M/rqD5W4FBf2d5EgQTKzNGemCpPZgHwYer8acVW/gFna8TgK6QylfXi6MrDGXiYdRnfxqvcK5I4hw29DWyPNA22pcZA7tY7iPHpVS4Be3Nge3hJKxMA6kFWXPiD1XfGfsFbzy/wA6xXMKzIcahuPyW7xWvgrXELub6SFuAVZQNjUs6CYjIzsfPrUPzfxVZZ437wpB+B2pThnEdJBrCnnFOXwUBADBQQUYZDIfaUj9ulQcNhJANGS8BOqPOdad5Rm/Gx3Hqe/ferj9PHXNN7qNSNuh7qUxDXXEiV3zkDqaxbnK77S6bfIXArV+YJRGjHPQGsRu5tbs3iSa1/zSkaKKK6siiiiguHpACgpj2t/l+2K8cm2BPr0y5sk7S6ZR+Lhfj3/fV25dtezhGfDwrnfOK/pSRwOvXw8KrvNjakx4bH9VTbEGTJ+VQvGDqZlPw/VWYVRzXKcXUeDnGM1ZuG+jbiM8Hbx25KYyASFZh4op3b9ddkVONsGrXytLkMT1H3GqrNEyMVdSrKSCrAggjqCDuDUxyzdhHIbowx7qzyngsfNcCkRluhAHXvztU76NPRvaX8UjzmdWjfT6roEZSMjqmQw3yM948agOFQpecUgtZmYwM4RgpwzYUsN8bAnA23xmvpLhnDoreNYoEWONeiqNvf5nzO9OMwUmH0N8LXrHK350rf8A64qWsfRxwuIYWyiP+c1Sf0hNWqitCLtuWbOP8HaW6+6GMfqp7FYxL7MaL7lUfcKcUVBwKB0rtFFUFMeK8IguV03EMcq+DqGx7idx8Ke0VBlvMPoRs5cm0d7ZvyTmWP5MdQ9+o+6s84j6JOKW5+rjSdR3xOv6L6W+yvpWu0Hy2vJPEyx/vG43wPZwPmTiqvxZHSRo5U0PGSrKeoYbEH4ivsmRwoLMcAAkk9ABuTXz56R7eK9uHuEUIx9UY2LhRsW/ysDr7h3CpsiK1y/yzcTR5EjIrA4GTjpSPLHEpuG3frAjfS4PQjuPmP66vHI/Gk7NYmIV0OwPfjw8fdVg4xyxDdnWMavI71jt/Wv8MObLdbm1MkCkqQzlI17Ql2UgAr3gk5yKz/lpbu17QNDIqFSSHUr6wwMjO/8Auq923A2tQcFgvkWA+WcUjf8ArjG586nb8WqxJfPI5PUKB/Wfv+ypS04mRjNKWvDwpY+O3wpU8NWp4Ju3v8ilhxDY71ChQoqs8x8y9mCke7fd76SauvXP/HAV7JTkt7XkKoFe5pSxJY5J7zXiu0mRgUUUVQUV01yg0c8v5mLkdTn41OX0miP3VPPaAZJxUBxU5ztXDdaxEWuc00sOEz31x2duhZupPRUGcanboBUjBbs7rGg+smZY1A7ix3J8gK3bgHA4bOIRQKFA3Y/jO3ezHvP3d1b4xlTOWPRLbW8izXDfSZRuFIxCreIXq/8AOOPKtErtFbFa5v5KteII/awp2xUhJgNLq2DpJZd2APcc1858X5B4jayaXtpGx0eJTIh8wyjb44r6wooMH9E/o8uvpMV3dI0KQsXVXGJHYDC7dQvfk4+NbxRRQFFFFB2uUUUHaK5RQFFFFAUV4nnVBqdlVR3sQB8zVS43z1EmUtz2j4OXx6iAdSM+0fspbgZ+kzmERp9HQ7sMufLuX9Z+FY+L/U2e5c175o4u0jM5JJJySepzURC2mIk99Y++ob3kjI+pOn2jyzUrwznyWLAYE1WGvOtNnkzWsI1e059SUYb7QDSrcTRtwRWRI5HQ1I2/E2H41ZvBezTkuV8a8T8RRR1FZxJxxu6mdxxKRupxU6GrLx3mbqsfWqfIxJJO5PWvUDgMCegIJ+dSHGREQrJnU5YkbYC7BenQkhj8RXSTBF0UUVR0CiuocGuyEZOOlB5zXK7RQfSHGrYhCy9wGsZzj/KHkf1e+q1PDgeNW0fVuSxyOjAjYgjfG+T/AGVB8RsuxZkO4wSp8Rnb9vKuPKNQryCkQv0D+2Y5Wj966Q3x0s3y8q1esJXiHYcQsJPxRN2ZPlIug/fmt2rfH4zRRUXzPcGO0mdSV0JqJBwQqkFsEdPVB3qF5ismt5bNIJbjF1OIpNU0rnRpaRtJdiUOmNhkb71oW6iqjzHZNbSWaQSz4urhYZNU0rnRpMjaS7EodMbDIwd688UheG9trW2mlX6SkxkeSR5igQxsGQSlgG0iRRtjLAkHGKouFcqvJwm2Ny1usl2LhI0mL/SZz6rs6A4ZyhOUPqldPTamPCVa8ubm3uZJM2qRKeykeHWzSXHrsI2G7IsZx3HOKgnbjimCQmDjvPT4Uyl4y3cRn3bD50wbgUMkU5sp51lt2ePDyPInaxqDoYS5ypyN1Pf1qM5M4ZBe2H02dp8s1wx0TzINCSyBcIjAbIo6DemCWk4to3LsW9+B8ulIT8xMOjEnbbu8qjOaeFRQWA4haSytGqRy6JGZxJFJpwQXGtWAYEb+II7w6PK9lbw27X5mlmuZIYtSyzIvbTdFVInUKoO2o5OBuTTAjc8yTaSiyHJ3JwPV8h30wuOaHtoi7TOFXO2xJY9AC2ckk9POvHNPBlsblI42dopkd1DksUMbIrDWd2Uh1PrZIwd/BTkrlez4rBLLcq8gS4dExLIi6VjjIIVWA6s2/nUxDGP0n3AG/ZkkbDT095BGT57e6o+89I903+M0jwRVH24z9tSvHeRrB+GvfcPeVVSNpl1M7K6JkupWT1lOFIBBG+Ooo5Z5Nso+G/uhxAPKGQzaVZ1VIz7ACoy6mK4J1E7nbGKmVVMuOKzTnMjsfNiSftrxf3Ijj0g+tJjJ8u751cfSNyXDZLBNbF1hklSJ42dnwXyVdHYlxnGkjJ6gjGDl3z36O7aFrOSBZND3UEM4Msr5jldUyCzErg4GRj2/IU6jFONXGWC93Q0pdy+qFHgK1fmPlHg1nxKOO6BitntpH9aWY5mEyBfWDFvZ17dKsXGvR5wO0j7W5Ro48hdTTXGNRzgbMfA1rEx82vEaT0Hwq68p8HhuOIxQsC0DzlcamBMeX0esCGGwXfrWp3/o04cnEbWBYXEUsN07jtpclo2hCHOrIxrbbvzSD52qSg4a7KCF6956Vs0Ho8sP3cey7Fvo4shNo7STPadsqZ1atXsk7ZxU1wjkCye8vLdkk7K3+jdmonmGO0jZnyQ+WyQOvTupVYSvBNClnOT4DpUI/Wt+5K5Ks7yS/SdHdba5khQCWVcIrMAG0sNRwBucmkuZPRfw2awuLjh/aJJAJ8es7BngLCSNlk36qQCD4HcUgwSivofk7kPgV9ArRJ2rokfa6ZZxpdkyQcsO8HpWd+lvhfC7doo+GkdojzJOuuRirIVCg6ztvrG3hVGeUUUUHRXKKKAooooPrO6t8+8D1tugx798nG3lVf4/w9pYvVOXi3HiyfjLt3j9XnVoyGJU4c5zjp3e7H7Gk7hMj1d2HQ9AdvZ+Px7qzYrDebchY3A9mZCPmdPx3NfR1pLrRW/KUH5isn5q5JkuZIvo4XsHkRpQSFMYBy/q9cHGwHQnwrUuFn6sD8nb4dR99Tj4jzx21EttPEdxJFKn+kjD9dICL6SnDpu5XWb/AE7OdfvkFSuKr3LvG4be2hglZlkhURkGOQ+x6g3C4OQAfjWg+u1W5e1kXpBdTZ98cV1Ac/zj91RN563G4j3RwaR+c4nY/YBSHJ3FVtopVutUbPPLOgKOcpORN3KcYaR1x12rup2nkvY0Z0juEwArB3g+hrG7IrAElZHc479Bx1qh9bfx3P8AyG3/ANouKjeTW/wzxny+g/0Uh/XT/wDdixS5kvPpGZGgSIxAMXCxvJJnsgvaavXOQR3VT+QubYBe8RurhhAtyYNAbJJEZmGDpB3CGMnzbvoLmGU29/8AuaFE4lnD9rr0m40LqO5O2NOMbeXWoX0bFf3AOj2dN7p/N7WbH2V45X5qtIhfiSdV7a7nkjyG9ZGjjCsNuhIPyph6MuN2sHCI7W5mEUmJ1dcNqUPLJjcKR0YGgk79QeWYw3smytc+7RFmu8ucfivYFs+IwSKx0Rq8sckcU5HsNHIwXTKdOrAIOfZJ7mfNPGrRuGfufZu0uY4oVOl8LGhQFnkKgZ0L06k93XDj93LK8tbaO8uBay28lvIyuQmZYcH1GYYdG8V3we47UFJ9IPATw11ijZnS6DCJ2yZIwCvaozd+FYFW6nO+4yb56FlAspwOguXH/wCGCqz6SePQ300ItzrjtxLqkwQrO+gBUJ9oAK2SNtxg9akfRlzLa2ltNHczLE7Tu4DZ3UxRAHYeIPyrO+iQ5c/4Mn+R3X3S154h/wAFhj/mEX9EmaZ8Y5n4fb8Kexs5jMxheGMAMzZkDAu76QoA1Enp0wB3Uly7zFZT8K/c+8nFsyxdgWchQyDZHR2GkkqBleoOe7BOtE16X/4BB/KbT9OrpfRxyYikwSdMgHnFJGwYfmvoPyrMPSdzJDcxQxWzdpHHNHLJKATGBH7Kq3453ySMgBfE1J8Z5ztzf2E0EwkhRbqOdlDEKkoh0E7flop9wNTRVP7oKLM8R8Ldj/rtVy9M8Wvh6L4zxfouapXpZv4r+UNayCVVt3Ulc+3qYhdx1q2c+cftruCKK3lEjiZGIAbZQjgnceY+dTfoovJHDRHeWrd5nT7mrcLmW3F3CrgfSTHMYjg57MGPtcN0G5TY9fhWT8MTsZreV9kSZGZsEgLg77b99WriPM1q3ErScSgxRwXaO+l8KztBoB9XqdLfKpwvivUH/CZ//p3/AJiOpfgH8Z8S/wCxf0LVULjmSFONfTVLSW5t1gZkViV1OXLBcZbBRcgAnDd+KsltzFw6Ka4uI7pZZLgRZijOt/qkKqFjUagTnfO3urWxEb6J/wAPxf8Al836Rp1xtgeEXv7mgL/DQ4fVnVrk+kldz6xOsr3bjpUPyJxqGxe9a9kWB7icz4bJGJMsRkDB05058qbcG50sE4deRNdRiSSTiJRcnLCSSUxkbfjAjHvq6Gf9zT+BvPz4f0XrH+eP4yvv5Vc/0z1pPoF5ntLOK6F1OkJd4yobO4CtnG3nWY83XCy313JGwZJLidlYdGVpWKkeRBBoImiiigKKKKAooooPrj9z7nP4CHHfhnGc6cgHV+dv5DanUlvc6U0xR699eXbSPWXBTBzjTqznfOKKKmGk47GfJJhjHTGGYk7psfX321/ED4qIt4o2ihznfDMdtO/Uj8bp5GiimGnB+la8BIwmrqSSdGdjjV7WPvryz3eGxHFnPq+s3s5fz3OOz8Ny3gKKKBMNfZ9iAfzm8T5+GPtpypuMLlEz62rfYHPq6fW3H346DpRRRXL22kkVo2VWR10nBZSQRhtw2R3jaq1Z+j+BNhAqqWBP1sxO5AbGZNvVA+OevUlFMQuvJMORm3UDIziaUnGfWxl/Clo+UY0GlYFwCf8AGSDbx3f9t/iUUwC8qLkZhTGN8SSdcHb2/HT8Ca6vK6gg9guw7pJOu/QF/JT8aKKYEIeSIQMG3HRuksvtYGnrJnc5z4bbmvJ5FtznNuO/B7WXHtDGR2n5Oc+ddop1gQb0fW+n+DLqy23bTYxtpwdfv+yux8gQZObZe/H103XIxq9fwz47iiimQ0vNyZE6aGgGMEEdrL4bYxJ0B+OK6OTIggUQKMZ27SXGMDTg6/fmiinWGgclRL7NunQf42Xrgavx+45948KWXlZQNoFznvkkxjH5531fZ8q7RTrDSx4DsAIUzjvd8A5P+V0xj9unn97gOA0Sac74eTOO/GX60UU6w03k5TQnPYJsdvrJc47vx+vfTmDlxUyViQHbHrOcjfPV8Du+dFFOsNJcQ5YEx+sgjYeTyA4ydiQw7sfbUDL6JbE4P0RMndvrp/P2frPd4daKKYa8r6IrHAzaKGzv9fOQFwN/wmc5zTf/AOFNnsfoA9knH0iX2sMcZ7TxCj4/IoqhK69GNjGrO1iAqgHP0iY7+qCMCTzO/lSreiqz9b/B426f3zLvsf8ApPED50UUAPRRZ53sAB6+/wBIlPTOgfhe/bPhk16/+FFlj+ADOof/ADEvsFNyfrPaDbYHd30UUHI/RRZY3sQP+0S/+7RRRUH/2Q=="/>
          <p:cNvSpPr>
            <a:spLocks noChangeAspect="1" noChangeArrowheads="1"/>
          </p:cNvSpPr>
          <p:nvPr/>
        </p:nvSpPr>
        <p:spPr bwMode="auto">
          <a:xfrm>
            <a:off x="155575" y="-2193925"/>
            <a:ext cx="6886575" cy="4572000"/>
          </a:xfrm>
          <a:prstGeom prst="rect">
            <a:avLst/>
          </a:prstGeom>
          <a:noFill/>
        </p:spPr>
        <p:txBody>
          <a:bodyPr vert="horz" wrap="square" lIns="91440" tIns="45720" rIns="91440" bIns="45720" numCol="1" anchor="t" anchorCtr="0" compatLnSpc="1">
            <a:prstTxWarp prst="textNoShape">
              <a:avLst/>
            </a:prstTxWarp>
          </a:bodyPr>
          <a:lstStyle/>
          <a:p>
            <a:endParaRPr lang="lv-LV"/>
          </a:p>
        </p:txBody>
      </p:sp>
      <p:pic>
        <p:nvPicPr>
          <p:cNvPr id="29702" name="Picture 6" descr="http://static.fjcdn.com/pictures/thats_62db3c_1448029.jpg"/>
          <p:cNvPicPr>
            <a:picLocks noChangeAspect="1" noChangeArrowheads="1"/>
          </p:cNvPicPr>
          <p:nvPr/>
        </p:nvPicPr>
        <p:blipFill>
          <a:blip r:embed="rId2" cstate="print"/>
          <a:srcRect/>
          <a:stretch>
            <a:fillRect/>
          </a:stretch>
        </p:blipFill>
        <p:spPr bwMode="auto">
          <a:xfrm>
            <a:off x="928662" y="2071678"/>
            <a:ext cx="6886575" cy="4572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Kas ir </a:t>
            </a:r>
            <a:r>
              <a:rPr lang="lv-LV" dirty="0" err="1" smtClean="0"/>
              <a:t>mobings</a:t>
            </a:r>
            <a:r>
              <a:rPr lang="lv-LV" dirty="0" smtClean="0"/>
              <a:t>?</a:t>
            </a:r>
            <a:endParaRPr lang="lv-LV" dirty="0"/>
          </a:p>
        </p:txBody>
      </p:sp>
      <p:sp>
        <p:nvSpPr>
          <p:cNvPr id="3" name="Content Placeholder 2"/>
          <p:cNvSpPr>
            <a:spLocks noGrp="1"/>
          </p:cNvSpPr>
          <p:nvPr>
            <p:ph idx="1"/>
          </p:nvPr>
        </p:nvSpPr>
        <p:spPr/>
        <p:txBody>
          <a:bodyPr/>
          <a:lstStyle/>
          <a:p>
            <a:r>
              <a:rPr lang="lv-LV" b="1" dirty="0" err="1" smtClean="0"/>
              <a:t>Mobings</a:t>
            </a:r>
            <a:r>
              <a:rPr lang="lv-LV" dirty="0" smtClean="0"/>
              <a:t> (no angļu </a:t>
            </a:r>
            <a:r>
              <a:rPr lang="lv-LV" i="1" dirty="0" err="1" smtClean="0"/>
              <a:t>mobbing</a:t>
            </a:r>
            <a:r>
              <a:rPr lang="lv-LV" dirty="0" smtClean="0"/>
              <a:t>, </a:t>
            </a:r>
            <a:r>
              <a:rPr lang="lv-LV" i="1" dirty="0" smtClean="0"/>
              <a:t>to </a:t>
            </a:r>
            <a:r>
              <a:rPr lang="lv-LV" i="1" dirty="0" err="1" smtClean="0"/>
              <a:t>mob</a:t>
            </a:r>
            <a:r>
              <a:rPr lang="lv-LV" dirty="0" smtClean="0"/>
              <a:t> 'nomākt, uzbrukt') ir psiholoģiskā terora veids.</a:t>
            </a:r>
            <a:endParaRPr lang="lv-LV" dirty="0"/>
          </a:p>
        </p:txBody>
      </p:sp>
      <p:sp>
        <p:nvSpPr>
          <p:cNvPr id="13314" name="AutoShape 2" descr="data:image/jpeg;base64,/9j/4AAQSkZJRgABAQAAAQABAAD/2wCEAAkGBhQREBUUExQVFRUUFBQVFRgUFRUXFBUUFhQVFRYUFRYXHCYeFxkjGRQUHy8gIycpLCwsFR8xNTAqNSYrLCkBCQoKDgwOGg8PGiwcHB8sKSwpKSkpKSwsLSwsKSkpKSkpKSkpLCksKSwpKSwpKSksLCksKSwpLCksLCksLCwpLP/AABEIAQYAwAMBIgACEQEDEQH/xAAcAAABBAMBAAAAAAAAAAAAAAAABAUGBwECAwj/xABFEAABBAADBQYDBAYIBQUAAAABAAIDEQQSIQUGMUFRBxMiYXGBMpGhI1KxwRRCYnLR4RVDU3OCkrLwMzRkovEkNbPCw//EABkBAAIDAQAAAAAAAAAAAAAAAAACAQMEBf/EACMRAAMAAgMAAgMAAwAAAAAAAAABAgMREiExBCITQVFhgdH/2gAMAwEAAhEDEQA/ALG7S9h/pOz5KHjh+2Z1tgJcPduYfJUQ+b7Rjh+s2l6hc2xR5rzTvrs39Ax0kBHgDs8RH9m/xN9a4f4Vs+Nl4/VkNbMzsBCYtpRZGp5jnbI3Q3py5fwTTtZ3hdm/35ro5WnOyuRHu/F32IZfwx+M9NOH1r5KcQyubeVxzalpaaIPIgjUEcVGN3AIGnN8T6J8hyH++qkuHlDjpWlD80mCfp36xqLv3SxT5MFC6R2eTIA933nDQk+ZpO6hXZrtG45IidWuD2jycKP1H1U1XJyzwtocEIQqwBCEIAEIQgAQhCABCEIAEIQgAQhCABCEIAFSfbpisPK+Lu3h08WZkgHJh1AJ4WHXp+0pR2pb2YzDARYaGSnNt0zWOdVkjI0gU0+Z6ilRMr5JXase5xJurJJJ6VaeUvWSkzjBI5uoNUtH7VdI7Ka+WpPL6pfidizZPDG6rAJqjZ8jr70l2zuz/FOiMjIJX3bQWMJoka6ceHNX834n0To44fAPkAykXQXaETwO1a5w8inPd/Y2JjBbJBKx0fiGeN4DmDiLIqx+Hop3s2KOaMPrl9fNYK+Tlx10zfGHHcjJuPvUxuKjJtjswBa7Qlp0NdeKvJV9gd28LNJG6RgPdvDmkEtIPmRxbdaKwQrvzvMuT9MeXEsb0jKEIUFQIQhAAhaySBoJJAAFkngAoTtLtJFuGFhfPlNZwD3ZPQEcVDaXo0y68JwhVPju1XEwPHexZAa0LdB73qnfZ/a/C41LG5utEtII+RopVaYzx0iwUJFs7bMOIFxSNf1AOo9RxCWpysEIQgAQhCABCEIAwtWwtBsAAnjQFn1W6EAalgPILIbSyhAGr2WKPAqp9rQf0fi5Gf1cnjj05HiPYq2lBe1TBNfAx39Y2y0j7oy5h6UbVWWdyaPj3xvX9MbElDiCK15KaYOXMweWh9lXO5+XKKPz/lSnOzpadXJ34qnC9Gj5U7HRCELWc8EIXOaXKLQBG9+oBNGyAvyMe7NJRpz2MF92PU17A9ExQvqmtAaxujWt0a0DgAE370bSml2jFE1rXxZvGP1w+3DvGkcmA1x5OHRN29u0ZMCwHOGcNcocSegB0WPNtvSOj8dKZ2x53j2a2bDuDm3oVU2Hccxbxrw+di9fkFaG7O8QxUBfmD60cQ3I5p/abdEeYUC29hRDi5CNGu18rr+ZSR9XosydrZvsLbcmHla9jqc2jR4EdPL86pXvuzvIzGRBzdHAAub0JH1HFechNUjb52x2tDqD6Kd9mu2f0fENEhyhzSHepoWelEBXp8WZbnki60LDXWLHNZWgyAhCEACEIQAITNujtv8ATMFDOfiezx199vhd9RfunlAAhCEACq3tjxskUuHc34WteSORsgOa4dCFaSgna3soS4Vr/wBaMuo3WhY51fNgHukvwtxPVohW7e3WWCx2mmhOrT9138easzC4nOwOHEa+6p3D7pO7qN8BzPLozJrTjmaHGgdCKJrVT3d3FviYWycANLBB+pWNPizp1PJFh4afO0H5+q7Ji2NtIOcA3UG78qHFPtrZFckcvJHCtGLUc3gxZe5kLXZM+Zxd+wyicvmeRXXebeGOCM28aFug1J14V/HqqhwG8jp9pwuHjA71+ThlAikdksmgNB0GqS774osx4/2yf7O2rD32TKGvc37MkG3tGobZ51rXvqkO8mAbjMlOHhddEAi/MEUUg2VvBGZHjER92+QggvByvI4AF2mYcqKde7yPJb8JNj3WN00dOcaEY3bdHI6ZpAL2Na9rGBjTlFB1DS1EN7cOGlpPEmvdWDidoVGVWm+Epe5vT8NRr+COW6RLjjDI1jzTwHUa4e/D5J8jeQa4khtn2ok9NaTNjoz3upsnhXkeXnql4nDpMtcWEA89eGnW/wAFofhiXpfW4G1e/wAEwfrR+A3/ANp+X4KSKruy3a+SQwk6PGl/eAJ4+l/JWirsb2jJlnjQIQhWFYIQhAEE7GnH+jcp/UmkH+k/mVO1XXYttlkuEfH/AFrH5njqHAAOH+Wj/NWKgl+ghCEEAo32gtP6BIQLylrjXJocAT7A37KSLlisO2RjmOFte0tcOoIo/iofhMvT2UNu/j5A1jQdQMlii1zQPCb9D9FNcLhu8bqcxHHmB5Acykew+ymaOWQOkyRgOyHR1uvwmuQq7GinewNgdw0Zy1zhdZRoPmsn4m2dOvkTM9Psb92wGO9dL/ZPD60n3aeN7tmlZjoAeZ/goxtGE4fFhn9XKHOjPAsdfiYPLUEeqinaJt85pGlxzNZljaAficBmfp0bpfUnzUq+CclVwsjV/ojG9u9T8Q4EACi5zXBxzHMA0ZuTdCdPNNe42X9KeXOstw8paG8S52WPw+jXuPsm2cBsOoJNl1HlWln1/CkyslcPG0lrgdC2w4e44JZQN6aL02Rgfsy0vEsbqOV4Bo+/PzS4ChRVWbp7xYguc18riKBbdXx1s1r79FJ5MXMR/wAQ/RUUmno2xfLseNs41rG8VAtsYgShj7GUnSvf/dJZtqemEkkmuZUGgaTIW8HZtR0HFTjjfYubLr6i/FOLXgnUDmPPolzJbla4DXLfLlrWvOgkj588haBwA4db4rrgJSSW5Q6nB1O0+EiyD81e/DKvST7sbTdFK150yOtvUgkEg+hJXoDDzB7GuHBwBHoRa83bOmFnrm1PLxCwru7Pse6TBtDjeQlnCtBVBPif20V55+qZJ0IQtJjBCEIAoLsge5m048vwSxyA+gbm19C0K/VQvYptFjMd3cg1exwiJ5P0JHu0H5K+kDUCEIQKCEIQALCyhADHvbgO9w5rR7DnjP7Y4AevBVXv68yYRkrRTi9sUwIp/wB5t+WhCuTaDc2Vt1qHE9AL+pFj5qkd7YySS+y91klziRxOUgcAMuXQLJn6ezd8etw5IRjZ7Bs6FoBA4jmfXUJA4jJpdenApZPGGg3eo5cr/laSPcJJI4/ha57RpwpzgDfmohbIvoluzdgvhgimyktqnkC8pdqCa5XpfmFIcLhZZR4I3EdSMrf8zvyXeR3dzNGc92wMOWzlaKaS2uF/xUj3i2uyCFz3ODWAXZ8+AHUlO8SpjrK4WiB70QMwkJklcHv4NaPhzcgL1J81X+x2F8hkJ8Q8flxNn+SN5dvvxcuZxOUEhjTyHX1KTYPFZGEEceHp1T8NLSKHk5VtjrFOO9z9KzAeWv5Jfg8rySRQI0Pm0nj05pk2dP4j5jp6/wAU+bMZYNODTXC6tp0Lf4+RKovouxvYqilIfkdTQcx8OoIOo9qVn9nW18j8hf8AFVjlroHg8/FQPqqysCXU8Gm+Y4VTf981J908a2KeLOCWsN6c25hx9CAfYJFWmmWOdy0XohccLiWyMa9ptrhYXZdA5gIQhAHlXdvHGOeKUfFHIx3s1wP4WvVDHWAeuq8i4STK4OXrLZjrgiPWNn+kIGfgqQhCBQQhCABCFq6QAgEgE8Bep9EAJtoQ5mO6VZ86N0fI0R7qmd5J/wBIDneZ1OluJIaB76D0Vpb84oR7PnJdkzNDA4GiDI4M48uKpjbOKYAxveDI0ZqJPifxrMb0AN6dPNZM63o1/Hekxi2tFUNE+Ll0Nc/yTbuxj4odoQvm+Btg0Lpzmua0j3cDacMftiOZzu705CyNQKAJJ+EWD8woth3/APqG5v7Rt1r+sOHVNiTXoZaTfRbs+IbLJKQ4BtF5cdNOeh9eagG+O9DsU9kYdcMADG6/G4CjI7qTwHl6pdtna/dwHIfFISzT7p+L6fiocArUJkf6OT3clsAh7NUBMUnWGw4EcbFV15KWwYppq+bgCar2IHDgfZRC+akGBx3ha4i3W02eDna6kcOWqoyrZow1odZpx3ltFnUeL4ar6Vr9E97Fz0ACC4vILQDYsUXacqeaIPIpgEoOUAnMSbI4ZXWCMp9U/bvscHnk9p8FGjYGUa8K196WV+GxF5bAxOeFtV4RlGXRvh8OnlYKcky7uNOTloSDWgPQgcuael0Ie5RzLWqYIQhOIeP8F4tF6f3Ax5m2bh3niIww+rCWf/VeWI9NQvRPYvtds2zsgPjikcHjpm8QPodfkUDPwn6EIQKCEIQAJk27gpC4PZGyVtAOY7RwAJNsJ0PHgntCAK727gY8TC7DSSTwguDgHm2hzeABddDXhYVT749n2LwtyD7eMfrMBtoqtW8vUK0e1TFTYeWOZkmWMRua5pbma8hxJzg6EAcKo8dVEsL2n91IWEd3RoteM0EgOujuMZ+nqq6bXbWxttFV7O2VNiBJ3TC/uo3SvDf1Y2kAurnVjQeaSwPyvaejgfkV6F3X2lhBM+fCMijmkbUsT6HeNGp7mQaDroNaFjmoBt3ciCbGSzh36Nh3uzNjIbnBNZgNcrQXXQ146CqUO5S3ssiKt/Ugm08XnfQ+Fug9eJPz/BJ8yfN8d1ThXCRjSIJCAzM632GgnMKFWQ4qPsKmWmtoLlzWmZcKWCjiUoOHphJ4mqHvqpEMRhLMM40QOILSOvGr9kmiiNLrFDqCb06aaqKW0NL0yYQ4Q+OQNHhIaeY8RLSSppuxs1rpWtoZYmvc4jjb/vfeANajklE27WkD2szOfDBcYGjqgZ4q6jU+dKT7tbshgBBGnTQEcC08+o9ljUN1o2vIlOySbIiLWUeA+H0PK+eqcVzh4D0C6LelpaOdT29ghCwVJB44ifm9fxVidi21zDtFsd+HENcwj9poL2H/ALSP8SrMMrgpX2f7VZDtDDyTHKxkgJdXDQjXysi1A6PUiytWOBFjUHhXMLZSICEIQAIWksoaLPBNWI2590JapT6PMOvDXe/d1mOwkkLuJFsI5PGrfbkR5qiMRuW6Z8kMbCJBb5O8dRFEaEnhqRoB+CsTerHY9zCcPiS0i/AWtAPo5lOB9yq42LgNq4qd8rRyMb5ZnuDD5W4lziK5XSrWWaXRb+Gpf2O2xtkxYEBsrg6bNbiHZmRi9Gs5XVW7zocNZCzF4SaZhdTnM1Zd1m6hvDN0XA9nEz2/azszfsRuI+bnA/RRXb27mKwRDifATQey6voebSsjXN+9m2a/HPnRIO0TZbsTDlYLfGQ4CwPJ3HyKqV8TmOyuBaRxBFJ6x2OnfIJHSuzgUCDVAchSS4raT3ipGtf5kUfXRa4lzOjFltXWxLhgLslKcXIC0V1/JNojW7WEck5UPERGUFbGMgh3Ecx5FcoNQBpwSqMU05tdOSklHpDdieObDYeVhDy2GKJ5B8TXBrQQ73B+dqR/o4u615+fqqo7D9rEumgy2KbKH6eGqblPrenoVbqEhaMALKEJhQWCsrUlAHjSkohF/kuIXWIoGPT3ZnjXS7Kwzn6kMLL6hjnMb9GhShQDse3minwLYBTZcOCHN+80uJEg9Sdeh9Qp+gh+ghCwggh2+20nh7Y2nQCz5k/yTfsjHZmku5BKN+8A8StkbdEUfIhRzD4ktDvO1zczas6+CU8a0aY/b9zhl8XAe3NL/wCnHSOAApo0aBwA6KAYyYjFNceAePx1Uqw+JLH5XD0/JV9pF+k2TnCaxg9Un2hs5ksbmPAc14IcD0P5pFhtpER6LWPaB1LuAVnNaKfxvZSm8OyXYXEPhdrlPhP3mHVrvcfmmOdqsDtSkY+aJ7dT3bg4jUUHW2yP3nKBSarbFcp2c/JPGmhK2NdZR4fkstC3mj8NdSKTFZ2EALA9vHg4c/VdcJOMwBBIPzSfCwvab4DmClceKY1xr4jzofipBHo/s42FDBgopI4w180bXSOsku41xOg14DqpYmndOPLgMKP+nh/+NpTsmEYIWLWCUEAStCVklalSB47AW8RSeOVKasWEow/7n7wvwOLjnbwaaePvRn4m/Lh5gL1FhcS2RjXsIc17Q5pHAtIsH5LyHDOvS/Zjm/orDlx4tcR5NL3UEA/CVIQhSKJ8dgmysLHc/oeqr3a277onEEeh5EeSspcMXhGyNyvFj8PRVZMasvxZnjf+CkMXsXxeLRPAg71jfvtAB/argQpTtfc1wsxnMOh4j+Kik8ckRoi/VY3Lh9nRnJNrpijDT5BlK7fpHMC/JNh2uOEjSR1HxD06+6URzAC2nM3qOXkehVTX8Ld/0Xf0gxwyuaByqtFAd6tyGlxfhwATqWj4T6dCpfJMDxCzhzr1TQ2ntCXKpaZTAjo0RRBII5gjQgrGL+EeqsraPZbNip5JcOY6cQ4se4tNkalpqiL8+aZN5+zTFYPCmeYMaxr2tOV4c7xaDQLoS9rZy6XF6IawyHSrrr0SvuhI2mNyvbqWnj7dQk0Ra0/EffQe6WsEuYOGWxr/ACs8kwp6k3XFYHDD/p4ePH/htTnaZ90cQH4DDOHOCP6NA/JO1phDNrCwUWggFgoWCpJPGQC7wykFaOateCQkcmsDuCvDsN24X4aTCuOsLs7P7t5NgeQdf+ZULDMp12abcGH2hC+6Y93dP6BsmgvyDsp9lJJ6ORaxaLUiGbRa1tYtAG1pHjtkxzDxtF9RxSolYtDW/SU2u0QLb25Dmguj8Q8uI9lCJ88LraSDz6HyI5hXpaYt4d1YsU0mg2SjThpZ6O6+qzXg/cm3H8n9WVNBvIxxp4yO68WH82/VPeFmFi1D9vbMdE4giiDqnPYDZZ5GMZqO5kcRyBY4EG/3cwWZS34anSn0sXZONyEOH++qae2DbLJNlvZleCXxOBq2WHi2lw4GrIsAGuuiSbF2oHaHium+VO2bib/srHrmBB+dKzHla6KsuFP7FKYaTw68uvRKcMA/Qk0PkkDSWus6hLxG6wbBaNaGgHPVbDAek9wI8uzMKD/Ytr0JJH0IUgTPuh/7fhtK+wj/ANKd0yEMrCEKQBarKwUAeOiilq162CUkxlpKcJiyw2uBQgk9Q7hb5xbQwzSHfbRtaJmn4g6qzjq09VJrXkzYO3ZMJMyaJ5Y5h0PI9WkcweYXqPYO1RisLDOBQlja+uhI1HztSiGhfaFi1i1JBm1i1i1i0AZtc558rSTyH/j6rJKZN5sUWxgD7wc70AdX1o+yh+DSttIrPemHPM/z/gpB2X7OyR4idwFNZ3Tf8LXSSfVwHsortbeGJneFru8e1tkDgNaGZ3DiRoNVJ8Bizgtjtt2aTFBoaDpTpmDNXWhnd6mljwy1umbs9J6lDNsCO+PlScN+JQ3Zsw+8A0fPMfo0rnsWGhXolOMDMXJJh2+LusPiCSNR3z4XtYCR0F+5AVGFcrL874wUxE9xaQ0AkfgusUpHgNX5fmkeFeWnyITrg8E1z2NHGR7WDmbc4N4e66Jy0emt2v8AksP/AHEVVfDIK4+VJytcMNAI2NYODGtaPRoofgutpxDa1hYtFoAzawShYQB42BXQOXIlGdISd7Q1y1ZJa37vmgkW7N2WcS9sLSA6R7WtLjTQSQBZ5DVerdkbNbhsPFAz4Yo2xjzyir9Tx915NwclHp/4K9Nbgby/p+BjlJHeNHdy/wB42rP+IU73UoH4SNalbLUphTBWLQVqSgDDiqZ387TGvL48M3NqWmR3witDlHE+pVyOKi7tysMJjKIYw4m7yjj1HIIJRRezd0cVihmawtYSC577a01wPn7X6p03y25L9nh2v/5YMbYAHjYBq0/l+yFduIwPhoC1VU/ZjjJsS9zjG1rnudnF2QeAyjoPTnqoYyIxDvNiTo6Y6AeENALvLQBWV2P4UtZiJXg/aEEuIppPiLgORocaXTZHZjhoadJczuechrL82jU+5KlMkLjE6Nr44wY3MaGssNtpaDx5XwACr5xPS0M65es8zvIzmupr0vT6KU9nMIk2phQdama4f4QXaj2+iNodms8czo2vjky/rDM29AeBB6qV9nu4s2HxsMz3R5WFxIBcXeJjmgfCBxI5qPyT/Sfx0ly10XOHLOZaWs2rik3zIta2i0AbWi1raxaAPG5NhYAWS1apBjJZS6R4khYzLOVACuKdp/krG7G95f0bG9y532WJpo6NlHwE+urfcKrclJVg8UWOBBIIIII4gg2CFIHsIrUps3Y2m7E4LDzPFOliY937xGp9Dx905phTUrUrYrFIA5ONalIn4y9GAvPloB6kpwfECKOoK1yACgKHkoaf6HlyvVsQxQur7Qi7um3QHIEnU/RdHAcF2e1cXBTpCt7Yhm2YOLTXkfyKS5C00RRTra3LA4URax5fiTXc9MprEn4QLEyg4x3Q+G/kNfkpDgTSYdoRAYl4HDvGt+buFp2hkDb10H0tZktPR3FO8Sn/AASuKUFoNre1ENswvfGHxHxMF195prgeo/NRqPbzuBsEaG+IPQroYr5Scviy1QVlVg3b56rGH3sYXNqVh8Qrxt1NjQa6q0XRaFoWM1rKCDx44LBbaX7Z2PJhJ5IJm5XxuII5eRB5giiD0KQpSTnS2aVuWrAYoA2KzENVgNW3AeqkD1bultKKfA4eSEVGYmANu8mUBpYfMEEeydbVD9lXaCMFHLh5AXNJ7yOrNOrxtodQAfUHqrM2b2hxSSiN7HxuJDbPAE1QdzHEfNMg0StauJHDXyP5HksotSQYjmDvI8weI9vzWSFykiB48RwI0I9CuZxJZ8erfvAaj95o/EfJAHctXN7F1Y8OAIIIPAjgUEIARSMXNstJa9iQ4mOkEohU8ZM7rFh8pI5EUcw09k8YdueV0dZbygE8CD+sOoux7Jm3imfFiG9HUQfMtLfxH1TnNOC/DuDxmykOaKvR2dpPlq5cxrVPZ2E9wtCjBB8Evcy0eJa7k9h0sD6EJu25sAOeeTv1XcnN6O8xwtKtu7z4aQAGfDscx1tJmj48HNOuljT1ASbHbyiYAQSQyNAHjae8IdzBykDoeKefWo/0Y8eWG914/f8AqI6/AFppwog6j6pdvPujAO7nF5o8TLnza95mcxzc37oeKql2aSbL3ueT1ygDyAaBQTdtnH4yaWWNoaYXEyR5gLD7joF4NhvhPALct67M1a314WxE6wD1APzC3SXZj7gjJ492y/XKLSpMVkD7YtymYrCuxTabNhmFxJ/rIhqWGuYuwfUc9PPTkISsEDTot7WUIJMFaWhCgBdsw/aN9R+NKx5ozAGh1EiwXNHE8bI9gsITDItndjGGTCxk8QC31ymh9KTraEIQr9MErUrCFJAhxGCcDmidkdxIq2O/eb+Y1RsnbPflzS3K+PR1G2n908fmEIUkocUi2njWxNBILi40ANBfmeQ9ihChkytsgm29l4qaUveYMlfZsZnaWOuwXOIOa6F8PILSbd57cRBiSWZSwRPGpfea20aqhaELPcLtmzHkrpHDF9mWKc5z434VrXOc5tteHU4k0SGnXVaP3WxkQ1OHPpJIP/yQhXpGNt8mIsRJNF8TYzX3ZHH8YwkDt8WsPiY72IP40hCCNlubqYrvcFC/hmZY9Mxr6J1QhSQf/9k="/>
          <p:cNvSpPr>
            <a:spLocks noChangeAspect="1" noChangeArrowheads="1"/>
          </p:cNvSpPr>
          <p:nvPr/>
        </p:nvSpPr>
        <p:spPr bwMode="auto">
          <a:xfrm>
            <a:off x="155575" y="-1851025"/>
            <a:ext cx="2828925" cy="3857625"/>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13316" name="AutoShape 4" descr="data:image/jpeg;base64,/9j/4AAQSkZJRgABAQAAAQABAAD/2wCEAAkGBhQREBUUExQVFRUUFBQVFRgUFRUXFBUUFhQVFRYUFRYXHCYeFxkjGRQUHy8gIycpLCwsFR8xNTAqNSYrLCkBCQoKDgwOGg8PGiwcHB8sKSwpKSkpKSwsLSwsKSkpKSkpKSkpLCksKSwpKSwpKSksLCksKSwpLCksLCksLCwpLP/AABEIAQYAwAMBIgACEQEDEQH/xAAcAAABBAMBAAAAAAAAAAAAAAAABAUGBwECAwj/xABFEAABBAADBQYDBAYIBQUAAAABAAIDEQQSIQUGMUFRBxMiYXGBMpGhI1KxwRRCYnLR4RVDU3OCkrLwMzRkovEkNbPCw//EABkBAAIDAQAAAAAAAAAAAAAAAAACAQMEBf/EACMRAAMAAgMAAgMAAwAAAAAAAAABAgMREiExBCITQVFhgdH/2gAMAwEAAhEDEQA/ALG7S9h/pOz5KHjh+2Z1tgJcPduYfJUQ+b7Rjh+s2l6hc2xR5rzTvrs39Ax0kBHgDs8RH9m/xN9a4f4Vs+Nl4/VkNbMzsBCYtpRZGp5jnbI3Q3py5fwTTtZ3hdm/35ro5WnOyuRHu/F32IZfwx+M9NOH1r5KcQyubeVxzalpaaIPIgjUEcVGN3AIGnN8T6J8hyH++qkuHlDjpWlD80mCfp36xqLv3SxT5MFC6R2eTIA933nDQk+ZpO6hXZrtG45IidWuD2jycKP1H1U1XJyzwtocEIQqwBCEIAEIQgAQhCABCEIAEIQgAQhCABCEIAFSfbpisPK+Lu3h08WZkgHJh1AJ4WHXp+0pR2pb2YzDARYaGSnNt0zWOdVkjI0gU0+Z6ilRMr5JXase5xJurJJJ6VaeUvWSkzjBI5uoNUtH7VdI7Ka+WpPL6pfidizZPDG6rAJqjZ8jr70l2zuz/FOiMjIJX3bQWMJoka6ceHNX834n0To44fAPkAykXQXaETwO1a5w8inPd/Y2JjBbJBKx0fiGeN4DmDiLIqx+Hop3s2KOaMPrl9fNYK+Tlx10zfGHHcjJuPvUxuKjJtjswBa7Qlp0NdeKvJV9gd28LNJG6RgPdvDmkEtIPmRxbdaKwQrvzvMuT9MeXEsb0jKEIUFQIQhAAhaySBoJJAAFkngAoTtLtJFuGFhfPlNZwD3ZPQEcVDaXo0y68JwhVPju1XEwPHexZAa0LdB73qnfZ/a/C41LG5utEtII+RopVaYzx0iwUJFs7bMOIFxSNf1AOo9RxCWpysEIQgAQhCABCEIAwtWwtBsAAnjQFn1W6EAalgPILIbSyhAGr2WKPAqp9rQf0fi5Gf1cnjj05HiPYq2lBe1TBNfAx39Y2y0j7oy5h6UbVWWdyaPj3xvX9MbElDiCK15KaYOXMweWh9lXO5+XKKPz/lSnOzpadXJ34qnC9Gj5U7HRCELWc8EIXOaXKLQBG9+oBNGyAvyMe7NJRpz2MF92PU17A9ExQvqmtAaxujWt0a0DgAE370bSml2jFE1rXxZvGP1w+3DvGkcmA1x5OHRN29u0ZMCwHOGcNcocSegB0WPNtvSOj8dKZ2x53j2a2bDuDm3oVU2Hccxbxrw+di9fkFaG7O8QxUBfmD60cQ3I5p/abdEeYUC29hRDi5CNGu18rr+ZSR9XosydrZvsLbcmHla9jqc2jR4EdPL86pXvuzvIzGRBzdHAAub0JH1HFechNUjb52x2tDqD6Kd9mu2f0fENEhyhzSHepoWelEBXp8WZbnki60LDXWLHNZWgyAhCEACEIQAITNujtv8ATMFDOfiezx199vhd9RfunlAAhCEACq3tjxskUuHc34WteSORsgOa4dCFaSgna3soS4Vr/wBaMuo3WhY51fNgHukvwtxPVohW7e3WWCx2mmhOrT9138easzC4nOwOHEa+6p3D7pO7qN8BzPLozJrTjmaHGgdCKJrVT3d3FviYWycANLBB+pWNPizp1PJFh4afO0H5+q7Ji2NtIOcA3UG78qHFPtrZFckcvJHCtGLUc3gxZe5kLXZM+Zxd+wyicvmeRXXebeGOCM28aFug1J14V/HqqhwG8jp9pwuHjA71+ThlAikdksmgNB0GqS774osx4/2yf7O2rD32TKGvc37MkG3tGobZ51rXvqkO8mAbjMlOHhddEAi/MEUUg2VvBGZHjER92+QggvByvI4AF2mYcqKde7yPJb8JNj3WN00dOcaEY3bdHI6ZpAL2Na9rGBjTlFB1DS1EN7cOGlpPEmvdWDidoVGVWm+Epe5vT8NRr+COW6RLjjDI1jzTwHUa4e/D5J8jeQa4khtn2ok9NaTNjoz3upsnhXkeXnql4nDpMtcWEA89eGnW/wAFofhiXpfW4G1e/wAEwfrR+A3/ANp+X4KSKruy3a+SQwk6PGl/eAJ4+l/JWirsb2jJlnjQIQhWFYIQhAEE7GnH+jcp/UmkH+k/mVO1XXYttlkuEfH/AFrH5njqHAAOH+Wj/NWKgl+ghCEEAo32gtP6BIQLylrjXJocAT7A37KSLlisO2RjmOFte0tcOoIo/iofhMvT2UNu/j5A1jQdQMlii1zQPCb9D9FNcLhu8bqcxHHmB5Acykew+ymaOWQOkyRgOyHR1uvwmuQq7GinewNgdw0Zy1zhdZRoPmsn4m2dOvkTM9Psb92wGO9dL/ZPD60n3aeN7tmlZjoAeZ/goxtGE4fFhn9XKHOjPAsdfiYPLUEeqinaJt85pGlxzNZljaAficBmfp0bpfUnzUq+CclVwsjV/ojG9u9T8Q4EACi5zXBxzHMA0ZuTdCdPNNe42X9KeXOstw8paG8S52WPw+jXuPsm2cBsOoJNl1HlWln1/CkyslcPG0lrgdC2w4e44JZQN6aL02Rgfsy0vEsbqOV4Bo+/PzS4ChRVWbp7xYguc18riKBbdXx1s1r79FJ5MXMR/wAQ/RUUmno2xfLseNs41rG8VAtsYgShj7GUnSvf/dJZtqemEkkmuZUGgaTIW8HZtR0HFTjjfYubLr6i/FOLXgnUDmPPolzJbla4DXLfLlrWvOgkj588haBwA4db4rrgJSSW5Q6nB1O0+EiyD81e/DKvST7sbTdFK150yOtvUgkEg+hJXoDDzB7GuHBwBHoRa83bOmFnrm1PLxCwru7Pse6TBtDjeQlnCtBVBPif20V55+qZJ0IQtJjBCEIAoLsge5m048vwSxyA+gbm19C0K/VQvYptFjMd3cg1exwiJ5P0JHu0H5K+kDUCEIQKCEIQALCyhADHvbgO9w5rR7DnjP7Y4AevBVXv68yYRkrRTi9sUwIp/wB5t+WhCuTaDc2Vt1qHE9AL+pFj5qkd7YySS+y91klziRxOUgcAMuXQLJn6ezd8etw5IRjZ7Bs6FoBA4jmfXUJA4jJpdenApZPGGg3eo5cr/laSPcJJI4/ha57RpwpzgDfmohbIvoluzdgvhgimyktqnkC8pdqCa5XpfmFIcLhZZR4I3EdSMrf8zvyXeR3dzNGc92wMOWzlaKaS2uF/xUj3i2uyCFz3ODWAXZ8+AHUlO8SpjrK4WiB70QMwkJklcHv4NaPhzcgL1J81X+x2F8hkJ8Q8flxNn+SN5dvvxcuZxOUEhjTyHX1KTYPFZGEEceHp1T8NLSKHk5VtjrFOO9z9KzAeWv5Jfg8rySRQI0Pm0nj05pk2dP4j5jp6/wAU+bMZYNODTXC6tp0Lf4+RKovouxvYqilIfkdTQcx8OoIOo9qVn9nW18j8hf8AFVjlroHg8/FQPqqysCXU8Gm+Y4VTf981J908a2KeLOCWsN6c25hx9CAfYJFWmmWOdy0XohccLiWyMa9ptrhYXZdA5gIQhAHlXdvHGOeKUfFHIx3s1wP4WvVDHWAeuq8i4STK4OXrLZjrgiPWNn+kIGfgqQhCBQQhCABCFq6QAgEgE8Bep9EAJtoQ5mO6VZ86N0fI0R7qmd5J/wBIDneZ1OluJIaB76D0Vpb84oR7PnJdkzNDA4GiDI4M48uKpjbOKYAxveDI0ZqJPifxrMb0AN6dPNZM63o1/Hekxi2tFUNE+Ll0Nc/yTbuxj4odoQvm+Btg0Lpzmua0j3cDacMftiOZzu705CyNQKAJJ+EWD8woth3/APqG5v7Rt1r+sOHVNiTXoZaTfRbs+IbLJKQ4BtF5cdNOeh9eagG+O9DsU9kYdcMADG6/G4CjI7qTwHl6pdtna/dwHIfFISzT7p+L6fiocArUJkf6OT3clsAh7NUBMUnWGw4EcbFV15KWwYppq+bgCar2IHDgfZRC+akGBx3ha4i3W02eDna6kcOWqoyrZow1odZpx3ltFnUeL4ar6Vr9E97Fz0ACC4vILQDYsUXacqeaIPIpgEoOUAnMSbI4ZXWCMp9U/bvscHnk9p8FGjYGUa8K196WV+GxF5bAxOeFtV4RlGXRvh8OnlYKcky7uNOTloSDWgPQgcuael0Ie5RzLWqYIQhOIeP8F4tF6f3Ax5m2bh3niIww+rCWf/VeWI9NQvRPYvtds2zsgPjikcHjpm8QPodfkUDPwn6EIQKCEIQAJk27gpC4PZGyVtAOY7RwAJNsJ0PHgntCAK727gY8TC7DSSTwguDgHm2hzeABddDXhYVT749n2LwtyD7eMfrMBtoqtW8vUK0e1TFTYeWOZkmWMRua5pbma8hxJzg6EAcKo8dVEsL2n91IWEd3RoteM0EgOujuMZ+nqq6bXbWxttFV7O2VNiBJ3TC/uo3SvDf1Y2kAurnVjQeaSwPyvaejgfkV6F3X2lhBM+fCMijmkbUsT6HeNGp7mQaDroNaFjmoBt3ciCbGSzh36Nh3uzNjIbnBNZgNcrQXXQ146CqUO5S3ssiKt/Ugm08XnfQ+Fug9eJPz/BJ8yfN8d1ThXCRjSIJCAzM632GgnMKFWQ4qPsKmWmtoLlzWmZcKWCjiUoOHphJ4mqHvqpEMRhLMM40QOILSOvGr9kmiiNLrFDqCb06aaqKW0NL0yYQ4Q+OQNHhIaeY8RLSSppuxs1rpWtoZYmvc4jjb/vfeANajklE27WkD2szOfDBcYGjqgZ4q6jU+dKT7tbshgBBGnTQEcC08+o9ljUN1o2vIlOySbIiLWUeA+H0PK+eqcVzh4D0C6LelpaOdT29ghCwVJB44ifm9fxVidi21zDtFsd+HENcwj9poL2H/ALSP8SrMMrgpX2f7VZDtDDyTHKxkgJdXDQjXysi1A6PUiytWOBFjUHhXMLZSICEIQAIWksoaLPBNWI2590JapT6PMOvDXe/d1mOwkkLuJFsI5PGrfbkR5qiMRuW6Z8kMbCJBb5O8dRFEaEnhqRoB+CsTerHY9zCcPiS0i/AWtAPo5lOB9yq42LgNq4qd8rRyMb5ZnuDD5W4lziK5XSrWWaXRb+Gpf2O2xtkxYEBsrg6bNbiHZmRi9Gs5XVW7zocNZCzF4SaZhdTnM1Zd1m6hvDN0XA9nEz2/azszfsRuI+bnA/RRXb27mKwRDifATQey6voebSsjXN+9m2a/HPnRIO0TZbsTDlYLfGQ4CwPJ3HyKqV8TmOyuBaRxBFJ6x2OnfIJHSuzgUCDVAchSS4raT3ipGtf5kUfXRa4lzOjFltXWxLhgLslKcXIC0V1/JNojW7WEck5UPERGUFbGMgh3Ecx5FcoNQBpwSqMU05tdOSklHpDdieObDYeVhDy2GKJ5B8TXBrQQ73B+dqR/o4u615+fqqo7D9rEumgy2KbKH6eGqblPrenoVbqEhaMALKEJhQWCsrUlAHjSkohF/kuIXWIoGPT3ZnjXS7Kwzn6kMLL6hjnMb9GhShQDse3minwLYBTZcOCHN+80uJEg9Sdeh9Qp+gh+ghCwggh2+20nh7Y2nQCz5k/yTfsjHZmku5BKN+8A8StkbdEUfIhRzD4ktDvO1zczas6+CU8a0aY/b9zhl8XAe3NL/wCnHSOAApo0aBwA6KAYyYjFNceAePx1Uqw+JLH5XD0/JV9pF+k2TnCaxg9Un2hs5ksbmPAc14IcD0P5pFhtpER6LWPaB1LuAVnNaKfxvZSm8OyXYXEPhdrlPhP3mHVrvcfmmOdqsDtSkY+aJ7dT3bg4jUUHW2yP3nKBSarbFcp2c/JPGmhK2NdZR4fkstC3mj8NdSKTFZ2EALA9vHg4c/VdcJOMwBBIPzSfCwvab4DmClceKY1xr4jzofipBHo/s42FDBgopI4w180bXSOsku41xOg14DqpYmndOPLgMKP+nh/+NpTsmEYIWLWCUEAStCVklalSB47AW8RSeOVKasWEow/7n7wvwOLjnbwaaePvRn4m/Lh5gL1FhcS2RjXsIc17Q5pHAtIsH5LyHDOvS/Zjm/orDlx4tcR5NL3UEA/CVIQhSKJ8dgmysLHc/oeqr3a277onEEeh5EeSspcMXhGyNyvFj8PRVZMasvxZnjf+CkMXsXxeLRPAg71jfvtAB/argQpTtfc1wsxnMOh4j+Kik8ckRoi/VY3Lh9nRnJNrpijDT5BlK7fpHMC/JNh2uOEjSR1HxD06+6URzAC2nM3qOXkehVTX8Ld/0Xf0gxwyuaByqtFAd6tyGlxfhwATqWj4T6dCpfJMDxCzhzr1TQ2ntCXKpaZTAjo0RRBII5gjQgrGL+EeqsraPZbNip5JcOY6cQ4se4tNkalpqiL8+aZN5+zTFYPCmeYMaxr2tOV4c7xaDQLoS9rZy6XF6IawyHSrrr0SvuhI2mNyvbqWnj7dQk0Ra0/EffQe6WsEuYOGWxr/ACs8kwp6k3XFYHDD/p4ePH/htTnaZ90cQH4DDOHOCP6NA/JO1phDNrCwUWggFgoWCpJPGQC7wykFaOateCQkcmsDuCvDsN24X4aTCuOsLs7P7t5NgeQdf+ZULDMp12abcGH2hC+6Y93dP6BsmgvyDsp9lJJ6ORaxaLUiGbRa1tYtAG1pHjtkxzDxtF9RxSolYtDW/SU2u0QLb25Dmguj8Q8uI9lCJ88LraSDz6HyI5hXpaYt4d1YsU0mg2SjThpZ6O6+qzXg/cm3H8n9WVNBvIxxp4yO68WH82/VPeFmFi1D9vbMdE4giiDqnPYDZZ5GMZqO5kcRyBY4EG/3cwWZS34anSn0sXZONyEOH++qae2DbLJNlvZleCXxOBq2WHi2lw4GrIsAGuuiSbF2oHaHium+VO2bib/srHrmBB+dKzHla6KsuFP7FKYaTw68uvRKcMA/Qk0PkkDSWus6hLxG6wbBaNaGgHPVbDAek9wI8uzMKD/Ytr0JJH0IUgTPuh/7fhtK+wj/ANKd0yEMrCEKQBarKwUAeOiilq162CUkxlpKcJiyw2uBQgk9Q7hb5xbQwzSHfbRtaJmn4g6qzjq09VJrXkzYO3ZMJMyaJ5Y5h0PI9WkcweYXqPYO1RisLDOBQlja+uhI1HztSiGhfaFi1i1JBm1i1i1i0AZtc558rSTyH/j6rJKZN5sUWxgD7wc70AdX1o+yh+DSttIrPemHPM/z/gpB2X7OyR4idwFNZ3Tf8LXSSfVwHsortbeGJneFru8e1tkDgNaGZ3DiRoNVJ8Bizgtjtt2aTFBoaDpTpmDNXWhnd6mljwy1umbs9J6lDNsCO+PlScN+JQ3Zsw+8A0fPMfo0rnsWGhXolOMDMXJJh2+LusPiCSNR3z4XtYCR0F+5AVGFcrL874wUxE9xaQ0AkfgusUpHgNX5fmkeFeWnyITrg8E1z2NHGR7WDmbc4N4e66Jy0emt2v8AksP/AHEVVfDIK4+VJytcMNAI2NYODGtaPRoofgutpxDa1hYtFoAzawShYQB42BXQOXIlGdISd7Q1y1ZJa37vmgkW7N2WcS9sLSA6R7WtLjTQSQBZ5DVerdkbNbhsPFAz4Yo2xjzyir9Tx915NwclHp/4K9Nbgby/p+BjlJHeNHdy/wB42rP+IU73UoH4SNalbLUphTBWLQVqSgDDiqZ387TGvL48M3NqWmR3witDlHE+pVyOKi7tysMJjKIYw4m7yjj1HIIJRRezd0cVihmawtYSC577a01wPn7X6p03y25L9nh2v/5YMbYAHjYBq0/l+yFduIwPhoC1VU/ZjjJsS9zjG1rnudnF2QeAyjoPTnqoYyIxDvNiTo6Y6AeENALvLQBWV2P4UtZiJXg/aEEuIppPiLgORocaXTZHZjhoadJczuechrL82jU+5KlMkLjE6Nr44wY3MaGssNtpaDx5XwACr5xPS0M65es8zvIzmupr0vT6KU9nMIk2phQdama4f4QXaj2+iNodms8czo2vjky/rDM29AeBB6qV9nu4s2HxsMz3R5WFxIBcXeJjmgfCBxI5qPyT/Sfx0ly10XOHLOZaWs2rik3zIta2i0AbWi1raxaAPG5NhYAWS1apBjJZS6R4khYzLOVACuKdp/krG7G95f0bG9y532WJpo6NlHwE+urfcKrclJVg8UWOBBIIIII4gg2CFIHsIrUps3Y2m7E4LDzPFOliY937xGp9Dx905phTUrUrYrFIA5ONalIn4y9GAvPloB6kpwfECKOoK1yACgKHkoaf6HlyvVsQxQur7Qi7um3QHIEnU/RdHAcF2e1cXBTpCt7Yhm2YOLTXkfyKS5C00RRTra3LA4URax5fiTXc9MprEn4QLEyg4x3Q+G/kNfkpDgTSYdoRAYl4HDvGt+buFp2hkDb10H0tZktPR3FO8Sn/AASuKUFoNre1ENswvfGHxHxMF195prgeo/NRqPbzuBsEaG+IPQroYr5Scviy1QVlVg3b56rGH3sYXNqVh8Qrxt1NjQa6q0XRaFoWM1rKCDx44LBbaX7Z2PJhJ5IJm5XxuII5eRB5giiD0KQpSTnS2aVuWrAYoA2KzENVgNW3AeqkD1bultKKfA4eSEVGYmANu8mUBpYfMEEeydbVD9lXaCMFHLh5AXNJ7yOrNOrxtodQAfUHqrM2b2hxSSiN7HxuJDbPAE1QdzHEfNMg0StauJHDXyP5HksotSQYjmDvI8weI9vzWSFykiB48RwI0I9CuZxJZ8erfvAaj95o/EfJAHctXN7F1Y8OAIIIPAjgUEIARSMXNstJa9iQ4mOkEohU8ZM7rFh8pI5EUcw09k8YdueV0dZbygE8CD+sOoux7Jm3imfFiG9HUQfMtLfxH1TnNOC/DuDxmykOaKvR2dpPlq5cxrVPZ2E9wtCjBB8Evcy0eJa7k9h0sD6EJu25sAOeeTv1XcnN6O8xwtKtu7z4aQAGfDscx1tJmj48HNOuljT1ASbHbyiYAQSQyNAHjae8IdzBykDoeKefWo/0Y8eWG914/f8AqI6/AFppwog6j6pdvPujAO7nF5o8TLnza95mcxzc37oeKql2aSbL3ueT1ygDyAaBQTdtnH4yaWWNoaYXEyR5gLD7joF4NhvhPALct67M1a314WxE6wD1APzC3SXZj7gjJ492y/XKLSpMVkD7YtymYrCuxTabNhmFxJ/rIhqWGuYuwfUc9PPTkISsEDTot7WUIJMFaWhCgBdsw/aN9R+NKx5ozAGh1EiwXNHE8bI9gsITDItndjGGTCxk8QC31ymh9KTraEIQr9MErUrCFJAhxGCcDmidkdxIq2O/eb+Y1RsnbPflzS3K+PR1G2n908fmEIUkocUi2njWxNBILi40ANBfmeQ9ihChkytsgm29l4qaUveYMlfZsZnaWOuwXOIOa6F8PILSbd57cRBiSWZSwRPGpfea20aqhaELPcLtmzHkrpHDF9mWKc5z434VrXOc5tteHU4k0SGnXVaP3WxkQ1OHPpJIP/yQhXpGNt8mIsRJNF8TYzX3ZHH8YwkDt8WsPiY72IP40hCCNlubqYrvcFC/hmZY9Mxr6J1QhSQf/9k="/>
          <p:cNvSpPr>
            <a:spLocks noChangeAspect="1" noChangeArrowheads="1"/>
          </p:cNvSpPr>
          <p:nvPr/>
        </p:nvSpPr>
        <p:spPr bwMode="auto">
          <a:xfrm>
            <a:off x="155575" y="-1851025"/>
            <a:ext cx="2828925" cy="3857625"/>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13318" name="AutoShape 6" descr="data:image/jpeg;base64,/9j/4AAQSkZJRgABAQAAAQABAAD/2wCEAAkGBhQREBUUExQVFRUUFBQVFRgUFRUXFBUUFhQVFRYUFRYXHCYeFxkjGRQUHy8gIycpLCwsFR8xNTAqNSYrLCkBCQoKDgwOGg8PGiwcHB8sKSwpKSkpKSwsLSwsKSkpKSkpKSkpLCksKSwpKSwpKSksLCksKSwpLCksLCksLCwpLP/AABEIAQYAwAMBIgACEQEDEQH/xAAcAAABBAMBAAAAAAAAAAAAAAAABAUGBwECAwj/xABFEAABBAADBQYDBAYIBQUAAAABAAIDEQQSIQUGMUFRBxMiYXGBMpGhI1KxwRRCYnLR4RVDU3OCkrLwMzRkovEkNbPCw//EABkBAAIDAQAAAAAAAAAAAAAAAAACAQMEBf/EACMRAAMAAgMAAgMAAwAAAAAAAAABAgMREiExBCITQVFhgdH/2gAMAwEAAhEDEQA/ALG7S9h/pOz5KHjh+2Z1tgJcPduYfJUQ+b7Rjh+s2l6hc2xR5rzTvrs39Ax0kBHgDs8RH9m/xN9a4f4Vs+Nl4/VkNbMzsBCYtpRZGp5jnbI3Q3py5fwTTtZ3hdm/35ro5WnOyuRHu/F32IZfwx+M9NOH1r5KcQyubeVxzalpaaIPIgjUEcVGN3AIGnN8T6J8hyH++qkuHlDjpWlD80mCfp36xqLv3SxT5MFC6R2eTIA933nDQk+ZpO6hXZrtG45IidWuD2jycKP1H1U1XJyzwtocEIQqwBCEIAEIQgAQhCABCEIAEIQgAQhCABCEIAFSfbpisPK+Lu3h08WZkgHJh1AJ4WHXp+0pR2pb2YzDARYaGSnNt0zWOdVkjI0gU0+Z6ilRMr5JXase5xJurJJJ6VaeUvWSkzjBI5uoNUtH7VdI7Ka+WpPL6pfidizZPDG6rAJqjZ8jr70l2zuz/FOiMjIJX3bQWMJoka6ceHNX834n0To44fAPkAykXQXaETwO1a5w8inPd/Y2JjBbJBKx0fiGeN4DmDiLIqx+Hop3s2KOaMPrl9fNYK+Tlx10zfGHHcjJuPvUxuKjJtjswBa7Qlp0NdeKvJV9gd28LNJG6RgPdvDmkEtIPmRxbdaKwQrvzvMuT9MeXEsb0jKEIUFQIQhAAhaySBoJJAAFkngAoTtLtJFuGFhfPlNZwD3ZPQEcVDaXo0y68JwhVPju1XEwPHexZAa0LdB73qnfZ/a/C41LG5utEtII+RopVaYzx0iwUJFs7bMOIFxSNf1AOo9RxCWpysEIQgAQhCABCEIAwtWwtBsAAnjQFn1W6EAalgPILIbSyhAGr2WKPAqp9rQf0fi5Gf1cnjj05HiPYq2lBe1TBNfAx39Y2y0j7oy5h6UbVWWdyaPj3xvX9MbElDiCK15KaYOXMweWh9lXO5+XKKPz/lSnOzpadXJ34qnC9Gj5U7HRCELWc8EIXOaXKLQBG9+oBNGyAvyMe7NJRpz2MF92PU17A9ExQvqmtAaxujWt0a0DgAE370bSml2jFE1rXxZvGP1w+3DvGkcmA1x5OHRN29u0ZMCwHOGcNcocSegB0WPNtvSOj8dKZ2x53j2a2bDuDm3oVU2Hccxbxrw+di9fkFaG7O8QxUBfmD60cQ3I5p/abdEeYUC29hRDi5CNGu18rr+ZSR9XosydrZvsLbcmHla9jqc2jR4EdPL86pXvuzvIzGRBzdHAAub0JH1HFechNUjb52x2tDqD6Kd9mu2f0fENEhyhzSHepoWelEBXp8WZbnki60LDXWLHNZWgyAhCEACEIQAITNujtv8ATMFDOfiezx199vhd9RfunlAAhCEACq3tjxskUuHc34WteSORsgOa4dCFaSgna3soS4Vr/wBaMuo3WhY51fNgHukvwtxPVohW7e3WWCx2mmhOrT9138easzC4nOwOHEa+6p3D7pO7qN8BzPLozJrTjmaHGgdCKJrVT3d3FviYWycANLBB+pWNPizp1PJFh4afO0H5+q7Ji2NtIOcA3UG78qHFPtrZFckcvJHCtGLUc3gxZe5kLXZM+Zxd+wyicvmeRXXebeGOCM28aFug1J14V/HqqhwG8jp9pwuHjA71+ThlAikdksmgNB0GqS774osx4/2yf7O2rD32TKGvc37MkG3tGobZ51rXvqkO8mAbjMlOHhddEAi/MEUUg2VvBGZHjER92+QggvByvI4AF2mYcqKde7yPJb8JNj3WN00dOcaEY3bdHI6ZpAL2Na9rGBjTlFB1DS1EN7cOGlpPEmvdWDidoVGVWm+Epe5vT8NRr+COW6RLjjDI1jzTwHUa4e/D5J8jeQa4khtn2ok9NaTNjoz3upsnhXkeXnql4nDpMtcWEA89eGnW/wAFofhiXpfW4G1e/wAEwfrR+A3/ANp+X4KSKruy3a+SQwk6PGl/eAJ4+l/JWirsb2jJlnjQIQhWFYIQhAEE7GnH+jcp/UmkH+k/mVO1XXYttlkuEfH/AFrH5njqHAAOH+Wj/NWKgl+ghCEEAo32gtP6BIQLylrjXJocAT7A37KSLlisO2RjmOFte0tcOoIo/iofhMvT2UNu/j5A1jQdQMlii1zQPCb9D9FNcLhu8bqcxHHmB5Acykew+ymaOWQOkyRgOyHR1uvwmuQq7GinewNgdw0Zy1zhdZRoPmsn4m2dOvkTM9Psb92wGO9dL/ZPD60n3aeN7tmlZjoAeZ/goxtGE4fFhn9XKHOjPAsdfiYPLUEeqinaJt85pGlxzNZljaAficBmfp0bpfUnzUq+CclVwsjV/ojG9u9T8Q4EACi5zXBxzHMA0ZuTdCdPNNe42X9KeXOstw8paG8S52WPw+jXuPsm2cBsOoJNl1HlWln1/CkyslcPG0lrgdC2w4e44JZQN6aL02Rgfsy0vEsbqOV4Bo+/PzS4ChRVWbp7xYguc18riKBbdXx1s1r79FJ5MXMR/wAQ/RUUmno2xfLseNs41rG8VAtsYgShj7GUnSvf/dJZtqemEkkmuZUGgaTIW8HZtR0HFTjjfYubLr6i/FOLXgnUDmPPolzJbla4DXLfLlrWvOgkj588haBwA4db4rrgJSSW5Q6nB1O0+EiyD81e/DKvST7sbTdFK150yOtvUgkEg+hJXoDDzB7GuHBwBHoRa83bOmFnrm1PLxCwru7Pse6TBtDjeQlnCtBVBPif20V55+qZJ0IQtJjBCEIAoLsge5m048vwSxyA+gbm19C0K/VQvYptFjMd3cg1exwiJ5P0JHu0H5K+kDUCEIQKCEIQALCyhADHvbgO9w5rR7DnjP7Y4AevBVXv68yYRkrRTi9sUwIp/wB5t+WhCuTaDc2Vt1qHE9AL+pFj5qkd7YySS+y91klziRxOUgcAMuXQLJn6ezd8etw5IRjZ7Bs6FoBA4jmfXUJA4jJpdenApZPGGg3eo5cr/laSPcJJI4/ha57RpwpzgDfmohbIvoluzdgvhgimyktqnkC8pdqCa5XpfmFIcLhZZR4I3EdSMrf8zvyXeR3dzNGc92wMOWzlaKaS2uF/xUj3i2uyCFz3ODWAXZ8+AHUlO8SpjrK4WiB70QMwkJklcHv4NaPhzcgL1J81X+x2F8hkJ8Q8flxNn+SN5dvvxcuZxOUEhjTyHX1KTYPFZGEEceHp1T8NLSKHk5VtjrFOO9z9KzAeWv5Jfg8rySRQI0Pm0nj05pk2dP4j5jp6/wAU+bMZYNODTXC6tp0Lf4+RKovouxvYqilIfkdTQcx8OoIOo9qVn9nW18j8hf8AFVjlroHg8/FQPqqysCXU8Gm+Y4VTf981J908a2KeLOCWsN6c25hx9CAfYJFWmmWOdy0XohccLiWyMa9ptrhYXZdA5gIQhAHlXdvHGOeKUfFHIx3s1wP4WvVDHWAeuq8i4STK4OXrLZjrgiPWNn+kIGfgqQhCBQQhCABCFq6QAgEgE8Bep9EAJtoQ5mO6VZ86N0fI0R7qmd5J/wBIDneZ1OluJIaB76D0Vpb84oR7PnJdkzNDA4GiDI4M48uKpjbOKYAxveDI0ZqJPifxrMb0AN6dPNZM63o1/Hekxi2tFUNE+Ll0Nc/yTbuxj4odoQvm+Btg0Lpzmua0j3cDacMftiOZzu705CyNQKAJJ+EWD8woth3/APqG5v7Rt1r+sOHVNiTXoZaTfRbs+IbLJKQ4BtF5cdNOeh9eagG+O9DsU9kYdcMADG6/G4CjI7qTwHl6pdtna/dwHIfFISzT7p+L6fiocArUJkf6OT3clsAh7NUBMUnWGw4EcbFV15KWwYppq+bgCar2IHDgfZRC+akGBx3ha4i3W02eDna6kcOWqoyrZow1odZpx3ltFnUeL4ar6Vr9E97Fz0ACC4vILQDYsUXacqeaIPIpgEoOUAnMSbI4ZXWCMp9U/bvscHnk9p8FGjYGUa8K196WV+GxF5bAxOeFtV4RlGXRvh8OnlYKcky7uNOTloSDWgPQgcuael0Ie5RzLWqYIQhOIeP8F4tF6f3Ax5m2bh3niIww+rCWf/VeWI9NQvRPYvtds2zsgPjikcHjpm8QPodfkUDPwn6EIQKCEIQAJk27gpC4PZGyVtAOY7RwAJNsJ0PHgntCAK727gY8TC7DSSTwguDgHm2hzeABddDXhYVT749n2LwtyD7eMfrMBtoqtW8vUK0e1TFTYeWOZkmWMRua5pbma8hxJzg6EAcKo8dVEsL2n91IWEd3RoteM0EgOujuMZ+nqq6bXbWxttFV7O2VNiBJ3TC/uo3SvDf1Y2kAurnVjQeaSwPyvaejgfkV6F3X2lhBM+fCMijmkbUsT6HeNGp7mQaDroNaFjmoBt3ciCbGSzh36Nh3uzNjIbnBNZgNcrQXXQ146CqUO5S3ssiKt/Ugm08XnfQ+Fug9eJPz/BJ8yfN8d1ThXCRjSIJCAzM632GgnMKFWQ4qPsKmWmtoLlzWmZcKWCjiUoOHphJ4mqHvqpEMRhLMM40QOILSOvGr9kmiiNLrFDqCb06aaqKW0NL0yYQ4Q+OQNHhIaeY8RLSSppuxs1rpWtoZYmvc4jjb/vfeANajklE27WkD2szOfDBcYGjqgZ4q6jU+dKT7tbshgBBGnTQEcC08+o9ljUN1o2vIlOySbIiLWUeA+H0PK+eqcVzh4D0C6LelpaOdT29ghCwVJB44ifm9fxVidi21zDtFsd+HENcwj9poL2H/ALSP8SrMMrgpX2f7VZDtDDyTHKxkgJdXDQjXysi1A6PUiytWOBFjUHhXMLZSICEIQAIWksoaLPBNWI2590JapT6PMOvDXe/d1mOwkkLuJFsI5PGrfbkR5qiMRuW6Z8kMbCJBb5O8dRFEaEnhqRoB+CsTerHY9zCcPiS0i/AWtAPo5lOB9yq42LgNq4qd8rRyMb5ZnuDD5W4lziK5XSrWWaXRb+Gpf2O2xtkxYEBsrg6bNbiHZmRi9Gs5XVW7zocNZCzF4SaZhdTnM1Zd1m6hvDN0XA9nEz2/azszfsRuI+bnA/RRXb27mKwRDifATQey6voebSsjXN+9m2a/HPnRIO0TZbsTDlYLfGQ4CwPJ3HyKqV8TmOyuBaRxBFJ6x2OnfIJHSuzgUCDVAchSS4raT3ipGtf5kUfXRa4lzOjFltXWxLhgLslKcXIC0V1/JNojW7WEck5UPERGUFbGMgh3Ecx5FcoNQBpwSqMU05tdOSklHpDdieObDYeVhDy2GKJ5B8TXBrQQ73B+dqR/o4u615+fqqo7D9rEumgy2KbKH6eGqblPrenoVbqEhaMALKEJhQWCsrUlAHjSkohF/kuIXWIoGPT3ZnjXS7Kwzn6kMLL6hjnMb9GhShQDse3minwLYBTZcOCHN+80uJEg9Sdeh9Qp+gh+ghCwggh2+20nh7Y2nQCz5k/yTfsjHZmku5BKN+8A8StkbdEUfIhRzD4ktDvO1zczas6+CU8a0aY/b9zhl8XAe3NL/wCnHSOAApo0aBwA6KAYyYjFNceAePx1Uqw+JLH5XD0/JV9pF+k2TnCaxg9Un2hs5ksbmPAc14IcD0P5pFhtpER6LWPaB1LuAVnNaKfxvZSm8OyXYXEPhdrlPhP3mHVrvcfmmOdqsDtSkY+aJ7dT3bg4jUUHW2yP3nKBSarbFcp2c/JPGmhK2NdZR4fkstC3mj8NdSKTFZ2EALA9vHg4c/VdcJOMwBBIPzSfCwvab4DmClceKY1xr4jzofipBHo/s42FDBgopI4w180bXSOsku41xOg14DqpYmndOPLgMKP+nh/+NpTsmEYIWLWCUEAStCVklalSB47AW8RSeOVKasWEow/7n7wvwOLjnbwaaePvRn4m/Lh5gL1FhcS2RjXsIc17Q5pHAtIsH5LyHDOvS/Zjm/orDlx4tcR5NL3UEA/CVIQhSKJ8dgmysLHc/oeqr3a277onEEeh5EeSspcMXhGyNyvFj8PRVZMasvxZnjf+CkMXsXxeLRPAg71jfvtAB/argQpTtfc1wsxnMOh4j+Kik8ckRoi/VY3Lh9nRnJNrpijDT5BlK7fpHMC/JNh2uOEjSR1HxD06+6URzAC2nM3qOXkehVTX8Ld/0Xf0gxwyuaByqtFAd6tyGlxfhwATqWj4T6dCpfJMDxCzhzr1TQ2ntCXKpaZTAjo0RRBII5gjQgrGL+EeqsraPZbNip5JcOY6cQ4se4tNkalpqiL8+aZN5+zTFYPCmeYMaxr2tOV4c7xaDQLoS9rZy6XF6IawyHSrrr0SvuhI2mNyvbqWnj7dQk0Ra0/EffQe6WsEuYOGWxr/ACs8kwp6k3XFYHDD/p4ePH/htTnaZ90cQH4DDOHOCP6NA/JO1phDNrCwUWggFgoWCpJPGQC7wykFaOateCQkcmsDuCvDsN24X4aTCuOsLs7P7t5NgeQdf+ZULDMp12abcGH2hC+6Y93dP6BsmgvyDsp9lJJ6ORaxaLUiGbRa1tYtAG1pHjtkxzDxtF9RxSolYtDW/SU2u0QLb25Dmguj8Q8uI9lCJ88LraSDz6HyI5hXpaYt4d1YsU0mg2SjThpZ6O6+qzXg/cm3H8n9WVNBvIxxp4yO68WH82/VPeFmFi1D9vbMdE4giiDqnPYDZZ5GMZqO5kcRyBY4EG/3cwWZS34anSn0sXZONyEOH++qae2DbLJNlvZleCXxOBq2WHi2lw4GrIsAGuuiSbF2oHaHium+VO2bib/srHrmBB+dKzHla6KsuFP7FKYaTw68uvRKcMA/Qk0PkkDSWus6hLxG6wbBaNaGgHPVbDAek9wI8uzMKD/Ytr0JJH0IUgTPuh/7fhtK+wj/ANKd0yEMrCEKQBarKwUAeOiilq162CUkxlpKcJiyw2uBQgk9Q7hb5xbQwzSHfbRtaJmn4g6qzjq09VJrXkzYO3ZMJMyaJ5Y5h0PI9WkcweYXqPYO1RisLDOBQlja+uhI1HztSiGhfaFi1i1JBm1i1i1i0AZtc558rSTyH/j6rJKZN5sUWxgD7wc70AdX1o+yh+DSttIrPemHPM/z/gpB2X7OyR4idwFNZ3Tf8LXSSfVwHsortbeGJneFru8e1tkDgNaGZ3DiRoNVJ8Bizgtjtt2aTFBoaDpTpmDNXWhnd6mljwy1umbs9J6lDNsCO+PlScN+JQ3Zsw+8A0fPMfo0rnsWGhXolOMDMXJJh2+LusPiCSNR3z4XtYCR0F+5AVGFcrL874wUxE9xaQ0AkfgusUpHgNX5fmkeFeWnyITrg8E1z2NHGR7WDmbc4N4e66Jy0emt2v8AksP/AHEVVfDIK4+VJytcMNAI2NYODGtaPRoofgutpxDa1hYtFoAzawShYQB42BXQOXIlGdISd7Q1y1ZJa37vmgkW7N2WcS9sLSA6R7WtLjTQSQBZ5DVerdkbNbhsPFAz4Yo2xjzyir9Tx915NwclHp/4K9Nbgby/p+BjlJHeNHdy/wB42rP+IU73UoH4SNalbLUphTBWLQVqSgDDiqZ387TGvL48M3NqWmR3witDlHE+pVyOKi7tysMJjKIYw4m7yjj1HIIJRRezd0cVihmawtYSC577a01wPn7X6p03y25L9nh2v/5YMbYAHjYBq0/l+yFduIwPhoC1VU/ZjjJsS9zjG1rnudnF2QeAyjoPTnqoYyIxDvNiTo6Y6AeENALvLQBWV2P4UtZiJXg/aEEuIppPiLgORocaXTZHZjhoadJczuechrL82jU+5KlMkLjE6Nr44wY3MaGssNtpaDx5XwACr5xPS0M65es8zvIzmupr0vT6KU9nMIk2phQdama4f4QXaj2+iNodms8czo2vjky/rDM29AeBB6qV9nu4s2HxsMz3R5WFxIBcXeJjmgfCBxI5qPyT/Sfx0ly10XOHLOZaWs2rik3zIta2i0AbWi1raxaAPG5NhYAWS1apBjJZS6R4khYzLOVACuKdp/krG7G95f0bG9y532WJpo6NlHwE+urfcKrclJVg8UWOBBIIIII4gg2CFIHsIrUps3Y2m7E4LDzPFOliY937xGp9Dx905phTUrUrYrFIA5ONalIn4y9GAvPloB6kpwfECKOoK1yACgKHkoaf6HlyvVsQxQur7Qi7um3QHIEnU/RdHAcF2e1cXBTpCt7Yhm2YOLTXkfyKS5C00RRTra3LA4URax5fiTXc9MprEn4QLEyg4x3Q+G/kNfkpDgTSYdoRAYl4HDvGt+buFp2hkDb10H0tZktPR3FO8Sn/AASuKUFoNre1ENswvfGHxHxMF195prgeo/NRqPbzuBsEaG+IPQroYr5Scviy1QVlVg3b56rGH3sYXNqVh8Qrxt1NjQa6q0XRaFoWM1rKCDx44LBbaX7Z2PJhJ5IJm5XxuII5eRB5giiD0KQpSTnS2aVuWrAYoA2KzENVgNW3AeqkD1bultKKfA4eSEVGYmANu8mUBpYfMEEeydbVD9lXaCMFHLh5AXNJ7yOrNOrxtodQAfUHqrM2b2hxSSiN7HxuJDbPAE1QdzHEfNMg0StauJHDXyP5HksotSQYjmDvI8weI9vzWSFykiB48RwI0I9CuZxJZ8erfvAaj95o/EfJAHctXN7F1Y8OAIIIPAjgUEIARSMXNstJa9iQ4mOkEohU8ZM7rFh8pI5EUcw09k8YdueV0dZbygE8CD+sOoux7Jm3imfFiG9HUQfMtLfxH1TnNOC/DuDxmykOaKvR2dpPlq5cxrVPZ2E9wtCjBB8Evcy0eJa7k9h0sD6EJu25sAOeeTv1XcnN6O8xwtKtu7z4aQAGfDscx1tJmj48HNOuljT1ASbHbyiYAQSQyNAHjae8IdzBykDoeKefWo/0Y8eWG914/f8AqI6/AFppwog6j6pdvPujAO7nF5o8TLnza95mcxzc37oeKql2aSbL3ueT1ygDyAaBQTdtnH4yaWWNoaYXEyR5gLD7joF4NhvhPALct67M1a314WxE6wD1APzC3SXZj7gjJ492y/XKLSpMVkD7YtymYrCuxTabNhmFxJ/rIhqWGuYuwfUc9PPTkISsEDTot7WUIJMFaWhCgBdsw/aN9R+NKx5ozAGh1EiwXNHE8bI9gsITDItndjGGTCxk8QC31ymh9KTraEIQr9MErUrCFJAhxGCcDmidkdxIq2O/eb+Y1RsnbPflzS3K+PR1G2n908fmEIUkocUi2njWxNBILi40ANBfmeQ9ihChkytsgm29l4qaUveYMlfZsZnaWOuwXOIOa6F8PILSbd57cRBiSWZSwRPGpfea20aqhaELPcLtmzHkrpHDF9mWKc5z434VrXOc5tteHU4k0SGnXVaP3WxkQ1OHPpJIP/yQhXpGNt8mIsRJNF8TYzX3ZHH8YwkDt8WsPiY72IP40hCCNlubqYrvcFC/hmZY9Mxr6J1QhSQf/9k="/>
          <p:cNvSpPr>
            <a:spLocks noChangeAspect="1" noChangeArrowheads="1"/>
          </p:cNvSpPr>
          <p:nvPr/>
        </p:nvSpPr>
        <p:spPr bwMode="auto">
          <a:xfrm>
            <a:off x="155575" y="-1851025"/>
            <a:ext cx="2828925" cy="3857625"/>
          </a:xfrm>
          <a:prstGeom prst="rect">
            <a:avLst/>
          </a:prstGeom>
          <a:noFill/>
        </p:spPr>
        <p:txBody>
          <a:bodyPr vert="horz" wrap="square" lIns="91440" tIns="45720" rIns="91440" bIns="45720" numCol="1" anchor="t" anchorCtr="0" compatLnSpc="1">
            <a:prstTxWarp prst="textNoShape">
              <a:avLst/>
            </a:prstTxWarp>
          </a:bodyPr>
          <a:lstStyle/>
          <a:p>
            <a:endParaRPr lang="lv-LV"/>
          </a:p>
        </p:txBody>
      </p:sp>
      <p:pic>
        <p:nvPicPr>
          <p:cNvPr id="13320" name="Picture 8" descr="http://spoki.tvnet.lv/upload/articles/14/145720/images/Mobings-2.jpg"/>
          <p:cNvPicPr>
            <a:picLocks noChangeAspect="1" noChangeArrowheads="1"/>
          </p:cNvPicPr>
          <p:nvPr/>
        </p:nvPicPr>
        <p:blipFill>
          <a:blip r:embed="rId2" cstate="print"/>
          <a:srcRect/>
          <a:stretch>
            <a:fillRect/>
          </a:stretch>
        </p:blipFill>
        <p:spPr bwMode="auto">
          <a:xfrm>
            <a:off x="1357290" y="3214686"/>
            <a:ext cx="2714644" cy="2714645"/>
          </a:xfrm>
          <a:prstGeom prst="rect">
            <a:avLst/>
          </a:prstGeom>
          <a:noFill/>
        </p:spPr>
      </p:pic>
      <p:pic>
        <p:nvPicPr>
          <p:cNvPr id="13322" name="Picture 10" descr="http://3.bp.blogspot.com/_3gJS-BYeda4/TMBFDNRZTJI/AAAAAAAAABc/i4inFIcYCDY/s320/mobbing1.jpg"/>
          <p:cNvPicPr>
            <a:picLocks noChangeAspect="1" noChangeArrowheads="1"/>
          </p:cNvPicPr>
          <p:nvPr/>
        </p:nvPicPr>
        <p:blipFill>
          <a:blip r:embed="rId3" cstate="print"/>
          <a:srcRect/>
          <a:stretch>
            <a:fillRect/>
          </a:stretch>
        </p:blipFill>
        <p:spPr bwMode="auto">
          <a:xfrm>
            <a:off x="4714876" y="3286124"/>
            <a:ext cx="3048000" cy="25908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229600" cy="2643206"/>
          </a:xfrm>
        </p:spPr>
        <p:txBody>
          <a:bodyPr>
            <a:normAutofit/>
          </a:bodyPr>
          <a:lstStyle/>
          <a:p>
            <a:r>
              <a:rPr lang="lv-LV" b="1" dirty="0" smtClean="0"/>
              <a:t>Kādas ir </a:t>
            </a:r>
            <a:r>
              <a:rPr lang="lv-LV" b="1" dirty="0" err="1"/>
              <a:t>m</a:t>
            </a:r>
            <a:r>
              <a:rPr lang="lv-LV" b="1" dirty="0" err="1" smtClean="0"/>
              <a:t>obinga</a:t>
            </a:r>
            <a:r>
              <a:rPr lang="lv-LV" b="1" dirty="0" smtClean="0"/>
              <a:t> sekas?</a:t>
            </a:r>
            <a:br>
              <a:rPr lang="lv-LV" b="1" dirty="0" smtClean="0"/>
            </a:br>
            <a:endParaRPr lang="lv-LV" dirty="0"/>
          </a:p>
        </p:txBody>
      </p:sp>
      <p:sp>
        <p:nvSpPr>
          <p:cNvPr id="3" name="Content Placeholder 2"/>
          <p:cNvSpPr>
            <a:spLocks noGrp="1"/>
          </p:cNvSpPr>
          <p:nvPr>
            <p:ph idx="1"/>
          </p:nvPr>
        </p:nvSpPr>
        <p:spPr/>
        <p:txBody>
          <a:bodyPr/>
          <a:lstStyle/>
          <a:p>
            <a:endParaRPr lang="lv-LV" dirty="0"/>
          </a:p>
        </p:txBody>
      </p:sp>
      <p:pic>
        <p:nvPicPr>
          <p:cNvPr id="28676" name="Picture 4" descr="https://encrypted-tbn0.gstatic.com/images?q=tbn:ANd9GcRZiohgkOWPculWLC_zH3phd6oOICAb9Ap4LcJYEvS7um6JlY79Nw"/>
          <p:cNvPicPr>
            <a:picLocks noChangeAspect="1" noChangeArrowheads="1"/>
          </p:cNvPicPr>
          <p:nvPr/>
        </p:nvPicPr>
        <p:blipFill>
          <a:blip r:embed="rId2" cstate="print"/>
          <a:srcRect/>
          <a:stretch>
            <a:fillRect/>
          </a:stretch>
        </p:blipFill>
        <p:spPr bwMode="auto">
          <a:xfrm>
            <a:off x="2643174" y="2857496"/>
            <a:ext cx="3714744" cy="278605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a:xfrm>
            <a:off x="357158" y="857232"/>
            <a:ext cx="8329642" cy="5268931"/>
          </a:xfrm>
        </p:spPr>
        <p:txBody>
          <a:bodyPr/>
          <a:lstStyle/>
          <a:p>
            <a:pPr marL="514350" indent="-514350">
              <a:buFont typeface="+mj-lt"/>
              <a:buAutoNum type="arabicPeriod"/>
            </a:pPr>
            <a:r>
              <a:rPr lang="lv-LV" dirty="0" smtClean="0"/>
              <a:t>Psiholoģiskais terors nopietni grauj upura psihisko un fizisko veselību. Viņš nepārtraukti ir stresā, kā rezultātā rodas slimības.</a:t>
            </a:r>
            <a:endParaRPr lang="lv-LV" dirty="0"/>
          </a:p>
        </p:txBody>
      </p:sp>
      <p:pic>
        <p:nvPicPr>
          <p:cNvPr id="27650" name="Picture 2" descr="http://miftah17.files.wordpress.com/2009/04/cartoon-gila.jpg"/>
          <p:cNvPicPr>
            <a:picLocks noChangeAspect="1" noChangeArrowheads="1"/>
          </p:cNvPicPr>
          <p:nvPr/>
        </p:nvPicPr>
        <p:blipFill>
          <a:blip r:embed="rId2" cstate="print"/>
          <a:srcRect/>
          <a:stretch>
            <a:fillRect/>
          </a:stretch>
        </p:blipFill>
        <p:spPr bwMode="auto">
          <a:xfrm>
            <a:off x="2143108" y="2357430"/>
            <a:ext cx="3624894" cy="435771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a:xfrm>
            <a:off x="428596" y="642918"/>
            <a:ext cx="8258204" cy="5483245"/>
          </a:xfrm>
        </p:spPr>
        <p:txBody>
          <a:bodyPr>
            <a:normAutofit/>
          </a:bodyPr>
          <a:lstStyle/>
          <a:p>
            <a:r>
              <a:rPr lang="lv-LV" dirty="0" err="1" smtClean="0"/>
              <a:t>Mobinga</a:t>
            </a:r>
            <a:r>
              <a:rPr lang="lv-LV" dirty="0" smtClean="0"/>
              <a:t> sekas: augsts asinsspiediens, sirdsklauves, kuņģa un zarnu trakta saslimšanas, čūlas, muskuļu sasprindzinājumi, stresa izraisītas hroniskas un </a:t>
            </a:r>
            <a:r>
              <a:rPr lang="lv-LV" dirty="0" smtClean="0">
                <a:solidFill>
                  <a:srgbClr val="FF0000"/>
                </a:solidFill>
              </a:rPr>
              <a:t>psihiskas saslimšanas</a:t>
            </a:r>
            <a:r>
              <a:rPr lang="lv-LV" dirty="0" smtClean="0"/>
              <a:t>, nespēja uzticēties, gurdenums, dzīvesprieka zudums, </a:t>
            </a:r>
            <a:r>
              <a:rPr lang="lv-LV" dirty="0" smtClean="0">
                <a:solidFill>
                  <a:srgbClr val="FF0000"/>
                </a:solidFill>
              </a:rPr>
              <a:t>depresija</a:t>
            </a:r>
            <a:r>
              <a:rPr lang="lv-LV" dirty="0" smtClean="0"/>
              <a:t>, neapmierinātība, skumjas, </a:t>
            </a:r>
            <a:r>
              <a:rPr lang="lv-LV" dirty="0" smtClean="0">
                <a:solidFill>
                  <a:srgbClr val="FF0000"/>
                </a:solidFill>
              </a:rPr>
              <a:t>nervozitāte</a:t>
            </a:r>
            <a:r>
              <a:rPr lang="lv-LV" dirty="0" smtClean="0"/>
              <a:t>, </a:t>
            </a:r>
            <a:r>
              <a:rPr lang="lv-LV" dirty="0" smtClean="0">
                <a:solidFill>
                  <a:srgbClr val="FF0000"/>
                </a:solidFill>
              </a:rPr>
              <a:t>baiļu lēkmes</a:t>
            </a:r>
            <a:r>
              <a:rPr lang="lv-LV" dirty="0" smtClean="0"/>
              <a:t>, koncentrēšanās spēju mazināšanās. </a:t>
            </a:r>
            <a:endParaRPr lang="lv-LV"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a:xfrm>
            <a:off x="571472" y="571480"/>
            <a:ext cx="8115328" cy="5554683"/>
          </a:xfrm>
        </p:spPr>
        <p:txBody>
          <a:bodyPr/>
          <a:lstStyle/>
          <a:p>
            <a:r>
              <a:rPr lang="lv-LV" dirty="0"/>
              <a:t>C</a:t>
            </a:r>
            <a:r>
              <a:rPr lang="lv-LV" dirty="0" smtClean="0"/>
              <a:t>ilvēks noslēdzas sevī, zaudē draugus un var pat beigt dzīvi </a:t>
            </a:r>
            <a:r>
              <a:rPr lang="lv-LV" dirty="0" smtClean="0">
                <a:solidFill>
                  <a:srgbClr val="FF0000"/>
                </a:solidFill>
              </a:rPr>
              <a:t>pašnāvībā</a:t>
            </a:r>
            <a:r>
              <a:rPr lang="lv-LV" dirty="0" smtClean="0"/>
              <a:t>. Kā atzīmējis </a:t>
            </a:r>
            <a:r>
              <a:rPr lang="lv-LV" dirty="0" err="1" smtClean="0"/>
              <a:t>mobinga</a:t>
            </a:r>
            <a:r>
              <a:rPr lang="lv-LV" dirty="0" smtClean="0"/>
              <a:t> pētnieks H. </a:t>
            </a:r>
            <a:r>
              <a:rPr lang="lv-LV" dirty="0" err="1" smtClean="0"/>
              <a:t>Leimans</a:t>
            </a:r>
            <a:r>
              <a:rPr lang="lv-LV" dirty="0" smtClean="0"/>
              <a:t>, </a:t>
            </a:r>
            <a:r>
              <a:rPr lang="lv-LV" dirty="0" smtClean="0">
                <a:solidFill>
                  <a:srgbClr val="FF0000"/>
                </a:solidFill>
              </a:rPr>
              <a:t>15 % </a:t>
            </a:r>
            <a:r>
              <a:rPr lang="lv-LV" dirty="0" smtClean="0"/>
              <a:t>pašnāvību iemesls ir </a:t>
            </a:r>
            <a:r>
              <a:rPr lang="lv-LV" dirty="0" err="1" smtClean="0"/>
              <a:t>mobings</a:t>
            </a:r>
            <a:endParaRPr lang="lv-LV" dirty="0"/>
          </a:p>
        </p:txBody>
      </p:sp>
      <p:pic>
        <p:nvPicPr>
          <p:cNvPr id="25602" name="Picture 2" descr="http://sathiyam.tv/english/wp-content/uploads/2013/07/dead_suicide_fingers_hanging_finger_desktop_1440x900_wallpaper-140926.jpeg"/>
          <p:cNvPicPr>
            <a:picLocks noChangeAspect="1" noChangeArrowheads="1"/>
          </p:cNvPicPr>
          <p:nvPr/>
        </p:nvPicPr>
        <p:blipFill>
          <a:blip r:embed="rId2" cstate="print"/>
          <a:srcRect/>
          <a:stretch>
            <a:fillRect/>
          </a:stretch>
        </p:blipFill>
        <p:spPr bwMode="auto">
          <a:xfrm>
            <a:off x="571472" y="3071810"/>
            <a:ext cx="3857652" cy="3044094"/>
          </a:xfrm>
          <a:prstGeom prst="rect">
            <a:avLst/>
          </a:prstGeom>
          <a:noFill/>
        </p:spPr>
      </p:pic>
      <p:pic>
        <p:nvPicPr>
          <p:cNvPr id="25604" name="Picture 4" descr="https://encrypted-tbn0.gstatic.com/images?q=tbn:ANd9GcTa5Xcpt7ImFn7JoLy-bmhLWjT-uqW3VHi09WCQxY1XULDMTLmUsw"/>
          <p:cNvPicPr>
            <a:picLocks noChangeAspect="1" noChangeArrowheads="1"/>
          </p:cNvPicPr>
          <p:nvPr/>
        </p:nvPicPr>
        <p:blipFill>
          <a:blip r:embed="rId3" cstate="print"/>
          <a:srcRect/>
          <a:stretch>
            <a:fillRect/>
          </a:stretch>
        </p:blipFill>
        <p:spPr bwMode="auto">
          <a:xfrm>
            <a:off x="4929190" y="3643314"/>
            <a:ext cx="3233731" cy="242889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a:xfrm>
            <a:off x="285720" y="714356"/>
            <a:ext cx="8401080" cy="5411807"/>
          </a:xfrm>
        </p:spPr>
        <p:txBody>
          <a:bodyPr/>
          <a:lstStyle/>
          <a:p>
            <a:r>
              <a:rPr lang="lv-LV" dirty="0" smtClean="0"/>
              <a:t>Pēc vācu pētnieces B. </a:t>
            </a:r>
            <a:r>
              <a:rPr lang="lv-LV" dirty="0" err="1" smtClean="0"/>
              <a:t>Meškustates</a:t>
            </a:r>
            <a:r>
              <a:rPr lang="lv-LV" dirty="0" smtClean="0"/>
              <a:t> datiem: </a:t>
            </a:r>
            <a:r>
              <a:rPr lang="lv-LV" dirty="0" err="1" smtClean="0"/>
              <a:t>mobinga</a:t>
            </a:r>
            <a:r>
              <a:rPr lang="lv-LV" dirty="0" smtClean="0"/>
              <a:t> dēļ 2/3 terorizēto darbinieku samazinās darba motivācija, vairāk nekā 50% parādās domāšanas blokāde, apmēram pusei - darba kavējumi slimību dēļ</a:t>
            </a:r>
            <a:endParaRPr lang="lv-LV" dirty="0"/>
          </a:p>
        </p:txBody>
      </p:sp>
      <p:pic>
        <p:nvPicPr>
          <p:cNvPr id="24578" name="Picture 2" descr="http://thumbs.dreamstime.com/z/sick-puppy-french-bulldog-hot-water-bottle-head-isolated-white-background-33243670.jpg"/>
          <p:cNvPicPr>
            <a:picLocks noChangeAspect="1" noChangeArrowheads="1"/>
          </p:cNvPicPr>
          <p:nvPr/>
        </p:nvPicPr>
        <p:blipFill>
          <a:blip r:embed="rId2" cstate="print"/>
          <a:srcRect/>
          <a:stretch>
            <a:fillRect/>
          </a:stretch>
        </p:blipFill>
        <p:spPr bwMode="auto">
          <a:xfrm>
            <a:off x="2214546" y="3500438"/>
            <a:ext cx="4628289" cy="366597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Kas ir </a:t>
            </a:r>
            <a:r>
              <a:rPr lang="lv-LV" b="1" dirty="0" err="1" smtClean="0"/>
              <a:t>bosings</a:t>
            </a:r>
            <a:r>
              <a:rPr lang="lv-LV" dirty="0" smtClean="0"/>
              <a:t>?</a:t>
            </a:r>
            <a:endParaRPr lang="lv-LV" dirty="0"/>
          </a:p>
        </p:txBody>
      </p:sp>
      <p:sp>
        <p:nvSpPr>
          <p:cNvPr id="3" name="Content Placeholder 2"/>
          <p:cNvSpPr>
            <a:spLocks noGrp="1"/>
          </p:cNvSpPr>
          <p:nvPr>
            <p:ph idx="1"/>
          </p:nvPr>
        </p:nvSpPr>
        <p:spPr>
          <a:xfrm>
            <a:off x="357158" y="1571612"/>
            <a:ext cx="8329642" cy="4554551"/>
          </a:xfrm>
        </p:spPr>
        <p:txBody>
          <a:bodyPr>
            <a:normAutofit/>
          </a:bodyPr>
          <a:lstStyle/>
          <a:p>
            <a:r>
              <a:rPr lang="lv-LV" b="1" dirty="0" err="1" smtClean="0"/>
              <a:t>Bosings</a:t>
            </a:r>
            <a:r>
              <a:rPr lang="lv-LV" dirty="0" smtClean="0"/>
              <a:t> (angļu: </a:t>
            </a:r>
            <a:r>
              <a:rPr lang="lv-LV" i="1" dirty="0" err="1" smtClean="0"/>
              <a:t>Bashing</a:t>
            </a:r>
            <a:r>
              <a:rPr lang="lv-LV" dirty="0" smtClean="0"/>
              <a:t>), to </a:t>
            </a:r>
            <a:r>
              <a:rPr lang="lv-LV" dirty="0" err="1" smtClean="0"/>
              <a:t>bash</a:t>
            </a:r>
            <a:r>
              <a:rPr lang="lv-LV" dirty="0" smtClean="0"/>
              <a:t> nozīmē uzbrukt, nolamāt) ir darba devēja īstenots psiholoģiskais terors pret padotajiem. </a:t>
            </a:r>
            <a:endParaRPr lang="lv-LV" dirty="0"/>
          </a:p>
        </p:txBody>
      </p:sp>
      <p:pic>
        <p:nvPicPr>
          <p:cNvPr id="23554" name="Picture 2" descr="http://www.jobsuche.info/blog/wp-content/uploads/2010/11/Tipps-und-Strategien-gegen-Bossing-256x300.jpg"/>
          <p:cNvPicPr>
            <a:picLocks noChangeAspect="1" noChangeArrowheads="1"/>
          </p:cNvPicPr>
          <p:nvPr/>
        </p:nvPicPr>
        <p:blipFill>
          <a:blip r:embed="rId3" cstate="print"/>
          <a:srcRect/>
          <a:stretch>
            <a:fillRect/>
          </a:stretch>
        </p:blipFill>
        <p:spPr bwMode="auto">
          <a:xfrm>
            <a:off x="3143240" y="3214686"/>
            <a:ext cx="2786082" cy="326494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18"/>
            <a:ext cx="8229600" cy="774720"/>
          </a:xfrm>
        </p:spPr>
        <p:txBody>
          <a:bodyPr>
            <a:normAutofit fontScale="90000"/>
          </a:bodyPr>
          <a:lstStyle/>
          <a:p>
            <a:r>
              <a:rPr lang="lv-LV" b="1" dirty="0" err="1" smtClean="0"/>
              <a:t>Bosinga</a:t>
            </a:r>
            <a:r>
              <a:rPr lang="lv-LV" b="1" dirty="0" smtClean="0"/>
              <a:t> </a:t>
            </a:r>
            <a:r>
              <a:rPr lang="lv-LV" b="1" dirty="0" err="1" smtClean="0"/>
              <a:t>pamatizpausmes</a:t>
            </a:r>
            <a:r>
              <a:rPr lang="lv-LV" b="1" dirty="0" smtClean="0"/>
              <a:t>:</a:t>
            </a:r>
            <a:br>
              <a:rPr lang="lv-LV" b="1" dirty="0" smtClean="0"/>
            </a:br>
            <a:endParaRPr lang="lv-LV" dirty="0"/>
          </a:p>
        </p:txBody>
      </p:sp>
      <p:sp>
        <p:nvSpPr>
          <p:cNvPr id="3" name="Content Placeholder 2"/>
          <p:cNvSpPr>
            <a:spLocks noGrp="1"/>
          </p:cNvSpPr>
          <p:nvPr>
            <p:ph idx="1"/>
          </p:nvPr>
        </p:nvSpPr>
        <p:spPr/>
        <p:txBody>
          <a:bodyPr/>
          <a:lstStyle/>
          <a:p>
            <a:r>
              <a:rPr lang="lv-LV" dirty="0" smtClean="0"/>
              <a:t>Pastāvīga kritika darbā; </a:t>
            </a:r>
          </a:p>
          <a:p>
            <a:r>
              <a:rPr lang="lv-LV" dirty="0" smtClean="0"/>
              <a:t>Aprunāšana; </a:t>
            </a:r>
          </a:p>
          <a:p>
            <a:r>
              <a:rPr lang="lv-LV" dirty="0" smtClean="0"/>
              <a:t>Baumošana; Ignorēšana, nesarunāšanās; </a:t>
            </a:r>
          </a:p>
          <a:p>
            <a:r>
              <a:rPr lang="lv-LV" dirty="0" smtClean="0"/>
              <a:t>Mutiski un telefoniski draudi; </a:t>
            </a:r>
          </a:p>
          <a:p>
            <a:r>
              <a:rPr lang="lv-LV" dirty="0" smtClean="0"/>
              <a:t>Ņirgāšanās par kādu fizisku trūkumu vai izskatu; </a:t>
            </a:r>
          </a:p>
          <a:p>
            <a:r>
              <a:rPr lang="lv-LV" dirty="0" smtClean="0"/>
              <a:t>Stulbu un bezjēdzīgu pienākumu uzdošana.</a:t>
            </a:r>
            <a:endParaRPr lang="lv-LV"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18"/>
            <a:ext cx="8229600" cy="774720"/>
          </a:xfrm>
        </p:spPr>
        <p:txBody>
          <a:bodyPr>
            <a:normAutofit fontScale="90000"/>
          </a:bodyPr>
          <a:lstStyle/>
          <a:p>
            <a:r>
              <a:rPr lang="lv-LV" b="1" dirty="0" err="1" smtClean="0"/>
              <a:t>Bosinga</a:t>
            </a:r>
            <a:r>
              <a:rPr lang="lv-LV" b="1" dirty="0" smtClean="0"/>
              <a:t> sekas</a:t>
            </a:r>
            <a:br>
              <a:rPr lang="lv-LV" b="1" dirty="0" smtClean="0"/>
            </a:br>
            <a:endParaRPr lang="lv-LV" dirty="0"/>
          </a:p>
        </p:txBody>
      </p:sp>
      <p:sp>
        <p:nvSpPr>
          <p:cNvPr id="3" name="Content Placeholder 2"/>
          <p:cNvSpPr>
            <a:spLocks noGrp="1"/>
          </p:cNvSpPr>
          <p:nvPr>
            <p:ph idx="1"/>
          </p:nvPr>
        </p:nvSpPr>
        <p:spPr/>
        <p:txBody>
          <a:bodyPr/>
          <a:lstStyle/>
          <a:p>
            <a:r>
              <a:rPr lang="lv-LV" dirty="0" smtClean="0"/>
              <a:t>Darbinieki nevar paredzēt reakciju, balstoties uz iepriekšējo pieredzi, un tāpēc </a:t>
            </a:r>
            <a:r>
              <a:rPr lang="lv-LV" dirty="0" smtClean="0">
                <a:solidFill>
                  <a:srgbClr val="FF0000"/>
                </a:solidFill>
              </a:rPr>
              <a:t>atsakās no iniciatīvas.</a:t>
            </a:r>
            <a:r>
              <a:rPr lang="lv-LV" dirty="0" smtClean="0"/>
              <a:t/>
            </a:r>
            <a:br>
              <a:rPr lang="lv-LV" dirty="0" smtClean="0"/>
            </a:br>
            <a:endParaRPr lang="lv-LV" dirty="0" smtClean="0"/>
          </a:p>
          <a:p>
            <a:r>
              <a:rPr lang="lv-LV" dirty="0" smtClean="0"/>
              <a:t>Pozitīvā </a:t>
            </a:r>
            <a:r>
              <a:rPr lang="lv-LV" dirty="0" smtClean="0">
                <a:solidFill>
                  <a:srgbClr val="FF0000"/>
                </a:solidFill>
              </a:rPr>
              <a:t>atgriezeniskā saite ir bloķēta</a:t>
            </a:r>
            <a:r>
              <a:rPr lang="lv-LV" dirty="0" smtClean="0"/>
              <a:t>, jo vadītājs iznīcina jebkādas novirzes, kas potenciāli ir attīstības pamatā.</a:t>
            </a:r>
            <a:endParaRPr lang="lv-LV"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a:xfrm>
            <a:off x="571472" y="1000108"/>
            <a:ext cx="8115328" cy="5126055"/>
          </a:xfrm>
        </p:spPr>
        <p:txBody>
          <a:bodyPr/>
          <a:lstStyle/>
          <a:p>
            <a:r>
              <a:rPr lang="lv-LV" dirty="0" smtClean="0"/>
              <a:t>Vadītājs attaisno savu agresīvo, nepieklājīgo darba stilu, </a:t>
            </a:r>
            <a:r>
              <a:rPr lang="lv-LV" dirty="0" smtClean="0">
                <a:solidFill>
                  <a:srgbClr val="FF0000"/>
                </a:solidFill>
              </a:rPr>
              <a:t>atrunājoties ar darbinieku nespēju.</a:t>
            </a:r>
            <a:endParaRPr lang="lv-LV" dirty="0">
              <a:solidFill>
                <a:srgbClr val="FF0000"/>
              </a:solidFill>
            </a:endParaRPr>
          </a:p>
        </p:txBody>
      </p:sp>
      <p:sp>
        <p:nvSpPr>
          <p:cNvPr id="20482" name="AutoShape 2" descr="data:image/jpeg;base64,/9j/4AAQSkZJRgABAQAAAQABAAD/2wCEAAkGBhQQERQQERQUEBIWFRgVFBUXFxQSGBMVFxcWFxoVGBUYHCYeFxolHRcZHy8gIycpLCwsFR4xNTA2NSYrLCkBCQoKDgwOGg8PGiwkHCQsLCksKSwpLCwsLCwsLCwpKSwpLCwsLCwsKSwsKSksLCwsLCwsLCksKSwpKSwsLCksLP/AABEIAOwA1QMBIgACEQEDEQH/xAAcAAEAAgIDAQAAAAAAAAAAAAAABAYFBwIDCAH/xABBEAACAQIEAgcEBwcEAQUAAAABAgADEQQFEiExQQYHEyJRYXEygZGhQlJicoKxwRQVIzOy0fCiwuHxkhYkQ1Nj/8QAGQEBAAMBAQAAAAAAAAAAAAAAAAECAwQF/8QAKBEBAQACAQMDAwQDAAAAAAAAAAECEQMSITEEMvAiUWFBgdHhIzRx/9oADAMBAAIRAxEAPwDeMREBERAREQEREBERAREQEREBESHjcYFenTv33awG17BSSbHkBAmREQEREBERAREQEREBERARE+EwF4vK3n3SIUhpVwb3vbUpXzDSk1umtWnYmtUY3tx/Mf5+kxy5pLprjx2trrU3I8LTsmqKHWg699lD825XsOI+UyOC60aZq2e7K1vZuNJ8BfjInNC8WUbGiQMDnFOtsjBtr+G3ibycrX3G82llZafYiJIREQEREBMU1A1cWr7haCsv33qhSR6KoB9W8plZDyvdWb61SofcGKj5KIEyIiAiIgIiICIiAiIgIiICdWJQFSGAItwM7Z8Zbix4GKNT5jg6mLqMlPSq6iDY91VB434zM4LofQQd5e0bmzHifG15lKGTjDF0U3u17+VgAP8APEyTot/2Z597V6eHtjC4ropQIP8ADXfa42/KVrG9DuyOvDnc7FW4e7kD5y+Vif8AP7yFWGxlcq0mO53azxLvhn1Uw1Oou5p3JG30kG9x5b8ZtLoB0uGOpWZg1RVBJFt77HbyI+YlYznArUUltmG4bmJTMnz5sFiNVI6WDb/Vbxv94bH0B5XmnHnq7c3NxvQ8TH5Dm64uglddgw3HgQSCPiJkJ2y7cJERJCIiBxqPYEnkL/CR8rS1GnfjpBPqdz+c769PUrL4gj4i06ctqaqNM+KL+QgSYiICIiAiIgIiICIiAiIgIiIFPrdIg+Kemi61VtLODwI2O3hfac88WppBpP2dvIG9hw3mHzjDjCYhaKK1nYvrFuDE2BJB2B2+En5oxKKgNyp+IE4Mt99vT45LrTEYbpPWDaKlO5HMcx42EmjO1fusrUyeBI2v+kxmKysuSU7jjcHYktcbWI2FryScJWXSH01BbvG2kg+XiPh6TPV1tp4unHGDUrL5TXOMpmm5uLkG/wADxmzsRhdIDSjdKcN/HUrzW/zk41TknZfuqLGFqVenvoR1KeWpTcf6b285f5Q+qayYeopIDtULhTsSgVF1WPEXl8ndx+152c1kRETRQiIgJEoHszoOykko3LvG+k+BudvEW5yXOnGfy3v9U/lA7onxeG/GfYCIiAiIgIiICIiAiIgIiIGHzumCyki5A/WVjHYnRUFxtwlvzWncA+dvj/1KljMuq1HLCoqrxsV1Em/Dc7CcXNPqen6bKdCVgLOdS78tuRkzEDu3MxOX0zQdySAHtZRwFr73Ml47G6kBEzl1j3bXHeTGZpiNiBK1iKQqNTa1yGsPMX4TJY/EbGYyldnRFBJJ4C9/dbeZxGS29D6JbEJWIOpkYtfio4BduA3Al+mE6LZL+z07sLO/EfUXkn6n18pm56HFj0493neozmefYiImrAiIgJGxZuUTxa5+6ve/MKPfJMi1CBVUn6SlVPncEj1IF/wQJUREBERARE41KgUXJsIHCviAgufd5zFYjOGG4mMrZuS1Q1SLaj2QuAdHLlsfWQnzim6gqSAwuAefoRcH3GYZcv2dWPD91pyrNhWuDs44jxHiJkZrnB13p1O3Tgu5B4MOY+fzmw6NUMoYcCAR6EXmmGXVNseTDounOIiXZkREDqxVPUpH+bTXmZY3FJVK0lptTHElijX5WGki02RMFnWXD2wLg8fLz9Jjy4/rHZ6XkmN6apBx2JJ/iU10+Tam/p/WZDCglGJuFK8DsQw/z5SbVCAezaYPNMbbZdyZx5d3dllGKzKtY++W3qxo0Cj1lq06tdtiqsGakgPAjiCTufd4Sl1sMarW5nb47WlTSg2W4+9O+qhW2FyNSq17XHJl4+s24MZvbj9Rlda+703ExeRZ4MTh6dcoaXaKG0khrX4biZMGdjhfYiICIiAnCrRDgqwDA8QdxOcQIoy8Dg1QDw1ufzNxPv7Fb2XqD1bX/XeSYgRRWdCBUswOwcAix5Bhc2v434+G0lSC9Q1Kr0b6QqIxta51lxzBsO585OgJhek+MFNFuwS7WFyAL8AN9uczUpXSeguKq6ao7tNroCLgsviOfH8pnyXUb8GPVk6cFhO8yMQykA8+N7k35DymNzOpTQlRtve2wAsLXAG0m5fhFoByCe9va/dXjwHL/iVjOMWrVCLgFu7cmwA8Zx3v2j0PzWYy/NAaZHHa4H1rX2t62mxcspFKNNW9oIoPqAJVehORLpWsdDIDenYhr73BPhb43udpdJ2ce9d3nc2urtSIiaMSIiAiIgRny2mTc00J+6JT86pUq1Z1ohQUYU39kDVpVrgeWoAmXWs1hNRvUenjc1ajsadF6q2AJ1aqTG1wftXHA38pTLGWeGvHlZfKyZf0fNItWqjTpFlB+sdr+6a+6bUdWOLILGoqW8zul/iPlLT0EyevjV/b8RiKtnDUlp37pVDYORw9oG20xPWRh+wxtEj2Uo0mudr6HYfEkfORhj0zsty5W3u2zgMCtGklJeCKEH4Rb9J1YrEtSs67ge0viOdvOSUxAdQym4bdT5He/wAJHxuynylmbI4eurqHU3Ui4M7JUclzTsK5w7ew7XT7Jbl6GW6TLtWzRERJQRPhMiPm9EHT2iavqhgx/wDEbxsTIkX94A+ylRvwMvzewj9oqHhTt951H9OqRtOmJqZklHHuHYIHoU7E8yjuPyqCZ5HBFwQQeBG95T+leBrAI4HaM1QKoUF9DMe7qJ+jfnbYbTF5hiq+X4bE1qzFtJBWnrZFJYqDpKW4lreFwfOVlu9aaXHHpllbBfEqpsSL+EpnTDPFWotJKVQuRvVuEpqOJ1HcmwHgPWR+iPS1cbTuqGi4F2SwI+8rXuw8zvvMHmOO1NYG7Mdt+8STsJjnyWXVjXj455lRelGejDUxT1/xyLmkACKYO47R7+0RvpA2vuZQXzIltbnVf5ekz3TzKxQVaxGmo9XS2/tdwux9d1Nxx1yoNU1eU348cddUjHkzyva1tvqiBfFVKik6Fo2I5Euw03H4Wm2pQOpzLdGDeseNWpYfcpjSP9WqX+XvlmRESAiIgIiIHTiRtKLTyPscxq1GsUxdCpS9KgCtY/eUN8Jd8W+6j73yAld6S4RHQXbQQwKuDZ0IIJ0nk1hx8pWr4qz1W5z2SLl9W4dSzUzyYG7MAfeW+PhOzrfystSpYpR/LJRza9gxBVvQNcfjlW6S5ZicBVQ3Ls16yOtrqQwNyCNjuCQNt5lhm2aZjRtSWh2VQFSbLp22ZGDEkHyseIkStuXGdssZqX588f8AIndVfTIVgMHVNqlNLUr376rxF/rAAe4X8Zd8xf8Ah1T4BQPW4P8AnpKP0R6AfsWLo1jWViFcOukjdkK7MTvYnyl5x3epqoGz1EA8SNWon4AmGUUvprXNBlqJ7RbQu9rMHIB+FpdsLg8Q6K1Su1JiAWRUo90niLkNe0r2dY80SKwtdazDcBgQ99re6WvJ81XE0xUXbkw8D+okSfUW9nV+5ifaxGIb8Sp/Qon39w0z7Rqv96tWb/fMlEv0xTdQFyGgP/hpk+JUMfi15MpUVQWUBR4AAD4Cc4jUhsiIkoJUunmMwCqExlJcQ7bJTAu5udrMLFRfz9Jm886RUMEnaYioEG+leLPbkq8TNG9NemX7dV7RaS0gpsrAt2jLYqAxvbgTsBz4mBbeqjHYanSrLUq00qO2kUqjBSKYLWF2sHvqHDwmF60aJw2Jp1KXdVgSihVCaeZFj4n139JQyL8zbz3kzLsW7tTw7u1SnrvTplu6HPdBGo2Xj6RqVO9OrOs4xGNFJWphVpg6RTVgt2tdiWJJY2FzflIlHLm1AbAk8L3JPoJzxuZs5IXuINhbnPuS0ddVR9ob+Hn8pZD0V0AJGBo0zRqUOzUJaoNOs2BLqOOkkniJY510KelVXwAHwFp2SoREQEREBEQTAhZhsaZ+0QfRgR+dpXs9qhkCFSTfa3Iqf7TO4rEargeHw85AWl2tg+1qq78L2YG3oeErWk8Kt1xpZcJUX2w7geY0hiv+mdHVtiQqVFPsuRUQcRwIZfLeS+uP+XhjzDuy+ZCjb3gmVPo3n1EPTpqTSqgC4JGmrquSF8CL2t5c+Wd93z58rrv+tjPz8/v8dLai1VDWLWB4gjkfAyTWF6qDkis3vPdH+6QkTUFIXUu1tgR/xMjotrbmdh5AA2/Uy7kU3PQHp1gRcagfeG4+XGZLq7wjrTqOxurEKnj3b3J95t8Zhc8rEUsRpQ1WC6gi3u/DuiwJ4+UgdS/TJq1TEYOqe9c1qdhYAd1Xpj07tvxSJ5L4bZiRsfmNOguus60kuBqYhRc8BczvRwQCCCCLgjcEHmDNGblESNmGZU8PTNWs60qa8WY2Hp5nyG8CTKb0+6fpgENKkVfFMNhsRSH13Hj4Lz9ONT6YdcupWo4AMoOxrsNLWP8A9a8VP2jv5c5q+pVLm5uzMbkm5JJ8TxJk6Hfj8weq5eo7VHYkkk3JJkjGZDXoBGxFN6QcBk1C2oHfj+Y47zY/V51ZdlbG49Qunv06LbaLb9pV8xxC8uJ8BV+n/TI4+v3dqFMsKQ5m9rufM2G3IW84FQxLb2E7soZqdalVA1aKiPb62lg1vfaWzqqyBMZimFega9IUmu24Wm5I03txJGqw9/KW5MmoYHOsDh6OyilUJLHUxaoK1rtbfkB5ASBXaXVRrYsj1dDHUgNCqCFO4B1WAIGxlp6L9Uy0Kq1qrM1uC2C/EDy29DNkRJ2EREgIiICIiAnF1uCPHacogV45iihh7FiRc87G19Xu5yJlyPiawZTppU2vqsDdhwUE+RNz5+cwufVSF0ruzuQo8WZrAfEy95TgBh6NOiOCKB6nmfebn3zDjyuXl082Ew1pSOuZP/bUCOIrWHroYj+m3vmh84qd/UNr9738fznonrSytq2DDKLik/aP4hdJGsfduCfIGed8+Xvnlvw8Dzlr7q03v087+L/Pz8/s2T1WdOMZi6lPANUXQiMxqlddQqpB0kk256b2vabffbeefup/HLSzBSxIBp1FNgTva42A8pu3E59SAvqZfPsqjf7ZPVJ5rnmNviOjH4inSBOopzJA07D619zNP5Bn1P8A9RJiKB/hVMRoBtp1CovZlrebNqma6zundKpQbCUgxd7amIKAJe/A73NvDnNZZNiTSxFGqPoVUf8A8XB/STtWvWmZ5cmIpNSqDusPepG4YeYO803iM2zDI6rYcNrpXJphl1Iy77pvdfNQdvhfd8iZllNLEp2demtVPBhex8QeIPmN5oo1DS67cVuGo0L222qCx8T3t/SU/pL0oxGNfXXqFgD3UGyJf6q8vXj5y39LOqqsuIUYZDUoOwCG5Jo3sLVOekG51b2HHfjfqnV3h2y8YAgAgBu1AGrtrfzfPfa3gbQPPWHwr1XWnTUu7EKqqLlieQE3l0D6r0wWnEYm1XE7FRxSifL6zfa5cvGZDoP1d0cuUVGtVxJFmqclvxWmDwHnxPymW6T9KaOApNUqMNdu5TuNTn05DxMbFX64ukxw2FGHQ2evcN4ikttQ/ESF9NU0lQRqrCmgLuxCqBxZmNgB7zJvSfP6uOrtXqm5Jso+ii76UUcgPmbmZrqqwhbMBV0tU7ClUraV4sQulVHmS+0t+iG3ejWW/uzBpRPZLpF6jm41VG4knn4DyAlTzXGM+a0saFutNAdFnBZAHXtANN9F242ln6OYg5iDi6tN1s7LSp1LWQLYFgvje4ud9j7rMMGOJ4/lKiFl2ctXQVKa02Q81qht/D2dj5Tlg+kVOpiHwhOmuihim5upANwbWI7w+Mx+bZSKJbF0A1OoBeoKa6hWUcQ1Me01r2PGZLIsemKpJiVQoWBXvKFawYgjx03F+MDJRESEkREBERATjVawJ8ATOUi5nV00nP2SPedv1kXtEybulTy7B9pi6Bb2UDVPVgLD5tf3S7SlYbF2q09HtLVRT6NYEfBpdZlw+10+qn1OnGi9N7i40tccb7Ha08o4unq4z1hiBdWH2T+U8o4lrCbOaLJ1XZdfEPV5Ilr+bn+wPxl9zvMVpozE2Cgk+gkHoZk/7JhAWFqj/wARxzFxsvuHzJmJ6eYWu2ENVELUVqBazD6O1xceF7b+njOHL6+TUejj/j491rrM6xrO1RuLG/p5SLhaBZ1QcWYKPUmw+c7Nfw8Z9TYgg7g3HqNxOzTz3r1BYAcZykTKccK9ClXXcVKauPxKD+slyypERAh5vSqtRdaDCnVKkKxGrSfEC/Hw85546T4TEGu1KqSWT6Te0w8SQO9vPScrnSroZTxoDC1OsvB/Ec1Yc9ucDEdAehGHTL9NRBW/aURq2uxB7uwHgBckHjc3vMj0U6vqGW1a1WizsKiqoV7HQASSA1rm5I4/VljweFWlTSkuyooVfQCwndA+AT7EQFoiICIiAiIgIiICRM0w/aUmXna49RvJcSLNpl1dta5dUdcSVupDVEqUwRZrggMoPPYDblvNlSHWymk7rUKDWpDBhcG45m3GTJTjwuLXm5JyascKy3UgbEgj4iaX6K9BlpntcSoeqD3F4qluDEcC3Py9ZtjPsSy0wqAlnbSLcbc/7e+UTLswZqWtxoZi1l5gBiFHwAPvlOXK+I29Pxy/VXPM61gR/nCXTLcjQYT9ncalqIe1B+kXXvf2HoJRsOnbV6dM/TcA+l7n5AzaAleDHzU+qy8YvJnSTInweJq4c8ablbH6S8Vb0KkH3zFqQfLym6Ovbo9/JxyD/wDGqfi1Mn/UPhNOmdGnG9NdWVcvlWELbkUtPuRmQfJRLPKz1cOn7rwnZtqXsgCft3Ose5tQ90sgaShyiIgIiICIiAiIgIiICIiAiIgIiICIiAiIgdGM16D2WnXy1Xt8ppvPOk9KhUqrVe9WmxTQAxIYHc8AD8eF5uueduuXKGoZjUqW7tcLUS3jpCsCOXeUn3ymWEy8tePluHhK6G9KhWzbCqRoo9oQuo95mNOoFLG9t2INhztN/iePsuw7vVphTpYugWxsQxYAG/Kx5z19qk4zXaK55XK7qHnmTU8ZQqYasLo4sbcQeIYeYIB908t9KMmbB4mrhSwc0306gPaHEG3LYjaesdU8rdKK71sRVrMCdbu4J56mJtfy2FpNukY42tzdTGGenla6wQGq1Hpg/UOkXHkSGM2BSWY/o9RthsON9qNLjx9hZlAJKr7ERAREQEREBERAREQEREBERAREQEREBERArPTTpqmX09gKtci609Wmw+sx8PLifnPO+cY58TWq1qp1VKjFj4C55X5crS89P8nxj4usWw9SqHqHs2VGcGmNkAKgjhbbjtO/od1PVajrWxy9jSBB7L6dTnZrewvjffyHGZ3qtbTpk2qHRToXisXVRqFNlphlY1mBRBYg3B+l6C5npJQTOdLChQAAABsANgB4AchO4JLyMrXxFlUxHVZgXrduabA6tRQORTJJue74E8gQJbokofFW2wn2IgIiICIiAiIgIiICIiAiIgIiICIiAiIgIiICLREBERAREQEREBERAREQEREBERAREQEREBERA//Z"/>
          <p:cNvSpPr>
            <a:spLocks noChangeAspect="1" noChangeArrowheads="1"/>
          </p:cNvSpPr>
          <p:nvPr/>
        </p:nvSpPr>
        <p:spPr bwMode="auto">
          <a:xfrm>
            <a:off x="155575" y="-1989138"/>
            <a:ext cx="3743325" cy="41529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pic>
        <p:nvPicPr>
          <p:cNvPr id="20484" name="Picture 4" descr="http://www.therainmakergroupinc.com/Portals/115950/images/bad-bosses-resized-600.jpg"/>
          <p:cNvPicPr>
            <a:picLocks noChangeAspect="1" noChangeArrowheads="1"/>
          </p:cNvPicPr>
          <p:nvPr/>
        </p:nvPicPr>
        <p:blipFill>
          <a:blip r:embed="rId2" cstate="print"/>
          <a:srcRect/>
          <a:stretch>
            <a:fillRect/>
          </a:stretch>
        </p:blipFill>
        <p:spPr bwMode="auto">
          <a:xfrm>
            <a:off x="3000364" y="2000240"/>
            <a:ext cx="4500594" cy="4993026"/>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Kas ir stereotipi?</a:t>
            </a:r>
            <a:endParaRPr lang="lv-LV" dirty="0"/>
          </a:p>
        </p:txBody>
      </p:sp>
      <p:sp>
        <p:nvSpPr>
          <p:cNvPr id="3" name="Content Placeholder 2"/>
          <p:cNvSpPr>
            <a:spLocks noGrp="1"/>
          </p:cNvSpPr>
          <p:nvPr>
            <p:ph idx="1"/>
          </p:nvPr>
        </p:nvSpPr>
        <p:spPr/>
        <p:txBody>
          <a:bodyPr/>
          <a:lstStyle/>
          <a:p>
            <a:endParaRPr lang="lv-LV"/>
          </a:p>
        </p:txBody>
      </p:sp>
      <p:pic>
        <p:nvPicPr>
          <p:cNvPr id="19458" name="Picture 2" descr="http://data1.whicdn.com/images/34900448/tumblr_lxrxs1oVWo1r07qato1_500_large.jpg"/>
          <p:cNvPicPr>
            <a:picLocks noChangeAspect="1" noChangeArrowheads="1"/>
          </p:cNvPicPr>
          <p:nvPr/>
        </p:nvPicPr>
        <p:blipFill>
          <a:blip r:embed="rId2" cstate="print"/>
          <a:srcRect/>
          <a:stretch>
            <a:fillRect/>
          </a:stretch>
        </p:blipFill>
        <p:spPr bwMode="auto">
          <a:xfrm>
            <a:off x="714348" y="1643050"/>
            <a:ext cx="2555059" cy="3838559"/>
          </a:xfrm>
          <a:prstGeom prst="rect">
            <a:avLst/>
          </a:prstGeom>
          <a:noFill/>
        </p:spPr>
      </p:pic>
      <p:pic>
        <p:nvPicPr>
          <p:cNvPr id="19460" name="Picture 4" descr="http://daniyel.blog.siol.net/files/2008/02/stereotipi.jpg"/>
          <p:cNvPicPr>
            <a:picLocks noChangeAspect="1" noChangeArrowheads="1"/>
          </p:cNvPicPr>
          <p:nvPr/>
        </p:nvPicPr>
        <p:blipFill>
          <a:blip r:embed="rId3" cstate="print"/>
          <a:srcRect/>
          <a:stretch>
            <a:fillRect/>
          </a:stretch>
        </p:blipFill>
        <p:spPr bwMode="auto">
          <a:xfrm>
            <a:off x="3571868" y="1714488"/>
            <a:ext cx="4943475" cy="32575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smtClean="0"/>
              <a:t>Kas parasti ir iemesls </a:t>
            </a:r>
            <a:r>
              <a:rPr lang="lv-LV" dirty="0" err="1" smtClean="0"/>
              <a:t>mobinga</a:t>
            </a:r>
            <a:r>
              <a:rPr lang="lv-LV" dirty="0" smtClean="0"/>
              <a:t> sākumam?</a:t>
            </a:r>
            <a:endParaRPr lang="lv-LV" dirty="0"/>
          </a:p>
        </p:txBody>
      </p:sp>
      <p:sp>
        <p:nvSpPr>
          <p:cNvPr id="3" name="Content Placeholder 2"/>
          <p:cNvSpPr>
            <a:spLocks noGrp="1"/>
          </p:cNvSpPr>
          <p:nvPr>
            <p:ph idx="1"/>
          </p:nvPr>
        </p:nvSpPr>
        <p:spPr/>
        <p:txBody>
          <a:bodyPr/>
          <a:lstStyle/>
          <a:p>
            <a:r>
              <a:rPr lang="lv-LV" dirty="0" smtClean="0"/>
              <a:t>Parasti </a:t>
            </a:r>
            <a:r>
              <a:rPr lang="lv-LV" dirty="0" err="1" smtClean="0"/>
              <a:t>mobings</a:t>
            </a:r>
            <a:r>
              <a:rPr lang="lv-LV" dirty="0" smtClean="0"/>
              <a:t> sākas ar konfliktu. Ja šis konflikts netiek laicīgi un efektīvi atrisināts, tad tas, kam ir statuss, vara, spēks, citu kolēģu atbalsts, savu oponentu pārvērš </a:t>
            </a:r>
            <a:r>
              <a:rPr lang="lv-LV" dirty="0" err="1" smtClean="0"/>
              <a:t>mobinga</a:t>
            </a:r>
            <a:r>
              <a:rPr lang="lv-LV" dirty="0" smtClean="0"/>
              <a:t> upurī. </a:t>
            </a:r>
            <a:endParaRPr lang="lv-LV" dirty="0"/>
          </a:p>
        </p:txBody>
      </p:sp>
      <p:pic>
        <p:nvPicPr>
          <p:cNvPr id="15362" name="Picture 2" descr="http://mobbingyardim.files.wordpress.com/2008/10/bully3.gif"/>
          <p:cNvPicPr>
            <a:picLocks noChangeAspect="1" noChangeArrowheads="1"/>
          </p:cNvPicPr>
          <p:nvPr/>
        </p:nvPicPr>
        <p:blipFill>
          <a:blip r:embed="rId2" cstate="print"/>
          <a:srcRect/>
          <a:stretch>
            <a:fillRect/>
          </a:stretch>
        </p:blipFill>
        <p:spPr bwMode="auto">
          <a:xfrm>
            <a:off x="3000364" y="3643314"/>
            <a:ext cx="3929090" cy="2907527"/>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a:xfrm>
            <a:off x="285720" y="785794"/>
            <a:ext cx="8401080" cy="5340369"/>
          </a:xfrm>
        </p:spPr>
        <p:txBody>
          <a:bodyPr/>
          <a:lstStyle/>
          <a:p>
            <a:r>
              <a:rPr lang="lv-LV" b="1" dirty="0" smtClean="0"/>
              <a:t>Stereotipi</a:t>
            </a:r>
            <a:r>
              <a:rPr lang="lv-LV" dirty="0" smtClean="0"/>
              <a:t> - vispārējs, vienkāršots priekšskats par sociālo grupu. Bieži vien ir negatīvi un saistās ar aizspriedumiem un diskrimināciju. Tie ir ļoti noturīgi, un pārmaiņas tajos notiek tikai ilgākā laika posmā.</a:t>
            </a:r>
            <a:endParaRPr lang="lv-LV" dirty="0"/>
          </a:p>
        </p:txBody>
      </p:sp>
      <p:pic>
        <p:nvPicPr>
          <p:cNvPr id="18434" name="Picture 2" descr="http://bensix.files.wordpress.com/2011/10/right-wrong.jpg%3Fw%3D510"/>
          <p:cNvPicPr>
            <a:picLocks noChangeAspect="1" noChangeArrowheads="1"/>
          </p:cNvPicPr>
          <p:nvPr/>
        </p:nvPicPr>
        <p:blipFill>
          <a:blip r:embed="rId2" cstate="print"/>
          <a:srcRect/>
          <a:stretch>
            <a:fillRect/>
          </a:stretch>
        </p:blipFill>
        <p:spPr bwMode="auto">
          <a:xfrm>
            <a:off x="2000232" y="3500438"/>
            <a:ext cx="4286250" cy="282892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a:xfrm>
            <a:off x="500034" y="785794"/>
            <a:ext cx="8186766" cy="5340369"/>
          </a:xfrm>
        </p:spPr>
        <p:txBody>
          <a:bodyPr/>
          <a:lstStyle/>
          <a:p>
            <a:r>
              <a:rPr lang="lv-LV" dirty="0" smtClean="0"/>
              <a:t>Par stereotipiem jeb stereotipiskiem priekšstatiem socioloģijā sauc noturīgus, </a:t>
            </a:r>
            <a:r>
              <a:rPr lang="lv-LV" dirty="0" smtClean="0">
                <a:solidFill>
                  <a:srgbClr val="FF0000"/>
                </a:solidFill>
              </a:rPr>
              <a:t>pārspīlētus</a:t>
            </a:r>
            <a:r>
              <a:rPr lang="lv-LV" dirty="0" smtClean="0"/>
              <a:t> un </a:t>
            </a:r>
            <a:r>
              <a:rPr lang="lv-LV" dirty="0" smtClean="0">
                <a:solidFill>
                  <a:srgbClr val="FF0000"/>
                </a:solidFill>
              </a:rPr>
              <a:t>neobjektīvus</a:t>
            </a:r>
            <a:r>
              <a:rPr lang="lv-LV" dirty="0" smtClean="0"/>
              <a:t> priekšstatus par kādu cilvēku tipu, grupu vai sabiedrību. Tā pamatā ir </a:t>
            </a:r>
            <a:r>
              <a:rPr lang="lv-LV" b="1" dirty="0" smtClean="0">
                <a:solidFill>
                  <a:srgbClr val="FF0000"/>
                </a:solidFill>
              </a:rPr>
              <a:t>aizspriedumi</a:t>
            </a:r>
            <a:r>
              <a:rPr lang="lv-LV" dirty="0" smtClean="0"/>
              <a:t>, </a:t>
            </a:r>
            <a:r>
              <a:rPr lang="lv-LV" b="1" dirty="0" smtClean="0">
                <a:solidFill>
                  <a:srgbClr val="FF0000"/>
                </a:solidFill>
              </a:rPr>
              <a:t>nevis fakti</a:t>
            </a:r>
            <a:r>
              <a:rPr lang="lv-LV" dirty="0" smtClean="0"/>
              <a:t>. Stereotipi nostiprinās cilvēka atmiņā un pretojas pārmaiņām vai faktiem, kuri pierāda </a:t>
            </a:r>
            <a:r>
              <a:rPr lang="lv-LV" dirty="0" err="1" smtClean="0"/>
              <a:t>pretēj</a:t>
            </a:r>
            <a:endParaRPr lang="lv-LV"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endParaRPr lang="lv-LV"/>
          </a:p>
        </p:txBody>
      </p:sp>
      <p:pic>
        <p:nvPicPr>
          <p:cNvPr id="16386" name="Picture 2" descr="http://2.bp.blogspot.com/_gPwYqW1RqwM/S9sVhAIAPkI/AAAAAAAABys/7kfsbB9fS6M/s1600/thank-you.jpg"/>
          <p:cNvPicPr>
            <a:picLocks noChangeAspect="1" noChangeArrowheads="1"/>
          </p:cNvPicPr>
          <p:nvPr/>
        </p:nvPicPr>
        <p:blipFill>
          <a:blip r:embed="rId2" cstate="print"/>
          <a:srcRect/>
          <a:stretch>
            <a:fillRect/>
          </a:stretch>
        </p:blipFill>
        <p:spPr bwMode="auto">
          <a:xfrm>
            <a:off x="71374" y="214290"/>
            <a:ext cx="9072626" cy="647558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56"/>
            <a:ext cx="8229600" cy="703282"/>
          </a:xfrm>
        </p:spPr>
        <p:txBody>
          <a:bodyPr>
            <a:normAutofit fontScale="90000"/>
          </a:bodyPr>
          <a:lstStyle/>
          <a:p>
            <a:r>
              <a:rPr lang="lv-LV" dirty="0" err="1" smtClean="0"/>
              <a:t>Mobinga</a:t>
            </a:r>
            <a:r>
              <a:rPr lang="lv-LV" dirty="0" smtClean="0"/>
              <a:t> iedalījums:</a:t>
            </a:r>
            <a:br>
              <a:rPr lang="lv-LV" dirty="0" smtClean="0"/>
            </a:br>
            <a:endParaRPr lang="lv-LV" dirty="0"/>
          </a:p>
        </p:txBody>
      </p:sp>
      <p:sp>
        <p:nvSpPr>
          <p:cNvPr id="3" name="Content Placeholder 2"/>
          <p:cNvSpPr>
            <a:spLocks noGrp="1"/>
          </p:cNvSpPr>
          <p:nvPr>
            <p:ph idx="1"/>
          </p:nvPr>
        </p:nvSpPr>
        <p:spPr/>
        <p:txBody>
          <a:bodyPr/>
          <a:lstStyle/>
          <a:p>
            <a:r>
              <a:rPr lang="lv-LV" dirty="0" smtClean="0"/>
              <a:t>fiziskais </a:t>
            </a:r>
            <a:r>
              <a:rPr lang="lv-LV" dirty="0" err="1" smtClean="0"/>
              <a:t>mobings</a:t>
            </a:r>
            <a:r>
              <a:rPr lang="lv-LV" dirty="0" smtClean="0"/>
              <a:t> ir saistīts ar spēka pielietošanu pret otru cilvēku;</a:t>
            </a:r>
          </a:p>
          <a:p>
            <a:endParaRPr lang="lv-LV" dirty="0"/>
          </a:p>
        </p:txBody>
      </p:sp>
      <p:pic>
        <p:nvPicPr>
          <p:cNvPr id="45058" name="Picture 2" descr="http://thumbs.dreamstime.com/z/mobbing-work-9981449.jpg"/>
          <p:cNvPicPr>
            <a:picLocks noChangeAspect="1" noChangeArrowheads="1"/>
          </p:cNvPicPr>
          <p:nvPr/>
        </p:nvPicPr>
        <p:blipFill>
          <a:blip r:embed="rId2" cstate="print"/>
          <a:srcRect/>
          <a:stretch>
            <a:fillRect/>
          </a:stretch>
        </p:blipFill>
        <p:spPr bwMode="auto">
          <a:xfrm>
            <a:off x="500034" y="3286124"/>
            <a:ext cx="4419905" cy="3071834"/>
          </a:xfrm>
          <a:prstGeom prst="rect">
            <a:avLst/>
          </a:prstGeom>
          <a:noFill/>
        </p:spPr>
      </p:pic>
      <p:pic>
        <p:nvPicPr>
          <p:cNvPr id="45060" name="Picture 4" descr="https://encrypted-tbn1.gstatic.com/images?q=tbn:ANd9GcQAPK3u-rg58VCB_xs9sqFrWEdkM7OjmhpwDNklOqVvgJGje48I3Q"/>
          <p:cNvPicPr>
            <a:picLocks noChangeAspect="1" noChangeArrowheads="1"/>
          </p:cNvPicPr>
          <p:nvPr/>
        </p:nvPicPr>
        <p:blipFill>
          <a:blip r:embed="rId3" cstate="print"/>
          <a:srcRect/>
          <a:stretch>
            <a:fillRect/>
          </a:stretch>
        </p:blipFill>
        <p:spPr bwMode="auto">
          <a:xfrm>
            <a:off x="5072066" y="3429000"/>
            <a:ext cx="2890777" cy="280985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dirty="0"/>
          </a:p>
        </p:txBody>
      </p:sp>
      <p:sp>
        <p:nvSpPr>
          <p:cNvPr id="3" name="Content Placeholder 2"/>
          <p:cNvSpPr>
            <a:spLocks noGrp="1"/>
          </p:cNvSpPr>
          <p:nvPr>
            <p:ph idx="1"/>
          </p:nvPr>
        </p:nvSpPr>
        <p:spPr>
          <a:xfrm>
            <a:off x="428596" y="500042"/>
            <a:ext cx="8258204" cy="5626121"/>
          </a:xfrm>
        </p:spPr>
        <p:txBody>
          <a:bodyPr/>
          <a:lstStyle/>
          <a:p>
            <a:r>
              <a:rPr lang="lv-LV" dirty="0" smtClean="0"/>
              <a:t>verbālais </a:t>
            </a:r>
            <a:r>
              <a:rPr lang="lv-LV" dirty="0" err="1" smtClean="0"/>
              <a:t>mobings</a:t>
            </a:r>
            <a:r>
              <a:rPr lang="lv-LV" dirty="0" smtClean="0"/>
              <a:t> ir vārdiska pazemošana, apsmiešana, izjokošana, aprunāšana, iebiedēšana;</a:t>
            </a:r>
            <a:endParaRPr lang="lv-LV" dirty="0"/>
          </a:p>
        </p:txBody>
      </p:sp>
      <p:pic>
        <p:nvPicPr>
          <p:cNvPr id="44034" name="Picture 2" descr="http://thumbs.dreamstime.com/z/handsome-young-businessman-covering-his-mouth-laughing-pointing-someone-something-closeup-portrait-copy-space-33081383.jpg"/>
          <p:cNvPicPr>
            <a:picLocks noChangeAspect="1" noChangeArrowheads="1"/>
          </p:cNvPicPr>
          <p:nvPr/>
        </p:nvPicPr>
        <p:blipFill>
          <a:blip r:embed="rId2" cstate="print"/>
          <a:srcRect/>
          <a:stretch>
            <a:fillRect/>
          </a:stretch>
        </p:blipFill>
        <p:spPr bwMode="auto">
          <a:xfrm>
            <a:off x="4572000" y="2928934"/>
            <a:ext cx="4399153" cy="3238481"/>
          </a:xfrm>
          <a:prstGeom prst="rect">
            <a:avLst/>
          </a:prstGeom>
          <a:noFill/>
        </p:spPr>
      </p:pic>
      <p:pic>
        <p:nvPicPr>
          <p:cNvPr id="44036" name="Picture 4" descr="http://i.telegraph.co.uk/multimedia/archive/02570/Laughing_Animals_2570870k.jpg"/>
          <p:cNvPicPr>
            <a:picLocks noChangeAspect="1" noChangeArrowheads="1"/>
          </p:cNvPicPr>
          <p:nvPr/>
        </p:nvPicPr>
        <p:blipFill>
          <a:blip r:embed="rId3" cstate="print"/>
          <a:srcRect/>
          <a:stretch>
            <a:fillRect/>
          </a:stretch>
        </p:blipFill>
        <p:spPr bwMode="auto">
          <a:xfrm>
            <a:off x="500034" y="2714620"/>
            <a:ext cx="4165197" cy="260507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a:xfrm>
            <a:off x="428596" y="571480"/>
            <a:ext cx="8258204" cy="5554683"/>
          </a:xfrm>
        </p:spPr>
        <p:txBody>
          <a:bodyPr/>
          <a:lstStyle/>
          <a:p>
            <a:r>
              <a:rPr lang="lv-LV" dirty="0" smtClean="0"/>
              <a:t>izstumšana jeb slēptais </a:t>
            </a:r>
            <a:r>
              <a:rPr lang="lv-LV" dirty="0" err="1" smtClean="0"/>
              <a:t>mobings</a:t>
            </a:r>
            <a:r>
              <a:rPr lang="lv-LV" dirty="0" smtClean="0"/>
              <a:t> ir, kad cilvēks tiek izstumts no grupas, tiek ignorēts, izolēts, izturas tā, it kā viņa nemaz nebūtu un liek viņam “ostīt citu cilvēku zeķes.”</a:t>
            </a:r>
            <a:endParaRPr lang="lv-LV" dirty="0"/>
          </a:p>
        </p:txBody>
      </p:sp>
      <p:pic>
        <p:nvPicPr>
          <p:cNvPr id="43010" name="Picture 2" descr="http://blog.sironaconsulting.com/.a/6a00d8341c761a53ef0153943ceb89970b-500wi"/>
          <p:cNvPicPr>
            <a:picLocks noChangeAspect="1" noChangeArrowheads="1"/>
          </p:cNvPicPr>
          <p:nvPr/>
        </p:nvPicPr>
        <p:blipFill>
          <a:blip r:embed="rId2" cstate="print"/>
          <a:srcRect/>
          <a:stretch>
            <a:fillRect/>
          </a:stretch>
        </p:blipFill>
        <p:spPr bwMode="auto">
          <a:xfrm>
            <a:off x="2143108" y="3143248"/>
            <a:ext cx="4429156" cy="306497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229600" cy="917596"/>
          </a:xfrm>
        </p:spPr>
        <p:txBody>
          <a:bodyPr>
            <a:normAutofit fontScale="90000"/>
          </a:bodyPr>
          <a:lstStyle/>
          <a:p>
            <a:r>
              <a:rPr lang="lv-LV" b="1" dirty="0" err="1" smtClean="0"/>
              <a:t>Mobinga</a:t>
            </a:r>
            <a:r>
              <a:rPr lang="lv-LV" b="1" dirty="0" smtClean="0"/>
              <a:t> izpausmes</a:t>
            </a:r>
            <a:br>
              <a:rPr lang="lv-LV" b="1" dirty="0" smtClean="0"/>
            </a:br>
            <a:endParaRPr lang="lv-LV" dirty="0"/>
          </a:p>
        </p:txBody>
      </p:sp>
      <p:sp>
        <p:nvSpPr>
          <p:cNvPr id="3" name="Content Placeholder 2"/>
          <p:cNvSpPr>
            <a:spLocks noGrp="1"/>
          </p:cNvSpPr>
          <p:nvPr>
            <p:ph idx="1"/>
          </p:nvPr>
        </p:nvSpPr>
        <p:spPr>
          <a:xfrm>
            <a:off x="285720" y="928670"/>
            <a:ext cx="8401080" cy="5197493"/>
          </a:xfrm>
        </p:spPr>
        <p:txBody>
          <a:bodyPr/>
          <a:lstStyle/>
          <a:p>
            <a:r>
              <a:rPr lang="lv-LV" dirty="0" smtClean="0">
                <a:solidFill>
                  <a:srgbClr val="FF0000"/>
                </a:solidFill>
              </a:rPr>
              <a:t>Darbinieka izpausmes brīvības apdraudējumi</a:t>
            </a:r>
            <a:r>
              <a:rPr lang="lv-LV" dirty="0" smtClean="0"/>
              <a:t>: ierobežo iespējas izpausties, uzkliegšana vai skaļas lamas, pastāvīga kritika darbā, kritika par privāto dzīvi, telefonisks terors, mutiski un rakstiski draudi, kontaktēšanās noliegums ar skatienu vai žestiem, kontaktēšanās noliegums ar pieņēmumiem, bet tieši tos neizsakot.</a:t>
            </a:r>
            <a:endParaRPr lang="lv-LV" dirty="0"/>
          </a:p>
        </p:txBody>
      </p:sp>
      <p:pic>
        <p:nvPicPr>
          <p:cNvPr id="41986" name="Picture 2" descr="http://weaponsman.com/wp-content/uploads/2013/08/dr-evil.jpg"/>
          <p:cNvPicPr>
            <a:picLocks noChangeAspect="1" noChangeArrowheads="1"/>
          </p:cNvPicPr>
          <p:nvPr/>
        </p:nvPicPr>
        <p:blipFill>
          <a:blip r:embed="rId2" cstate="print"/>
          <a:srcRect/>
          <a:stretch>
            <a:fillRect/>
          </a:stretch>
        </p:blipFill>
        <p:spPr bwMode="auto">
          <a:xfrm>
            <a:off x="2214546" y="4448043"/>
            <a:ext cx="3214710" cy="240995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a:xfrm>
            <a:off x="428596" y="571480"/>
            <a:ext cx="8258204" cy="5554683"/>
          </a:xfrm>
        </p:spPr>
        <p:txBody>
          <a:bodyPr/>
          <a:lstStyle/>
          <a:p>
            <a:r>
              <a:rPr lang="lv-LV" dirty="0" smtClean="0">
                <a:solidFill>
                  <a:srgbClr val="FF0000"/>
                </a:solidFill>
              </a:rPr>
              <a:t>Sociālo attiecību apdraudējumi</a:t>
            </a:r>
            <a:r>
              <a:rPr lang="lv-LV" dirty="0" smtClean="0"/>
              <a:t>: nesarunāšanās ar darbinieku, neļaušana uzrunāt darbinieku, darbinieka telpas novietošana ļoti tālu no kolēģiem, apiešanās ar darbinieku kā ar "tukšu vietu".</a:t>
            </a:r>
            <a:endParaRPr lang="lv-LV" dirty="0"/>
          </a:p>
        </p:txBody>
      </p:sp>
      <p:pic>
        <p:nvPicPr>
          <p:cNvPr id="40962" name="Picture 2" descr="http://3.bp.blogspot.com/-7kMkxsu0WcU/TXtRwuerTeI/AAAAAAAAAS8/YBXADbOJ_eE/s1600/iStock_000014034226XSmall.jpg"/>
          <p:cNvPicPr>
            <a:picLocks noChangeAspect="1" noChangeArrowheads="1"/>
          </p:cNvPicPr>
          <p:nvPr/>
        </p:nvPicPr>
        <p:blipFill>
          <a:blip r:embed="rId2" cstate="print"/>
          <a:srcRect/>
          <a:stretch>
            <a:fillRect/>
          </a:stretch>
        </p:blipFill>
        <p:spPr bwMode="auto">
          <a:xfrm>
            <a:off x="2357422" y="3143248"/>
            <a:ext cx="3305175" cy="329565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a:xfrm>
            <a:off x="428596" y="285728"/>
            <a:ext cx="8258204" cy="5840435"/>
          </a:xfrm>
        </p:spPr>
        <p:txBody>
          <a:bodyPr>
            <a:normAutofit/>
          </a:bodyPr>
          <a:lstStyle/>
          <a:p>
            <a:r>
              <a:rPr lang="lv-LV" dirty="0" smtClean="0">
                <a:solidFill>
                  <a:srgbClr val="FF0000"/>
                </a:solidFill>
              </a:rPr>
              <a:t>Sociālā stāvokļa apdraudējumi</a:t>
            </a:r>
            <a:r>
              <a:rPr lang="lv-LV" dirty="0" smtClean="0"/>
              <a:t>: aprunāšana, baumošana, padarīšana citu acīs par smieklīgu, psihiski slimu, uzjautrināšanās par kādu fizisku trūkumu, privāto dzīvi, tautību, gaitas, balss vai žestu atdarināšana, lai uzjautrinātos, darbinieka visu lēmumu apstrīdēšana, seksuāla uzmākšanās vai vārdiski izteikti seksuāli piedāvājumi.</a:t>
            </a:r>
            <a:endParaRPr lang="lv-LV" dirty="0"/>
          </a:p>
        </p:txBody>
      </p:sp>
      <p:pic>
        <p:nvPicPr>
          <p:cNvPr id="39938" name="Picture 2" descr="http://www.gotarant.com/media/rants/hate.jpg"/>
          <p:cNvPicPr>
            <a:picLocks noChangeAspect="1" noChangeArrowheads="1"/>
          </p:cNvPicPr>
          <p:nvPr/>
        </p:nvPicPr>
        <p:blipFill>
          <a:blip r:embed="rId2" cstate="print"/>
          <a:srcRect/>
          <a:stretch>
            <a:fillRect/>
          </a:stretch>
        </p:blipFill>
        <p:spPr bwMode="auto">
          <a:xfrm>
            <a:off x="2357422" y="4286256"/>
            <a:ext cx="3000396" cy="242635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TotalTime>
  <Words>729</Words>
  <Application>Microsoft Office PowerPoint</Application>
  <PresentationFormat>On-screen Show (4:3)</PresentationFormat>
  <Paragraphs>47</Paragraphs>
  <Slides>32</Slides>
  <Notes>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Mobings,Bosings,Stereotipi</vt:lpstr>
      <vt:lpstr>Kas ir mobings?</vt:lpstr>
      <vt:lpstr>Kas parasti ir iemesls mobinga sākumam?</vt:lpstr>
      <vt:lpstr>Mobinga iedalījums: </vt:lpstr>
      <vt:lpstr>Slide 5</vt:lpstr>
      <vt:lpstr>Slide 6</vt:lpstr>
      <vt:lpstr>Mobinga izpausmes </vt:lpstr>
      <vt:lpstr>Slide 8</vt:lpstr>
      <vt:lpstr>Slide 9</vt:lpstr>
      <vt:lpstr>Slide 10</vt:lpstr>
      <vt:lpstr>Slide 11</vt:lpstr>
      <vt:lpstr>Kas mudina cilvēku kritizēt pārējos? </vt:lpstr>
      <vt:lpstr>Slide 13</vt:lpstr>
      <vt:lpstr>Slide 14</vt:lpstr>
      <vt:lpstr>Slide 15</vt:lpstr>
      <vt:lpstr>Slide 16</vt:lpstr>
      <vt:lpstr>Slide 17</vt:lpstr>
      <vt:lpstr>Slide 18</vt:lpstr>
      <vt:lpstr>Slide 19</vt:lpstr>
      <vt:lpstr>Kādas ir mobinga sekas? </vt:lpstr>
      <vt:lpstr>Slide 21</vt:lpstr>
      <vt:lpstr>Slide 22</vt:lpstr>
      <vt:lpstr>Slide 23</vt:lpstr>
      <vt:lpstr>Slide 24</vt:lpstr>
      <vt:lpstr>Kas ir bosings?</vt:lpstr>
      <vt:lpstr>Bosinga pamatizpausmes: </vt:lpstr>
      <vt:lpstr>Bosinga sekas </vt:lpstr>
      <vt:lpstr>Slide 28</vt:lpstr>
      <vt:lpstr>Kas ir stereotipi?</vt:lpstr>
      <vt:lpstr>Slide 30</vt:lpstr>
      <vt:lpstr>Slide 31</vt:lpstr>
      <vt:lpstr>Slide 32</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Mobings,Bosings,Stereotipi</dc:title>
  <dc:creator>user</dc:creator>
  <cp:lastModifiedBy>user</cp:lastModifiedBy>
  <cp:revision>15</cp:revision>
  <dcterms:created xsi:type="dcterms:W3CDTF">2014-01-21T18:17:09Z</dcterms:created>
  <dcterms:modified xsi:type="dcterms:W3CDTF">2014-01-21T20:39:10Z</dcterms:modified>
</cp:coreProperties>
</file>