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B64-D4D0-45D6-8E6D-C12ABE3E2914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7BE1-363B-4530-8C0F-75A4D07441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Mārketings un konkurence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s.atelier.net/sites/default/files/imagecache/scale_crop_587_310/articles/418887/atelier-concurr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05200"/>
            <a:ext cx="5591175" cy="2952751"/>
          </a:xfrm>
          <a:prstGeom prst="rect">
            <a:avLst/>
          </a:prstGeom>
          <a:noFill/>
        </p:spPr>
      </p:pic>
      <p:pic>
        <p:nvPicPr>
          <p:cNvPr id="12292" name="Picture 4" descr="http://www.agence-csv.com/wp-content/uploads/2013/06/analyse-concurr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3581400" cy="2566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SVID analīze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Mārketinga</a:t>
            </a:r>
            <a:r>
              <a:rPr lang="en-US" dirty="0"/>
              <a:t> </a:t>
            </a:r>
            <a:r>
              <a:rPr lang="en-US" dirty="0" err="1"/>
              <a:t>iekšējās</a:t>
            </a:r>
            <a:r>
              <a:rPr lang="en-US" dirty="0"/>
              <a:t> un </a:t>
            </a:r>
            <a:r>
              <a:rPr lang="en-US" dirty="0" err="1"/>
              <a:t>ārējās</a:t>
            </a:r>
            <a:r>
              <a:rPr lang="en-US" dirty="0"/>
              <a:t> vides </a:t>
            </a:r>
            <a:r>
              <a:rPr lang="en-US" dirty="0" err="1"/>
              <a:t>novērtēšana</a:t>
            </a:r>
            <a:r>
              <a:rPr lang="en-US" dirty="0"/>
              <a:t> </a:t>
            </a:r>
            <a:r>
              <a:rPr lang="en-US" dirty="0" err="1"/>
              <a:t>parasti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veikta</a:t>
            </a:r>
            <a:r>
              <a:rPr lang="en-US" dirty="0"/>
              <a:t> </a:t>
            </a:r>
            <a:r>
              <a:rPr lang="en-US" dirty="0" err="1"/>
              <a:t>izmantojot</a:t>
            </a:r>
            <a:r>
              <a:rPr lang="en-US" dirty="0"/>
              <a:t> </a:t>
            </a:r>
            <a:r>
              <a:rPr lang="en-US" dirty="0" smtClean="0"/>
              <a:t>SWOT</a:t>
            </a:r>
            <a:r>
              <a:rPr lang="lv-LV" dirty="0" smtClean="0"/>
              <a:t> </a:t>
            </a:r>
            <a:r>
              <a:rPr lang="en-US" dirty="0" err="1" smtClean="0"/>
              <a:t>jeb</a:t>
            </a:r>
            <a:r>
              <a:rPr lang="en-US" dirty="0" smtClean="0"/>
              <a:t> </a:t>
            </a:r>
            <a:r>
              <a:rPr lang="en-US" dirty="0" err="1"/>
              <a:t>latviešu</a:t>
            </a:r>
            <a:r>
              <a:rPr lang="en-US" dirty="0"/>
              <a:t> </a:t>
            </a:r>
            <a:r>
              <a:rPr lang="en-US" dirty="0" err="1"/>
              <a:t>valodā</a:t>
            </a:r>
            <a:r>
              <a:rPr lang="en-US" dirty="0"/>
              <a:t> – SVID </a:t>
            </a:r>
            <a:r>
              <a:rPr lang="en-US" dirty="0" err="1" smtClean="0"/>
              <a:t>analīzi</a:t>
            </a:r>
            <a:endParaRPr lang="lv-LV" dirty="0" smtClean="0"/>
          </a:p>
          <a:p>
            <a:r>
              <a:rPr lang="lv-LV" dirty="0" smtClean="0"/>
              <a:t>S – Strenght</a:t>
            </a:r>
          </a:p>
          <a:p>
            <a:r>
              <a:rPr lang="lv-LV" dirty="0" smtClean="0"/>
              <a:t>W – Weakness</a:t>
            </a:r>
          </a:p>
          <a:p>
            <a:r>
              <a:rPr lang="lv-LV" dirty="0" smtClean="0"/>
              <a:t>O – Opportunities</a:t>
            </a:r>
          </a:p>
          <a:p>
            <a:r>
              <a:rPr lang="lv-LV" dirty="0" smtClean="0"/>
              <a:t>T - </a:t>
            </a:r>
            <a:r>
              <a:rPr lang="en-US" dirty="0"/>
              <a:t>Threats</a:t>
            </a:r>
          </a:p>
        </p:txBody>
      </p:sp>
      <p:pic>
        <p:nvPicPr>
          <p:cNvPr id="24578" name="Picture 2" descr="http://www.empower2thrive.com/wp-content/uploads/2013/08/SW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3200400" cy="337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SVID (SWOT) </a:t>
            </a:r>
            <a:r>
              <a:rPr lang="en-US" dirty="0" err="1" smtClean="0"/>
              <a:t>analīzes</a:t>
            </a:r>
            <a:r>
              <a:rPr lang="en-US" dirty="0" smtClean="0"/>
              <a:t> </a:t>
            </a:r>
            <a:r>
              <a:rPr lang="en-US" dirty="0" err="1" smtClean="0"/>
              <a:t>gaitā</a:t>
            </a:r>
            <a:r>
              <a:rPr lang="en-US" dirty="0" smtClean="0"/>
              <a:t> </a:t>
            </a:r>
            <a:r>
              <a:rPr lang="en-US" dirty="0" err="1" smtClean="0"/>
              <a:t>novērtē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iekšējo</a:t>
            </a:r>
            <a:r>
              <a:rPr lang="en-US" dirty="0" smtClean="0"/>
              <a:t> </a:t>
            </a:r>
            <a:r>
              <a:rPr lang="en-US" dirty="0" err="1"/>
              <a:t>vidi</a:t>
            </a:r>
            <a:endParaRPr lang="en-US" dirty="0"/>
          </a:p>
          <a:p>
            <a:r>
              <a:rPr lang="en-US" dirty="0"/>
              <a:t>♦ (+) </a:t>
            </a:r>
            <a:r>
              <a:rPr lang="en-US" dirty="0" err="1"/>
              <a:t>iekšējo</a:t>
            </a:r>
            <a:r>
              <a:rPr lang="en-US" dirty="0"/>
              <a:t> </a:t>
            </a:r>
            <a:r>
              <a:rPr lang="en-US" dirty="0" err="1"/>
              <a:t>spēku</a:t>
            </a:r>
            <a:endParaRPr lang="en-US" dirty="0"/>
          </a:p>
          <a:p>
            <a:r>
              <a:rPr lang="en-US" dirty="0"/>
              <a:t>♦ (–) </a:t>
            </a:r>
            <a:r>
              <a:rPr lang="en-US" dirty="0" err="1"/>
              <a:t>iekšējo</a:t>
            </a:r>
            <a:r>
              <a:rPr lang="en-US" dirty="0"/>
              <a:t> </a:t>
            </a:r>
            <a:r>
              <a:rPr lang="en-US" dirty="0" err="1"/>
              <a:t>vājumu</a:t>
            </a:r>
            <a:endParaRPr lang="en-US" dirty="0"/>
          </a:p>
          <a:p>
            <a:r>
              <a:rPr lang="en-US" dirty="0" err="1"/>
              <a:t>ārējo</a:t>
            </a:r>
            <a:r>
              <a:rPr lang="en-US" dirty="0"/>
              <a:t> </a:t>
            </a:r>
            <a:r>
              <a:rPr lang="en-US" dirty="0" err="1"/>
              <a:t>vidi</a:t>
            </a:r>
            <a:endParaRPr lang="en-US" dirty="0"/>
          </a:p>
          <a:p>
            <a:r>
              <a:rPr lang="en-US" dirty="0"/>
              <a:t>♦ (+) </a:t>
            </a:r>
            <a:r>
              <a:rPr lang="en-US" dirty="0" err="1"/>
              <a:t>ārējās</a:t>
            </a:r>
            <a:r>
              <a:rPr lang="en-US" dirty="0"/>
              <a:t> </a:t>
            </a:r>
            <a:r>
              <a:rPr lang="en-US" dirty="0" err="1"/>
              <a:t>iespējas</a:t>
            </a:r>
            <a:endParaRPr lang="en-US" dirty="0"/>
          </a:p>
          <a:p>
            <a:r>
              <a:rPr lang="en-US" dirty="0"/>
              <a:t>♦ (–) </a:t>
            </a:r>
            <a:r>
              <a:rPr lang="en-US" dirty="0" err="1"/>
              <a:t>ārējos</a:t>
            </a:r>
            <a:r>
              <a:rPr lang="en-US" dirty="0"/>
              <a:t> </a:t>
            </a:r>
            <a:r>
              <a:rPr lang="en-US" dirty="0" err="1"/>
              <a:t>draudus</a:t>
            </a:r>
            <a:endParaRPr lang="en-US" dirty="0"/>
          </a:p>
        </p:txBody>
      </p:sp>
      <p:pic>
        <p:nvPicPr>
          <p:cNvPr id="23554" name="Picture 2" descr="http://cdn.wetfeet.com/upload/INT_weakness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3505200" cy="1884046"/>
          </a:xfrm>
          <a:prstGeom prst="rect">
            <a:avLst/>
          </a:prstGeom>
          <a:noFill/>
        </p:spPr>
      </p:pic>
      <p:pic>
        <p:nvPicPr>
          <p:cNvPr id="23556" name="Picture 4" descr="http://mikearonefitness.com/wp-content/uploads/2011/10/strongwe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81400"/>
            <a:ext cx="3981450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Konkurence</a:t>
            </a:r>
            <a:r>
              <a:rPr lang="en-US" dirty="0"/>
              <a:t>, </a:t>
            </a:r>
            <a:r>
              <a:rPr lang="en-US" dirty="0" err="1"/>
              <a:t>tās</a:t>
            </a:r>
            <a:r>
              <a:rPr lang="en-US" dirty="0"/>
              <a:t> </a:t>
            </a:r>
            <a:r>
              <a:rPr lang="en-US" dirty="0" err="1"/>
              <a:t>veidi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Viens</a:t>
            </a:r>
            <a:r>
              <a:rPr lang="en-US" dirty="0"/>
              <a:t> no </a:t>
            </a:r>
            <a:r>
              <a:rPr lang="en-US" dirty="0" err="1"/>
              <a:t>mārketinga</a:t>
            </a:r>
            <a:r>
              <a:rPr lang="en-US" dirty="0"/>
              <a:t> vides </a:t>
            </a:r>
            <a:r>
              <a:rPr lang="en-US" dirty="0" err="1"/>
              <a:t>būtiskākajiem</a:t>
            </a:r>
            <a:r>
              <a:rPr lang="en-US" dirty="0"/>
              <a:t> </a:t>
            </a:r>
            <a:r>
              <a:rPr lang="en-US" dirty="0" err="1"/>
              <a:t>faktoriem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konkurence</a:t>
            </a:r>
            <a:r>
              <a:rPr lang="en-US" dirty="0"/>
              <a:t>.</a:t>
            </a:r>
          </a:p>
          <a:p>
            <a:r>
              <a:rPr lang="en-US" dirty="0" err="1"/>
              <a:t>Konkurence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ekonomiskā</a:t>
            </a:r>
            <a:r>
              <a:rPr lang="en-US" dirty="0"/>
              <a:t> </a:t>
            </a:r>
            <a:r>
              <a:rPr lang="en-US" dirty="0" err="1"/>
              <a:t>sāncensība</a:t>
            </a:r>
            <a:r>
              <a:rPr lang="en-US" dirty="0"/>
              <a:t> </a:t>
            </a:r>
            <a:r>
              <a:rPr lang="en-US" dirty="0" err="1"/>
              <a:t>starp</a:t>
            </a:r>
            <a:r>
              <a:rPr lang="en-US" dirty="0"/>
              <a:t> </a:t>
            </a:r>
            <a:r>
              <a:rPr lang="en-US" dirty="0" err="1"/>
              <a:t>tirgus</a:t>
            </a:r>
            <a:r>
              <a:rPr lang="en-US" dirty="0"/>
              <a:t> </a:t>
            </a:r>
            <a:r>
              <a:rPr lang="en-US" dirty="0" err="1"/>
              <a:t>dalībniekiem</a:t>
            </a:r>
            <a:r>
              <a:rPr lang="en-US" dirty="0"/>
              <a:t>.</a:t>
            </a:r>
          </a:p>
        </p:txBody>
      </p:sp>
      <p:pic>
        <p:nvPicPr>
          <p:cNvPr id="22530" name="Picture 2" descr="http://extremebodyweightworkouts.com/wp-content/uploads/2011/04/explosive-strength-training-400x2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0"/>
            <a:ext cx="448235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Tirgus</a:t>
            </a:r>
            <a:r>
              <a:rPr lang="en-US" dirty="0" smtClean="0"/>
              <a:t> </a:t>
            </a:r>
            <a:r>
              <a:rPr lang="en-US" dirty="0" err="1" smtClean="0"/>
              <a:t>formu</a:t>
            </a:r>
            <a:r>
              <a:rPr lang="en-US" dirty="0" smtClean="0"/>
              <a:t> </a:t>
            </a:r>
            <a:r>
              <a:rPr lang="en-US" dirty="0" err="1" smtClean="0"/>
              <a:t>raksturojums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362" name="AutoShape 2" descr="data:image/jpeg;base64,/9j/4AAQSkZJRgABAQAAAQABAAD/2wCEAAkGBxMHBhUIBxQWFhQWFRUYFRgWFR0YHBwgFx4hHhsgHBYcICggIhomHSEeJj0iJS0rLi46HiAzODMsPSktLisBCgoKDg0OGxAQGy4mHyQwNywwLjQsLC0sLDQvLC0sMCwwLywsLDAsLywvLCwvKywsLCwsLCwtLCw4NCwsLzQsLP/AABEIAOsA1wMBEQACEQEDEQH/xAAcAAEAAwEBAQEBAAAAAAAAAAAABAcIBgUCAwH/xABNEAABAwICBAgJCAcGBwEAAAABAAIDBAUGEQcSITEXNUFRcXOTshMiUlRhgZHR0xQjMkJyobHBFTY3YoKSwghTdHWz4hZkg6Kj4fE0/8QAGwEBAAIDAQEAAAAAAAAAAAAAAAMGAQIFBAf/xAA/EQACAQICBwQIBAQFBQAAAAAAAQIDBBESBSExMkFRcRVhgaEGEyKRscHR8BQzQuE0cqLxIzVSgsIWU2KS4v/aAAwDAQACEQMRAD8AvFAEAQBAEAQBAEAQBAEAQBAEAQBAEAQBAEAQBAEAQBAEAQBAEAQBAEAQBAEAQBAEAQBAEAQBAEAQBAEAQBAEAQBAEAQBAEB+NZP8lpH1BGeo1zsufVGayli8AVJw9QeZy9o33LodnT5o0zjh6g8zl7RvuTs6fNDOOHqDzOXtG+5Ozp80M44eoPM5e0b7k7OnzQzjh6g8zl7RvuTs6fNDOOHqDzOXtG+5Ozp80M44eoPM5e0b7k7OnzQzjh6g8zl7RvuTs6fNDOOHqDzOXtG+5Ozp80M44eoPM5e0b7k7OnzQzjh6g8zl7RvuTs6fNDOOHqDzOXtG+5Ozp80M44eoPM5e0b7k7OnzQzjh6g8zl7RvuTs6fNDOOHqDzOXtG+5Ozp80M44eoPM5e0b7k7OnzQzjh6g8zl7RvuTs6fNDOOHqDzOXtG+5Ozp80M44eoPM5e0b7k7OnzQzjh6g8zl7RvuTs6fNDOftRacoausZTNpJAXva0EyN2axy5liWj5RTeIzltrnm4QBAEAQEO9cTzdVJ3Sto7yBjNWZEIWQEAQBAEAQBAEAQBAEAQBAEAQBAEAQBATrDx7B10XeCjq7j6BGylWiYIAgCAICHeuJ5uqk7pW0d5AxmrMiELICAIAgCAIAgCAIAgCAIAgCAIAgCAIAgJ1h49g66LvBR1dx9AjZSrRMEAQBAEBDvXE83VSd0raO8gYzVmRCFkBAEAQBAEAQBAS7Tbn3a4NoaTLXdnlmchsGZJPNkF5by7p2lGVarur+xJRpSqzUI7WfVDbH1t1Fth1dcuLRmdmYz5cvQle7hQoOvPHKlj3madGU6nq1tI1TA6mqHU8wycxxa4cxacj96mpVI1IKcNjWK6MjlFxk4vaj81IYCAIAgCAIAgCAnWHj2Drou8FHV3H0CNlKtEwQBAEAQEO9cTzdVJ3Sto7yBjNWZEIWQEAQBAEAQBAEB3WimgMlzkr3DxWM1R9p55D6AD7Qqf6YXShbwoLbJ4+C/dr3M6+iKTdRz4JYe88nDH69R9c/+pdTS3+VT/kXyPNafxa6n1pDt5osTPky8WXJ7T07HevWB9oWno1dKvYQXGHsvw2eWBnSVJwrt8HrOZXfPAEAQBAEAQBAEBOsPHsHXRd4KOruPoEbKVaJggCAIAgId64nm6qTulbR3kDGasyIQsgIAgCAIAgCA9Kw2SW+VvyajHNrOP0WjnJ/LlXg0hpGjY0vWVX0XF9y+9RPb2868ssf7F02S1x2a3toqTcN55XE7yfSfcF8m0hfVL2u61Ta9i5LgvvqWuhQjRpqESqMMfr1H1z/6l9M0t/lU/wCRfIrdp/FrqWXirD7MQW7wLshI3Mxu5jzH908vqPIvnuh9Kz0fXzrXF6pLn39Vw93E795aq4hhxWxlM3GgktlWaWtaWuHIeX0g8o9K+rW11Suaaq0pYxf34PuKrVpSpyyzWDIy9BoEAQBAEAQBATrDx7B10XeCjq7j6BGylWiYIAgCAICHeuJ5uqk7pW0d5AxmrMiELICAIAgCA/rGl7wxgJJOQA2k5+hYbSWLCWOpHc4d0evqQKi9Ext3iMfTP2jub956FUNJ+ldKljTtVml/q/SunPyXU69toqUvaq6ly4/sWNb6CO20wpqFgYwcg/EneT6SqHc3Va5qOpWk2/vZy6I71KlClHLBYIkjevOblNYY/XqPrn/1L6xpb/Kp/wAi+RVbT+LXUuVfJy1Hn3izQ3mn8BcGB3knc5v2Xcn4L3WOkbiynnoyw5rg+q+2Q17enWjhNfUrTEmBJrW01FDnLEOYeO0elo3j0j2BfQNF+k1vdtU6vsT/AKX0fDo/eyv3WjKlL2oa15nIqzHNCAIAgCAICdYePYOui7wUdXcfQI2Uq0TBAEAQBAQ71xPN1UndK2jvIGM1ZkQhZAQBAEB9wQuqJhDAC5ziA0DeSdy0qVI04uc3glrbMxi5PBbS3cH4RZZIhU1QDpyN+8Mz5G+n95fMdN6fqXsnSpPCn5y733cl89lmsrCNFZpa5fDodSq4dEID5e8RsL37AASfUtoxc5KK2vUYbSWLKSw1WBmLIamTcZhn6Nc5fmvr2lKDlo+pTjty/BfsVK1qYXEZPn8S718fLcEAQHC42wWKtjrjaG5Sb3sG5/OWjkf6OXp33LQHpHKk1b3TxjsUnw7n3d/Dps49/o5STqUlr4rn+/x6lYL6EV8IAgCAICdYePYOui7wUdXcfQI2Uq0TBAEAQBAQ71xPN1UndK2jvIGM1ZkQhZAQBAEBZujTDwgpv0zVjx3ZiIEfRbuLuk/h0r5/6V6Wc5/g6b1Le73wXhx7+h39FWmC9dLa9n18fh1O8VLOyEAQHI6R72LdZzQxH5yYFuXMz6x9f0fWeZWj0X0a7i59fJezDX1lwXht93M5mlLn1dPItsvh96ipAcjmF9MK0XfhK9i+WdtRn843xZR+8OXoO/7uRfItN6NdjdOH6Xrj05eGzz4ltsrlV6SfFame0uQesIAgKv0lYeFHU/pakGTJDlIANzjy9Dvx6V9F9FtLOvT/AAtV+1HZ3rl4fDoV7Slpkl62Ox7ev7nDK3nICAIAgJ1h49g66LvBR1dx9AjZSrRMEAQBAEBDvXE83VSd0raO8gYzVmRCFkBAEBOsdvN1u8dC367gCeYDa4+oAryX90rW2nXf6V58F4sloUvW1Iw5l8RRiGIRRABrQAANwA2AL4xOcpyc5PFvW/EuUUorBH2tTIQHmYgvcdioDVVW07mNG9x5h6Oc8i6GjNG1b+sqdPZxfBL72Lj5nnubmFCGaXguZSl2uUl2r3VlYc3OPqA5ABzBfW7O0pWlGNGksEvPvfeyp1qsqs3OW1kRekjPWwzfX2C5Cph2tOyRnI4e8ch95XM0roynf0HTnqe1Pk/pzXzPTa3MreeZbOK5l022vjudG2ro3azHDZ6OcEchHMvk13aVbWq6VVYNfeK7i10qsasVOL1EpeckCAh3agbdLbJQzbntI6DyH1HI+peqxupWtxCtH9L964rxWoir0lVpuD4lCzxGCZ0Moyc0kEcxGwr7RCcZxUo7HrRTZRcW0z4WxgIAgJ1h49g66LvBR1dx9AjZSrRMEAQBAEBDvXE83VSd0raO8gYzVmRCFkBAEB22iqk8LepKl31I8h0vIH4ByqfpfXyWcaa/VLySx+OB1dEQxquXJfEtNfNyxhAfwnIZlEm3ggUfiq9Ovl3dUknUBLYxzNG7ZzneelfYdEaOjY20aa3tsnzf7bEVC7uHXquXDh0PHXTPMEAQHV6O72bbeRRyH5qYhpHM4/RI9Oez1+hVv0m0bG5tXVivbhr6rivmu9d50dG3Lp1cj2S+PAt5fLyzhAEBS+PqT5JiqUNGQfqvH8QBP/dmvrPo7X9do6m3tXs+54LywKppGGS4l36/vxOeXbPEEAQE6w8ewddF3go6u4+gRspVomCAIAgCAh3riebqpO6VtHeQMZqzIhCyAgCAsTREP/0nqf61RfTR6qC/m/4nc0L+vw+ZYqop3AgPPxE8x2CofHvEMuX8pXu0XFSvaKezPH4ogum1Rm1yfwKGX2YpwQBAEB9wyGGZsse9pBHSNy1nFSi4y2PUZi2nijQx3r4aXcIAgKn0pjLEjcv7lnecvpfoi8bB/wAz+CK3pf8APXT5s45Wk5YQBATrDx7B10XeCjq7j6BGylWiYIAgCAICHeuJ5uqk7pW0d5AxmrMiELICAIDvdEtQG189Md7mNcP4Dke8qZ6ZUm6FKpybXvWP/E7Ghp4TlHmvh/csxfPiwBAfnUQipp3QS7WuaWnocMj9ykpVZUqkakdqaa8NZrOKlFxfEoO5UTrdXvo6j6THEH8j0EbfWvtNtcQuKMa0Nklj99CmVabpzcJbURlOaBAEB7OELYbriCKBo8Vrg9/2WHM+3YPWFy9M3itLKdR7WsF1ez3beiPVZUXVrRj4vwLwXx8twQBAU/pKqPD4pcwfUYxv3a39S+pei1Jw0dFv9Tb88PkVfSks1w1ySXz+ZyysRzwgCAnWHj2Drou8FHV3H0CNlKtEwQBAEAQEO9cTzdVJ3Sto7yBjNWZEIWQEAQHuYKuP6MxJFK85NcdR3Q/Zt9AOR9S5GnbT8VY1ILaliuq1+axXieuxq+qrxb2bPeXavkRbQgCA5bGmEhfmCppSGztGW3c8cx5iOQ+o+iyaB087B+qq66b98XzXdzXiu/nX1iq6zR1SXmVRcLfLbZ/AVzHMdzOG/oO4j0hfSbe6o3EM9GSku771eJW6lKdN5ZrBkZTmh6Foss95n8FQMLtu125rel24fivFe6Qt7OGatJLu4voiajb1KzwgvoW9hXDrMPUXg2HWkdkZH8/MB+6F8w0xpeppGri9UFsXzfe/LZ1s9naRt4YcXtZ7a456wgPiWQQxGWU5NaCSTyAbStoQlOShFYt6l4mJNRWLKEu1abjc5Kx/13ud0AnYPUNi+02lurehCiv0pL3fUplap6yo5viyIvSRhAEBOsPHsHXRd4KOruPoEbKVaJggCAIAgId64nm6qTulbR3kDGasyIQsgIAgCAujBF8F6sw8IfnY8myc55nesfeCvlHpBox2V03FexLXH5rw+GBatH3PrqWvatT+vidCuEe4IAgPzngbUR+DqGtc3mcAR7CpKdWpSlmpyafNPD4GJRjJYSWJBGH6QO1hTQ9k33L2PS181h66f/s/qQ/hKH+he5HoMYI2akYAA3ADIexeGU5TeaTxZOkksEfS1AQBAcVpLvvyO3fouA+PKPHy5Gf7js6AVbvRTRjrVvxU17MNnfL9vjgcnStzkh6pbXt6fuVWvoxXQgCAICdYePYOui7wUdXcfQI2Uq0TBAEAQBAQ71xPN1UndK2jvIGM1ZkQhZAQBAEB6WH7zJYriKym28jmnc5p3g+/kXg0jo+lfUHRqeD5Pn97UT29xKhPPH+5dVnusV4oRWUJzad45WnlDhyEf+18lvrGtZ1nSqrX5Nc13f22lsoV4VoZ4E1eQlCAIAgCAIAgPIxLf47BQ+Hn2vOYjZyuP5NHKfzyXU0ToqrpCtkjqit6XL93wXyPLdXULeGL28EUrca19xrXVlWc3vOZP4AegDYvrNtb07elGlTWEVqX338SqVKkqknOW1kdTmgQBAEBOsPHsHXRd4KOruPoEbKVaJggCAIAgId64nm6qTulbR3kDGasyIQsgIAgCAID0bHe5rHV/KKF2/6TTta4cxH57wvDf6OoX1L1dZdHxXT7wJ7e4nQlmg/3LVw9jGnvLRG4+Dl8h53n91249Gw+hfONJ+jt1Ztyis8Oa4dVw813littIUq2p6ny+h0a4B7wgCAID+E5DMok28EDkcR47htrTDbsppecfQb0uG/oHtCtOi/Re4uGp3HsQ/qfhw6v3M5l1pOnT1U9b8vvoVfcrhJc6s1Vc4uceU8noA5B6F9DtrWlbU1SpRwivvxZXatWdWWabxZFXoNAgCAIAgJ1h49g66LvBR1dx9AjZSrRMEAQBAEBDvXE83VSd0raO8gYzVmRCFkBAEAQBAEAQHtWvFVXawGU8pLR9V/jjoGe0DoyXKu9CWN08alNY81qflt8cT1Ur2vS1Rlq950VNpNla3KqgY4/uuLPx1lwqvobbt/4dSS6pP6Huhpmot6Kfl9SRwof8r/5v9i8/wD0Wv8Av/0f/RJ21/4ef7ESr0lzyDKkijZ9ol5/IL10fQ61jrqTlL3L6/Einpiq92KXn9DmbriCpuw1a6Vzm+SPFb/KMh7V37PRdpaa6NNJ89r971nPrXVWrvy+h5i6BAEAQBAEAQBATrDx7B10XeCjq7j6BGylWiYIAgCAICHeuJ5uqk7pW0d5AxmrMiELICAIAgCAIAgCAIAgCAIAgCAIAgCAIAgJ1h49g66LvBR1dx9AjZSrRMEAQBAEBDvXE83VSd0raO8gYzVmRCFkF04C0Nx1tqjumJnv+caHthYdXJrhmNdxGeZGRyGWXPyLlV7+Sk4w95uo8zoW6ObBWv8AklG5nhN2UdXrPz+yXHb6lB+KuFrfwM5UcPo1wZb77PWMvLnZQzBkRMoYS3N2/dmdgXqubirDLl4o1SRYEehy1Sx+EjEpB3ETZj2ryfjq3PyNsqOP0kYDtliwm+4WVxMrXRgfPB+xzgD4vQvTbXNWdRRls6GGlgebof0fQYro56+9B/g2ubHHqO1c3AZvz6AW+0qS8uZU2oxMRWJ6WlTRlTYewx+lrEHgskYJdd+sNR/i5jZv1y32lR2l3OdTLMzKOCPC0RYVosTfKf8AiFxHg/A+Dyk8H9PX1un6LVNeVqlPDIYikyzItDlpmjEkQlIO4ibMe0Lwfjq3PyNsqOT0iYBtdjwjNcbO4mZpj1R4cP8ApPa0+Ly7CV6Le5qzqKMtnQw0sD+aP9DbbhbmXPFDntDwHMhYdU6p3GRxBIJG3VGRGzM55gZuL9p5afvCjzOpGi6yXLXpbefnG/S8FUl729LSXAesLz/jK8db+BnKipdJGAJMFVbXh3hKeQkRyZZEEbdV43a2XLy5E7MiB0ba6VZYcTRrA63RPo8osU4XdcLsJC8TPZ4ry0ZANI2esrzXdzUp1MsTaKTRxVJYYZdJxsDw7wHy2SHLW26rZC0eNz5DevXKpJUM/HDE1w1nY6XdH9FhTDcddaBIHuqGxnWfrDIse47OfNoXms7mpUm1LkZkkio10jUICdYePYOui7wUdXcfQI2Uq0TBAEAQBAQ71xPN1UndK2jvIGM1ZkQhZBrLD9fT41wUGQuzZLAYpmtdk5hczVe08zhny79h2gquVIyo1NfAlWtFU4k0Gz0kbp7BM2YDMiN41H9Ad9Fx6dVdCnpCL1TRo4FTTRuhlMU4LXNJDg4ZEEbCCDtBzXSWDWKNTVejX9nlJ1A/NV24/Nl1JVsMo8isS2ERp+3xDR9op15MhJFTl7s/72TaAf8AqODfUFwJP19fq/Ik2IYFmbjHRdHS1hz1oHU8hzzObAWZ5+Vlqu9aV06VZ4c8QtaMz19I6grpKKpGT43uY8cxYSD94XejJSimiM1Fok/Z1SfYd33LgXX50iWOwzXhOjbcMU0tFOM2yVELXA8oc8B33ZruVnlpya5ES2mjNMlzfa8AzPo3FrnlkesN4Dz43taCPWuJZwUqqTJZbDOGG7s+xX2G505IMcjXHLlGfjDoLcx613KtNTg4kSeBpHTHRCt0eVOvlmwMkaSNxa4Z5ekt1h61w7SWWsiWWw8j+z9+ozv8TJ3WKTSH5vgYjsKyoP24n/M5f9Vy98/4X/avga/qLH/tEfqXD/i2f6cq8WjvzX0+aNp7DPK7RGEBOsPHsHXRd4KOruPoEbKVaJggCAIAgId64nm6qTulbR3kDGasyIQsg7S34QvFphiu1ljmDZY45GPp35kteA4BzWnW5doIy6V5JV6E24z4czODL20ZVNxqsPF2MGlsoeQwuaGvczIZFzW7Ac8xuBOW3nPJuVTU/wDD2Eix4lA6V3sk0h1jqTLV8IAcvKDWh/r1w7712LNNUY4kctpoLRr+zyk6gfmuLcfmy6ki2GfdFdj/AE/jeCneM2Ru8NJ9mPbkfQXarf4l2bqpkovv1EcVrNC43v1ttsDaDFzm6kubmsdG+QO1CNpDGncSN/5Lj0aVWTxp8CRtcSNgfENpq5XWrB7mA5GVzGRPjH1Wl3jNAJ+iOdZr0q0faqfEJrgVDp5sX6MxgLjEPEqWa38bMmvHs1T/ABFdLR9TNTy8jSS1lv6Jf2dUn2Hd9y5t1+dI3jsMx2Su/Rd6guOWfgpo5MufUcHZfcu9Ujmg48yJGoccWgY1wO+mtjmkyMZLA7kJBDm7eZw2Z8ma4FGfqqqb4ErWKKRwhoxr63EkcV0p3xQska6V0gAGq05kNP1icstmY25rqVrymoPK9ZoostXTnem23BD6In5yoc1jBy5NcHPOXNkMs/3gvBY03KqnwRtJ6iN/Z+/UZ3+Jk7rFnSH5vgI7CsqD9uJ/zOX/AFXL3z/hf9q+Br+otjTZY6i/4WipbPEZXipY8tblsaGSAnaRyke1c+yqRp1G5Ph9DaSxRRtdgC5W+jfWVlK9sbGlz3EtyAG87CurG6pSeCZplZzS9BgnWHj2Drou8FHV3H0CNlKtEwQBAEAQEO9cTzdVJ3Sto7yBjNWZEIWQWvZdN89voGUdRSxPEbGsaWPdHsaMhmDrbcgubPRybxUjbOfjfdN1bX0xgtkUdPmMi8EyPH2ScgPYfUs09HwTxk8Q5lXveZHl8hJJJJJOZJO8k866CWGpGpZWH9MNRZLFFaYaeJzYmagcXOzPTkvBUsFOTljtNlI5/AWNn4KmlnpIY5Hyhrc3kjVDcyQMuckfyhTXFt67BN7DCeBExtiuXGF5FyrWtYQxrGtbnkAMzy85JK3oUFRjlQbxI+EsQyYWvzLtRgOczWBaSQHBwIIOXJtz6QFtWpKrDKzCeB0GOtI8mNLayjrYI2Fkmu17CSdxBG3kOf3BQW9oqMsUzLliejhjS/Ph2xRWmCnic2IEBznOzOZJ25dK0qWKnNyx2mVIrZe81OywVpIrMIw/JKYtlgzJ8FJmQ3PadRwObc+baNpOWZK8te0hVeOxmVLA6+p09TugypaONruQukc8fygNP3rzLRqx1yNs5WWI8QVGJbia+8SF79w5GtHI1rRsA/8ApzO1e6lSjTWETRvE6jBGk6bB9mNspYI5GmRz83lwObgBls6F569mqsszZlSwOegxG+HGP/EoY3X+UOn1Mzq5ucXZZ78tqndFOl6vuwMY68SweHiq81h/mevF2bH/AFG2cg33TLUXmzTWyania2WNzCQ52Y1hlmM1vCwjGSljsGYrFdA1J1h49g66LvBR1dx9AjZSrRMEAQBAEBDvXE83VSd0raO8gYzVmRCFkBAEAQBAEAQBAEAQBAEAQBAEAQBAEAQE6w8ewddF3go6u4+gRspVomCAIAgCAj3GE1Nvkgjyzcx7RnuzIICzF4PEGe+A+5eXTdo/4a7HaNPkyP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lWzQvcaS5RVMj6bJkjHHKR+eTXAnLxFrO/pyi1gxlZoJcgkCAIAgCAIAgCAIAgCAIAgCAIAgCAIAgCAI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data:image/jpeg;base64,/9j/4AAQSkZJRgABAQAAAQABAAD/2wCEAAkGBxMHBhUIBxQWFhQWFRUYFRgWFR0YHBwgFx4hHhsgHBYcICggIhomHSEeJj0iJS0rLi46HiAzODMsPSktLisBCgoKDg0OGxAQGy4mHyQwNywwLjQsLC0sLDQvLC0sMCwwLywsLDAsLywvLCwvKywsLCwsLCwtLCw4NCwsLzQsLP/AABEIAOsA1wMBEQACEQEDEQH/xAAcAAEAAwEBAQEBAAAAAAAAAAAABAcIBgUCAwH/xABNEAABAwICBAgJCAcGBwEAAAABAAIDBAUGEQcSITEXNUFRcXOTshMiUlRhgZHR0xQjMkJyobHBFTY3YoKSwghTdHWz4hZkg6Kj4fE0/8QAGwEBAAIDAQEAAAAAAAAAAAAAAAMGAQIFBAf/xAA/EQACAQICBwQIBAQFBQAAAAAAAQIDBBESBSExMkFRcRVhgaEGEyKRscHR8BQzQuE0cqLxIzVSgsIWU2KS4v/aAAwDAQACEQMRAD8AvFAEAQBAEAQBAEAQBAEAQBAEAQBAEAQBAEAQBAEAQBAEAQBAEAQBAEAQBAEAQBAEAQBAEAQBAEAQBAEAQBAEAQBAEAQBAEB+NZP8lpH1BGeo1zsufVGayli8AVJw9QeZy9o33LodnT5o0zjh6g8zl7RvuTs6fNDOOHqDzOXtG+5Ozp80M44eoPM5e0b7k7OnzQzjh6g8zl7RvuTs6fNDOOHqDzOXtG+5Ozp80M44eoPM5e0b7k7OnzQzjh6g8zl7RvuTs6fNDOOHqDzOXtG+5Ozp80M44eoPM5e0b7k7OnzQzjh6g8zl7RvuTs6fNDOOHqDzOXtG+5Ozp80M44eoPM5e0b7k7OnzQzjh6g8zl7RvuTs6fNDOOHqDzOXtG+5Ozp80M44eoPM5e0b7k7OnzQzjh6g8zl7RvuTs6fNDOOHqDzOXtG+5Ozp80M44eoPM5e0b7k7OnzQzjh6g8zl7RvuTs6fNDOftRacoausZTNpJAXva0EyN2axy5liWj5RTeIzltrnm4QBAEAQEO9cTzdVJ3Sto7yBjNWZEIWQEAQBAEAQBAEAQBAEAQBAEAQBAEAQBATrDx7B10XeCjq7j6BGylWiYIAgCAICHeuJ5uqk7pW0d5AxmrMiELICAIAgCAIAgCAIAgCAIAgCAIAgCAIAgJ1h49g66LvBR1dx9AjZSrRMEAQBAEBDvXE83VSd0raO8gYzVmRCFkBAEAQBAEAQBAS7Tbn3a4NoaTLXdnlmchsGZJPNkF5by7p2lGVarur+xJRpSqzUI7WfVDbH1t1Fth1dcuLRmdmYz5cvQle7hQoOvPHKlj3madGU6nq1tI1TA6mqHU8wycxxa4cxacj96mpVI1IKcNjWK6MjlFxk4vaj81IYCAIAgCAIAgCAnWHj2Drou8FHV3H0CNlKtEwQBAEAQEO9cTzdVJ3Sto7yBjNWZEIWQEAQBAEAQBAEB3WimgMlzkr3DxWM1R9p55D6AD7Qqf6YXShbwoLbJ4+C/dr3M6+iKTdRz4JYe88nDH69R9c/+pdTS3+VT/kXyPNafxa6n1pDt5osTPky8WXJ7T07HevWB9oWno1dKvYQXGHsvw2eWBnSVJwrt8HrOZXfPAEAQBAEAQBAEBOsPHsHXRd4KOruPoEbKVaJggCAIAgId64nm6qTulbR3kDGasyIQsgIAgCAIAgCA9Kw2SW+VvyajHNrOP0WjnJ/LlXg0hpGjY0vWVX0XF9y+9RPb2868ssf7F02S1x2a3toqTcN55XE7yfSfcF8m0hfVL2u61Ta9i5LgvvqWuhQjRpqESqMMfr1H1z/6l9M0t/lU/wCRfIrdp/FrqWXirD7MQW7wLshI3Mxu5jzH908vqPIvnuh9Kz0fXzrXF6pLn39Vw93E795aq4hhxWxlM3GgktlWaWtaWuHIeX0g8o9K+rW11Suaaq0pYxf34PuKrVpSpyyzWDIy9BoEAQBAEAQBATrDx7B10XeCjq7j6BGylWiYIAgCAICHeuJ5uqk7pW0d5AxmrMiELICAIAgCA/rGl7wxgJJOQA2k5+hYbSWLCWOpHc4d0evqQKi9Ext3iMfTP2jub956FUNJ+ldKljTtVml/q/SunPyXU69toqUvaq6ly4/sWNb6CO20wpqFgYwcg/EneT6SqHc3Va5qOpWk2/vZy6I71KlClHLBYIkjevOblNYY/XqPrn/1L6xpb/Kp/wAi+RVbT+LXUuVfJy1Hn3izQ3mn8BcGB3knc5v2Xcn4L3WOkbiynnoyw5rg+q+2Q17enWjhNfUrTEmBJrW01FDnLEOYeO0elo3j0j2BfQNF+k1vdtU6vsT/AKX0fDo/eyv3WjKlL2oa15nIqzHNCAIAgCAICdYePYOui7wUdXcfQI2Uq0TBAEAQBAQ71xPN1UndK2jvIGM1ZkQhZAQBAEB9wQuqJhDAC5ziA0DeSdy0qVI04uc3glrbMxi5PBbS3cH4RZZIhU1QDpyN+8Mz5G+n95fMdN6fqXsnSpPCn5y733cl89lmsrCNFZpa5fDodSq4dEID5e8RsL37AASfUtoxc5KK2vUYbSWLKSw1WBmLIamTcZhn6Nc5fmvr2lKDlo+pTjty/BfsVK1qYXEZPn8S718fLcEAQHC42wWKtjrjaG5Sb3sG5/OWjkf6OXp33LQHpHKk1b3TxjsUnw7n3d/Dps49/o5STqUlr4rn+/x6lYL6EV8IAgCAICdYePYOui7wUdXcfQI2Uq0TBAEAQBAQ71xPN1UndK2jvIGM1ZkQhZAQBAEBZujTDwgpv0zVjx3ZiIEfRbuLuk/h0r5/6V6Wc5/g6b1Le73wXhx7+h39FWmC9dLa9n18fh1O8VLOyEAQHI6R72LdZzQxH5yYFuXMz6x9f0fWeZWj0X0a7i59fJezDX1lwXht93M5mlLn1dPItsvh96ipAcjmF9MK0XfhK9i+WdtRn843xZR+8OXoO/7uRfItN6NdjdOH6Xrj05eGzz4ltsrlV6SfFame0uQesIAgKv0lYeFHU/pakGTJDlIANzjy9Dvx6V9F9FtLOvT/AAtV+1HZ3rl4fDoV7Slpkl62Ox7ev7nDK3nICAIAgJ1h49g66LvBR1dx9AjZSrRMEAQBAEBDvXE83VSd0raO8gYzVmRCFkBAEBOsdvN1u8dC367gCeYDa4+oAryX90rW2nXf6V58F4sloUvW1Iw5l8RRiGIRRABrQAANwA2AL4xOcpyc5PFvW/EuUUorBH2tTIQHmYgvcdioDVVW07mNG9x5h6Oc8i6GjNG1b+sqdPZxfBL72Lj5nnubmFCGaXguZSl2uUl2r3VlYc3OPqA5ABzBfW7O0pWlGNGksEvPvfeyp1qsqs3OW1kRekjPWwzfX2C5Cph2tOyRnI4e8ch95XM0roynf0HTnqe1Pk/pzXzPTa3MreeZbOK5l022vjudG2ro3azHDZ6OcEchHMvk13aVbWq6VVYNfeK7i10qsasVOL1EpeckCAh3agbdLbJQzbntI6DyH1HI+peqxupWtxCtH9L964rxWoir0lVpuD4lCzxGCZ0Moyc0kEcxGwr7RCcZxUo7HrRTZRcW0z4WxgIAgJ1h49g66LvBR1dx9AjZSrRMEAQBAEBDvXE83VSd0raO8gYzVmRCFkBAEB22iqk8LepKl31I8h0vIH4ByqfpfXyWcaa/VLySx+OB1dEQxquXJfEtNfNyxhAfwnIZlEm3ggUfiq9Ovl3dUknUBLYxzNG7ZzneelfYdEaOjY20aa3tsnzf7bEVC7uHXquXDh0PHXTPMEAQHV6O72bbeRRyH5qYhpHM4/RI9Oez1+hVv0m0bG5tXVivbhr6rivmu9d50dG3Lp1cj2S+PAt5fLyzhAEBS+PqT5JiqUNGQfqvH8QBP/dmvrPo7X9do6m3tXs+54LywKppGGS4l36/vxOeXbPEEAQE6w8ewddF3go6u4+gRspVomCAIAgCAh3riebqpO6VtHeQMZqzIhCyAgCAsTREP/0nqf61RfTR6qC/m/4nc0L+vw+ZYqop3AgPPxE8x2CofHvEMuX8pXu0XFSvaKezPH4ogum1Rm1yfwKGX2YpwQBAEB9wyGGZsse9pBHSNy1nFSi4y2PUZi2nijQx3r4aXcIAgKn0pjLEjcv7lnecvpfoi8bB/wAz+CK3pf8APXT5s45Wk5YQBATrDx7B10XeCjq7j6BGylWiYIAgCAICHeuJ5uqk7pW0d5AxmrMiELICAIDvdEtQG189Md7mNcP4Dke8qZ6ZUm6FKpybXvWP/E7Ghp4TlHmvh/csxfPiwBAfnUQipp3QS7WuaWnocMj9ykpVZUqkakdqaa8NZrOKlFxfEoO5UTrdXvo6j6THEH8j0EbfWvtNtcQuKMa0Nklj99CmVabpzcJbURlOaBAEB7OELYbriCKBo8Vrg9/2WHM+3YPWFy9M3itLKdR7WsF1ez3beiPVZUXVrRj4vwLwXx8twQBAU/pKqPD4pcwfUYxv3a39S+pei1Jw0dFv9Tb88PkVfSks1w1ySXz+ZyysRzwgCAnWHj2Drou8FHV3H0CNlKtEwQBAEAQEO9cTzdVJ3Sto7yBjNWZEIWQEAQHuYKuP6MxJFK85NcdR3Q/Zt9AOR9S5GnbT8VY1ILaliuq1+axXieuxq+qrxb2bPeXavkRbQgCA5bGmEhfmCppSGztGW3c8cx5iOQ+o+iyaB087B+qq66b98XzXdzXiu/nX1iq6zR1SXmVRcLfLbZ/AVzHMdzOG/oO4j0hfSbe6o3EM9GSku771eJW6lKdN5ZrBkZTmh6Foss95n8FQMLtu125rel24fivFe6Qt7OGatJLu4voiajb1KzwgvoW9hXDrMPUXg2HWkdkZH8/MB+6F8w0xpeppGri9UFsXzfe/LZ1s9naRt4YcXtZ7a456wgPiWQQxGWU5NaCSTyAbStoQlOShFYt6l4mJNRWLKEu1abjc5Kx/13ud0AnYPUNi+02lurehCiv0pL3fUplap6yo5viyIvSRhAEBOsPHsHXRd4KOruPoEbKVaJggCAIAgId64nm6qTulbR3kDGasyIQsgIAgCAujBF8F6sw8IfnY8myc55nesfeCvlHpBox2V03FexLXH5rw+GBatH3PrqWvatT+vidCuEe4IAgPzngbUR+DqGtc3mcAR7CpKdWpSlmpyafNPD4GJRjJYSWJBGH6QO1hTQ9k33L2PS181h66f/s/qQ/hKH+he5HoMYI2akYAA3ADIexeGU5TeaTxZOkksEfS1AQBAcVpLvvyO3fouA+PKPHy5Gf7js6AVbvRTRjrVvxU17MNnfL9vjgcnStzkh6pbXt6fuVWvoxXQgCAICdYePYOui7wUdXcfQI2Uq0TBAEAQBAQ71xPN1UndK2jvIGM1ZkQhZAQBAEB6WH7zJYriKym28jmnc5p3g+/kXg0jo+lfUHRqeD5Pn97UT29xKhPPH+5dVnusV4oRWUJzad45WnlDhyEf+18lvrGtZ1nSqrX5Nc13f22lsoV4VoZ4E1eQlCAIAgCAIAgPIxLf47BQ+Hn2vOYjZyuP5NHKfzyXU0ToqrpCtkjqit6XL93wXyPLdXULeGL28EUrca19xrXVlWc3vOZP4AegDYvrNtb07elGlTWEVqX338SqVKkqknOW1kdTmgQBAEBOsPHsHXRd4KOruPoEbKVaJggCAIAgId64nm6qTulbR3kDGasyIQsgIAgCAID0bHe5rHV/KKF2/6TTta4cxH57wvDf6OoX1L1dZdHxXT7wJ7e4nQlmg/3LVw9jGnvLRG4+Dl8h53n91249Gw+hfONJ+jt1Ztyis8Oa4dVw813littIUq2p6ny+h0a4B7wgCAID+E5DMok28EDkcR47htrTDbsppecfQb0uG/oHtCtOi/Re4uGp3HsQ/qfhw6v3M5l1pOnT1U9b8vvoVfcrhJc6s1Vc4uceU8noA5B6F9DtrWlbU1SpRwivvxZXatWdWWabxZFXoNAgCAIAgJ1h49g66LvBR1dx9AjZSrRMEAQBAEBDvXE83VSd0raO8gYzVmRCFkBAEAQBAEAQHtWvFVXawGU8pLR9V/jjoGe0DoyXKu9CWN08alNY81qflt8cT1Ur2vS1Rlq950VNpNla3KqgY4/uuLPx1lwqvobbt/4dSS6pP6Huhpmot6Kfl9SRwof8r/5v9i8/wD0Wv8Av/0f/RJ21/4ef7ESr0lzyDKkijZ9ol5/IL10fQ61jrqTlL3L6/Einpiq92KXn9DmbriCpuw1a6Vzm+SPFb/KMh7V37PRdpaa6NNJ89r971nPrXVWrvy+h5i6BAEAQBAEAQBATrDx7B10XeCjq7j6BGylWiYIAgCAICHeuJ5uqk7pW0d5AxmrMiELICAIAgCAIAgCAIAgCAIAgCAIAgCAIAgJ1h49g66LvBR1dx9AjZSrRMEAQBAEBDvXE83VSd0raO8gYzVmRCFkF04C0Nx1tqjumJnv+caHthYdXJrhmNdxGeZGRyGWXPyLlV7+Sk4w95uo8zoW6ObBWv8AklG5nhN2UdXrPz+yXHb6lB+KuFrfwM5UcPo1wZb77PWMvLnZQzBkRMoYS3N2/dmdgXqubirDLl4o1SRYEehy1Sx+EjEpB3ETZj2ryfjq3PyNsqOP0kYDtliwm+4WVxMrXRgfPB+xzgD4vQvTbXNWdRRls6GGlgebof0fQYro56+9B/g2ubHHqO1c3AZvz6AW+0qS8uZU2oxMRWJ6WlTRlTYewx+lrEHgskYJdd+sNR/i5jZv1y32lR2l3OdTLMzKOCPC0RYVosTfKf8AiFxHg/A+Dyk8H9PX1un6LVNeVqlPDIYikyzItDlpmjEkQlIO4ibMe0Lwfjq3PyNsqOT0iYBtdjwjNcbO4mZpj1R4cP8ApPa0+Ly7CV6Le5qzqKMtnQw0sD+aP9DbbhbmXPFDntDwHMhYdU6p3GRxBIJG3VGRGzM55gZuL9p5afvCjzOpGi6yXLXpbefnG/S8FUl729LSXAesLz/jK8db+BnKipdJGAJMFVbXh3hKeQkRyZZEEbdV43a2XLy5E7MiB0ba6VZYcTRrA63RPo8osU4XdcLsJC8TPZ4ry0ZANI2esrzXdzUp1MsTaKTRxVJYYZdJxsDw7wHy2SHLW26rZC0eNz5DevXKpJUM/HDE1w1nY6XdH9FhTDcddaBIHuqGxnWfrDIse47OfNoXms7mpUm1LkZkkio10jUICdYePYOui7wUdXcfQI2Uq0TBAEAQBAQ71xPN1UndK2jvIGM1ZkQhZBrLD9fT41wUGQuzZLAYpmtdk5hczVe08zhny79h2gquVIyo1NfAlWtFU4k0Gz0kbp7BM2YDMiN41H9Ad9Fx6dVdCnpCL1TRo4FTTRuhlMU4LXNJDg4ZEEbCCDtBzXSWDWKNTVejX9nlJ1A/NV24/Nl1JVsMo8isS2ERp+3xDR9op15MhJFTl7s/72TaAf8AqODfUFwJP19fq/Ik2IYFmbjHRdHS1hz1oHU8hzzObAWZ5+Vlqu9aV06VZ4c8QtaMz19I6grpKKpGT43uY8cxYSD94XejJSimiM1Fok/Z1SfYd33LgXX50iWOwzXhOjbcMU0tFOM2yVELXA8oc8B33ZruVnlpya5ES2mjNMlzfa8AzPo3FrnlkesN4Dz43taCPWuJZwUqqTJZbDOGG7s+xX2G505IMcjXHLlGfjDoLcx613KtNTg4kSeBpHTHRCt0eVOvlmwMkaSNxa4Z5ekt1h61w7SWWsiWWw8j+z9+ozv8TJ3WKTSH5vgYjsKyoP24n/M5f9Vy98/4X/avga/qLH/tEfqXD/i2f6cq8WjvzX0+aNp7DPK7RGEBOsPHsHXRd4KOruPoEbKVaJggCAIAgId64nm6qTulbR3kDGasyIQsg7S34QvFphiu1ljmDZY45GPp35kteA4BzWnW5doIy6V5JV6E24z4czODL20ZVNxqsPF2MGlsoeQwuaGvczIZFzW7Ac8xuBOW3nPJuVTU/wDD2Eix4lA6V3sk0h1jqTLV8IAcvKDWh/r1w7712LNNUY4kctpoLRr+zyk6gfmuLcfmy6ki2GfdFdj/AE/jeCneM2Ru8NJ9mPbkfQXarf4l2bqpkovv1EcVrNC43v1ttsDaDFzm6kubmsdG+QO1CNpDGncSN/5Lj0aVWTxp8CRtcSNgfENpq5XWrB7mA5GVzGRPjH1Wl3jNAJ+iOdZr0q0faqfEJrgVDp5sX6MxgLjEPEqWa38bMmvHs1T/ABFdLR9TNTy8jSS1lv6Jf2dUn2Hd9y5t1+dI3jsMx2Su/Rd6guOWfgpo5MufUcHZfcu9Ujmg48yJGoccWgY1wO+mtjmkyMZLA7kJBDm7eZw2Z8ma4FGfqqqb4ErWKKRwhoxr63EkcV0p3xQska6V0gAGq05kNP1icstmY25rqVrymoPK9ZoostXTnem23BD6In5yoc1jBy5NcHPOXNkMs/3gvBY03KqnwRtJ6iN/Z+/UZ3+Jk7rFnSH5vgI7CsqD9uJ/zOX/AFXL3z/hf9q+Br+otjTZY6i/4WipbPEZXipY8tblsaGSAnaRyke1c+yqRp1G5Ph9DaSxRRtdgC5W+jfWVlK9sbGlz3EtyAG87CurG6pSeCZplZzS9BgnWHj2Drou8FHV3H0CNlKtEwQBAEAQEO9cTzdVJ3Sto7yBjNWZEIWQWvZdN89voGUdRSxPEbGsaWPdHsaMhmDrbcgubPRybxUjbOfjfdN1bX0xgtkUdPmMi8EyPH2ScgPYfUs09HwTxk8Q5lXveZHl8hJJJJJOZJO8k866CWGpGpZWH9MNRZLFFaYaeJzYmagcXOzPTkvBUsFOTljtNlI5/AWNn4KmlnpIY5Hyhrc3kjVDcyQMuckfyhTXFt67BN7DCeBExtiuXGF5FyrWtYQxrGtbnkAMzy85JK3oUFRjlQbxI+EsQyYWvzLtRgOczWBaSQHBwIIOXJtz6QFtWpKrDKzCeB0GOtI8mNLayjrYI2Fkmu17CSdxBG3kOf3BQW9oqMsUzLliejhjS/Ph2xRWmCnic2IEBznOzOZJ25dK0qWKnNyx2mVIrZe81OywVpIrMIw/JKYtlgzJ8FJmQ3PadRwObc+baNpOWZK8te0hVeOxmVLA6+p09TugypaONruQukc8fygNP3rzLRqx1yNs5WWI8QVGJbia+8SF79w5GtHI1rRsA/8ApzO1e6lSjTWETRvE6jBGk6bB9mNspYI5GmRz83lwObgBls6F569mqsszZlSwOegxG+HGP/EoY3X+UOn1Mzq5ucXZZ78tqndFOl6vuwMY68SweHiq81h/mevF2bH/AFG2cg33TLUXmzTWyania2WNzCQ52Y1hlmM1vCwjGSljsGYrFdA1J1h49g66LvBR1dx9AjZSrRMEAQBAEBDvXE83VSd0raO8gYzVmRCFkBAEAQBAEAQBAEAQBAEAQBAEAQBAEAQE6w8ewddF3go6u4+gRspVomCAIAgCAj3GE1Nvkgjyzcx7RnuzIICzF4PEGe+A+5eXTdo/4a7HaNPkyP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lWzQvcaS5RVMj6bJkjHHKR+eTXAnLxFrO/pyi1gxlZoJcgkCAIAgCAIAgCAIAgCAIAgCAIAgCAIAgCAI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xMHBhUIBxQWFhQWFRUYFRgWFR0YHBwgFx4hHhsgHBYcICggIhomHSEeJj0iJS0rLi46HiAzODMsPSktLisBCgoKDg0OGxAQGy4mHyQwNywwLjQsLC0sLDQvLC0sMCwwLywsLDAsLywvLCwvKywsLCwsLCwtLCw4NCwsLzQsLP/AABEIAOsA1wMBEQACEQEDEQH/xAAcAAEAAwEBAQEBAAAAAAAAAAAABAcIBgUCAwH/xABNEAABAwICBAgJCAcGBwEAAAABAAIDBAUGEQcSITEXNUFRcXOTshMiUlRhgZHR0xQjMkJyobHBFTY3YoKSwghTdHWz4hZkg6Kj4fE0/8QAGwEBAAIDAQEAAAAAAAAAAAAAAAMGAQIFBAf/xAA/EQACAQICBwQIBAQFBQAAAAAAAQIDBBESBSExMkFRcRVhgaEGEyKRscHR8BQzQuE0cqLxIzVSgsIWU2KS4v/aAAwDAQACEQMRAD8AvFAEAQBAEAQBAEAQBAEAQBAEAQBAEAQBAEAQBAEAQBAEAQBAEAQBAEAQBAEAQBAEAQBAEAQBAEAQBAEAQBAEAQBAEAQBAEB+NZP8lpH1BGeo1zsufVGayli8AVJw9QeZy9o33LodnT5o0zjh6g8zl7RvuTs6fNDOOHqDzOXtG+5Ozp80M44eoPM5e0b7k7OnzQzjh6g8zl7RvuTs6fNDOOHqDzOXtG+5Ozp80M44eoPM5e0b7k7OnzQzjh6g8zl7RvuTs6fNDOOHqDzOXtG+5Ozp80M44eoPM5e0b7k7OnzQzjh6g8zl7RvuTs6fNDOOHqDzOXtG+5Ozp80M44eoPM5e0b7k7OnzQzjh6g8zl7RvuTs6fNDOOHqDzOXtG+5Ozp80M44eoPM5e0b7k7OnzQzjh6g8zl7RvuTs6fNDOOHqDzOXtG+5Ozp80M44eoPM5e0b7k7OnzQzjh6g8zl7RvuTs6fNDOftRacoausZTNpJAXva0EyN2axy5liWj5RTeIzltrnm4QBAEAQEO9cTzdVJ3Sto7yBjNWZEIWQEAQBAEAQBAEAQBAEAQBAEAQBAEAQBATrDx7B10XeCjq7j6BGylWiYIAgCAICHeuJ5uqk7pW0d5AxmrMiELICAIAgCAIAgCAIAgCAIAgCAIAgCAIAgJ1h49g66LvBR1dx9AjZSrRMEAQBAEBDvXE83VSd0raO8gYzVmRCFkBAEAQBAEAQBAS7Tbn3a4NoaTLXdnlmchsGZJPNkF5by7p2lGVarur+xJRpSqzUI7WfVDbH1t1Fth1dcuLRmdmYz5cvQle7hQoOvPHKlj3madGU6nq1tI1TA6mqHU8wycxxa4cxacj96mpVI1IKcNjWK6MjlFxk4vaj81IYCAIAgCAIAgCAnWHj2Drou8FHV3H0CNlKtEwQBAEAQEO9cTzdVJ3Sto7yBjNWZEIWQEAQBAEAQBAEB3WimgMlzkr3DxWM1R9p55D6AD7Qqf6YXShbwoLbJ4+C/dr3M6+iKTdRz4JYe88nDH69R9c/+pdTS3+VT/kXyPNafxa6n1pDt5osTPky8WXJ7T07HevWB9oWno1dKvYQXGHsvw2eWBnSVJwrt8HrOZXfPAEAQBAEAQBAEBOsPHsHXRd4KOruPoEbKVaJggCAIAgId64nm6qTulbR3kDGasyIQsgIAgCAIAgCA9Kw2SW+VvyajHNrOP0WjnJ/LlXg0hpGjY0vWVX0XF9y+9RPb2868ssf7F02S1x2a3toqTcN55XE7yfSfcF8m0hfVL2u61Ta9i5LgvvqWuhQjRpqESqMMfr1H1z/6l9M0t/lU/wCRfIrdp/FrqWXirD7MQW7wLshI3Mxu5jzH908vqPIvnuh9Kz0fXzrXF6pLn39Vw93E795aq4hhxWxlM3GgktlWaWtaWuHIeX0g8o9K+rW11Suaaq0pYxf34PuKrVpSpyyzWDIy9BoEAQBAEAQBATrDx7B10XeCjq7j6BGylWiYIAgCAICHeuJ5uqk7pW0d5AxmrMiELICAIAgCA/rGl7wxgJJOQA2k5+hYbSWLCWOpHc4d0evqQKi9Ext3iMfTP2jub956FUNJ+ldKljTtVml/q/SunPyXU69toqUvaq6ly4/sWNb6CO20wpqFgYwcg/EneT6SqHc3Va5qOpWk2/vZy6I71KlClHLBYIkjevOblNYY/XqPrn/1L6xpb/Kp/wAi+RVbT+LXUuVfJy1Hn3izQ3mn8BcGB3knc5v2Xcn4L3WOkbiynnoyw5rg+q+2Q17enWjhNfUrTEmBJrW01FDnLEOYeO0elo3j0j2BfQNF+k1vdtU6vsT/AKX0fDo/eyv3WjKlL2oa15nIqzHNCAIAgCAICdYePYOui7wUdXcfQI2Uq0TBAEAQBAQ71xPN1UndK2jvIGM1ZkQhZAQBAEB9wQuqJhDAC5ziA0DeSdy0qVI04uc3glrbMxi5PBbS3cH4RZZIhU1QDpyN+8Mz5G+n95fMdN6fqXsnSpPCn5y733cl89lmsrCNFZpa5fDodSq4dEID5e8RsL37AASfUtoxc5KK2vUYbSWLKSw1WBmLIamTcZhn6Nc5fmvr2lKDlo+pTjty/BfsVK1qYXEZPn8S718fLcEAQHC42wWKtjrjaG5Sb3sG5/OWjkf6OXp33LQHpHKk1b3TxjsUnw7n3d/Dps49/o5STqUlr4rn+/x6lYL6EV8IAgCAICdYePYOui7wUdXcfQI2Uq0TBAEAQBAQ71xPN1UndK2jvIGM1ZkQhZAQBAEBZujTDwgpv0zVjx3ZiIEfRbuLuk/h0r5/6V6Wc5/g6b1Le73wXhx7+h39FWmC9dLa9n18fh1O8VLOyEAQHI6R72LdZzQxH5yYFuXMz6x9f0fWeZWj0X0a7i59fJezDX1lwXht93M5mlLn1dPItsvh96ipAcjmF9MK0XfhK9i+WdtRn843xZR+8OXoO/7uRfItN6NdjdOH6Xrj05eGzz4ltsrlV6SfFame0uQesIAgKv0lYeFHU/pakGTJDlIANzjy9Dvx6V9F9FtLOvT/AAtV+1HZ3rl4fDoV7Slpkl62Ox7ev7nDK3nICAIAgJ1h49g66LvBR1dx9AjZSrRMEAQBAEBDvXE83VSd0raO8gYzVmRCFkBAEBOsdvN1u8dC367gCeYDa4+oAryX90rW2nXf6V58F4sloUvW1Iw5l8RRiGIRRABrQAANwA2AL4xOcpyc5PFvW/EuUUorBH2tTIQHmYgvcdioDVVW07mNG9x5h6Oc8i6GjNG1b+sqdPZxfBL72Lj5nnubmFCGaXguZSl2uUl2r3VlYc3OPqA5ABzBfW7O0pWlGNGksEvPvfeyp1qsqs3OW1kRekjPWwzfX2C5Cph2tOyRnI4e8ch95XM0roynf0HTnqe1Pk/pzXzPTa3MreeZbOK5l022vjudG2ro3azHDZ6OcEchHMvk13aVbWq6VVYNfeK7i10qsasVOL1EpeckCAh3agbdLbJQzbntI6DyH1HI+peqxupWtxCtH9L964rxWoir0lVpuD4lCzxGCZ0Moyc0kEcxGwr7RCcZxUo7HrRTZRcW0z4WxgIAgJ1h49g66LvBR1dx9AjZSrRMEAQBAEBDvXE83VSd0raO8gYzVmRCFkBAEB22iqk8LepKl31I8h0vIH4ByqfpfXyWcaa/VLySx+OB1dEQxquXJfEtNfNyxhAfwnIZlEm3ggUfiq9Ovl3dUknUBLYxzNG7ZzneelfYdEaOjY20aa3tsnzf7bEVC7uHXquXDh0PHXTPMEAQHV6O72bbeRRyH5qYhpHM4/RI9Oez1+hVv0m0bG5tXVivbhr6rivmu9d50dG3Lp1cj2S+PAt5fLyzhAEBS+PqT5JiqUNGQfqvH8QBP/dmvrPo7X9do6m3tXs+54LywKppGGS4l36/vxOeXbPEEAQE6w8ewddF3go6u4+gRspVomCAIAgCAh3riebqpO6VtHeQMZqzIhCyAgCAsTREP/0nqf61RfTR6qC/m/4nc0L+vw+ZYqop3AgPPxE8x2CofHvEMuX8pXu0XFSvaKezPH4ogum1Rm1yfwKGX2YpwQBAEB9wyGGZsse9pBHSNy1nFSi4y2PUZi2nijQx3r4aXcIAgKn0pjLEjcv7lnecvpfoi8bB/wAz+CK3pf8APXT5s45Wk5YQBATrDx7B10XeCjq7j6BGylWiYIAgCAICHeuJ5uqk7pW0d5AxmrMiELICAIDvdEtQG189Md7mNcP4Dke8qZ6ZUm6FKpybXvWP/E7Ghp4TlHmvh/csxfPiwBAfnUQipp3QS7WuaWnocMj9ykpVZUqkakdqaa8NZrOKlFxfEoO5UTrdXvo6j6THEH8j0EbfWvtNtcQuKMa0Nklj99CmVabpzcJbURlOaBAEB7OELYbriCKBo8Vrg9/2WHM+3YPWFy9M3itLKdR7WsF1ez3beiPVZUXVrRj4vwLwXx8twQBAU/pKqPD4pcwfUYxv3a39S+pei1Jw0dFv9Tb88PkVfSks1w1ySXz+ZyysRzwgCAnWHj2Drou8FHV3H0CNlKtEwQBAEAQEO9cTzdVJ3Sto7yBjNWZEIWQEAQHuYKuP6MxJFK85NcdR3Q/Zt9AOR9S5GnbT8VY1ILaliuq1+axXieuxq+qrxb2bPeXavkRbQgCA5bGmEhfmCppSGztGW3c8cx5iOQ+o+iyaB087B+qq66b98XzXdzXiu/nX1iq6zR1SXmVRcLfLbZ/AVzHMdzOG/oO4j0hfSbe6o3EM9GSku771eJW6lKdN5ZrBkZTmh6Foss95n8FQMLtu125rel24fivFe6Qt7OGatJLu4voiajb1KzwgvoW9hXDrMPUXg2HWkdkZH8/MB+6F8w0xpeppGri9UFsXzfe/LZ1s9naRt4YcXtZ7a456wgPiWQQxGWU5NaCSTyAbStoQlOShFYt6l4mJNRWLKEu1abjc5Kx/13ud0AnYPUNi+02lurehCiv0pL3fUplap6yo5viyIvSRhAEBOsPHsHXRd4KOruPoEbKVaJggCAIAgId64nm6qTulbR3kDGasyIQsgIAgCAujBF8F6sw8IfnY8myc55nesfeCvlHpBox2V03FexLXH5rw+GBatH3PrqWvatT+vidCuEe4IAgPzngbUR+DqGtc3mcAR7CpKdWpSlmpyafNPD4GJRjJYSWJBGH6QO1hTQ9k33L2PS181h66f/s/qQ/hKH+he5HoMYI2akYAA3ADIexeGU5TeaTxZOkksEfS1AQBAcVpLvvyO3fouA+PKPHy5Gf7js6AVbvRTRjrVvxU17MNnfL9vjgcnStzkh6pbXt6fuVWvoxXQgCAICdYePYOui7wUdXcfQI2Uq0TBAEAQBAQ71xPN1UndK2jvIGM1ZkQhZAQBAEB6WH7zJYriKym28jmnc5p3g+/kXg0jo+lfUHRqeD5Pn97UT29xKhPPH+5dVnusV4oRWUJzad45WnlDhyEf+18lvrGtZ1nSqrX5Nc13f22lsoV4VoZ4E1eQlCAIAgCAIAgPIxLf47BQ+Hn2vOYjZyuP5NHKfzyXU0ToqrpCtkjqit6XL93wXyPLdXULeGL28EUrca19xrXVlWc3vOZP4AegDYvrNtb07elGlTWEVqX338SqVKkqknOW1kdTmgQBAEBOsPHsHXRd4KOruPoEbKVaJggCAIAgId64nm6qTulbR3kDGasyIQsgIAgCAID0bHe5rHV/KKF2/6TTta4cxH57wvDf6OoX1L1dZdHxXT7wJ7e4nQlmg/3LVw9jGnvLRG4+Dl8h53n91249Gw+hfONJ+jt1Ztyis8Oa4dVw813littIUq2p6ny+h0a4B7wgCAID+E5DMok28EDkcR47htrTDbsppecfQb0uG/oHtCtOi/Re4uGp3HsQ/qfhw6v3M5l1pOnT1U9b8vvoVfcrhJc6s1Vc4uceU8noA5B6F9DtrWlbU1SpRwivvxZXatWdWWabxZFXoNAgCAIAgJ1h49g66LvBR1dx9AjZSrRMEAQBAEBDvXE83VSd0raO8gYzVmRCFkBAEAQBAEAQHtWvFVXawGU8pLR9V/jjoGe0DoyXKu9CWN08alNY81qflt8cT1Ur2vS1Rlq950VNpNla3KqgY4/uuLPx1lwqvobbt/4dSS6pP6Huhpmot6Kfl9SRwof8r/5v9i8/wD0Wv8Av/0f/RJ21/4ef7ESr0lzyDKkijZ9ol5/IL10fQ61jrqTlL3L6/Einpiq92KXn9DmbriCpuw1a6Vzm+SPFb/KMh7V37PRdpaa6NNJ89r971nPrXVWrvy+h5i6BAEAQBAEAQBATrDx7B10XeCjq7j6BGylWiYIAgCAICHeuJ5uqk7pW0d5AxmrMiELICAIAgCAIAgCAIAgCAIAgCAIAgCAIAgJ1h49g66LvBR1dx9AjZSrRMEAQBAEBDvXE83VSd0raO8gYzVmRCFkF04C0Nx1tqjumJnv+caHthYdXJrhmNdxGeZGRyGWXPyLlV7+Sk4w95uo8zoW6ObBWv8AklG5nhN2UdXrPz+yXHb6lB+KuFrfwM5UcPo1wZb77PWMvLnZQzBkRMoYS3N2/dmdgXqubirDLl4o1SRYEehy1Sx+EjEpB3ETZj2ryfjq3PyNsqOP0kYDtliwm+4WVxMrXRgfPB+xzgD4vQvTbXNWdRRls6GGlgebof0fQYro56+9B/g2ubHHqO1c3AZvz6AW+0qS8uZU2oxMRWJ6WlTRlTYewx+lrEHgskYJdd+sNR/i5jZv1y32lR2l3OdTLMzKOCPC0RYVosTfKf8AiFxHg/A+Dyk8H9PX1un6LVNeVqlPDIYikyzItDlpmjEkQlIO4ibMe0Lwfjq3PyNsqOT0iYBtdjwjNcbO4mZpj1R4cP8ApPa0+Ly7CV6Le5qzqKMtnQw0sD+aP9DbbhbmXPFDntDwHMhYdU6p3GRxBIJG3VGRGzM55gZuL9p5afvCjzOpGi6yXLXpbefnG/S8FUl729LSXAesLz/jK8db+BnKipdJGAJMFVbXh3hKeQkRyZZEEbdV43a2XLy5E7MiB0ba6VZYcTRrA63RPo8osU4XdcLsJC8TPZ4ry0ZANI2esrzXdzUp1MsTaKTRxVJYYZdJxsDw7wHy2SHLW26rZC0eNz5DevXKpJUM/HDE1w1nY6XdH9FhTDcddaBIHuqGxnWfrDIse47OfNoXms7mpUm1LkZkkio10jUICdYePYOui7wUdXcfQI2Uq0TBAEAQBAQ71xPN1UndK2jvIGM1ZkQhZBrLD9fT41wUGQuzZLAYpmtdk5hczVe08zhny79h2gquVIyo1NfAlWtFU4k0Gz0kbp7BM2YDMiN41H9Ad9Fx6dVdCnpCL1TRo4FTTRuhlMU4LXNJDg4ZEEbCCDtBzXSWDWKNTVejX9nlJ1A/NV24/Nl1JVsMo8isS2ERp+3xDR9op15MhJFTl7s/72TaAf8AqODfUFwJP19fq/Ik2IYFmbjHRdHS1hz1oHU8hzzObAWZ5+Vlqu9aV06VZ4c8QtaMz19I6grpKKpGT43uY8cxYSD94XejJSimiM1Fok/Z1SfYd33LgXX50iWOwzXhOjbcMU0tFOM2yVELXA8oc8B33ZruVnlpya5ES2mjNMlzfa8AzPo3FrnlkesN4Dz43taCPWuJZwUqqTJZbDOGG7s+xX2G505IMcjXHLlGfjDoLcx613KtNTg4kSeBpHTHRCt0eVOvlmwMkaSNxa4Z5ekt1h61w7SWWsiWWw8j+z9+ozv8TJ3WKTSH5vgYjsKyoP24n/M5f9Vy98/4X/avga/qLH/tEfqXD/i2f6cq8WjvzX0+aNp7DPK7RGEBOsPHsHXRd4KOruPoEbKVaJggCAIAgId64nm6qTulbR3kDGasyIQsg7S34QvFphiu1ljmDZY45GPp35kteA4BzWnW5doIy6V5JV6E24z4czODL20ZVNxqsPF2MGlsoeQwuaGvczIZFzW7Ac8xuBOW3nPJuVTU/wDD2Eix4lA6V3sk0h1jqTLV8IAcvKDWh/r1w7712LNNUY4kctpoLRr+zyk6gfmuLcfmy6ki2GfdFdj/AE/jeCneM2Ru8NJ9mPbkfQXarf4l2bqpkovv1EcVrNC43v1ttsDaDFzm6kubmsdG+QO1CNpDGncSN/5Lj0aVWTxp8CRtcSNgfENpq5XWrB7mA5GVzGRPjH1Wl3jNAJ+iOdZr0q0faqfEJrgVDp5sX6MxgLjEPEqWa38bMmvHs1T/ABFdLR9TNTy8jSS1lv6Jf2dUn2Hd9y5t1+dI3jsMx2Su/Rd6guOWfgpo5MufUcHZfcu9Ujmg48yJGoccWgY1wO+mtjmkyMZLA7kJBDm7eZw2Z8ma4FGfqqqb4ErWKKRwhoxr63EkcV0p3xQska6V0gAGq05kNP1icstmY25rqVrymoPK9ZoostXTnem23BD6In5yoc1jBy5NcHPOXNkMs/3gvBY03KqnwRtJ6iN/Z+/UZ3+Jk7rFnSH5vgI7CsqD9uJ/zOX/AFXL3z/hf9q+Br+otjTZY6i/4WipbPEZXipY8tblsaGSAnaRyke1c+yqRp1G5Ph9DaSxRRtdgC5W+jfWVlK9sbGlz3EtyAG87CurG6pSeCZplZzS9BgnWHj2Drou8FHV3H0CNlKtEwQBAEAQEO9cTzdVJ3Sto7yBjNWZEIWQWvZdN89voGUdRSxPEbGsaWPdHsaMhmDrbcgubPRybxUjbOfjfdN1bX0xgtkUdPmMi8EyPH2ScgPYfUs09HwTxk8Q5lXveZHl8hJJJJJOZJO8k866CWGpGpZWH9MNRZLFFaYaeJzYmagcXOzPTkvBUsFOTljtNlI5/AWNn4KmlnpIY5Hyhrc3kjVDcyQMuckfyhTXFt67BN7DCeBExtiuXGF5FyrWtYQxrGtbnkAMzy85JK3oUFRjlQbxI+EsQyYWvzLtRgOczWBaSQHBwIIOXJtz6QFtWpKrDKzCeB0GOtI8mNLayjrYI2Fkmu17CSdxBG3kOf3BQW9oqMsUzLliejhjS/Ph2xRWmCnic2IEBznOzOZJ25dK0qWKnNyx2mVIrZe81OywVpIrMIw/JKYtlgzJ8FJmQ3PadRwObc+baNpOWZK8te0hVeOxmVLA6+p09TugypaONruQukc8fygNP3rzLRqx1yNs5WWI8QVGJbia+8SF79w5GtHI1rRsA/8ApzO1e6lSjTWETRvE6jBGk6bB9mNspYI5GmRz83lwObgBls6F569mqsszZlSwOegxG+HGP/EoY3X+UOn1Mzq5ucXZZ78tqndFOl6vuwMY68SweHiq81h/mevF2bH/AFG2cg33TLUXmzTWyania2WNzCQ52Y1hlmM1vCwjGSljsGYrFdA1J1h49g66LvBR1dx9AjZSrRMEAQBAEBDvXE83VSd0raO8gYzVmRCFkBAEAQBAEAQBAEAQBAEAQBAEAQBAEAQE6w8ewddF3go6u4+gRspVomCAIAgCAj3GE1Nvkgjyzcx7RnuzIICzF4PEGe+A+5eXTdo/4a7HaNPkyP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cB9y8um7R/wANO0afJjIxwH3Ly6btH/DTtGnyYyMlWzQvcaS5RVMj6bJkjHHKR+eTXAnLxFrO/pyi1gxlZoJcgkCAIAgCAIAgCAIAgCAIAgCAIAgCAIAgCAIAgCAIAgCAIAgCAIAgCAIAgCAIAgCAIAgCAIAgCAIAg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s://encrypted-tbn0.gstatic.com/images?q=tbn:ANd9GcTOXRm5ByuvjY1XloiKKSfKFr0iT_JaBfF4Zx5m7AObuTjBiJ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2571750" cy="1781176"/>
          </a:xfrm>
          <a:prstGeom prst="rect">
            <a:avLst/>
          </a:prstGeom>
          <a:noFill/>
        </p:spPr>
      </p:pic>
      <p:sp>
        <p:nvSpPr>
          <p:cNvPr id="15370" name="AutoShape 10" descr="data:image/jpeg;base64,/9j/4AAQSkZJRgABAQAAAQABAAD/2wCEAAkGBhQSEBUUEhQUFRQUFxwUFxcUGBcXFxcXFxQXFxwYFBcXHCYfHBojGhUUHy8gJCcpLCwsFR4xNTAqNSYrLCkBCQoKDgwOGA8PFywlHCQpKS0sLDAsLCwsLCkwKSwpLSoqLCwpLCkpLCwsKSwsLCkpKSksKSksKSkpLCkpLCwsKf/AABEIAKYBLwMBIgACEQEDEQH/xAAcAAACAgMBAQAAAAAAAAAAAAAAAQIFBAYHAwj/xABDEAABBAADBQUEBgcHBQEAAAABAAIDEQQSIQUGMUFRB2FxgZETIqHBMlJysdHwFCNCYpKy4SQzc4OiwvEXNEOCoxX/xAAaAQEAAgMBAAAAAAAAAAAAAAAAAQMCBAUG/8QALxEAAgICAQIFAgUEAwAAAAAAAAECAwQRIRIxBRMiQVFxwRQyYaGxFSOB8TNScv/aAAwDAQACEQMRAD8A58PJCKQRSxMiQCk1Xu7+4mLxdGOMtjP/AJJLazyJ1d/6gro2weyPDw07EOM7/q/RjHlxd5mu5Acn2XsafEvyQRvkPPKNB9p3ADxK6Ju/2O8HYyT/AC4j/M+vu9V0rC4VkTQyNrWNHBrQAB5BeynRGyv2RsCDDNqCJjP3gLefF51KsEJgIQCdpIJUgEFCEAinaKRSAVoCE6QESlSlaEBGlIIQgEhBQgBJNBQEUJJhACimkgAlIoJSKAQSKCkUA7SSLkigBBQSlakAld/m0FRvzQHHtgdl+KxFOlHsI+sl5yP3Y+P8VLpGwuz3CYWiGe1kH7ctOIPVrayj0vvWzAIAWJOxpoQpIHaSEIBhMKIUqQAlaYSpANBSKdIACEIQAkmhACRUkigBIlCEAkItK0A0iUWkgEUIv8lK0A1AlD3KJcgJWk5QMig6YID0LlEuWI/aLRpYVdtneeHDxmSR9NHLiXH6rRzKmMXJ6S5BdOcvN+IA5rjO3O1TEykiCoGcqpz/ADcdB5DzWtybyYpxs4iYn/Ed910uzX4LfJbk0ip2r2PoR20GfWCG41vJcJwG+EzTUji4dTx864ret394hJWtnh4eK5+Ti2Y0+mf+zKMlI38TJ57VVhsXdKwY/qtYzLdK0JKASCLSQEA7TUUwUAwmlaYQDQkEygCkBFotAJNIFJASStIotQCVpJJWgGkUrQXIABRagSomRAelpErAl2vGDWdt9LBPosV+8EfIqdAt7UXyjquY749pksE/ssO1hDQC9zwTZIvK2iNKI17+7XTN49+MRiwA4mOOtY2uNE8y46X4cAupR4Xfb0vtF87K5WJHdpNpMHFw7tVrW83aJBhRWskpFhjSBXQvP7I8r7lw2HbE0bg2KRzQeIB9304IxGIJJc4kuJsk8SepW1j+Fx65O2Xoj+5g7eODdMX2r4tzvdETB0DXH4l34Kn23vhPiQ0OcWNGpDHEBx6n8FS7Kwkk8ojjaXuPJulDqSdAO8rJ2tst+HldFJWZtcDYIIBBB8Curiww52ahDUkVty0OLfPEREAvL2jk4kn14r125tt2Iksk5WimA8hzPiT8lrkouau/5LPedFr4dEIWW3a7NpEyk9JHk+TVbvsLs/klYHTkRNI0FXJXU6ivAqn3D2aJcXmcLbEM9Hhmum34Gz5LsEYXLysufXw+TOuPHJw/aOCMMz4ncWOLT30ePmKPmsvY20zFI13L6LvDh8OKzN+2gbQmrnlPn7NqohwXYzYficSub78fwYb6ZM7jsySwD3BXMTtP6rXN3nl0EZ6tB9WgrYYV5JrRsovkyohO1iSO0BJAKAYKaSLQDBTUbRagEwm5QaUOKAYKdrHkxLWmiQCeAJAJ8BzXm/aDRzUgy8yRcsduJvgp5lAPW0rXi+cAWTQGvh3laxjO0vAxuy+2DiObGvc3+Jor4qyuqdnEIt/RENpdzbSVFz1p/wD1GgcaY4OvoVou9naJiv0pzYJPZxsoAANIccoJLrBvU1Xcr8bEsyZuEO6WyJTUVs65tDbUMDc00jGN6ucBfhfHyVWN+cK68krH+DgfguB7U2u+aUvmcXvPM8h0A4AdwWO92ljout/Ro+W/7nrS3r2+hV53PY+gZd74gxzy6mtBcT0AXJt6+0GfFOIDjFBwDGmiR1kcNSe7h961fCbVlcxzC8lljQ9R39OCrcZNmdXTopwceFFX4iyO5P8AKvuROTb0iyjk5t9Rp8VlM3jmiIOYuHR34rJ2fBhmYN3tHOdiHi2AXlj1B15EkXfS1SbQ+j5rcyo/i8SU5Q1KPbgxj6ZFntPHiaQyDg4N+DAPkqzES60ngfoDz+9eOTM4D6xA9TXzVltrrxK4/ov4MWtyZnN2e5sTJXaCTNkHMhte94EnTwWNiCtw31w4Y3DtaKaGOaPItH3UtOxJ1VMbNYKl8v7slr1aOl9mezQzD+0r3pSTf7rSQBfk4+ape0f/AL3/ACmf7vkr/cjHN/RIhY0bXxK07enaQnxcj26tsNaeoaA2/MgnzWp4QnPKc/ZJlk+I6NYH9/8Anos2Xgq+d1S30KsiLC6eOuuN1a77ZW/Zmzdm0oEkvgz73LpsUwXEthY92HmLv2XCj5Gx8/VbFjt9XujLI7BIou6A6e739688sPIus6ehp/sXKUYoq95ccJsXNIOBeQPBtNHwaq4DRDWq53X2K7EYlrQLa053/ZB4eZ0XpcqUaao1rtFfY1nuTOqbDgywsaRqGtHwCvIxp1WNhcPQ5LPY3xXipPbN1cFraWZRtYu0dothZmd4ADiT0CrlJRW2G0ltmbag7FNHEgLRcZt2WQ/TLRya0kAempWu7fdNkMkcjszdS0mwQONXzWhHxCuU+nn6mpHMg5aOtDFA8FMSLlW5G+hkd7OT6YF8dHDu/Be/ahvLNEIGQyPjzZnuLCWk5coaLHLU6Lr0Uu+ahH3Npy0tnTjMBzR7ZcK3d35xkmJhiklL2veGnMBmo94AXZ8KfdCwnXKt6kSmn2LBr1B8i0bb3atBh3mOJjpnNNOLSGsBHEB1Gz4Cu9a1tTtic5hEcZje4UC6nAHrfP0V/wCCv6VJx0nrn6kda7FJ2nYwu2jNZ+hkY3uAY06dNST5rE3N3sMOIueWQxBh0Jc/WxVD1VPtDaLpHOllcXuebc41ZPDl4fBV+Gkt7u9ehvw65eVXJrsk9fyjXUmm2d4wPaHhXimyNs6UdD4UdVp28/aliWYl4hc0RRnIGloOYjQlx48b4EcFzXEE5tONil6bQeTQ5uNnzP8AVc7ExIp29a3rhfUsnN8aNn21v7Pi4gJKYzi4MJp3S75d39FrcOMzOoA/iniYSQGtqlk7DldhpDI3KX0WguFht6EgXxqx5ldtU20KNWPHhd38sp2nyzExjqAINL2biC5uZxskWT1XhtF3u1zUmf3Q8AkYKvKtsj/1/cN7ikPBYUzTMjHF7g2+lnU+Qs+StN5cIyKeaOMUxmgHcGDj33fqobmsvHRd2Y+jHL13td/asR9tw9NPktTDm3fP/wAslrUSm2aPc8ypunY3mPJeezXe5XQrHkAa/wB4WAb8Ra2Z5Tx8auUV7a38Dp22WrIie7xXg/Z8krg2OnH6ug+8rdttbzQNwphwzGNdKKcWtApnEjNxs8PAlaJjI7HhqtaVmRfjuyctfC+SdJPRkyYJ0J9m+g5vEAg8RfEeKxcL/ex/bb/MFPDn3Bf51Sw7f1jPtN/mCjL26K1+n2RCfJ0ve/ZJlwmdot0JzacSwinemh8iucSxBwXbTjBBC6WXK2NvE6k6mgAOZJ5Lnm0HbNncXMe/DOdyc39XfcBYHhYWrgZcY0Srug3D51+xbOO3tPk1rDYl7I/Zh5y692h5eC82yA8PBWx3OlkFxSxSMPBzDlB/iVZJgPYudGS1xaaJabF86POuHkung5NLn5ePHS7sqkn3ZX4qLUlb2/ch8sbHxZQ4saS0nRxyjUGtCfRagY9F3PYeFywxjo1o/wBIXKyrp49vmVvl7M6/VwzkmL3WxMX04XDvtteoNLEOz3D6VBfQcTQBRAI6aH4IZgIgbEUYPUMbfrSPxq9rWkvoZeUjiuw9zcRiSBHGQznI+wwef7R7ha6tu5utHg4sjdXHVzyNXH8ByCvHP/I+SQ4rm3ZU7eH2MowUTzazwXqiklqlhmF2i0fbu0faymj7rfdb8z5n5Lads4rJC9w0NUPE6fNaIuP4jbpKtfU52bPtAxsftJsQ96yTwDeKNlx4jFAmGL3bok6+t0FibS2U6V4IflaBRGWzxvQ33qzwuLkhh9mx7g1oJ0oGzZuwFo1eTHTnyaVfQn6iWzOykxyslM3sy1wOWw+xzbyqxY4lU3a+4fpELRwbCT6vd+CjsnbeIOJjDpXPDnBpDgLo945rC7U5bxYH1YWD1c4/Nez8HcZXbXspfwdXqUocFJuUzNtCAdHE+jHFde322q7D7PkcwkOdUYI5ZzRI76vzpcp7O472jH3Nef8ATXzXXd59sRYbCufK0PBprYyAQ9x1AINitLvuVtvOTBJb7cfPJnD8h89YjEuzU08NNOae0ho389Fm7S2ix0rnhkbHOP0YmhrR3ADgsLah1b5r0F0X5NnXLb449lyUruTkb+qaPD7ln7AwWdmJP1Ig/wBJGk/AFYUw91v55LbezTBiQ4lp4OYI/wCIPC0s2arlFr26fsZQ5ZqEkf61vhfp/wAhecxuUdxCz3x0TfEWD5cfuWJDhi+RrW/Se4NHiXAfNbmQo0ra931GO9ksZOW1Sut3N3nTwPnfIxrGZru791oOgA531WDtPZha90UgpzDR/EdxGvmo4QujjMYeS1xzEciR/wAD0U5FGTfbuEv7b0979iU0l+p5T4hjSDJHnbzaDlPk6j9yU5BaS0U08Bd0L0F86ClLAXGgLJ0AGpJPId62DE9nmNYwEwEigfcIcRpwLQbvyVHXTVO3T0mtIctGBuMP7cz7L/5aUd59cTiP8R/8xWy9nG6MpxbnyRvYxjS0lzS0FxIGXXutbptjssw073SBz43uNmiC2+uUj5rnU5UKLZ9XvHRZ0txRxHYuAfJMI2D3n3QJrUAnj5K2xGwZ2GnwSDxYSPUCl1LdrsuZhcQJny+0yg5AGZaJFW42eV6Dqt1ETaqtFMPFXT6YJSj+oVe+585//nP5tI8VbbvbkT4x4DWlsQPvSke6B+79Z3cPNdxOxsPdmGInqWNWSegFAdB+CpyPE7Lu6JVSRpWK7LcG5rQA5jmtDQ5ruNDi4EUT3qqwfZC1mIa902aJpDsuWnEg2ATdAXS6KWpFi0PxFmtdT0WdK+DVN/djumwL2RAlzCJA0cXBt2B30SfJcUmhDhRX0m+Na5tTs+ws7y90eVx1JjJbZ6kcCe+l0cDPrphKq6O4sxnBt7RxHCSOiaWse4NcbOv4JtiJ8F1p/ZLF+w+vtgu+N/Je2F7KoQQZZXPH1WAMvzNn0W5/UceuLjRHRW65Puc83W3edicQ1oByMIc88gBrXieHqu1QYbKF6YHZkUDBHExrGDk35niT3lZIC4uTkO6W/YshDpR4tj8lMNUknBapYFJoCWZADkUlmRaArN65KhA6vHwBWp2to3tH6tn2v9pWrFefz+bv8I4+X/yCfIBqSAO/RY0+KDmEM94kEe7rx7+Co9qQvkncPZvdXA17tVyJ0W47O2tDhYWgQBz2tALnUSTz42saqIPmctGFdcX+Z6KXdvYcr8VGcjw1rsxJBAAAPE8ONKh7T3f2+UfVbG3/AObT810nZW+rsRL7PJlFE3yAC5fv67PtDEX9cD0Y0fJey8ErXVNRe/S/sb6jGMPS98k+zAj9OJPKN3xcwLY+1bGh36OxpBAzuNdfcAvyv1Wg4PBPB/VtfZ0Jbm1HiozYWYP94PIOgabOv7veutHH8jIjbOS+i9uO5n1enRWYfDFz7IOhs2p7SHvDwW/DstxhjDg1tkA5bpwsXRDq1WThex3EvYXSOjidya45r8S36Px8llZk48KnXGe23tsjpl8GgFgcB8ln7sbSkw0tAZhI5oPXjVjrxXbd3dy4cPhmQyNjlcAczi0GySSavWtaWZDujgmSCRuHjD26g60COYBNWuZlZlV75jz877lkYNe5y/bnZxi/aSPjjD2OcXDK5ubU3RaSDxJUtxdxJzjA+aJ8bIbdbxlt9UA2+PG9Oi7GUAFU2Z9tkOmXxoy8tb2U+0t08NPXtomuIFBxsOA6W0g+Sr5uy7Bn6Gdngc382vxW0phayvsS6VJ6+N8GbimUOxtxsLhXB7Gl8g4PeQSPsjQA9/HvV7SmQghVSk5PbYS12IuclSnlSIWJJHKjIpICAjSCFOkvBARpBCdoKkEcoUVLMouQCTzJBGVAFoQSlaARKD5oJSKAQKXNBKRKAaRS8kZkBj7dwvtIHAcR7w8v6WtKXRHKjx27Ae4mNwbepBGnlXDwXMzcaVjUo9zRyaHN9UTViFW4yazQ4BbZity5yPdcwg9CQfisvY+5DInB8xEjhqGj6IPU3x+7xWrThz36ka0MabfJHc/YhhizuHvyUa5ho4DxN35hW0+w4JHFz4Yy48XZRm06uGvxWeSk0Lt1roWonVhBRikjBg3fwzDYhaftFzvgTSz4oWN+jGxtcKaAfgEUpALPqbMtBadpIUAlSVItFqAOkimCkgEFMlQTtACKQi0AyUZlFAagC0BFItAO0glaCUAi5CEqQAkUXolSkCCdpFCALSvvSKRCACUX0S4IJQEXDySKYKRQCBKV6pF3h6pd/wDVAZtphRCCVAPQPQXWvMFNxQDJTC87UrQEwgqFplyAkT0RaQKWZATCLUUwUA8yFG0AoBp2o5kICSAVAlO0BJNRtFoBqKVoQDJpFpFJAMlFqNotSAQXJFRKAeZIJByLQDtRJSJUS5APzTKhnRaAZCWZCSACVG+iZ70iUBl2pKFp2oAJEoUUBJSUbStATQo2nmQEkrRaiSgJkphyiCjMgAhMKJQQgGCmXKIKaAEZkrUbQE8ydqNoJQDJStCjaAkSki0WpBK1G0WokqAMFGZIJKQCiUnDRRJQDSzUkEEIAuyghRBUiUAg3XmmUrtRdogJUgqJPcnaAyAUyUIUAMyDxTQgI2mEIQBaL1QhAMphCEAWkmhALMglNCAQTtCFIEgBNCAVpWmhAK9U0IQASlSEIAJrVRtNCAi5yEIUATlB2vmhCAAKCVoQpArTzoQgBQtCEAiEW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data:image/jpeg;base64,/9j/4AAQSkZJRgABAQAAAQABAAD/2wCEAAkGBhAQDw8PDxQPDw8PDQ0PDxAPDxAPEA8PFBAVFBQQEhUXGyYeFxkkGhQVHy8gJCcpLCwtFR4xNzAqNSYrLCkBCQoKDgwOGQ8PGiokHyQsLTApLCwpLSwsLCksLCwpLCopLCksNDApLCwpLCkvLCwsKSksLCwvLCw0LC0sLCksLP/AABEIAJ0BQQMBIgACEQEDEQH/xAAcAAACAgMBAQAAAAAAAAAAAAAAAQIHBAUGAwj/xAA+EAACAgECBAMFBgQEBQUAAAABAgADEQQSBQYhMUFRYQcTcYGRFCIyUqGxQmLB0SNykqMkdLKz8BY1c4KU/8QAGgEBAAMBAQEAAAAAAAAAAAAAAAECAwUEBv/EAC8RAAICAgEDAQcDBAMAAAAAAAABAgMEESEFEjFBEyJRYXGBkbHB0QYUQvEVI6H/2gAMAwEAAhEDEQA/ALmhCOYkjxHFHJARxRwAhCEAccUcAMQEMwgAIQhJAQhCAEcUcAUI4QAihHAFCOKAEIQgBCEIAQhAQAzFHFACKOKAEIQkAUIYhAFEY4QBYhHCSCMcBCVAR5ijkgYjigIA4RRiAMRxRwAhCOAKEIQAjijkgIQigDhCEAIQhACEUcAUcUIAQhCAKOKOAEUIpAHFCEAIoZhAHFDMMwAiMIjBI4RQggUcUJBI44oxBA8QijgDhCEAYhFHmSAjEWY4AQhFAHHFCAEIQgBHFCAPMIoSQEIQkAIQJizAHCQNgkPtK+YjYPXMJj2axVUsxAVQSSSAAB3JM1H/AK20RRrFvpZE/EyuDj5dzLRhKS3FNg3xMCZwq+1rQlyubFAz9969qH9cj5iR4z7UdPSitX/ju4yioRtx5lvAT0f2WR7RVdj7n4Whta2d3uiLylNR7W9axyq0IvltdvqSZia72ma6zbsZacdW2gNu/wBQOBOov6fzW0ml+f1Ke0iXp7wSD6lQMkgAd5VHK3tKa5r678KaKhaXHYqOh6eB7TleZebdRrnILMtOfuVA4XHm/wCY/tPNhdKuyrJQfuqPlstKSitl03866FDtbUacHy96p+uDMnS8w0WjdW6WL+ZGDD6iURwflS/VA+5BOOhIRioPkW7CeJGq4dqCrbqbUxuUnoy9wfIjE6n/AAdFqcce7c16FFP4n0WmoBk9043k/mIamsHswCkj4+P1yPiJ1lT5E+WacZOMvKNT2zCKEAcBFETK7BPMCwmo1vGMHbX1Pi3gPQTV2Xs3VmJ+c42T1mmmXbFOT+R5bMqMHpcnU/aF8xJC0HtOOtq3eLA+BBwRMBeZbdJatep+9U5+5eOgHpYPCXxOrU5D7fD+Zam+NvHhlhbo8zA0msDgHzx9Ji8y8d+x6S7U7d5rUbVJwGZmCgE+WTOzXB2SUY+Weh8G6hmVVwz2xucDUUqMuFL0sQACe5Vv7yzKLSRNb6LMebrsWmiE01wZMeZ5hpLfMAMmed+pVFZ3IVEVmZmOAqgZJJkH1KjuQJzPPfGKV0GqrNlYssoYIhdQz5I6KvczWmt22RgvVhmfouetBd0rvrJzjDbqyT6bgMzdV6gHtPmDUahlUhQWJ8sS109q+mqpp2g3vsUOEYDYQozuJ8c+E62d0mdNyrp3Lfj7FIz2tsswGPM5LgnP2n1bGuokWBdxRhtbb2yPAjJH1nO87+0fUabVCjTe721qrWl13bmb723v0G3Hbr1nOxcWzJsdVflb39i0n2rbLO3RG0CUzpfbW91doFW21doQ5JrJOep8emO3rOV1nMGo1du2297HJ6KzkIvoB2E6GJ0e26LnY1CK9X+xWU0uD6MbWIPETy1XFKqq3tsZURFLMxOAAPOfPtXENXpH27rKzgHYxJUg9mAPQj1E3r85/bOHaqqzAvqNS2KOzKbBh19OmJW/pcqL64OW4zaSkvqWT2m/gWJZ7TOHis2C4Nj+AKwsPwQgE/GaC32zV7sLRbt8y6Z/09v1lVFvEzqdDyY9nDrNc22sCpral6lrEXrlvAA46Ttz6VgYslG5t7elz4/Bl7RvhFicJ9odGpIVTtY9lbo3Tv8AGY/N/tCGkUJUFfUOMgH8Na9t7Y7+g8ZRfFtY9IreslXWwMhHcMOomx4tr7LTZcctY/UAdceAA9AP2mFHRIrNnGfMIrf134T/APSzs93a8m11HNeu1NmDfczfkrfYB8FTAnroecdZQ2GsdwDgraSSvzPUTF5C1mm0m+/V1m24t/hoQGVBgfePgWJ8+2Jkc2ccr1l4urr91/hhG/CNxBOD09OnyE6sIRyZuidGoa4etfgzXC3s6fWc2DW8K1JBKuoCWpnqrbl6fAiV2wGc+M8+Gaxkv1dX8N2myR4b0ZWB+m76w1LYUn0My6PD+1x7lL/GT/Ytc9vgzNLy/brK7vcg7KlY22kha1AGSM+JwOwmHpqAqhB0CrLcXho03BLak7romLnzdkzYx9ck/SVNY2FY/wApk9PzJXQuyJ+Vwvkiso60kd7yDyUt9f2nUZFT5FdYC5dQcbmJBwM9gPKaHnngSaPWNXVkVOiW1gnO0MSCufQgy1+WGUaTTKvYaenHw92JXXtU1AfXKo6+706A/EszY+hH1nP6Ll23Zz23pp/Q0lFKJXnDdSRdqlH8aqp+AcHH1Am84XozdbXUOhuurrz5AkAn+s5/h6n7Rf8A+eM6XgGsFWr0jN0UaqrJ8snE6Tn7HBtmvPdLf50Z9vc0i9uHaKuqpKqlC1oAFA/c+Z9ZXftg06izSWDuUtQ/BWBGf9TSwdPrF2jqPDxlY+1Pia26mqpTn3Nbbv8AM5Bx9APrPnehd086LXz3+Dea1Efs31JW+pfBvfIfhjcP2/WXBTKg9nWkJ1NH8qXWH0ypA/cS4apn1qEY5cnH1/UpVJuJ6ZhCE45qIma7i+t2jYv4m7+gmwM5nWXb7Gb1IHwHQTi9XynRRqPmXB5cmzthx6nmJ46rWLWMnJ8gOpM9JhcU0D2hdj+6Kk9du8EH0yMGfEwUXJd3g5Pk2GiqtuUOlZ2nxY4npr+UrNTWardqg4IIYZUjsR3nnpNTbWiJvJ2qFztAzgd5DX6673bFbGDdMHoR38RO7TZ0+tx4bfxPZCVMWvibblvgD6Sr3VlouCnFZxtIT8p69cf2mr9qLY4Vf6vpx/vLMrlfiVtyN70gsjlcqMAjAIOPA9Zr/aq+OGWDzu04/wBwH+k+66S4zyKXHx3L9TouXdHaKXq67R5uo+pE+lNL+ET5t0QzZSPO+ofV1n0npz0nc/qB/wDcvuZUeGQ4pxJNPTZfYcJUjO3ngeA9T0EojmX2harUuS1j01EnZRUxVQv8xBG4+pl3cw8ITV6W3T2Ma0dRl1xldpDBuvTHSfO3MfAa69VinUJq6VI3MiMnQHqmeoPxHSW6HGpqTUO6z042kv0RazZmrxDU1BWWy1A67kO9irDtkeB6zH0euu132m25x73TVVscgg2V7tmR4AgkfWZnHeYbNYyF1REpT3dVdYIWtM5x17+E0/LDdeIf8lg//pqnZyIWVzpv0ozfEteqbRVPhxIa7UMgBUA+JzOl4hyBZodKuqZ0ZbbEBRQT7sMpIYse/Xp2nNa1cr8jL84xwn7Rw26gDLe4yn+dBuX9Vx85j1DOnj5lfPu75+hWEVJMpPgfGfsnEdJaThGb3Vh/lcbST8yD8p5c0cTNrai897bGI+BPT9MTD1uj3vSfBXy3wxn+khxdCyhQMnIwB4k+E9FOIsWzIu+Pj78smc+5JEuF1FaBj8TAt8/CbLlC8aPUHU3Itzhf8Jc/dViernI6nHaT4hwp9KzaZur1Kqk47nYDn9ZvPZ5y3Xrq7XvtAau4Js2dlKggnqO5z9JOZkYtdEFdvTXCXqIxbfBj80czNrrEsdFQohTIO4lc5Genx+s5Cq5l1bhfw2IVb1HRv3USyOcOHaTQmuqkC61xufIUBE7Dt1yev0nLniugKXUVaQ0akhSLjYbVZQ4LBcgbM/DrjvPOrYThQoVNQ7l2vZPK3ya3UnK488S9eL1ivhepQdAmjsUDyC17R+0oq3w+K/vL45i/9u1n/LXf9Jnh6zLeZWvn/BNXhnzzx8/dr/8AkzNldZhSR1IHSYXGtOXQY8CTOh1HL1lNOndgWru01Dq+Om5qwWQ+uSZ9DK1QyJw3pyS19V/szXJtuUuR7dbQl7MiK5cAb+21yvkT4T25q5W0+hCK7l7LMkLWTlV7FiTjHpNby9xHV6Stq6WJr3l1DLnZnuAfKeGq9/qrTZaWY9AXPYAfwj+05dFebKxyyp9sF8H/AAay7Yrglw/R8NWnVmqy+3WDTnC3oE2IWXcVwSGOCBnPj2mh1C5Vh6Gd3wH2d3PTrNVt+9bpmq0qHoWBIYv89uB8TOZv5f1NeRZVbWx+6quhVmPoJTEtr9hdDv3zxt8lJej0XRo9ILtN7tvw3acKeng1eD+8o/i/C309tmntBDoSp8iPBh6EdfnL/wCE6JkqqDZDLVUpHqEAI+srTmjnLRam10v0z2LUXRL67At/3SclQRjGfAmcvo184e0h2OUGve+X8ms+dM5/g/Omq09CU/db3a7FY5/COi5Hnj9pptZrWuseyxt9jtlie+f6dPCdLoeV9Fq61u0+qZK2JGLUAdCDgq2PETn+KcMo09rV6ew3qAC1mAAbD3C9+g6CdzpNuF7VxxYPlct+i+BSfdrcjJ5L4CNRqdVU2R7zSEqwGdrixSrfX+sx+KcFtoc03oyHPQ9QGH5kbx853fsx0X/EWNj8OmVSfUuP7GWbboa7F22oli/ldQw+hnLs6j/aZFlco90JeUTD3opopK3X3V0VtXqSzMCHTGGQ/Hxmu0XCrLW3uGwWyS2d1hPgPEy7zyZos5WsJ/k2r/TImZoeBaek7q0G/wDO2Wb5E9vlM6ur0Y8WqK9N+v7FpxcjQclcrtp0a2wbbbQuF8a6x2U+vifhOrVZKOcC66V03OXlloxUVpCxCOKYljwtPQ/Azlczq3Hh5zlbEKkg9wSDPluvp6g/Tk5+b4QZgWkczT8fL5QCqy5SD0RdwDfzCfM1198tHPS2bn3g8x9czz1alkIAY5I7Anxmdw/W1V1oop6hQCWC5zj1mVZzLsGRWAPQgGdyrAxYtd1q38j2KmtLmR48p6B0rcsCu6zIyMEgKBnE1XtbOOHfHU0D9GP9J1HDeJ+/TfjAJI6+k5H2vP8A8DWPPV1fpXYZ930SEY5FMYva2j3qPbXpFScK66rTL56rT/8AcWfSFDdJ8zJQy3V3KxBrsSxRgY3KQRk/ITqm9ouvxgOq/Bf7mfV9T6Vk5V3dBLXPlmdclFcne+1jij1aJK0OPtFuxyPGtVLFfmdspGpLLtXTpkYL7yxUyTgde7N6AftOg4lx3iGsamixRajWoKyBtcO33R44x1ElZyNrFsDvpbldD0faQB6hgcTTDrdGK6O+MZ7e9vyviiZNN7I8x8No093uaHNoStRY5wAbepYKB4DoPrNPy1WccQPlpqv11Nf9p0Wl5K1tzbK6mYhSWOCFHpntmdP7PvZ0wfWfaq3Su2laCHBUk7iTt+GAcycvIpqprUZqXY1v4vlELbl4Kz1JPToW6jOPLM+heC8bquUGtlYfykGcvZ7FkySmocjuFetQfmwPX6Te8mchfYHtsZ1Y2qi7UBAABJyc9zON1e/HyZe0qs2/g1+hetOPDRVnNHA2o1morUEJ7xnTp/A33lHyBx8ouUeAHUcQ0ysMpW3v3+FeCB822j5y8eIcB09+73idWUIWBw20dhmY/AuVNNoy7VBizgAs5BIUHO0Y8Mza3rSsxvZNPu1r6+myHX7yaOQ9oHJFt+3VaZS9gQLbWMbnA7OvmR2x8JW+l0F+ntY1pfVYwAdQti5x2ypHefSBgwBGGAI8j1nkx+rOFSqtrU0vG/Qu487R8/UcB1FrbrFs3MezAl3Ph07zrND7JHbTXu5RNXeE2BhlakVg21iOxbHXHbA9ZaddCL+FVX1VQD+kmRGR1i61xcUo68aIVaRSqeyjWB0R1VgXXdYjDYq5GTk9e3pLa1HBq7KrKXBKWo6P4HDAg49ev6TPhPDk5tuTNTn5XwLRio+CubPY7WOldxIJ6+8QEgem2d1Rwmpalp2h60rSsK6hgVVQBkH4TMxDEpdl3X6dkt6JUUvBq7eV9Ky7fdqq/lUAD6Yi0/K2lrIOzeR239QP/r2/SbXEJm7rGtdz/I8kSJEoDjIBI7ZGcfDynpiGJlsk8WWVTzl7NL/fPfo197XYxdqgQHrYnJ2g43L4+Ylt4ixPbhZtuHPvr+6fhkSj3eT52Xk7WqSo09qZOTkBAT5nJE2/COQNQzAspYgjCoMqD5u5+6JeUeZ1Z/1Bc01CMY7+Bm60/Jz/ACvyyNHWQxDW2ENYR2GOyj0HWbzbJwM4NlkrJOcvLNUklpCixHCZkhiGIo8wAhCKAeRmn4vo8H3g7H8XofObmIqD36zw5eNHJrcH9vqZW1qyOmcniPE3t3A0Y5UlPTGR9PCeD8vP4Mp+RE+Tn0fJjLSW/uc141iNQxx6Q0uja99o6D+I+CrNxXy31zY2fRR/U/2m10+mStdqAKP39SfGdHD6PKL7rTWvFf8AkLT6dUVVUYCgAfKeXEuFU6mv3WorW2skNtYdNw7EeIPU/WZUeJ9RB9mnHjR0dcaNEnI2gXotKgflwCP1BmbTy5pE/DUg+AA/bE2EAJs8i2XmT/JGjEq4Lp0cWLVWLB2fblh8Ce0zQYQmbk35JDMcUcgBCEcgBiEBCCRYjAhAQQBhmEIARxQkkhCEIAQhCAKEIoAZgYRQAgYQgBCLMMwAhFCAGYRQJgDzCLMIBCOREcoCQjBkQY4IJZhFFJJHJSGZLMAccjmPMAcIjHJA8wizCAOEMwzAHmEWYZgDjizCCBxQhmAOEWYZkkhDMIswBwzFCCAhFmAkEjihFAGYRQgBFmGYswBxZhmKABhCEAIQhJBCORjlQOOLMMwBwijEAccjAQCUcjGDAHHmRzHJA4ZigIA44swzAHDMUIA8xyOY8wAhDMUAeYRQgEsxZihAHCKGYA4swigDzDMUUAeYjAyJMAeYsxxQBxQhACAiigEsxyMIBDMYMhJAypI4oZhBBIGMGRhJBLMcjCATiEWYQCUYkcwgEswDSMlAGDCKKASzDMjmOSBx5kRAwBwiEIA4RQgDhIgx5gDzARQEEDiihmCQgYswMAeZEmKOAGYCKGYA4ZigYAZhIiOAEIQj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data:image/jpeg;base64,/9j/4AAQSkZJRgABAQAAAQABAAD/2wCEAAkGBhAQDw8PDxQPDw8PDQ0PDxAPDxAPEA8PFBAVFBQQEhUXGyYeFxkkGhQVHy8gJCcpLCwtFR4xNzAqNSYrLCkBCQoKDgwOGQ8PGiokHyQsLTApLCwpLSwsLCksLCwpLCopLCksNDApLCwpLCkvLCwsKSksLCwvLCw0LC0sLCksLP/AABEIAJ0BQQMBIgACEQEDEQH/xAAcAAACAgMBAQAAAAAAAAAAAAAAAQIHBAUGAwj/xAA+EAACAgECBAMFBgQEBQUAAAABAgADEQQSBQYhMUFRYQcTcYGRFCIyUqGxQmLB0SNykqMkdLKz8BY1c4KU/8QAGgEBAAMBAQEAAAAAAAAAAAAAAAECAwUEBv/EAC8RAAICAgEDAQcDBAMAAAAAAAABAgMEESEFEjFBEyJRYXGBkbHB0QYUQvEVI6H/2gAMAwEAAhEDEQA/ALmhCOYkjxHFHJARxRwAhCEAccUcAMQEMwgAIQhJAQhCAEcUcAUI4QAihHAFCOKAEIQgBCEIAQhAQAzFHFACKOKAEIQkAUIYhAFEY4QBYhHCSCMcBCVAR5ijkgYjigIA4RRiAMRxRwAhCOAKEIQAjijkgIQigDhCEAIQhACEUcAUcUIAQhCAKOKOAEUIpAHFCEAIoZhAHFDMMwAiMIjBI4RQggUcUJBI44oxBA8QijgDhCEAYhFHmSAjEWY4AQhFAHHFCAEIQgBHFCAPMIoSQEIQkAIQJizAHCQNgkPtK+YjYPXMJj2axVUsxAVQSSSAAB3JM1H/AK20RRrFvpZE/EyuDj5dzLRhKS3FNg3xMCZwq+1rQlyubFAz9969qH9cj5iR4z7UdPSitX/ju4yioRtx5lvAT0f2WR7RVdj7n4Whta2d3uiLylNR7W9axyq0IvltdvqSZia72ma6zbsZacdW2gNu/wBQOBOov6fzW0ml+f1Ke0iXp7wSD6lQMkgAd5VHK3tKa5r678KaKhaXHYqOh6eB7TleZebdRrnILMtOfuVA4XHm/wCY/tPNhdKuyrJQfuqPlstKSitl03866FDtbUacHy96p+uDMnS8w0WjdW6WL+ZGDD6iURwflS/VA+5BOOhIRioPkW7CeJGq4dqCrbqbUxuUnoy9wfIjE6n/AAdFqcce7c16FFP4n0WmoBk9043k/mIamsHswCkj4+P1yPiJ1lT5E+WacZOMvKNT2zCKEAcBFETK7BPMCwmo1vGMHbX1Pi3gPQTV2Xs3VmJ+c42T1mmmXbFOT+R5bMqMHpcnU/aF8xJC0HtOOtq3eLA+BBwRMBeZbdJatep+9U5+5eOgHpYPCXxOrU5D7fD+Zam+NvHhlhbo8zA0msDgHzx9Ji8y8d+x6S7U7d5rUbVJwGZmCgE+WTOzXB2SUY+Weh8G6hmVVwz2xucDUUqMuFL0sQACe5Vv7yzKLSRNb6LMebrsWmiE01wZMeZ5hpLfMAMmed+pVFZ3IVEVmZmOAqgZJJkH1KjuQJzPPfGKV0GqrNlYssoYIhdQz5I6KvczWmt22RgvVhmfouetBd0rvrJzjDbqyT6bgMzdV6gHtPmDUahlUhQWJ8sS109q+mqpp2g3vsUOEYDYQozuJ8c+E62d0mdNyrp3Lfj7FIz2tsswGPM5LgnP2n1bGuokWBdxRhtbb2yPAjJH1nO87+0fUabVCjTe721qrWl13bmb723v0G3Hbr1nOxcWzJsdVflb39i0n2rbLO3RG0CUzpfbW91doFW21doQ5JrJOep8emO3rOV1nMGo1du2297HJ6KzkIvoB2E6GJ0e26LnY1CK9X+xWU0uD6MbWIPETy1XFKqq3tsZURFLMxOAAPOfPtXENXpH27rKzgHYxJUg9mAPQj1E3r85/bOHaqqzAvqNS2KOzKbBh19OmJW/pcqL64OW4zaSkvqWT2m/gWJZ7TOHis2C4Nj+AKwsPwQgE/GaC32zV7sLRbt8y6Z/09v1lVFvEzqdDyY9nDrNc22sCpral6lrEXrlvAA46Ttz6VgYslG5t7elz4/Bl7RvhFicJ9odGpIVTtY9lbo3Tv8AGY/N/tCGkUJUFfUOMgH8Na9t7Y7+g8ZRfFtY9IreslXWwMhHcMOomx4tr7LTZcctY/UAdceAA9AP2mFHRIrNnGfMIrf134T/APSzs93a8m11HNeu1NmDfczfkrfYB8FTAnroecdZQ2GsdwDgraSSvzPUTF5C1mm0m+/V1m24t/hoQGVBgfePgWJ8+2Jkc2ccr1l4urr91/hhG/CNxBOD09OnyE6sIRyZuidGoa4etfgzXC3s6fWc2DW8K1JBKuoCWpnqrbl6fAiV2wGc+M8+Gaxkv1dX8N2myR4b0ZWB+m76w1LYUn0My6PD+1x7lL/GT/Ytc9vgzNLy/brK7vcg7KlY22kha1AGSM+JwOwmHpqAqhB0CrLcXho03BLak7romLnzdkzYx9ck/SVNY2FY/wApk9PzJXQuyJ+Vwvkiso60kd7yDyUt9f2nUZFT5FdYC5dQcbmJBwM9gPKaHnngSaPWNXVkVOiW1gnO0MSCufQgy1+WGUaTTKvYaenHw92JXXtU1AfXKo6+706A/EszY+hH1nP6Ll23Zz23pp/Q0lFKJXnDdSRdqlH8aqp+AcHH1Am84XozdbXUOhuurrz5AkAn+s5/h6n7Rf8A+eM6XgGsFWr0jN0UaqrJ8snE6Tn7HBtmvPdLf50Z9vc0i9uHaKuqpKqlC1oAFA/c+Z9ZXftg06izSWDuUtQ/BWBGf9TSwdPrF2jqPDxlY+1Pia26mqpTn3Nbbv8AM5Bx9APrPnehd086LXz3+Dea1Efs31JW+pfBvfIfhjcP2/WXBTKg9nWkJ1NH8qXWH0ypA/cS4apn1qEY5cnH1/UpVJuJ6ZhCE45qIma7i+t2jYv4m7+gmwM5nWXb7Gb1IHwHQTi9XynRRqPmXB5cmzthx6nmJ46rWLWMnJ8gOpM9JhcU0D2hdj+6Kk9du8EH0yMGfEwUXJd3g5Pk2GiqtuUOlZ2nxY4npr+UrNTWardqg4IIYZUjsR3nnpNTbWiJvJ2qFztAzgd5DX6673bFbGDdMHoR38RO7TZ0+tx4bfxPZCVMWvibblvgD6Sr3VlouCnFZxtIT8p69cf2mr9qLY4Vf6vpx/vLMrlfiVtyN70gsjlcqMAjAIOPA9Zr/aq+OGWDzu04/wBwH+k+66S4zyKXHx3L9TouXdHaKXq67R5uo+pE+lNL+ET5t0QzZSPO+ofV1n0npz0nc/qB/wDcvuZUeGQ4pxJNPTZfYcJUjO3ngeA9T0EojmX2harUuS1j01EnZRUxVQv8xBG4+pl3cw8ITV6W3T2Ma0dRl1xldpDBuvTHSfO3MfAa69VinUJq6VI3MiMnQHqmeoPxHSW6HGpqTUO6z042kv0RazZmrxDU1BWWy1A67kO9irDtkeB6zH0euu132m25x73TVVscgg2V7tmR4AgkfWZnHeYbNYyF1REpT3dVdYIWtM5x17+E0/LDdeIf8lg//pqnZyIWVzpv0ozfEteqbRVPhxIa7UMgBUA+JzOl4hyBZodKuqZ0ZbbEBRQT7sMpIYse/Xp2nNa1cr8jL84xwn7Rw26gDLe4yn+dBuX9Vx85j1DOnj5lfPu75+hWEVJMpPgfGfsnEdJaThGb3Vh/lcbST8yD8p5c0cTNrai897bGI+BPT9MTD1uj3vSfBXy3wxn+khxdCyhQMnIwB4k+E9FOIsWzIu+Pj78smc+5JEuF1FaBj8TAt8/CbLlC8aPUHU3Itzhf8Jc/dViernI6nHaT4hwp9KzaZur1Kqk47nYDn9ZvPZ5y3Xrq7XvtAau4Js2dlKggnqO5z9JOZkYtdEFdvTXCXqIxbfBj80czNrrEsdFQohTIO4lc5Genx+s5Cq5l1bhfw2IVb1HRv3USyOcOHaTQmuqkC61xufIUBE7Dt1yev0nLniugKXUVaQ0akhSLjYbVZQ4LBcgbM/DrjvPOrYThQoVNQ7l2vZPK3ya3UnK488S9eL1ivhepQdAmjsUDyC17R+0oq3w+K/vL45i/9u1n/LXf9Jnh6zLeZWvn/BNXhnzzx8/dr/8AkzNldZhSR1IHSYXGtOXQY8CTOh1HL1lNOndgWru01Dq+Om5qwWQ+uSZ9DK1QyJw3pyS19V/szXJtuUuR7dbQl7MiK5cAb+21yvkT4T25q5W0+hCK7l7LMkLWTlV7FiTjHpNby9xHV6Stq6WJr3l1DLnZnuAfKeGq9/qrTZaWY9AXPYAfwj+05dFebKxyyp9sF8H/AAay7Yrglw/R8NWnVmqy+3WDTnC3oE2IWXcVwSGOCBnPj2mh1C5Vh6Gd3wH2d3PTrNVt+9bpmq0qHoWBIYv89uB8TOZv5f1NeRZVbWx+6quhVmPoJTEtr9hdDv3zxt8lJej0XRo9ILtN7tvw3acKeng1eD+8o/i/C309tmntBDoSp8iPBh6EdfnL/wCE6JkqqDZDLVUpHqEAI+srTmjnLRam10v0z2LUXRL67At/3SclQRjGfAmcvo184e0h2OUGve+X8ms+dM5/g/Omq09CU/db3a7FY5/COi5Hnj9pptZrWuseyxt9jtlie+f6dPCdLoeV9Fq61u0+qZK2JGLUAdCDgq2PETn+KcMo09rV6ew3qAC1mAAbD3C9+g6CdzpNuF7VxxYPlct+i+BSfdrcjJ5L4CNRqdVU2R7zSEqwGdrixSrfX+sx+KcFtoc03oyHPQ9QGH5kbx853fsx0X/EWNj8OmVSfUuP7GWbboa7F22oli/ldQw+hnLs6j/aZFlco90JeUTD3opopK3X3V0VtXqSzMCHTGGQ/Hxmu0XCrLW3uGwWyS2d1hPgPEy7zyZos5WsJ/k2r/TImZoeBaek7q0G/wDO2Wb5E9vlM6ur0Y8WqK9N+v7FpxcjQclcrtp0a2wbbbQuF8a6x2U+vifhOrVZKOcC66V03OXlloxUVpCxCOKYljwtPQ/Azlczq3Hh5zlbEKkg9wSDPluvp6g/Tk5+b4QZgWkczT8fL5QCqy5SD0RdwDfzCfM1198tHPS2bn3g8x9czz1alkIAY5I7Anxmdw/W1V1oop6hQCWC5zj1mVZzLsGRWAPQgGdyrAxYtd1q38j2KmtLmR48p6B0rcsCu6zIyMEgKBnE1XtbOOHfHU0D9GP9J1HDeJ+/TfjAJI6+k5H2vP8A8DWPPV1fpXYZ930SEY5FMYva2j3qPbXpFScK66rTL56rT/8AcWfSFDdJ8zJQy3V3KxBrsSxRgY3KQRk/ITqm9ouvxgOq/Bf7mfV9T6Vk5V3dBLXPlmdclFcne+1jij1aJK0OPtFuxyPGtVLFfmdspGpLLtXTpkYL7yxUyTgde7N6AftOg4lx3iGsamixRajWoKyBtcO33R44x1ElZyNrFsDvpbldD0faQB6hgcTTDrdGK6O+MZ7e9vyviiZNN7I8x8No093uaHNoStRY5wAbepYKB4DoPrNPy1WccQPlpqv11Nf9p0Wl5K1tzbK6mYhSWOCFHpntmdP7PvZ0wfWfaq3Su2laCHBUk7iTt+GAcycvIpqprUZqXY1v4vlELbl4Kz1JPToW6jOPLM+heC8bquUGtlYfykGcvZ7FkySmocjuFetQfmwPX6Te8mchfYHtsZ1Y2qi7UBAABJyc9zON1e/HyZe0qs2/g1+hetOPDRVnNHA2o1morUEJ7xnTp/A33lHyBx8ouUeAHUcQ0ysMpW3v3+FeCB822j5y8eIcB09+73idWUIWBw20dhmY/AuVNNoy7VBizgAs5BIUHO0Y8Mza3rSsxvZNPu1r6+myHX7yaOQ9oHJFt+3VaZS9gQLbWMbnA7OvmR2x8JW+l0F+ntY1pfVYwAdQti5x2ypHefSBgwBGGAI8j1nkx+rOFSqtrU0vG/Qu487R8/UcB1FrbrFs3MezAl3Ph07zrND7JHbTXu5RNXeE2BhlakVg21iOxbHXHbA9ZaddCL+FVX1VQD+kmRGR1i61xcUo68aIVaRSqeyjWB0R1VgXXdYjDYq5GTk9e3pLa1HBq7KrKXBKWo6P4HDAg49ev6TPhPDk5tuTNTn5XwLRio+CubPY7WOldxIJ6+8QEgem2d1Rwmpalp2h60rSsK6hgVVQBkH4TMxDEpdl3X6dkt6JUUvBq7eV9Ky7fdqq/lUAD6Yi0/K2lrIOzeR239QP/r2/SbXEJm7rGtdz/I8kSJEoDjIBI7ZGcfDynpiGJlsk8WWVTzl7NL/fPfo197XYxdqgQHrYnJ2g43L4+Ylt4ixPbhZtuHPvr+6fhkSj3eT52Xk7WqSo09qZOTkBAT5nJE2/COQNQzAspYgjCoMqD5u5+6JeUeZ1Z/1Bc01CMY7+Bm60/Jz/ACvyyNHWQxDW2ENYR2GOyj0HWbzbJwM4NlkrJOcvLNUklpCixHCZkhiGIo8wAhCKAeRmn4vo8H3g7H8XofObmIqD36zw5eNHJrcH9vqZW1qyOmcniPE3t3A0Y5UlPTGR9PCeD8vP4Mp+RE+Tn0fJjLSW/uc141iNQxx6Q0uja99o6D+I+CrNxXy31zY2fRR/U/2m10+mStdqAKP39SfGdHD6PKL7rTWvFf8AkLT6dUVVUYCgAfKeXEuFU6mv3WorW2skNtYdNw7EeIPU/WZUeJ9RB9mnHjR0dcaNEnI2gXotKgflwCP1BmbTy5pE/DUg+AA/bE2EAJs8i2XmT/JGjEq4Lp0cWLVWLB2fblh8Ce0zQYQmbk35JDMcUcgBCEcgBiEBCCRYjAhAQQBhmEIARxQkkhCEIAQhCAKEIoAZgYRQAgYQgBCLMMwAhFCAGYRQJgDzCLMIBCOREcoCQjBkQY4IJZhFFJJHJSGZLMAccjmPMAcIjHJA8wizCAOEMwzAHmEWYZgDjizCCBxQhmAOEWYZkkhDMIswBwzFCCAhFmAkEjihFAGYRQgBFmGYswBxZhmKABhCEAIQhJBCORjlQOOLMMwBwijEAccjAQCUcjGDAHHmRzHJA4ZigIA44swzAHDMUIA8xyOY8wAhDMUAeYRQgEsxZihAHCKGYA4swigDzDMUUAeYjAyJMAeYsxxQBxQhACAiigEsxyMIBDMYMhJAypI4oZhBBIGMGRhJBLMcjCATiEWYQCUYkcwgEswDSMlAGDCKKASzDMjmOSBx5kRAwBwiEIA4RQgDhIgx5gDzARQEEDiihmCQgYswMAeZEmKOAGYCKGYA4ZigYAZhIiOAEIQj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AutoShape 16" descr="data:image/jpeg;base64,/9j/4AAQSkZJRgABAQAAAQABAAD/2wCEAAkGBhAQDw8PDxQPDw8PDQ0PDxAPDxAPEA8PFBAVFBQQEhUXGyYeFxkkGhQVHy8gJCcpLCwtFR4xNzAqNSYrLCkBCQoKDgwOGQ8PGiokHyQsLTApLCwpLSwsLCksLCwpLCopLCksNDApLCwpLCkvLCwsKSksLCwvLCw0LC0sLCksLP/AABEIAJ0BQQMBIgACEQEDEQH/xAAcAAACAgMBAQAAAAAAAAAAAAAAAQIHBAUGAwj/xAA+EAACAgECBAMFBgQEBQUAAAABAgADEQQSBQYhMUFRYQcTcYGRFCIyUqGxQmLB0SNykqMkdLKz8BY1c4KU/8QAGgEBAAMBAQEAAAAAAAAAAAAAAAECAwUEBv/EAC8RAAICAgEDAQcDBAMAAAAAAAABAgMEESEFEjFBEyJRYXGBkbHB0QYUQvEVI6H/2gAMAwEAAhEDEQA/ALmhCOYkjxHFHJARxRwAhCEAccUcAMQEMwgAIQhJAQhCAEcUcAUI4QAihHAFCOKAEIQgBCEIAQhAQAzFHFACKOKAEIQkAUIYhAFEY4QBYhHCSCMcBCVAR5ijkgYjigIA4RRiAMRxRwAhCOAKEIQAjijkgIQigDhCEAIQhACEUcAUcUIAQhCAKOKOAEUIpAHFCEAIoZhAHFDMMwAiMIjBI4RQggUcUJBI44oxBA8QijgDhCEAYhFHmSAjEWY4AQhFAHHFCAEIQgBHFCAPMIoSQEIQkAIQJizAHCQNgkPtK+YjYPXMJj2axVUsxAVQSSSAAB3JM1H/AK20RRrFvpZE/EyuDj5dzLRhKS3FNg3xMCZwq+1rQlyubFAz9969qH9cj5iR4z7UdPSitX/ju4yioRtx5lvAT0f2WR7RVdj7n4Whta2d3uiLylNR7W9axyq0IvltdvqSZia72ma6zbsZacdW2gNu/wBQOBOov6fzW0ml+f1Ke0iXp7wSD6lQMkgAd5VHK3tKa5r678KaKhaXHYqOh6eB7TleZebdRrnILMtOfuVA4XHm/wCY/tPNhdKuyrJQfuqPlstKSitl03866FDtbUacHy96p+uDMnS8w0WjdW6WL+ZGDD6iURwflS/VA+5BOOhIRioPkW7CeJGq4dqCrbqbUxuUnoy9wfIjE6n/AAdFqcce7c16FFP4n0WmoBk9043k/mIamsHswCkj4+P1yPiJ1lT5E+WacZOMvKNT2zCKEAcBFETK7BPMCwmo1vGMHbX1Pi3gPQTV2Xs3VmJ+c42T1mmmXbFOT+R5bMqMHpcnU/aF8xJC0HtOOtq3eLA+BBwRMBeZbdJatep+9U5+5eOgHpYPCXxOrU5D7fD+Zam+NvHhlhbo8zA0msDgHzx9Ji8y8d+x6S7U7d5rUbVJwGZmCgE+WTOzXB2SUY+Weh8G6hmVVwz2xucDUUqMuFL0sQACe5Vv7yzKLSRNb6LMebrsWmiE01wZMeZ5hpLfMAMmed+pVFZ3IVEVmZmOAqgZJJkH1KjuQJzPPfGKV0GqrNlYssoYIhdQz5I6KvczWmt22RgvVhmfouetBd0rvrJzjDbqyT6bgMzdV6gHtPmDUahlUhQWJ8sS109q+mqpp2g3vsUOEYDYQozuJ8c+E62d0mdNyrp3Lfj7FIz2tsswGPM5LgnP2n1bGuokWBdxRhtbb2yPAjJH1nO87+0fUabVCjTe721qrWl13bmb723v0G3Hbr1nOxcWzJsdVflb39i0n2rbLO3RG0CUzpfbW91doFW21doQ5JrJOep8emO3rOV1nMGo1du2297HJ6KzkIvoB2E6GJ0e26LnY1CK9X+xWU0uD6MbWIPETy1XFKqq3tsZURFLMxOAAPOfPtXENXpH27rKzgHYxJUg9mAPQj1E3r85/bOHaqqzAvqNS2KOzKbBh19OmJW/pcqL64OW4zaSkvqWT2m/gWJZ7TOHis2C4Nj+AKwsPwQgE/GaC32zV7sLRbt8y6Z/09v1lVFvEzqdDyY9nDrNc22sCpral6lrEXrlvAA46Ttz6VgYslG5t7elz4/Bl7RvhFicJ9odGpIVTtY9lbo3Tv8AGY/N/tCGkUJUFfUOMgH8Na9t7Y7+g8ZRfFtY9IreslXWwMhHcMOomx4tr7LTZcctY/UAdceAA9AP2mFHRIrNnGfMIrf134T/APSzs93a8m11HNeu1NmDfczfkrfYB8FTAnroecdZQ2GsdwDgraSSvzPUTF5C1mm0m+/V1m24t/hoQGVBgfePgWJ8+2Jkc2ccr1l4urr91/hhG/CNxBOD09OnyE6sIRyZuidGoa4etfgzXC3s6fWc2DW8K1JBKuoCWpnqrbl6fAiV2wGc+M8+Gaxkv1dX8N2myR4b0ZWB+m76w1LYUn0My6PD+1x7lL/GT/Ytc9vgzNLy/brK7vcg7KlY22kha1AGSM+JwOwmHpqAqhB0CrLcXho03BLak7romLnzdkzYx9ck/SVNY2FY/wApk9PzJXQuyJ+Vwvkiso60kd7yDyUt9f2nUZFT5FdYC5dQcbmJBwM9gPKaHnngSaPWNXVkVOiW1gnO0MSCufQgy1+WGUaTTKvYaenHw92JXXtU1AfXKo6+706A/EszY+hH1nP6Ll23Zz23pp/Q0lFKJXnDdSRdqlH8aqp+AcHH1Am84XozdbXUOhuurrz5AkAn+s5/h6n7Rf8A+eM6XgGsFWr0jN0UaqrJ8snE6Tn7HBtmvPdLf50Z9vc0i9uHaKuqpKqlC1oAFA/c+Z9ZXftg06izSWDuUtQ/BWBGf9TSwdPrF2jqPDxlY+1Pia26mqpTn3Nbbv8AM5Bx9APrPnehd086LXz3+Dea1Efs31JW+pfBvfIfhjcP2/WXBTKg9nWkJ1NH8qXWH0ypA/cS4apn1qEY5cnH1/UpVJuJ6ZhCE45qIma7i+t2jYv4m7+gmwM5nWXb7Gb1IHwHQTi9XynRRqPmXB5cmzthx6nmJ46rWLWMnJ8gOpM9JhcU0D2hdj+6Kk9du8EH0yMGfEwUXJd3g5Pk2GiqtuUOlZ2nxY4npr+UrNTWardqg4IIYZUjsR3nnpNTbWiJvJ2qFztAzgd5DX6673bFbGDdMHoR38RO7TZ0+tx4bfxPZCVMWvibblvgD6Sr3VlouCnFZxtIT8p69cf2mr9qLY4Vf6vpx/vLMrlfiVtyN70gsjlcqMAjAIOPA9Zr/aq+OGWDzu04/wBwH+k+66S4zyKXHx3L9TouXdHaKXq67R5uo+pE+lNL+ET5t0QzZSPO+ofV1n0npz0nc/qB/wDcvuZUeGQ4pxJNPTZfYcJUjO3ngeA9T0EojmX2harUuS1j01EnZRUxVQv8xBG4+pl3cw8ITV6W3T2Ma0dRl1xldpDBuvTHSfO3MfAa69VinUJq6VI3MiMnQHqmeoPxHSW6HGpqTUO6z042kv0RazZmrxDU1BWWy1A67kO9irDtkeB6zH0euu132m25x73TVVscgg2V7tmR4AgkfWZnHeYbNYyF1REpT3dVdYIWtM5x17+E0/LDdeIf8lg//pqnZyIWVzpv0ozfEteqbRVPhxIa7UMgBUA+JzOl4hyBZodKuqZ0ZbbEBRQT7sMpIYse/Xp2nNa1cr8jL84xwn7Rw26gDLe4yn+dBuX9Vx85j1DOnj5lfPu75+hWEVJMpPgfGfsnEdJaThGb3Vh/lcbST8yD8p5c0cTNrai897bGI+BPT9MTD1uj3vSfBXy3wxn+khxdCyhQMnIwB4k+E9FOIsWzIu+Pj78smc+5JEuF1FaBj8TAt8/CbLlC8aPUHU3Itzhf8Jc/dViernI6nHaT4hwp9KzaZur1Kqk47nYDn9ZvPZ5y3Xrq7XvtAau4Js2dlKggnqO5z9JOZkYtdEFdvTXCXqIxbfBj80czNrrEsdFQohTIO4lc5Genx+s5Cq5l1bhfw2IVb1HRv3USyOcOHaTQmuqkC61xufIUBE7Dt1yev0nLniugKXUVaQ0akhSLjYbVZQ4LBcgbM/DrjvPOrYThQoVNQ7l2vZPK3ya3UnK488S9eL1ivhepQdAmjsUDyC17R+0oq3w+K/vL45i/9u1n/LXf9Jnh6zLeZWvn/BNXhnzzx8/dr/8AkzNldZhSR1IHSYXGtOXQY8CTOh1HL1lNOndgWru01Dq+Om5qwWQ+uSZ9DK1QyJw3pyS19V/szXJtuUuR7dbQl7MiK5cAb+21yvkT4T25q5W0+hCK7l7LMkLWTlV7FiTjHpNby9xHV6Stq6WJr3l1DLnZnuAfKeGq9/qrTZaWY9AXPYAfwj+05dFebKxyyp9sF8H/AAay7Yrglw/R8NWnVmqy+3WDTnC3oE2IWXcVwSGOCBnPj2mh1C5Vh6Gd3wH2d3PTrNVt+9bpmq0qHoWBIYv89uB8TOZv5f1NeRZVbWx+6quhVmPoJTEtr9hdDv3zxt8lJej0XRo9ILtN7tvw3acKeng1eD+8o/i/C309tmntBDoSp8iPBh6EdfnL/wCE6JkqqDZDLVUpHqEAI+srTmjnLRam10v0z2LUXRL67At/3SclQRjGfAmcvo184e0h2OUGve+X8ms+dM5/g/Omq09CU/db3a7FY5/COi5Hnj9pptZrWuseyxt9jtlie+f6dPCdLoeV9Fq61u0+qZK2JGLUAdCDgq2PETn+KcMo09rV6ew3qAC1mAAbD3C9+g6CdzpNuF7VxxYPlct+i+BSfdrcjJ5L4CNRqdVU2R7zSEqwGdrixSrfX+sx+KcFtoc03oyHPQ9QGH5kbx853fsx0X/EWNj8OmVSfUuP7GWbboa7F22oli/ldQw+hnLs6j/aZFlco90JeUTD3opopK3X3V0VtXqSzMCHTGGQ/Hxmu0XCrLW3uGwWyS2d1hPgPEy7zyZos5WsJ/k2r/TImZoeBaek7q0G/wDO2Wb5E9vlM6ur0Y8WqK9N+v7FpxcjQclcrtp0a2wbbbQuF8a6x2U+vifhOrVZKOcC66V03OXlloxUVpCxCOKYljwtPQ/Azlczq3Hh5zlbEKkg9wSDPluvp6g/Tk5+b4QZgWkczT8fL5QCqy5SD0RdwDfzCfM1198tHPS2bn3g8x9czz1alkIAY5I7Anxmdw/W1V1oop6hQCWC5zj1mVZzLsGRWAPQgGdyrAxYtd1q38j2KmtLmR48p6B0rcsCu6zIyMEgKBnE1XtbOOHfHU0D9GP9J1HDeJ+/TfjAJI6+k5H2vP8A8DWPPV1fpXYZ930SEY5FMYva2j3qPbXpFScK66rTL56rT/8AcWfSFDdJ8zJQy3V3KxBrsSxRgY3KQRk/ITqm9ouvxgOq/Bf7mfV9T6Vk5V3dBLXPlmdclFcne+1jij1aJK0OPtFuxyPGtVLFfmdspGpLLtXTpkYL7yxUyTgde7N6AftOg4lx3iGsamixRajWoKyBtcO33R44x1ElZyNrFsDvpbldD0faQB6hgcTTDrdGK6O+MZ7e9vyviiZNN7I8x8No093uaHNoStRY5wAbepYKB4DoPrNPy1WccQPlpqv11Nf9p0Wl5K1tzbK6mYhSWOCFHpntmdP7PvZ0wfWfaq3Su2laCHBUk7iTt+GAcycvIpqprUZqXY1v4vlELbl4Kz1JPToW6jOPLM+heC8bquUGtlYfykGcvZ7FkySmocjuFetQfmwPX6Te8mchfYHtsZ1Y2qi7UBAABJyc9zON1e/HyZe0qs2/g1+hetOPDRVnNHA2o1morUEJ7xnTp/A33lHyBx8ouUeAHUcQ0ysMpW3v3+FeCB822j5y8eIcB09+73idWUIWBw20dhmY/AuVNNoy7VBizgAs5BIUHO0Y8Mza3rSsxvZNPu1r6+myHX7yaOQ9oHJFt+3VaZS9gQLbWMbnA7OvmR2x8JW+l0F+ntY1pfVYwAdQti5x2ypHefSBgwBGGAI8j1nkx+rOFSqtrU0vG/Qu487R8/UcB1FrbrFs3MezAl3Ph07zrND7JHbTXu5RNXeE2BhlakVg21iOxbHXHbA9ZaddCL+FVX1VQD+kmRGR1i61xcUo68aIVaRSqeyjWB0R1VgXXdYjDYq5GTk9e3pLa1HBq7KrKXBKWo6P4HDAg49ev6TPhPDk5tuTNTn5XwLRio+CubPY7WOldxIJ6+8QEgem2d1Rwmpalp2h60rSsK6hgVVQBkH4TMxDEpdl3X6dkt6JUUvBq7eV9Ky7fdqq/lUAD6Yi0/K2lrIOzeR239QP/r2/SbXEJm7rGtdz/I8kSJEoDjIBI7ZGcfDynpiGJlsk8WWVTzl7NL/fPfo197XYxdqgQHrYnJ2g43L4+Ylt4ixPbhZtuHPvr+6fhkSj3eT52Xk7WqSo09qZOTkBAT5nJE2/COQNQzAspYgjCoMqD5u5+6JeUeZ1Z/1Bc01CMY7+Bm60/Jz/ACvyyNHWQxDW2ENYR2GOyj0HWbzbJwM4NlkrJOcvLNUklpCixHCZkhiGIo8wAhCKAeRmn4vo8H3g7H8XofObmIqD36zw5eNHJrcH9vqZW1qyOmcniPE3t3A0Y5UlPTGR9PCeD8vP4Mp+RE+Tn0fJjLSW/uc141iNQxx6Q0uja99o6D+I+CrNxXy31zY2fRR/U/2m10+mStdqAKP39SfGdHD6PKL7rTWvFf8AkLT6dUVVUYCgAfKeXEuFU6mv3WorW2skNtYdNw7EeIPU/WZUeJ9RB9mnHjR0dcaNEnI2gXotKgflwCP1BmbTy5pE/DUg+AA/bE2EAJs8i2XmT/JGjEq4Lp0cWLVWLB2fblh8Ce0zQYQmbk35JDMcUcgBCEcgBiEBCCRYjAhAQQBhmEIARxQkkhCEIAQhCAKEIoAZgYRQAgYQgBCLMMwAhFCAGYRQJgDzCLMIBCOREcoCQjBkQY4IJZhFFJJHJSGZLMAccjmPMAcIjHJA8wizCAOEMwzAHmEWYZgDjizCCBxQhmAOEWYZkkhDMIswBwzFCCAhFmAkEjihFAGYRQgBFmGYswBxZhmKABhCEAIQhJBCORjlQOOLMMwBwijEAccjAQCUcjGDAHHmRzHJA4ZigIA44swzAHDMUIA8xyOY8wAhDMUAeYRQgEsxZihAHCKGYA4swigDzDMUUAeYjAyJMAeYsxxQBxQhACAiigEsxyMIBDMYMhJAypI4oZhBBIGMGRhJBLMcjCATiEWYQCUYkcwgEswDSMlAGDCKKASzDMjmOSBx5kRAwBwiEIA4RQgDhIgx5gDzARQEEDiihmCQgYswMAeZEmKOAGYCKGYA4ZigYAZhIiOAEIQjY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8" name="Picture 18" descr="https://encrypted-tbn2.gstatic.com/images?q=tbn:ANd9GcQOXG3-XeEze3VWQnRqPSQoCHVPFd509kBzMLr-l5O5gsUsPb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28800"/>
            <a:ext cx="2571750" cy="1781176"/>
          </a:xfrm>
          <a:prstGeom prst="rect">
            <a:avLst/>
          </a:prstGeom>
          <a:noFill/>
        </p:spPr>
      </p:pic>
      <p:sp>
        <p:nvSpPr>
          <p:cNvPr id="15380" name="AutoShape 20" descr="data:image/jpeg;base64,/9j/4AAQSkZJRgABAQAAAQABAAD/2wCEAAkGBhMGDxAQBxQVEBUVDRYVEBcQFRUQFxQVFxMaFRcVFRYZJyYqGRkjHhgVHy8gLycpLi0sFR8xNTAqNSYrLCkBCQoKDgwOGQ8PGCwdHxw1NSkpNSksKSkvLCksMCkvLC0pLDEpKSwpKSopLCkxKSwsLCwuLyksLCktLC02NSksLv/AABEIALcBEwMBIgACEQEDEQH/xAAcAAEAAgMBAQEAAAAAAAAAAAAAAQYEBQgHAgP/xABIEAACAQIDAwcHCQUGBwEAAAAAAQIDBAUREgYHIRMxNUFhsrMiMlFxc3SBFBUjQlJykaGxY4KDksEWRFRkk6IkMzRTYtHwF//EABkBAQADAQEAAAAAAAAAAAAAAAABBAUCA//EAC0RAQEAAQMCBAQFBQAAAAAAAAABAgMRMQQyEiEzcRMiQVEFYYGRwTRCobHR/9oADAMBAAIRAxEAPwD3EAAAAAKvvM6Hv/dn3kWgq+8zoe/92feRM5dYd0cy6n6SNQILzfTqGogATqGogATqGogATqGogATqGogATqGogATqGogATqGogATqGogATqGogAW3dW88Zss/+5PwZnSyOaN1XTNj7SfgzOl0VtbuZXWepPZIAPFTAAAAAAAAAAAKvvM6Hv8A3Z95FoKvvM6Hv/dn3kTOXWHdHMhBJBeb4AAAAAAAAAAAAAAAAAAAAAAAAAALZuq6ZsfaT8GZ0ujmjdV0zY+0n4MzpdFbW7mV1nqT2SADxUwAAAAAAAAAACr7zOh7/wB2feRaCr7zOh7/AN2feRM5dYd0cyEEkF5vgAAAAAAABucD2TuNoONnDKGfGpUemHwf1n2JM3Gwmxnz4+Xv0+RjLKMeK5WS5191dfpfD0lzxjXeSja4Zd0LNZaYxp5TrPJebFJrQl6Fx4c5j9X+I+DP4WnzObeImRXFu3t8OS+ebtQfoXJ0fwc22/wJWxGG3Xk2l75XV9LQn+XD9TXV9glXqSjb31vVqqTUo1Hpm5J5NPjJ55mkxjZa5wLjfU2o55a45Th/Mub45Hnp76l/qLv7Sf4p+jdYvuyuLBOVi1cxyzyitE8uyL4S+Dz7Cozg6bammmnk0+DTXU11G42e2qr4BOPJTbpalylOXlRcc/KyT815dayPRNr9k6W0ilK00xuIwUovm5SLzUVPselpS6mvQet6rU6XOYdR5y8Wfybb8PIQfdSm6LcaicWpNST4NNcGn2nwa8u/mgAAAAAAABbN1XTNj7SfgzOl0c0bqumbH2k/BmdLora3cyus9SeyQAeKmAAAAAAAAAAAVfeZ0Pf+7PvItBV95nQ9/wC7PvImcusO6OZCCSC83wAAAAAMiws5YjVp0aPnTqRhH1yeWfw5/gY5ZN3tFVcSoavqxqS+Kpyy/U8eo1Ph6WWX2lG+3g4msGo0MOwxuEVSTqZcHoWajFtfaalJ+ngand3FUK9zcyS/4eyqVF97LJflq/Ewduq7r4jcuXVUUF6owS/p+ZuN2NVwnexpRVSbtNUIS5puMuEX2NtL4mX8P4XQ7znLa39dk/Vq8L2MusYXLVEqMH5Tq3D5NcXnqXW+PHPmLjtDj9XCaFtc2dWndRz5C7S8qlVko559elvKSb7VnmUDH8aucXqS+d5SzjLLk2nGMH6FDq/XtNzhv0uB3ql9S8pyj63oT/8Au0a2lln4M9WyzeTafa+XIjGcDo4xbyvtnE4qP/U0Od0nlm5RX2ed+jLisuKW4x/G5YBXwqv/AJCKrr7VN6dSfbxbXakVXY/EqmG3lH5KtXKTVOcPtxm8mn6udejI2O8m9VzfOnSy00aMafDmz85perUl+6MtHLLXx0cvmx2t/Pbja/wfTdlbzsJVtXp3Vv5tePlNcznFLyv3ouL+DKUeg7QP5bgFnUqc8ZUln6tdL9Ejz4tfh2Vuj4b/AG2z9i8gANBAAAAAAtm6rpmx9pPwZnS6OaN1XTNj7SfgzOl0VtbuZXWepPZIAPFTAAAAAAAAAAAKvvM6Hv8A3Z95FoKvvM6Hv/dn3kTOXWHdHMhBJBeb4AAAAAG+2FulaYjbOfBSm6b/AH4OC/No0J9U5uk1Km8mmmmuprimeWtp/E08sPvNhYt4Vm7TEazfNUUakfjFJ/7oyMfYvF1g19RqVXlCT5Op2Rnwzfqel/AuGL2f/wChWFG4sMuXp8JRzUePDXBt83HKUX6H2lKrbJXlB5Ttq37sHNfjHNGb0+rp6mh8HVslny3dNWzaLEqDuKlttZQblF/RXFv5M3TfmOS+tlzdazi+ApWFnVsKtphd7SXKXEajlcfRNKKXkNPL7K4n6UMAr7WWUaWK0p0a9COVvVqxaVSH2J9fo45dSfpNXTwyy2R8vFqkb2uvNo0uNOL/AGkuv4/ysp4+G4+DDK+LG8Tzls4s+wzbPAqewUJX17UhXnyeVpGGeUpyXnZvnWXWupv0oodevK4lKdZ6pSk5SfpbebZm45jtXaCq6t6+rKEY8Iwj9mK/rzs3GwezDxuuqtdfQ0pJzz5pzXGMF6epvs9ZpYb9Np5a2vd8rz/EiG62yj804PZW0+Em4al92DlL8JTR54WTbzH1jt2+QedOmtFN9UnnnOfxf5JFbO+g07hoy5c5ed/UoAC8AAAAAC2bqumbH2k/BmdLo5o3VdM2PtJ+DM6XRW1u5ldZ6k9kgA8VMAAAAAAAAAAAq+8zoe/92feRaCr7zOh7/wB2feRM5dYd0cyEEkF5vgAAAAAAANvs1tJU2bq66HlRlkqsG8lNf0kuOT7fWejSrra6nymzd5Ut6ij5dPVw9U6f1fvR4es8iPulWlbyUqMnGS5nFuLXqaM7qehx1sviY+WX77+6ZdlrxnA8WlnG85e4j+zqOrF/up/rE09HZO8rvKnbVvjBwX4yyRnWe8K9tFk6qqL9rCM3/Nwf5mRV3m3tRZRdKHbGmm/9zZ54zrMJ4Zjh/o8mdhG7OUVyu0FSNGnHjKMZJvL/AMp80V8X8D52o20pwpfItm1opKOmc4px1R64wz45Prk+LzKriWN18YeeIVZ1PQpPyV6orJL8DBO8OjzzymfUZeLbiTif9AAGkgAAAAAAABbN1XTNj7SfgzOl0c0bqumbH2k/BmdLora3cyus9SeyQAeKmAAAAAAAAAAAVfeZ0Pf+7PvItBV95nQ9/wC7PvImcusO6OZCCSC83wAAADNwvBa+NylDC6U68ox1SVNamlnlm+zNhFsnnWEDf/2AxH/BXH+mzR16MraUoV04yjJxknwaknk0+1MiWXhEyl4r4B9Qg6jSgm23kklm23zJJc7N1DYm8qPTGj5eWfJcpRVbLn/5Llqz7Ms+wbwuUnNaMH3VpOhJxqpxkm1JSTi01waafMz9bGwqYnUjSsYSqzlnpjBZt5Jt5L1Jv4Ep3m27HBu1sTfN5K1q5+jJN+rLPPM1l7YVMNm6d9CdKa541Iyg/Xk+ojeImeN4rHAP3trOd5r+TxctFKVSpl9WEctUn2LNfiSm3Z+AACQAAAABbN1XTNj7SfgzOl0c0bqumbH2k/BmdLora3cyus9SeyQAeKmAAAAAAAAAAAVfeZ0Pf+7PvItBV95nQ9/7s+8iZy6w7o5kIJILzfAAAPQtzj01cRa6sJqd5Hnp6JuZajWxF1FqXzVUzWenNalms+r1nGp2vDqPTrz+jczpJcnOUeC82Ul1dh8Sk5tuXFt5tvi236WWChjGHxy14fN8F/fan9IIr77CY7wv5bLruosvlV5cSopSrUsNrVLVPJ/TeTCDSfWtT/EpmuUJ6pOSmp5tvNSU0+Lb59WfxzMzA8bq7O3FO5w2WmcHwz4qSfBxkuuLXV+nOeiUMUwreXNU8WpPD7yo8o1aT8ipN8yb5m2+qSz6lLM5tsu7yytwyuVm8ry6pUdVuVRuTbbbbzbb4tt9bLXup6ass/t1PAqGk2jwKezV1WtbvJypyyzjzSi1qjJejNNcOrm6jdbqumrH2k/AqHWV3xempZdO2fZp9q+OI3za/v8AX6v20i445VeL7M2VxiD11aV9KjSnLjKVPOa0uT51kl/IjT7SUrCOIXjuZ3bfy2trhTpUI8eVlmo1HUeSz5noz7DA2j2reOQoW9tTVvbW8WrelFueTfPOpN+dN8eOXW/S2+OdnlJ4vDtOGhPRd2dejg8qMMSipfOMqlvm/q0FHRn+/Vlp/hsoNlZzxGrTo2qznUqRhBemUnpX6lu2gwRXdwvkF7Yxp0acKVtncqMlGkuEmsuEnPVN9sic/s71rL8qsY3hUsDua9tX86lWlB9qT4S+KyfxME9C3r2SvFZYnRcJq4t1TryoS5Sny9JZPTLrTWa/hnnp1jd470svFjKAA6egAALZuq6ZsfaT8GZ0ujmjdV0zY+0n4MzpdFbW7mV1nqT2SADxUwAAAAAAAAAACr7zOh7/AN2feRaCr7zOh7/3Z95Ezl1h3RzIQSQXm+AAAehbnE5VcSUeL+aamWXH6yPPTJssSq4a3KwqVKLaybpTlTbWeeTcWuGZzlN5s89XC547QpYXWnkoUareS5qc31eo/GpTdFuNROLTakpJpprg00+Zmy/tZe/4u5/16v8A7NdOcrubc3KpOU823nOUpSfFvrbb/Umb/VM8X1ZOHYNWxflPm+nKrydPXU0LU4xzyzy536lx4M+sEwupjFxCjZJuWtZvqpxTzlUm/qxiuLb9B+VKpWwepGdJ1LeouMWtdKXrT4PIy77ai7xWLp3txWqxfPGU3lL7yXnfHMi7ucvFd9uGdvCxyG0OJ3Ne0eqnqjCnL7UYRUdXqbTa7GjK3UrPGrL79TwKhWLuzqWMtF5CVOWWempFweT5nk+oWt1Ozmp2k5U5rzZU5OElmsnk1x5m0Nvl2PB8nhjaba0+SxO/X+frfnUb/qaUyL3lHUk7/Xrl5UnV1a3n1vVxfrMcmcO8JtjIs2yVL5vpXmIy4fJ6HJ27/wAzX+jg12xi5y/ArS4H7fKqkaXJOU+Tc9ejN6HJLTq08za5sz8CJPqjHHztv1eibEQ/tXhOIYY+NSnldWnp1Lzor1tZfxWeeH72WIVMNlrsak6UsmtVKUqbyfOs49XBfgfjOTm25PNt5tvi231sSbWuccLjlftXyADp6gAAtm6rpmx9pPwZnS6OaN1XTNj7SfgzOl0VtbuZXWepPZIAPFTAAAAAAAAAAAKvvM6Hv/dn3kWgq+8zoe/92feRM5dYd0cyEEkF5vgAAAAAbDZ+8jh93b1a7yjCvGUms3wTz6uJrwEWbzZusYxqOJ21vCmtDhUqOpByq1fKkoJTjOpKTUXFKOjPg4N8dSy0rAIk2RjjMZtGbi9WnXrSlZJKGinklHRxVKKlw+8pfqfeA3scPuKdSs3FJTWqK1SpylTlCNSK63CTjNfd4ccjXgbeWx4fLZuccuoVaVvTp1XXnT5TXNSrShlJxcVFVsmpZqblklHiud5t6dLPsIAk2McfDNllxnF7a/t/k9sqi5DT8llPS4zXm1UoqKcOUb5Xi3k45cMytACTYxxmM2gACXQAAAAAtm6rpmx9pPwZnS6OaN1XTNj7SfgzOl0VtbuZXWepPZIAPFTAAAAAAAAAAAKvvM6Hv/dn3kWgq+8zoe/92feRM5dYd0cyEEkF5vgAAAAAAAAAAAAAAAAAAAAAAAAAAtm6rpmx9pPwZnS6OaN1XTNj7SfgzOl0VtbuZXWepPZIAPFTAAAAAAAAAAAKvvM6Hv8A3Z95AEzl1h3RzIyAC83wAAAAAAAAAAAAAAAAAAAAAAAAAAWzdV01Y+0n4MzpdAFbW7mV1nfPZIAPFT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AutoShape 22" descr="data:image/jpeg;base64,/9j/4AAQSkZJRgABAQAAAQABAAD/2wCEAAkGBhMGDxAQBxQVEBUVDRYVEBcQFRUQFxQVFxMaFRcVFRYZJyYqGRkjHhgVHy8gLycpLi0sFR8xNTAqNSYrLCkBCQoKDgwOGQ8PGCwdHxw1NSkpNSksKSkvLCksMCkvLC0pLDEpKSwpKSopLCkxKSwsLCwuLyksLCktLC02NSksLv/AABEIALcBEwMBIgACEQEDEQH/xAAcAAEAAgMBAQEAAAAAAAAAAAAAAQYEBQgHAgP/xABIEAACAQIDAwcHCQUGBwEAAAAAAQIDBAUREgYHIRMxNUFhsrMiMlFxc3SBFBUjQlJykaGxY4KDksEWRFRkk6IkMzRTYtHwF//EABkBAQADAQEAAAAAAAAAAAAAAAABBAUCA//EAC0RAQEAAQMCBAQFBQAAAAAAAAABAgMRMQQyEiEzcRMiQVEFYYGRwTRCobHR/9oADAMBAAIRAxEAPwD3EAAAAAKvvM6Hv/dn3kWgq+8zoe/92feRM5dYd0cy6n6SNQILzfTqGogATqGogATqGogATqGogATqGogATqGogATqGogATqGogATqGogATqGogAW3dW88Zss/+5PwZnSyOaN1XTNj7SfgzOl0VtbuZXWepPZIAPFTAAAAAAAAAAAKvvM6Hv8A3Z95FoKvvM6Hv/dn3kTOXWHdHMhBJBeb4AAAAAAAAAAAAAAAAAAAAAAAAAALZuq6ZsfaT8GZ0ujmjdV0zY+0n4MzpdFbW7mV1nqT2SADxUwAAAAAAAAAACr7zOh7/wB2feRaCr7zOh7/AN2feRM5dYd0cyEEkF5vgAAAAAAABucD2TuNoONnDKGfGpUemHwf1n2JM3Gwmxnz4+Xv0+RjLKMeK5WS5191dfpfD0lzxjXeSja4Zd0LNZaYxp5TrPJebFJrQl6Fx4c5j9X+I+DP4WnzObeImRXFu3t8OS+ebtQfoXJ0fwc22/wJWxGG3Xk2l75XV9LQn+XD9TXV9glXqSjb31vVqqTUo1Hpm5J5NPjJ55mkxjZa5wLjfU2o55a45Th/Mub45Hnp76l/qLv7Sf4p+jdYvuyuLBOVi1cxyzyitE8uyL4S+Dz7Cozg6bammmnk0+DTXU11G42e2qr4BOPJTbpalylOXlRcc/KyT815dayPRNr9k6W0ilK00xuIwUovm5SLzUVPselpS6mvQet6rU6XOYdR5y8Wfybb8PIQfdSm6LcaicWpNST4NNcGn2nwa8u/mgAAAAAAABbN1XTNj7SfgzOl0c0bqumbH2k/BmdLora3cyus9SeyQAeKmAAAAAAAAAAAVfeZ0Pf+7PvItBV95nQ9/wC7PvImcusO6OZCCSC83wAAAAAMiws5YjVp0aPnTqRhH1yeWfw5/gY5ZN3tFVcSoavqxqS+Kpyy/U8eo1Ph6WWX2lG+3g4msGo0MOwxuEVSTqZcHoWajFtfaalJ+ngand3FUK9zcyS/4eyqVF97LJflq/Ewduq7r4jcuXVUUF6owS/p+ZuN2NVwnexpRVSbtNUIS5puMuEX2NtL4mX8P4XQ7znLa39dk/Vq8L2MusYXLVEqMH5Tq3D5NcXnqXW+PHPmLjtDj9XCaFtc2dWndRz5C7S8qlVko559elvKSb7VnmUDH8aucXqS+d5SzjLLk2nGMH6FDq/XtNzhv0uB3ql9S8pyj63oT/8Au0a2lln4M9WyzeTafa+XIjGcDo4xbyvtnE4qP/U0Od0nlm5RX2ed+jLisuKW4x/G5YBXwqv/AJCKrr7VN6dSfbxbXakVXY/EqmG3lH5KtXKTVOcPtxm8mn6udejI2O8m9VzfOnSy00aMafDmz85perUl+6MtHLLXx0cvmx2t/Pbja/wfTdlbzsJVtXp3Vv5tePlNcznFLyv3ouL+DKUeg7QP5bgFnUqc8ZUln6tdL9Ejz4tfh2Vuj4b/AG2z9i8gANBAAAAAAtm6rpmx9pPwZnS6OaN1XTNj7SfgzOl0VtbuZXWepPZIAPFTAAAAAAAAAAAKvvM6Hv8A3Z95FoKvvM6Hv/dn3kTOXWHdHMhBJBeb4AAAAAG+2FulaYjbOfBSm6b/AH4OC/No0J9U5uk1Km8mmmmuprimeWtp/E08sPvNhYt4Vm7TEazfNUUakfjFJ/7oyMfYvF1g19RqVXlCT5Op2Rnwzfqel/AuGL2f/wChWFG4sMuXp8JRzUePDXBt83HKUX6H2lKrbJXlB5Ttq37sHNfjHNGb0+rp6mh8HVslny3dNWzaLEqDuKlttZQblF/RXFv5M3TfmOS+tlzdazi+ApWFnVsKtphd7SXKXEajlcfRNKKXkNPL7K4n6UMAr7WWUaWK0p0a9COVvVqxaVSH2J9fo45dSfpNXTwyy2R8vFqkb2uvNo0uNOL/AGkuv4/ysp4+G4+DDK+LG8Tzls4s+wzbPAqewUJX17UhXnyeVpGGeUpyXnZvnWXWupv0oodevK4lKdZ6pSk5SfpbebZm45jtXaCq6t6+rKEY8Iwj9mK/rzs3GwezDxuuqtdfQ0pJzz5pzXGMF6epvs9ZpYb9Np5a2vd8rz/EiG62yj804PZW0+Em4al92DlL8JTR54WTbzH1jt2+QedOmtFN9UnnnOfxf5JFbO+g07hoy5c5ed/UoAC8AAAAAC2bqumbH2k/BmdLo5o3VdM2PtJ+DM6XRW1u5ldZ6k9kgA8VMAAAAAAAAAAAq+8zoe/92feRaCr7zOh7/wB2feRM5dYd0cyEEkF5vgAAAAAAANvs1tJU2bq66HlRlkqsG8lNf0kuOT7fWejSrra6nymzd5Ut6ij5dPVw9U6f1fvR4es8iPulWlbyUqMnGS5nFuLXqaM7qehx1sviY+WX77+6ZdlrxnA8WlnG85e4j+zqOrF/up/rE09HZO8rvKnbVvjBwX4yyRnWe8K9tFk6qqL9rCM3/Nwf5mRV3m3tRZRdKHbGmm/9zZ54zrMJ4Zjh/o8mdhG7OUVyu0FSNGnHjKMZJvL/AMp80V8X8D52o20pwpfItm1opKOmc4px1R64wz45Prk+LzKriWN18YeeIVZ1PQpPyV6orJL8DBO8OjzzymfUZeLbiTif9AAGkgAAAAAAABbN1XTNj7SfgzOl0c0bqumbH2k/BmdLora3cyus9SeyQAeKmAAAAAAAAAAAVfeZ0Pf+7PvItBV95nQ9/wC7PvImcusO6OZCCSC83wAAADNwvBa+NylDC6U68ox1SVNamlnlm+zNhFsnnWEDf/2AxH/BXH+mzR16MraUoV04yjJxknwaknk0+1MiWXhEyl4r4B9Qg6jSgm23kklm23zJJc7N1DYm8qPTGj5eWfJcpRVbLn/5Llqz7Ms+wbwuUnNaMH3VpOhJxqpxkm1JSTi01waafMz9bGwqYnUjSsYSqzlnpjBZt5Jt5L1Jv4Ep3m27HBu1sTfN5K1q5+jJN+rLPPM1l7YVMNm6d9CdKa541Iyg/Xk+ojeImeN4rHAP3trOd5r+TxctFKVSpl9WEctUn2LNfiSm3Z+AACQAAAABbN1XTNj7SfgzOl0c0bqumbH2k/BmdLora3cyus9SeyQAeKmAAAAAAAAAAAVfeZ0Pf+7PvItBV95nQ9/7s+8iZy6w7o5kIJILzfAAAPQtzj01cRa6sJqd5Hnp6JuZajWxF1FqXzVUzWenNalms+r1nGp2vDqPTrz+jczpJcnOUeC82Ul1dh8Sk5tuXFt5tvi236WWChjGHxy14fN8F/fan9IIr77CY7wv5bLruosvlV5cSopSrUsNrVLVPJ/TeTCDSfWtT/EpmuUJ6pOSmp5tvNSU0+Lb59WfxzMzA8bq7O3FO5w2WmcHwz4qSfBxkuuLXV+nOeiUMUwreXNU8WpPD7yo8o1aT8ipN8yb5m2+qSz6lLM5tsu7yytwyuVm8ry6pUdVuVRuTbbbbzbb4tt9bLXup6ass/t1PAqGk2jwKezV1WtbvJypyyzjzSi1qjJejNNcOrm6jdbqumrH2k/AqHWV3xempZdO2fZp9q+OI3za/v8AX6v20i445VeL7M2VxiD11aV9KjSnLjKVPOa0uT51kl/IjT7SUrCOIXjuZ3bfy2trhTpUI8eVlmo1HUeSz5noz7DA2j2reOQoW9tTVvbW8WrelFueTfPOpN+dN8eOXW/S2+OdnlJ4vDtOGhPRd2dejg8qMMSipfOMqlvm/q0FHRn+/Vlp/hsoNlZzxGrTo2qznUqRhBemUnpX6lu2gwRXdwvkF7Yxp0acKVtncqMlGkuEmsuEnPVN9sic/s71rL8qsY3hUsDua9tX86lWlB9qT4S+KyfxME9C3r2SvFZYnRcJq4t1TryoS5Sny9JZPTLrTWa/hnnp1jd470svFjKAA6egAALZuq6ZsfaT8GZ0ujmjdV0zY+0n4MzpdFbW7mV1nqT2SADxUwAAAAAAAAAACr7zOh7/AN2feRaCr7zOh7/3Z95Ezl1h3RzIQSQXm+AAAehbnE5VcSUeL+aamWXH6yPPTJssSq4a3KwqVKLaybpTlTbWeeTcWuGZzlN5s89XC547QpYXWnkoUareS5qc31eo/GpTdFuNROLTakpJpprg00+Zmy/tZe/4u5/16v8A7NdOcrubc3KpOU823nOUpSfFvrbb/Umb/VM8X1ZOHYNWxflPm+nKrydPXU0LU4xzyzy536lx4M+sEwupjFxCjZJuWtZvqpxTzlUm/qxiuLb9B+VKpWwepGdJ1LeouMWtdKXrT4PIy77ai7xWLp3txWqxfPGU3lL7yXnfHMi7ucvFd9uGdvCxyG0OJ3Ne0eqnqjCnL7UYRUdXqbTa7GjK3UrPGrL79TwKhWLuzqWMtF5CVOWWempFweT5nk+oWt1Ozmp2k5U5rzZU5OElmsnk1x5m0Nvl2PB8nhjaba0+SxO/X+frfnUb/qaUyL3lHUk7/Xrl5UnV1a3n1vVxfrMcmcO8JtjIs2yVL5vpXmIy4fJ6HJ27/wAzX+jg12xi5y/ArS4H7fKqkaXJOU+Tc9ejN6HJLTq08za5sz8CJPqjHHztv1eibEQ/tXhOIYY+NSnldWnp1Lzor1tZfxWeeH72WIVMNlrsak6UsmtVKUqbyfOs49XBfgfjOTm25PNt5tvi231sSbWuccLjlftXyADp6gAAtm6rpmx9pPwZnS6OaN1XTNj7SfgzOl0VtbuZXWepPZIAPFTAAAAAAAAAAAKvvM6Hv/dn3kWgq+8zoe/92feRM5dYd0cyEEkF5vgAAAAAbDZ+8jh93b1a7yjCvGUms3wTz6uJrwEWbzZusYxqOJ21vCmtDhUqOpByq1fKkoJTjOpKTUXFKOjPg4N8dSy0rAIk2RjjMZtGbi9WnXrSlZJKGinklHRxVKKlw+8pfqfeA3scPuKdSs3FJTWqK1SpylTlCNSK63CTjNfd4ccjXgbeWx4fLZuccuoVaVvTp1XXnT5TXNSrShlJxcVFVsmpZqblklHiud5t6dLPsIAk2McfDNllxnF7a/t/k9sqi5DT8llPS4zXm1UoqKcOUb5Xi3k45cMytACTYxxmM2gACXQAAAAAtm6rpmx9pPwZnS6OaN1XTNj7SfgzOl0VtbuZXWepPZIAPFTAAAAAAAAAAAKvvM6Hv/dn3kWgq+8zoe/92feRM5dYd0cyEEkF5vgAAAAAAAAAAAAAAAAAAAAAAAAAAtm6rpmx9pPwZnS6OaN1XTNj7SfgzOl0VtbuZXWepPZIAPFTAAAAAAAAAAAKvvM6Hv8A3Z95AEzl1h3RzIyAC83wAAAAAAAAAAAAAAAAAAAAAAAAAAWzdV01Y+0n4MzpdAFbW7mV1nfPZIAPFT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84" name="Picture 24" descr="http://www.auto.travelnews.lv/images/NedzesamaFotoMape/20090429-ESPARiga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05000"/>
            <a:ext cx="2362200" cy="1574800"/>
          </a:xfrm>
          <a:prstGeom prst="rect">
            <a:avLst/>
          </a:prstGeom>
          <a:noFill/>
        </p:spPr>
      </p:pic>
      <p:pic>
        <p:nvPicPr>
          <p:cNvPr id="15388" name="Picture 28" descr="https://encrypted-tbn2.gstatic.com/images?q=tbn:ANd9GcQ7p71WIjP1IQBZxWXRE1WRks1lkJyWnakp5Qfa-jN08ViDEzdq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733800"/>
            <a:ext cx="2925912" cy="1905000"/>
          </a:xfrm>
          <a:prstGeom prst="rect">
            <a:avLst/>
          </a:prstGeom>
          <a:noFill/>
        </p:spPr>
      </p:pic>
      <p:pic>
        <p:nvPicPr>
          <p:cNvPr id="15390" name="Picture 30" descr="http://www.bite.lv/sites/default/themes/bitelv/img/bite_logo_f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038600"/>
            <a:ext cx="1981200" cy="1981200"/>
          </a:xfrm>
          <a:prstGeom prst="rect">
            <a:avLst/>
          </a:prstGeom>
          <a:noFill/>
        </p:spPr>
      </p:pic>
      <p:pic>
        <p:nvPicPr>
          <p:cNvPr id="15392" name="Picture 32" descr="http://www.avertek.com.sg/images/Asus%20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410200"/>
            <a:ext cx="3677745" cy="990600"/>
          </a:xfrm>
          <a:prstGeom prst="rect">
            <a:avLst/>
          </a:prstGeom>
          <a:noFill/>
        </p:spPr>
      </p:pic>
      <p:pic>
        <p:nvPicPr>
          <p:cNvPr id="15394" name="Picture 34" descr="http://www.seeklogo.com/images/L/Limbazu_piens-logo-9528346F58-seeklogo.com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3429000"/>
            <a:ext cx="1905000" cy="1905000"/>
          </a:xfrm>
          <a:prstGeom prst="rect">
            <a:avLst/>
          </a:prstGeom>
          <a:noFill/>
        </p:spPr>
      </p:pic>
      <p:pic>
        <p:nvPicPr>
          <p:cNvPr id="15396" name="Picture 36" descr="http://media.tumblr.com/tumblr_lmdgemANcm1qzkot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5334000"/>
            <a:ext cx="2057400" cy="1246785"/>
          </a:xfrm>
          <a:prstGeom prst="rect">
            <a:avLst/>
          </a:prstGeom>
          <a:noFill/>
        </p:spPr>
      </p:pic>
      <p:pic>
        <p:nvPicPr>
          <p:cNvPr id="15398" name="Picture 38" descr="http://www.bureauveritas.lv/wps/wcm/connect/2500bc0045d32bce83b5fb964b25663f/MADARA_id_ecocosmetics_c_preview.jpg?MOD=AJPERES&amp;CACHEID=2500bc0045d32bce83b5fb964b25663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3505200"/>
            <a:ext cx="2318107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Konkurences</a:t>
            </a:r>
            <a:r>
              <a:rPr lang="en-US" dirty="0" smtClean="0"/>
              <a:t> </a:t>
            </a:r>
            <a:r>
              <a:rPr lang="en-US" dirty="0" err="1" smtClean="0"/>
              <a:t>nozīme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8999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Konkurence</a:t>
            </a:r>
            <a:r>
              <a:rPr lang="en-US" sz="2000" dirty="0" smtClean="0"/>
              <a:t>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/>
              <a:t>tas</a:t>
            </a:r>
            <a:r>
              <a:rPr lang="en-US" sz="2000" dirty="0"/>
              <a:t> </a:t>
            </a:r>
            <a:r>
              <a:rPr lang="en-US" sz="2000" dirty="0" err="1"/>
              <a:t>dzinējspēks</a:t>
            </a:r>
            <a:r>
              <a:rPr lang="en-US" sz="2000" dirty="0"/>
              <a:t>, </a:t>
            </a:r>
            <a:r>
              <a:rPr lang="en-US" sz="2000" dirty="0" err="1"/>
              <a:t>kas</a:t>
            </a:r>
            <a:r>
              <a:rPr lang="en-US" sz="2000" dirty="0"/>
              <a:t> </a:t>
            </a:r>
            <a:r>
              <a:rPr lang="en-US" sz="2000" dirty="0" err="1"/>
              <a:t>stimulē</a:t>
            </a:r>
            <a:r>
              <a:rPr lang="en-US" sz="2000" dirty="0"/>
              <a:t> </a:t>
            </a:r>
            <a:r>
              <a:rPr lang="en-US" sz="2000" dirty="0" err="1"/>
              <a:t>ražotāju</a:t>
            </a:r>
            <a:r>
              <a:rPr lang="en-US" sz="2000" dirty="0"/>
              <a:t> </a:t>
            </a:r>
            <a:r>
              <a:rPr lang="en-US" sz="2000" dirty="0" err="1"/>
              <a:t>uzlabot</a:t>
            </a:r>
            <a:r>
              <a:rPr lang="en-US" sz="2000" dirty="0"/>
              <a:t> </a:t>
            </a:r>
            <a:r>
              <a:rPr lang="en-US" sz="2000" dirty="0" err="1"/>
              <a:t>kvalitāti</a:t>
            </a:r>
            <a:r>
              <a:rPr lang="en-US" sz="2000" dirty="0"/>
              <a:t>, </a:t>
            </a:r>
            <a:r>
              <a:rPr lang="en-US" sz="2000" dirty="0" err="1"/>
              <a:t>ieviest</a:t>
            </a:r>
            <a:r>
              <a:rPr lang="en-US" sz="2000" dirty="0"/>
              <a:t> </a:t>
            </a:r>
            <a:r>
              <a:rPr lang="en-US" sz="2000" dirty="0" err="1" smtClean="0"/>
              <a:t>jaunus</a:t>
            </a:r>
            <a:r>
              <a:rPr lang="lv-LV" sz="2000" dirty="0" smtClean="0"/>
              <a:t> </a:t>
            </a:r>
            <a:r>
              <a:rPr lang="en-US" sz="2000" dirty="0" err="1" smtClean="0"/>
              <a:t>preču</a:t>
            </a:r>
            <a:r>
              <a:rPr lang="en-US" sz="2000" dirty="0" smtClean="0"/>
              <a:t> </a:t>
            </a:r>
            <a:r>
              <a:rPr lang="en-US" sz="2000" dirty="0" err="1"/>
              <a:t>veidus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Konkurences</a:t>
            </a:r>
            <a:r>
              <a:rPr lang="en-US" sz="2000" dirty="0"/>
              <a:t> </a:t>
            </a:r>
            <a:r>
              <a:rPr lang="en-US" sz="2000" dirty="0" err="1"/>
              <a:t>rezultātā</a:t>
            </a:r>
            <a:r>
              <a:rPr lang="en-US" sz="2000" dirty="0"/>
              <a:t> </a:t>
            </a:r>
            <a:r>
              <a:rPr lang="en-US" sz="2000" dirty="0" err="1"/>
              <a:t>samazinās</a:t>
            </a:r>
            <a:r>
              <a:rPr lang="en-US" sz="2000" dirty="0"/>
              <a:t> </a:t>
            </a:r>
            <a:r>
              <a:rPr lang="en-US" sz="2000" dirty="0" err="1"/>
              <a:t>preču</a:t>
            </a:r>
            <a:r>
              <a:rPr lang="en-US" sz="2000" dirty="0"/>
              <a:t> </a:t>
            </a:r>
            <a:r>
              <a:rPr lang="en-US" sz="2000" dirty="0" err="1"/>
              <a:t>cenas</a:t>
            </a:r>
            <a:r>
              <a:rPr lang="en-US" sz="2000" dirty="0"/>
              <a:t> (</a:t>
            </a:r>
            <a:r>
              <a:rPr lang="en-US" sz="2000" dirty="0" err="1"/>
              <a:t>ja</a:t>
            </a:r>
            <a:r>
              <a:rPr lang="en-US" sz="2000" dirty="0"/>
              <a:t> </a:t>
            </a:r>
            <a:r>
              <a:rPr lang="en-US" sz="2000" dirty="0" err="1"/>
              <a:t>konkurence</a:t>
            </a:r>
            <a:r>
              <a:rPr lang="en-US" sz="2000" dirty="0"/>
              <a:t> </a:t>
            </a:r>
            <a:r>
              <a:rPr lang="en-US" sz="2000" dirty="0" err="1"/>
              <a:t>starp</a:t>
            </a:r>
            <a:r>
              <a:rPr lang="en-US" sz="2000" dirty="0"/>
              <a:t> </a:t>
            </a:r>
            <a:r>
              <a:rPr lang="en-US" sz="2000" dirty="0" err="1"/>
              <a:t>firmām</a:t>
            </a:r>
            <a:r>
              <a:rPr lang="en-US" sz="2000" dirty="0"/>
              <a:t>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 smtClean="0"/>
              <a:t>nežēlīga,cenas</a:t>
            </a:r>
            <a:r>
              <a:rPr lang="en-US" sz="2000" dirty="0" smtClean="0"/>
              <a:t> </a:t>
            </a: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pazemināties</a:t>
            </a:r>
            <a:r>
              <a:rPr lang="en-US" sz="2000" dirty="0"/>
              <a:t> </a:t>
            </a:r>
            <a:r>
              <a:rPr lang="en-US" sz="2000" dirty="0" err="1"/>
              <a:t>līdz</a:t>
            </a:r>
            <a:r>
              <a:rPr lang="en-US" sz="2000" dirty="0"/>
              <a:t> </a:t>
            </a:r>
            <a:r>
              <a:rPr lang="en-US" sz="2000" dirty="0" err="1"/>
              <a:t>līmenim</a:t>
            </a:r>
            <a:r>
              <a:rPr lang="en-US" sz="2000" dirty="0"/>
              <a:t>, </a:t>
            </a:r>
            <a:r>
              <a:rPr lang="en-US" sz="2000" dirty="0" err="1"/>
              <a:t>kurš</a:t>
            </a:r>
            <a:r>
              <a:rPr lang="en-US" sz="2000" dirty="0"/>
              <a:t> </a:t>
            </a:r>
            <a:r>
              <a:rPr lang="en-US" sz="2000" dirty="0" err="1"/>
              <a:t>tuvs</a:t>
            </a:r>
            <a:r>
              <a:rPr lang="en-US" sz="2000" dirty="0"/>
              <a:t> </a:t>
            </a:r>
            <a:r>
              <a:rPr lang="en-US" sz="2000" dirty="0" err="1"/>
              <a:t>ražošanas</a:t>
            </a:r>
            <a:r>
              <a:rPr lang="en-US" sz="2000" dirty="0"/>
              <a:t> </a:t>
            </a:r>
            <a:r>
              <a:rPr lang="en-US" sz="2000" dirty="0" err="1"/>
              <a:t>izmaksām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Konkurences</a:t>
            </a:r>
            <a:r>
              <a:rPr lang="en-US" sz="2000" dirty="0"/>
              <a:t> </a:t>
            </a:r>
            <a:r>
              <a:rPr lang="en-US" sz="2000" dirty="0" err="1" smtClean="0"/>
              <a:t>dē</a:t>
            </a:r>
            <a:r>
              <a:rPr lang="lv-LV" sz="2000" dirty="0" smtClean="0"/>
              <a:t>ļ</a:t>
            </a:r>
            <a:r>
              <a:rPr lang="en-US" sz="2000" dirty="0" smtClean="0"/>
              <a:t> </a:t>
            </a:r>
            <a:r>
              <a:rPr lang="en-US" sz="2000" dirty="0" err="1"/>
              <a:t>firmas</a:t>
            </a:r>
            <a:r>
              <a:rPr lang="en-US" sz="2000" dirty="0"/>
              <a:t> </a:t>
            </a:r>
            <a:r>
              <a:rPr lang="en-US" sz="2000" dirty="0" err="1"/>
              <a:t>tirgos</a:t>
            </a:r>
            <a:r>
              <a:rPr lang="en-US" sz="2000" dirty="0"/>
              <a:t> </a:t>
            </a:r>
            <a:r>
              <a:rPr lang="en-US" sz="2000" dirty="0" err="1"/>
              <a:t>nevar</a:t>
            </a:r>
            <a:r>
              <a:rPr lang="en-US" sz="2000" dirty="0"/>
              <a:t> </a:t>
            </a:r>
            <a:r>
              <a:rPr lang="en-US" sz="2000" dirty="0" err="1"/>
              <a:t>noteikt</a:t>
            </a:r>
            <a:r>
              <a:rPr lang="en-US" sz="2000" dirty="0"/>
              <a:t> </a:t>
            </a:r>
            <a:r>
              <a:rPr lang="en-US" sz="2000" dirty="0" err="1"/>
              <a:t>jebkuru</a:t>
            </a:r>
            <a:r>
              <a:rPr lang="en-US" sz="2000" dirty="0"/>
              <a:t> </a:t>
            </a:r>
            <a:r>
              <a:rPr lang="en-US" sz="2000" dirty="0" err="1"/>
              <a:t>cenu</a:t>
            </a:r>
            <a:r>
              <a:rPr lang="en-US" sz="2000" dirty="0"/>
              <a:t>, </a:t>
            </a:r>
            <a:r>
              <a:rPr lang="en-US" sz="2000" dirty="0" err="1"/>
              <a:t>tām</a:t>
            </a:r>
            <a:r>
              <a:rPr lang="en-US" sz="2000" dirty="0"/>
              <a:t> </a:t>
            </a:r>
            <a:r>
              <a:rPr lang="en-US" sz="2000" dirty="0" err="1" smtClean="0"/>
              <a:t>jā</a:t>
            </a:r>
            <a:r>
              <a:rPr lang="lv-LV" sz="2000" dirty="0" smtClean="0"/>
              <a:t>ņ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/>
              <a:t>vērā</a:t>
            </a:r>
            <a:r>
              <a:rPr lang="en-US" sz="2000" dirty="0"/>
              <a:t> </a:t>
            </a:r>
            <a:r>
              <a:rPr lang="en-US" sz="2000" dirty="0" err="1"/>
              <a:t>citu</a:t>
            </a:r>
            <a:r>
              <a:rPr lang="en-US" sz="2000" dirty="0"/>
              <a:t> </a:t>
            </a:r>
            <a:r>
              <a:rPr lang="en-US" sz="2000" dirty="0" err="1" smtClean="0"/>
              <a:t>firmu</a:t>
            </a:r>
            <a:r>
              <a:rPr lang="en-US" sz="2000" dirty="0" smtClean="0"/>
              <a:t>,</a:t>
            </a:r>
            <a:r>
              <a:rPr lang="lv-LV" sz="2000" dirty="0" smtClean="0"/>
              <a:t>k</a:t>
            </a:r>
            <a:r>
              <a:rPr lang="pt-BR" sz="2000" dirty="0" smtClean="0"/>
              <a:t>as </a:t>
            </a:r>
            <a:r>
              <a:rPr lang="pt-BR" sz="2000" dirty="0"/>
              <a:t>ražo līdzīgas preces, noteiktās cenas.</a:t>
            </a:r>
          </a:p>
          <a:p>
            <a:r>
              <a:rPr lang="en-US" sz="2000" dirty="0" err="1"/>
              <a:t>Konkurence</a:t>
            </a:r>
            <a:r>
              <a:rPr lang="en-US" sz="2000" dirty="0"/>
              <a:t> </a:t>
            </a:r>
            <a:r>
              <a:rPr lang="en-US" sz="2000" dirty="0" err="1"/>
              <a:t>liek</a:t>
            </a:r>
            <a:r>
              <a:rPr lang="en-US" sz="2000" dirty="0"/>
              <a:t> </a:t>
            </a:r>
            <a:r>
              <a:rPr lang="en-US" sz="2000" dirty="0" err="1"/>
              <a:t>firmām</a:t>
            </a:r>
            <a:r>
              <a:rPr lang="en-US" sz="2000" dirty="0"/>
              <a:t> </a:t>
            </a:r>
            <a:r>
              <a:rPr lang="en-US" sz="2000" dirty="0" err="1"/>
              <a:t>strādāt</a:t>
            </a:r>
            <a:r>
              <a:rPr lang="en-US" sz="2000" dirty="0"/>
              <a:t> </a:t>
            </a:r>
            <a:r>
              <a:rPr lang="en-US" sz="2000" dirty="0" err="1"/>
              <a:t>efektīvi</a:t>
            </a:r>
            <a:r>
              <a:rPr lang="en-US" sz="2000" dirty="0"/>
              <a:t> (</a:t>
            </a:r>
            <a:r>
              <a:rPr lang="en-US" sz="2000" dirty="0" err="1"/>
              <a:t>samazināt</a:t>
            </a:r>
            <a:r>
              <a:rPr lang="en-US" sz="2000" dirty="0"/>
              <a:t> </a:t>
            </a:r>
            <a:r>
              <a:rPr lang="en-US" sz="2000" dirty="0" err="1"/>
              <a:t>izmaksas</a:t>
            </a:r>
            <a:r>
              <a:rPr lang="en-US" sz="2000" dirty="0"/>
              <a:t>, </a:t>
            </a:r>
            <a:r>
              <a:rPr lang="en-US" sz="2000" dirty="0" err="1"/>
              <a:t>taupīt</a:t>
            </a:r>
            <a:r>
              <a:rPr lang="en-US" sz="2000" dirty="0"/>
              <a:t>); </a:t>
            </a:r>
            <a:r>
              <a:rPr lang="en-US" sz="2000" dirty="0" err="1" smtClean="0"/>
              <a:t>konkurences</a:t>
            </a:r>
            <a:r>
              <a:rPr lang="lv-LV" sz="2000" dirty="0" smtClean="0"/>
              <a:t> </a:t>
            </a:r>
            <a:r>
              <a:rPr lang="en-US" sz="2000" dirty="0" err="1" smtClean="0"/>
              <a:t>rezultātā</a:t>
            </a:r>
            <a:r>
              <a:rPr lang="en-US" sz="2000" dirty="0" smtClean="0"/>
              <a:t> </a:t>
            </a:r>
            <a:r>
              <a:rPr lang="en-US" sz="2000" dirty="0" err="1"/>
              <a:t>notiek</a:t>
            </a:r>
            <a:r>
              <a:rPr lang="en-US" sz="2000" dirty="0"/>
              <a:t> "</a:t>
            </a:r>
            <a:r>
              <a:rPr lang="en-US" sz="2000" dirty="0" err="1"/>
              <a:t>dabiskā</a:t>
            </a:r>
            <a:r>
              <a:rPr lang="en-US" sz="2000" dirty="0"/>
              <a:t> </a:t>
            </a:r>
            <a:r>
              <a:rPr lang="en-US" sz="2000" dirty="0" err="1"/>
              <a:t>atlase</a:t>
            </a:r>
            <a:r>
              <a:rPr lang="en-US" sz="2000" dirty="0"/>
              <a:t>"; sods par </a:t>
            </a:r>
            <a:r>
              <a:rPr lang="en-US" sz="2000" dirty="0" err="1"/>
              <a:t>neefektivitāti</a:t>
            </a:r>
            <a:r>
              <a:rPr lang="en-US" sz="2000" dirty="0"/>
              <a:t>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/>
              <a:t>izspiešana</a:t>
            </a:r>
            <a:r>
              <a:rPr lang="en-US" sz="2000" dirty="0"/>
              <a:t> no </a:t>
            </a:r>
            <a:r>
              <a:rPr lang="en-US" sz="2000" dirty="0" err="1"/>
              <a:t>biznesa</a:t>
            </a:r>
            <a:endParaRPr lang="en-US" sz="2000" dirty="0"/>
          </a:p>
          <a:p>
            <a:r>
              <a:rPr lang="en-US" sz="2000" dirty="0" err="1"/>
              <a:t>Konkurence</a:t>
            </a:r>
            <a:r>
              <a:rPr lang="en-US" sz="2000" dirty="0"/>
              <a:t> </a:t>
            </a:r>
            <a:r>
              <a:rPr lang="en-US" sz="2000" dirty="0" err="1"/>
              <a:t>nenozīmē</a:t>
            </a:r>
            <a:r>
              <a:rPr lang="en-US" sz="2000" dirty="0"/>
              <a:t> </a:t>
            </a:r>
            <a:r>
              <a:rPr lang="en-US" sz="2000" dirty="0" err="1"/>
              <a:t>tikai</a:t>
            </a:r>
            <a:r>
              <a:rPr lang="en-US" sz="2000" dirty="0"/>
              <a:t> </a:t>
            </a:r>
            <a:r>
              <a:rPr lang="en-US" sz="2000" dirty="0" err="1"/>
              <a:t>konkurējošās</a:t>
            </a:r>
            <a:r>
              <a:rPr lang="en-US" sz="2000" dirty="0"/>
              <a:t> </a:t>
            </a:r>
            <a:r>
              <a:rPr lang="en-US" sz="2000" dirty="0" err="1"/>
              <a:t>firmas</a:t>
            </a:r>
            <a:r>
              <a:rPr lang="en-US" sz="2000" dirty="0"/>
              <a:t>. </a:t>
            </a:r>
            <a:r>
              <a:rPr lang="en-US" sz="2000" dirty="0" err="1"/>
              <a:t>Pastāv</a:t>
            </a:r>
            <a:r>
              <a:rPr lang="en-US" sz="2000" dirty="0"/>
              <a:t> </a:t>
            </a:r>
            <a:r>
              <a:rPr lang="en-US" sz="2000" dirty="0" err="1"/>
              <a:t>daudz</a:t>
            </a:r>
            <a:r>
              <a:rPr lang="en-US" sz="2000" dirty="0"/>
              <a:t> </a:t>
            </a:r>
            <a:r>
              <a:rPr lang="en-US" sz="2000" dirty="0" err="1"/>
              <a:t>dažādu</a:t>
            </a:r>
            <a:r>
              <a:rPr lang="en-US" sz="2000" dirty="0"/>
              <a:t> </a:t>
            </a:r>
            <a:r>
              <a:rPr lang="en-US" sz="2000" dirty="0" err="1" smtClean="0"/>
              <a:t>konkurences</a:t>
            </a:r>
            <a:r>
              <a:rPr lang="lv-LV" sz="2000" dirty="0" smtClean="0"/>
              <a:t> </a:t>
            </a:r>
            <a:r>
              <a:rPr lang="en-US" sz="2000" dirty="0" err="1" smtClean="0"/>
              <a:t>veidu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Konkurence</a:t>
            </a:r>
            <a:r>
              <a:rPr lang="en-US" sz="2000" dirty="0"/>
              <a:t> </a:t>
            </a:r>
            <a:r>
              <a:rPr lang="en-US" sz="2000" dirty="0" err="1"/>
              <a:t>ietver</a:t>
            </a:r>
            <a:r>
              <a:rPr lang="en-US" sz="2000" dirty="0"/>
              <a:t> </a:t>
            </a:r>
            <a:r>
              <a:rPr lang="en-US" sz="2000" dirty="0" err="1"/>
              <a:t>visus</a:t>
            </a:r>
            <a:r>
              <a:rPr lang="en-US" sz="2000" dirty="0"/>
              <a:t> </a:t>
            </a:r>
            <a:r>
              <a:rPr lang="en-US" sz="2000" dirty="0" err="1"/>
              <a:t>esošos</a:t>
            </a:r>
            <a:r>
              <a:rPr lang="en-US" sz="2000" dirty="0"/>
              <a:t> un </a:t>
            </a:r>
            <a:r>
              <a:rPr lang="en-US" sz="2000" dirty="0" err="1"/>
              <a:t>potenciālos</a:t>
            </a:r>
            <a:r>
              <a:rPr lang="en-US" sz="2000" dirty="0"/>
              <a:t> </a:t>
            </a:r>
            <a:r>
              <a:rPr lang="en-US" sz="2000" dirty="0" err="1"/>
              <a:t>konkurentu</a:t>
            </a:r>
            <a:r>
              <a:rPr lang="en-US" sz="2000" dirty="0"/>
              <a:t> </a:t>
            </a:r>
            <a:r>
              <a:rPr lang="en-US" sz="2000" dirty="0" err="1"/>
              <a:t>piedāvājumus</a:t>
            </a:r>
            <a:r>
              <a:rPr lang="en-US" sz="2000" dirty="0"/>
              <a:t> un </a:t>
            </a:r>
            <a:r>
              <a:rPr lang="en-US" sz="2000" dirty="0" err="1" smtClean="0"/>
              <a:t>alternatīvos</a:t>
            </a:r>
            <a:r>
              <a:rPr lang="lv-LV" sz="2000" dirty="0" smtClean="0"/>
              <a:t> </a:t>
            </a:r>
            <a:r>
              <a:rPr lang="en-US" sz="2000" dirty="0" err="1" smtClean="0"/>
              <a:t>risinājumus</a:t>
            </a:r>
            <a:r>
              <a:rPr lang="en-US" sz="2000" dirty="0"/>
              <a:t>, </a:t>
            </a:r>
            <a:r>
              <a:rPr lang="en-US" sz="2000" dirty="0" err="1"/>
              <a:t>kuru</a:t>
            </a:r>
            <a:r>
              <a:rPr lang="en-US" sz="2000" dirty="0"/>
              <a:t> </a:t>
            </a:r>
            <a:r>
              <a:rPr lang="en-US" sz="2000" dirty="0" err="1"/>
              <a:t>izmantošanu</a:t>
            </a:r>
            <a:r>
              <a:rPr lang="en-US" sz="2000" dirty="0"/>
              <a:t> </a:t>
            </a:r>
            <a:r>
              <a:rPr lang="en-US" sz="2000" dirty="0" err="1"/>
              <a:t>pircējs</a:t>
            </a:r>
            <a:r>
              <a:rPr lang="en-US" sz="2000" dirty="0"/>
              <a:t> </a:t>
            </a: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apdomāt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Konkurenci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klasificēt</a:t>
            </a:r>
            <a:r>
              <a:rPr lang="en-US" dirty="0" smtClean="0"/>
              <a:t> </a:t>
            </a:r>
            <a:r>
              <a:rPr lang="en-US" dirty="0" err="1" smtClean="0"/>
              <a:t>pēc</a:t>
            </a:r>
            <a:r>
              <a:rPr lang="en-US" dirty="0" smtClean="0"/>
              <a:t> </a:t>
            </a:r>
            <a:r>
              <a:rPr lang="en-US" dirty="0" err="1" smtClean="0"/>
              <a:t>dažādām</a:t>
            </a:r>
            <a:r>
              <a:rPr lang="en-US" dirty="0" smtClean="0"/>
              <a:t> </a:t>
            </a:r>
            <a:r>
              <a:rPr lang="en-US" dirty="0" err="1" smtClean="0"/>
              <a:t>pazīmēm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/>
              <a:t>pēc</a:t>
            </a:r>
            <a:r>
              <a:rPr lang="en-US" dirty="0"/>
              <a:t> </a:t>
            </a:r>
            <a:r>
              <a:rPr lang="en-US" dirty="0" err="1"/>
              <a:t>tirgus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</a:t>
            </a:r>
            <a:r>
              <a:rPr lang="en-US" dirty="0" err="1"/>
              <a:t>konkurenci</a:t>
            </a:r>
            <a:r>
              <a:rPr lang="en-US" dirty="0"/>
              <a:t> </a:t>
            </a:r>
            <a:r>
              <a:rPr lang="en-US" dirty="0" err="1"/>
              <a:t>iedala</a:t>
            </a:r>
            <a:r>
              <a:rPr lang="en-US" dirty="0"/>
              <a:t> </a:t>
            </a:r>
            <a:r>
              <a:rPr lang="en-US" dirty="0" err="1"/>
              <a:t>pilnīgā</a:t>
            </a:r>
            <a:r>
              <a:rPr lang="en-US" dirty="0"/>
              <a:t>, </a:t>
            </a:r>
            <a:r>
              <a:rPr lang="en-US" dirty="0" err="1"/>
              <a:t>monopolistiskā</a:t>
            </a:r>
            <a:r>
              <a:rPr lang="en-US" dirty="0"/>
              <a:t> un </a:t>
            </a:r>
            <a:r>
              <a:rPr lang="en-US" dirty="0" err="1"/>
              <a:t>oligopolistiskā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pēc</a:t>
            </a:r>
            <a:r>
              <a:rPr lang="en-US" dirty="0"/>
              <a:t> </a:t>
            </a:r>
            <a:r>
              <a:rPr lang="en-US" dirty="0" err="1"/>
              <a:t>konkurences</a:t>
            </a:r>
            <a:r>
              <a:rPr lang="en-US" dirty="0"/>
              <a:t> </a:t>
            </a:r>
            <a:r>
              <a:rPr lang="en-US" dirty="0" err="1"/>
              <a:t>veida</a:t>
            </a:r>
            <a:r>
              <a:rPr lang="en-US" dirty="0"/>
              <a:t> </a:t>
            </a:r>
            <a:r>
              <a:rPr lang="en-US" dirty="0" err="1"/>
              <a:t>konkurenci</a:t>
            </a:r>
            <a:r>
              <a:rPr lang="en-US" dirty="0"/>
              <a:t> </a:t>
            </a:r>
            <a:r>
              <a:rPr lang="en-US" dirty="0" err="1"/>
              <a:t>iedala</a:t>
            </a:r>
            <a:r>
              <a:rPr lang="en-US" dirty="0"/>
              <a:t> </a:t>
            </a:r>
            <a:r>
              <a:rPr lang="en-US" dirty="0" err="1"/>
              <a:t>tiešā</a:t>
            </a:r>
            <a:r>
              <a:rPr lang="en-US" dirty="0"/>
              <a:t>, </a:t>
            </a:r>
            <a:r>
              <a:rPr lang="en-US" dirty="0" err="1"/>
              <a:t>netiešā</a:t>
            </a:r>
            <a:r>
              <a:rPr lang="en-US" dirty="0"/>
              <a:t>, </a:t>
            </a:r>
            <a:r>
              <a:rPr lang="en-US" dirty="0" err="1"/>
              <a:t>vispārīgā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pēc</a:t>
            </a:r>
            <a:r>
              <a:rPr lang="en-US" dirty="0"/>
              <a:t> </a:t>
            </a:r>
            <a:r>
              <a:rPr lang="en-US" dirty="0" err="1"/>
              <a:t>atbilstības</a:t>
            </a:r>
            <a:r>
              <a:rPr lang="en-US" dirty="0"/>
              <a:t> </a:t>
            </a:r>
            <a:r>
              <a:rPr lang="en-US" dirty="0" err="1"/>
              <a:t>likumdošanai</a:t>
            </a:r>
            <a:r>
              <a:rPr lang="en-US" dirty="0"/>
              <a:t> un </a:t>
            </a:r>
            <a:r>
              <a:rPr lang="en-US" dirty="0" err="1"/>
              <a:t>ētiskajiem</a:t>
            </a:r>
            <a:r>
              <a:rPr lang="en-US" dirty="0"/>
              <a:t> </a:t>
            </a:r>
            <a:r>
              <a:rPr lang="en-US" dirty="0" err="1"/>
              <a:t>kritērijiem</a:t>
            </a:r>
            <a:r>
              <a:rPr lang="en-US" dirty="0"/>
              <a:t> </a:t>
            </a:r>
            <a:r>
              <a:rPr lang="en-US" dirty="0" err="1"/>
              <a:t>konkurenci</a:t>
            </a:r>
            <a:r>
              <a:rPr lang="en-US" dirty="0"/>
              <a:t> </a:t>
            </a:r>
            <a:r>
              <a:rPr lang="en-US" dirty="0" err="1"/>
              <a:t>iedala</a:t>
            </a:r>
            <a:r>
              <a:rPr lang="en-US" dirty="0"/>
              <a:t> </a:t>
            </a:r>
            <a:r>
              <a:rPr lang="en-US" dirty="0" err="1" smtClean="0"/>
              <a:t>godīgā</a:t>
            </a:r>
            <a:r>
              <a:rPr lang="lv-LV" dirty="0" smtClean="0"/>
              <a:t> </a:t>
            </a:r>
            <a:r>
              <a:rPr lang="en-US" dirty="0" smtClean="0"/>
              <a:t>un </a:t>
            </a:r>
            <a:r>
              <a:rPr lang="en-US" dirty="0" err="1"/>
              <a:t>negodīgā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Konkurences</a:t>
            </a:r>
            <a:r>
              <a:rPr lang="en-US" dirty="0"/>
              <a:t> </a:t>
            </a:r>
            <a:r>
              <a:rPr lang="en-US" dirty="0" err="1"/>
              <a:t>metodes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Cenu</a:t>
            </a:r>
            <a:r>
              <a:rPr lang="en-US" dirty="0"/>
              <a:t> </a:t>
            </a:r>
            <a:r>
              <a:rPr lang="en-US" dirty="0" err="1"/>
              <a:t>konkurence</a:t>
            </a:r>
            <a:r>
              <a:rPr lang="en-US" dirty="0"/>
              <a:t> – </a:t>
            </a:r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konkurences</a:t>
            </a:r>
            <a:r>
              <a:rPr lang="en-US" dirty="0"/>
              <a:t> </a:t>
            </a:r>
            <a:r>
              <a:rPr lang="en-US" dirty="0" err="1"/>
              <a:t>galvenā</a:t>
            </a:r>
            <a:r>
              <a:rPr lang="en-US" dirty="0"/>
              <a:t> forma,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firmas</a:t>
            </a:r>
            <a:r>
              <a:rPr lang="en-US" dirty="0"/>
              <a:t> </a:t>
            </a:r>
            <a:r>
              <a:rPr lang="en-US" dirty="0" err="1"/>
              <a:t>cenšas</a:t>
            </a:r>
            <a:r>
              <a:rPr lang="en-US" dirty="0"/>
              <a:t> </a:t>
            </a:r>
            <a:r>
              <a:rPr lang="en-US" dirty="0" err="1"/>
              <a:t>noteikt</a:t>
            </a:r>
            <a:r>
              <a:rPr lang="en-US" dirty="0"/>
              <a:t> </a:t>
            </a:r>
            <a:r>
              <a:rPr lang="en-US" dirty="0" err="1" smtClean="0"/>
              <a:t>savas</a:t>
            </a:r>
            <a:r>
              <a:rPr lang="lv-LV" dirty="0" smtClean="0"/>
              <a:t>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/>
              <a:t>zemākas</a:t>
            </a:r>
            <a:r>
              <a:rPr lang="en-US" dirty="0"/>
              <a:t> par </a:t>
            </a:r>
            <a:r>
              <a:rPr lang="en-US" dirty="0" err="1"/>
              <a:t>konkurentu</a:t>
            </a:r>
            <a:r>
              <a:rPr lang="en-US" dirty="0"/>
              <a:t> </a:t>
            </a:r>
            <a:r>
              <a:rPr lang="en-US" dirty="0" err="1"/>
              <a:t>cenām</a:t>
            </a:r>
            <a:endParaRPr lang="en-US" dirty="0"/>
          </a:p>
        </p:txBody>
      </p:sp>
      <p:pic>
        <p:nvPicPr>
          <p:cNvPr id="19458" name="Picture 2" descr="http://blog.myenmart.com/wp-content/uploads/2011/10/price-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7185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Ārpuscenu</a:t>
            </a:r>
            <a:r>
              <a:rPr lang="en-US" dirty="0" smtClean="0"/>
              <a:t> </a:t>
            </a:r>
            <a:r>
              <a:rPr lang="en-US" dirty="0" err="1" smtClean="0"/>
              <a:t>konkurence</a:t>
            </a:r>
            <a:r>
              <a:rPr lang="en-US" dirty="0" smtClean="0"/>
              <a:t> – </a:t>
            </a:r>
            <a:r>
              <a:rPr lang="en-US" dirty="0" err="1" smtClean="0"/>
              <a:t>firmas</a:t>
            </a:r>
            <a:r>
              <a:rPr lang="en-US" dirty="0" smtClean="0"/>
              <a:t> </a:t>
            </a:r>
            <a:r>
              <a:rPr lang="en-US" dirty="0" err="1" smtClean="0"/>
              <a:t>konkurē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• </a:t>
            </a:r>
            <a:r>
              <a:rPr lang="pt-BR" dirty="0"/>
              <a:t>iezīmējot savas preces ar firmas zīmēm</a:t>
            </a:r>
            <a:r>
              <a:rPr lang="pt-BR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reklamējoties</a:t>
            </a:r>
            <a:r>
              <a:rPr lang="en-US" dirty="0"/>
              <a:t>,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pt-BR" dirty="0" smtClean="0"/>
              <a:t>• </a:t>
            </a:r>
            <a:r>
              <a:rPr lang="en-US" dirty="0" err="1" smtClean="0"/>
              <a:t>izmantojot</a:t>
            </a:r>
            <a:r>
              <a:rPr lang="en-US" dirty="0" smtClean="0"/>
              <a:t> </a:t>
            </a:r>
            <a:r>
              <a:rPr lang="en-US" dirty="0" err="1"/>
              <a:t>pievilcīgu</a:t>
            </a:r>
            <a:r>
              <a:rPr lang="en-US" dirty="0"/>
              <a:t> </a:t>
            </a:r>
            <a:r>
              <a:rPr lang="en-US" dirty="0" err="1" smtClean="0"/>
              <a:t>iesai</a:t>
            </a:r>
            <a:r>
              <a:rPr lang="lv-LV" dirty="0" smtClean="0"/>
              <a:t>ņ</a:t>
            </a:r>
            <a:r>
              <a:rPr lang="en-US" dirty="0" err="1" smtClean="0"/>
              <a:t>ojumu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piedāvājot</a:t>
            </a:r>
            <a:r>
              <a:rPr lang="en-US" dirty="0"/>
              <a:t> </a:t>
            </a:r>
            <a:r>
              <a:rPr lang="en-US" dirty="0" err="1"/>
              <a:t>uzlabotus</a:t>
            </a:r>
            <a:r>
              <a:rPr lang="en-US" dirty="0"/>
              <a:t> </a:t>
            </a:r>
            <a:r>
              <a:rPr lang="en-US" dirty="0" err="1"/>
              <a:t>pakalpojumus</a:t>
            </a:r>
            <a:r>
              <a:rPr lang="en-US" dirty="0"/>
              <a:t> ( </a:t>
            </a:r>
            <a:r>
              <a:rPr lang="en-US" dirty="0" err="1"/>
              <a:t>garantija</a:t>
            </a:r>
            <a:r>
              <a:rPr lang="en-US" dirty="0"/>
              <a:t>, </a:t>
            </a:r>
            <a:r>
              <a:rPr lang="en-US" dirty="0" err="1"/>
              <a:t>serviss</a:t>
            </a:r>
            <a:r>
              <a:rPr lang="en-US" dirty="0"/>
              <a:t>, </a:t>
            </a:r>
            <a:r>
              <a:rPr lang="en-US" dirty="0" err="1"/>
              <a:t>nomaksa</a:t>
            </a:r>
            <a:r>
              <a:rPr lang="en-US" dirty="0"/>
              <a:t>),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izveidojot</a:t>
            </a:r>
            <a:r>
              <a:rPr lang="en-US" dirty="0"/>
              <a:t> </a:t>
            </a:r>
            <a:r>
              <a:rPr lang="en-US" dirty="0" err="1"/>
              <a:t>vairāk</a:t>
            </a:r>
            <a:r>
              <a:rPr lang="en-US" dirty="0"/>
              <a:t> </a:t>
            </a:r>
            <a:r>
              <a:rPr lang="en-US" dirty="0" err="1"/>
              <a:t>pievilcīgas</a:t>
            </a:r>
            <a:r>
              <a:rPr lang="en-US" dirty="0"/>
              <a:t> </a:t>
            </a:r>
            <a:r>
              <a:rPr lang="en-US" dirty="0" err="1"/>
              <a:t>tirgošanās</a:t>
            </a:r>
            <a:r>
              <a:rPr lang="en-US" dirty="0"/>
              <a:t> </a:t>
            </a:r>
            <a:r>
              <a:rPr lang="en-US" dirty="0" err="1"/>
              <a:t>vietas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rīkojot</a:t>
            </a:r>
            <a:r>
              <a:rPr lang="en-US" dirty="0"/>
              <a:t> </a:t>
            </a:r>
            <a:r>
              <a:rPr lang="en-US" dirty="0" err="1"/>
              <a:t>loterijas</a:t>
            </a:r>
            <a:r>
              <a:rPr lang="en-US" dirty="0"/>
              <a:t>, </a:t>
            </a:r>
            <a:r>
              <a:rPr lang="en-US" dirty="0" err="1"/>
              <a:t>reklāmas</a:t>
            </a:r>
            <a:r>
              <a:rPr lang="en-US" dirty="0"/>
              <a:t> </a:t>
            </a:r>
            <a:r>
              <a:rPr lang="en-US" dirty="0" err="1"/>
              <a:t>pasākumus</a:t>
            </a:r>
            <a:r>
              <a:rPr lang="en-US" dirty="0"/>
              <a:t>.</a:t>
            </a:r>
          </a:p>
        </p:txBody>
      </p:sp>
      <p:pic>
        <p:nvPicPr>
          <p:cNvPr id="18434" name="Picture 2" descr="http://i01.i.aliimg.com/wsphoto/v0/641502631/Freeshipping-European-Hot-Butterfly-Angel-font-b-Beautiful-b-font-font-b-Candy-b-font-f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1336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Tiešā</a:t>
            </a:r>
            <a:r>
              <a:rPr lang="en-US" dirty="0" smtClean="0"/>
              <a:t> </a:t>
            </a:r>
            <a:r>
              <a:rPr lang="en-US" dirty="0" err="1" smtClean="0"/>
              <a:t>konkurence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pastāv</a:t>
            </a:r>
            <a:r>
              <a:rPr lang="en-US" dirty="0" smtClean="0"/>
              <a:t> </a:t>
            </a:r>
            <a:r>
              <a:rPr lang="en-US" dirty="0" err="1"/>
              <a:t>starp</a:t>
            </a:r>
            <a:r>
              <a:rPr lang="en-US" dirty="0"/>
              <a:t> </a:t>
            </a:r>
            <a:r>
              <a:rPr lang="en-US" dirty="0" err="1"/>
              <a:t>līdzīgu</a:t>
            </a:r>
            <a:r>
              <a:rPr lang="en-US" dirty="0"/>
              <a:t> </a:t>
            </a:r>
            <a:r>
              <a:rPr lang="en-US" dirty="0" err="1"/>
              <a:t>produktu</a:t>
            </a:r>
            <a:r>
              <a:rPr lang="en-US" dirty="0"/>
              <a:t> </a:t>
            </a:r>
            <a:r>
              <a:rPr lang="en-US" dirty="0" err="1"/>
              <a:t>piedāvātājiem</a:t>
            </a:r>
            <a:r>
              <a:rPr lang="en-US" dirty="0"/>
              <a:t> </a:t>
            </a:r>
            <a:r>
              <a:rPr lang="en-US" dirty="0" err="1"/>
              <a:t>tirgū</a:t>
            </a:r>
            <a:r>
              <a:rPr lang="en-US" dirty="0"/>
              <a:t>. </a:t>
            </a:r>
            <a:r>
              <a:rPr lang="en-US" dirty="0" err="1"/>
              <a:t>Tā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 smtClean="0"/>
              <a:t>firmu</a:t>
            </a:r>
            <a:r>
              <a:rPr lang="lv-LV" dirty="0" smtClean="0"/>
              <a:t> </a:t>
            </a:r>
            <a:r>
              <a:rPr lang="en-US" dirty="0" err="1" smtClean="0"/>
              <a:t>konkurence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piemēram</a:t>
            </a:r>
            <a:r>
              <a:rPr lang="en-US" dirty="0"/>
              <a:t>, </a:t>
            </a:r>
            <a:r>
              <a:rPr lang="en-US" dirty="0" err="1"/>
              <a:t>Neste</a:t>
            </a:r>
            <a:r>
              <a:rPr lang="en-US" dirty="0"/>
              <a:t>, Statoil, </a:t>
            </a:r>
            <a:r>
              <a:rPr lang="lv-LV" dirty="0" smtClean="0"/>
              <a:t>Lukoil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7412" name="Picture 4" descr="http://www.engineeringdaily.net/wp-content/uploads/2009/06/sca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124200"/>
            <a:ext cx="348615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Netiešā</a:t>
            </a:r>
            <a:r>
              <a:rPr lang="en-US" dirty="0" smtClean="0"/>
              <a:t> </a:t>
            </a:r>
            <a:r>
              <a:rPr lang="en-US" dirty="0" err="1" smtClean="0"/>
              <a:t>konkurence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pastāv</a:t>
            </a:r>
            <a:r>
              <a:rPr lang="en-US" dirty="0" smtClean="0"/>
              <a:t> </a:t>
            </a:r>
            <a:r>
              <a:rPr lang="en-US" dirty="0" err="1"/>
              <a:t>starp</a:t>
            </a:r>
            <a:r>
              <a:rPr lang="en-US" dirty="0"/>
              <a:t> </a:t>
            </a:r>
            <a:r>
              <a:rPr lang="en-US" dirty="0" err="1"/>
              <a:t>produktiem</a:t>
            </a:r>
            <a:r>
              <a:rPr lang="en-US" dirty="0"/>
              <a:t>, </a:t>
            </a:r>
            <a:r>
              <a:rPr lang="en-US" dirty="0" err="1"/>
              <a:t>kuri</a:t>
            </a:r>
            <a:r>
              <a:rPr lang="en-US" dirty="0"/>
              <a:t> </a:t>
            </a:r>
            <a:r>
              <a:rPr lang="en-US" dirty="0" err="1"/>
              <a:t>savā</a:t>
            </a:r>
            <a:r>
              <a:rPr lang="en-US" dirty="0"/>
              <a:t> </a:t>
            </a:r>
            <a:r>
              <a:rPr lang="en-US" dirty="0" err="1"/>
              <a:t>starpā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aizstājami</a:t>
            </a:r>
            <a:r>
              <a:rPr lang="en-US" dirty="0"/>
              <a:t> (</a:t>
            </a:r>
            <a:r>
              <a:rPr lang="en-US" dirty="0" err="1" smtClean="0"/>
              <a:t>piemēram,sviests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margarīns</a:t>
            </a:r>
            <a:r>
              <a:rPr lang="en-US" dirty="0"/>
              <a:t>, </a:t>
            </a:r>
            <a:r>
              <a:rPr lang="en-US" dirty="0" err="1"/>
              <a:t>autobuss</a:t>
            </a:r>
            <a:r>
              <a:rPr lang="en-US" dirty="0"/>
              <a:t> – </a:t>
            </a:r>
            <a:r>
              <a:rPr lang="en-US" dirty="0" err="1"/>
              <a:t>vilciens</a:t>
            </a:r>
            <a:r>
              <a:rPr lang="en-US" dirty="0"/>
              <a:t>).</a:t>
            </a:r>
          </a:p>
        </p:txBody>
      </p:sp>
      <p:pic>
        <p:nvPicPr>
          <p:cNvPr id="16386" name="Picture 2" descr="http://www.splitsecondbasketball.com/wp-content/uploads/2013/04/Choosing-a-PR-Agency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42900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Mārketinga</a:t>
            </a:r>
            <a:r>
              <a:rPr lang="en-US" dirty="0"/>
              <a:t> 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Mārketinga</a:t>
            </a:r>
            <a:r>
              <a:rPr lang="en-US" dirty="0"/>
              <a:t> vide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organizācijas</a:t>
            </a:r>
            <a:r>
              <a:rPr lang="en-US" dirty="0"/>
              <a:t> </a:t>
            </a:r>
            <a:r>
              <a:rPr lang="en-US" dirty="0" err="1"/>
              <a:t>darbību</a:t>
            </a:r>
            <a:r>
              <a:rPr lang="en-US" dirty="0"/>
              <a:t> </a:t>
            </a:r>
            <a:r>
              <a:rPr lang="en-US" dirty="0" err="1"/>
              <a:t>ietekmējošo</a:t>
            </a:r>
            <a:r>
              <a:rPr lang="en-US" dirty="0"/>
              <a:t> </a:t>
            </a:r>
            <a:r>
              <a:rPr lang="en-US" dirty="0" err="1"/>
              <a:t>labvēlīgo</a:t>
            </a:r>
            <a:r>
              <a:rPr lang="en-US" dirty="0"/>
              <a:t> un </a:t>
            </a:r>
            <a:r>
              <a:rPr lang="en-US" dirty="0" err="1"/>
              <a:t>nelabvēlīgo</a:t>
            </a:r>
            <a:r>
              <a:rPr lang="en-US" dirty="0"/>
              <a:t> </a:t>
            </a:r>
            <a:r>
              <a:rPr lang="en-US" dirty="0" err="1"/>
              <a:t>faktoru</a:t>
            </a:r>
            <a:endParaRPr lang="en-US" dirty="0"/>
          </a:p>
          <a:p>
            <a:pPr algn="ctr">
              <a:buNone/>
            </a:pPr>
            <a:r>
              <a:rPr lang="en-US" dirty="0" err="1"/>
              <a:t>kopums</a:t>
            </a:r>
            <a:r>
              <a:rPr lang="en-US" dirty="0"/>
              <a:t>, </a:t>
            </a:r>
            <a:r>
              <a:rPr lang="en-US" dirty="0" err="1"/>
              <a:t>kuri</a:t>
            </a:r>
            <a:r>
              <a:rPr lang="en-US" dirty="0"/>
              <a:t> </a:t>
            </a:r>
            <a:r>
              <a:rPr lang="en-US" dirty="0" err="1"/>
              <a:t>izraisa</a:t>
            </a:r>
            <a:r>
              <a:rPr lang="en-US" dirty="0"/>
              <a:t> </a:t>
            </a:r>
            <a:r>
              <a:rPr lang="en-US" dirty="0" err="1"/>
              <a:t>nepieciešamību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 </a:t>
            </a:r>
            <a:r>
              <a:rPr lang="en-US" dirty="0" err="1"/>
              <a:t>izmantot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pārvarēt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īstenotu</a:t>
            </a:r>
            <a:r>
              <a:rPr lang="en-US" dirty="0"/>
              <a:t> </a:t>
            </a:r>
            <a:r>
              <a:rPr lang="en-US" dirty="0" err="1"/>
              <a:t>mārketinga</a:t>
            </a:r>
            <a:endParaRPr lang="en-US" dirty="0"/>
          </a:p>
          <a:p>
            <a:pPr algn="ctr">
              <a:buNone/>
            </a:pPr>
            <a:r>
              <a:rPr lang="lt-LT" dirty="0" smtClean="0"/>
              <a:t>mērķus</a:t>
            </a:r>
            <a:r>
              <a:rPr lang="lt-LT" dirty="0"/>
              <a:t>.</a:t>
            </a:r>
            <a:endParaRPr lang="en-US" dirty="0"/>
          </a:p>
        </p:txBody>
      </p:sp>
      <p:pic>
        <p:nvPicPr>
          <p:cNvPr id="4" name="Picture 2" descr="http://www.bubblews.com/assets/images/news/596698341_1379237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2971800" cy="2251139"/>
          </a:xfrm>
          <a:prstGeom prst="rect">
            <a:avLst/>
          </a:prstGeom>
          <a:noFill/>
        </p:spPr>
      </p:pic>
      <p:pic>
        <p:nvPicPr>
          <p:cNvPr id="32770" name="Picture 2" descr="http://smashinghub.com/wp-content/uploads/2011/04/business-plan-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343400"/>
            <a:ext cx="320842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lv-LV" dirty="0" smtClean="0"/>
              <a:t>Paldies par darbu,dāmas! </a:t>
            </a:r>
            <a:r>
              <a:rPr lang="lv-LV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s://encrypted-tbn1.gstatic.com/images?q=tbn:ANd9GcSYsMEumdnASTQMw6CA94TVCWDhm3upselR8cpTqb4LV7XcNH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3810000" cy="3048000"/>
          </a:xfrm>
          <a:prstGeom prst="rect">
            <a:avLst/>
          </a:prstGeom>
          <a:noFill/>
        </p:spPr>
      </p:pic>
      <p:pic>
        <p:nvPicPr>
          <p:cNvPr id="33796" name="Picture 4" descr="http://www.puppiesandflowers.com/blogimages/july07/pupp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33600"/>
            <a:ext cx="42862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dirty="0" err="1"/>
              <a:t>Mārketinga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iedalīt</a:t>
            </a:r>
            <a:r>
              <a:rPr lang="en-US" dirty="0"/>
              <a:t> </a:t>
            </a:r>
            <a:r>
              <a:rPr lang="en-US" dirty="0" err="1"/>
              <a:t>iekšējā</a:t>
            </a:r>
            <a:r>
              <a:rPr lang="en-US" dirty="0"/>
              <a:t> (</a:t>
            </a:r>
            <a:r>
              <a:rPr lang="en-US" dirty="0" err="1"/>
              <a:t>mikrovidē</a:t>
            </a:r>
            <a:r>
              <a:rPr lang="en-US" dirty="0"/>
              <a:t>) un </a:t>
            </a:r>
            <a:r>
              <a:rPr lang="en-US" dirty="0" err="1"/>
              <a:t>ārējā</a:t>
            </a:r>
            <a:r>
              <a:rPr lang="en-US" dirty="0"/>
              <a:t> (</a:t>
            </a:r>
            <a:r>
              <a:rPr lang="en-US" dirty="0" err="1"/>
              <a:t>makrovidē</a:t>
            </a:r>
            <a:r>
              <a:rPr lang="en-US" dirty="0"/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s://encrypted-tbn3.gstatic.com/images?q=tbn:ANd9GcRbQMHyrNvcYStMCv30A6r9wY6GlxGfBMu3Cj-sGVwDJVcVgX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3664260" cy="2438400"/>
          </a:xfrm>
          <a:prstGeom prst="rect">
            <a:avLst/>
          </a:prstGeom>
          <a:noFill/>
        </p:spPr>
      </p:pic>
      <p:pic>
        <p:nvPicPr>
          <p:cNvPr id="31748" name="Picture 4" descr="https://encrypted-tbn0.gstatic.com/images?q=tbn:ANd9GcQa8_eg3V53k5TrlVcrW_CzNj-6d7D02fTucdJvuodrC_RrXRWN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95600"/>
            <a:ext cx="3352800" cy="2671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Mikrovide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Iekšējā</a:t>
            </a:r>
            <a:r>
              <a:rPr lang="en-US" dirty="0" smtClean="0"/>
              <a:t> vide – </a:t>
            </a:r>
            <a:r>
              <a:rPr lang="en-US" dirty="0" err="1" smtClean="0"/>
              <a:t>spēki</a:t>
            </a:r>
            <a:r>
              <a:rPr lang="en-US" dirty="0" smtClean="0"/>
              <a:t>,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tiešs</a:t>
            </a:r>
            <a:r>
              <a:rPr lang="en-US" dirty="0" smtClean="0"/>
              <a:t> </a:t>
            </a:r>
            <a:r>
              <a:rPr lang="en-US" dirty="0" err="1" smtClean="0"/>
              <a:t>sakars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pašu</a:t>
            </a:r>
            <a:r>
              <a:rPr lang="en-US" dirty="0" smtClean="0"/>
              <a:t> </a:t>
            </a:r>
            <a:r>
              <a:rPr lang="en-US" dirty="0" err="1" smtClean="0"/>
              <a:t>firmu</a:t>
            </a:r>
            <a:r>
              <a:rPr lang="en-US" dirty="0" smtClean="0"/>
              <a:t> un </a:t>
            </a:r>
            <a:r>
              <a:rPr lang="en-US" dirty="0" err="1" smtClean="0"/>
              <a:t>tās</a:t>
            </a:r>
            <a:r>
              <a:rPr lang="en-US" dirty="0" smtClean="0"/>
              <a:t> </a:t>
            </a:r>
            <a:r>
              <a:rPr lang="en-US" dirty="0" err="1" smtClean="0"/>
              <a:t>iespējamo</a:t>
            </a:r>
            <a:r>
              <a:rPr lang="en-US" dirty="0" smtClean="0"/>
              <a:t> </a:t>
            </a:r>
            <a:r>
              <a:rPr lang="en-US" dirty="0" err="1" smtClean="0"/>
              <a:t>klientu</a:t>
            </a:r>
            <a:endParaRPr lang="lv-LV" dirty="0" smtClean="0"/>
          </a:p>
          <a:p>
            <a:r>
              <a:rPr lang="en-US" dirty="0" err="1" smtClean="0"/>
              <a:t>Mikrovides</a:t>
            </a:r>
            <a:r>
              <a:rPr lang="en-US" dirty="0" smtClean="0"/>
              <a:t> </a:t>
            </a:r>
            <a:r>
              <a:rPr lang="en-US" dirty="0" err="1" smtClean="0"/>
              <a:t>spēkus</a:t>
            </a:r>
            <a:r>
              <a:rPr lang="en-US" dirty="0" smtClean="0"/>
              <a:t> </a:t>
            </a:r>
            <a:r>
              <a:rPr lang="en-US" dirty="0" err="1" smtClean="0"/>
              <a:t>firmai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iespēja</a:t>
            </a:r>
            <a:r>
              <a:rPr lang="en-US" dirty="0" smtClean="0"/>
              <a:t> </a:t>
            </a:r>
            <a:r>
              <a:rPr lang="en-US" dirty="0" err="1" smtClean="0"/>
              <a:t>izvēlēties</a:t>
            </a:r>
            <a:r>
              <a:rPr lang="en-US" dirty="0" smtClean="0"/>
              <a:t> un </a:t>
            </a:r>
            <a:r>
              <a:rPr lang="en-US" dirty="0" err="1" smtClean="0"/>
              <a:t>tos</a:t>
            </a:r>
            <a:r>
              <a:rPr lang="en-US" dirty="0" smtClean="0"/>
              <a:t> </a:t>
            </a:r>
            <a:r>
              <a:rPr lang="en-US" dirty="0" err="1" smtClean="0"/>
              <a:t>vadīt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22" name="Picture 2" descr="https://encrypted-tbn1.gstatic.com/images?q=tbn:ANd9GcSfeY_gKCjNcprL5myxw6zHeSCxQPxLLW3QZfpYLsjyHjhQfCP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4373880" cy="2667000"/>
          </a:xfrm>
          <a:prstGeom prst="rect">
            <a:avLst/>
          </a:prstGeom>
          <a:noFill/>
        </p:spPr>
      </p:pic>
      <p:pic>
        <p:nvPicPr>
          <p:cNvPr id="30724" name="Picture 4" descr="https://encrypted-tbn1.gstatic.com/images?q=tbn:ANd9GcTGDzTKIkojLv9Ji27vGsYONyFGinPAI7lthQq2lqidIrERoO9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429000"/>
            <a:ext cx="3200400" cy="3243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Iekšējo vidi veido šādi elementi:</a:t>
            </a:r>
            <a:br>
              <a:rPr lang="it-IT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lt-LT" dirty="0" smtClean="0"/>
              <a:t>• </a:t>
            </a:r>
            <a:r>
              <a:rPr lang="lt-LT" dirty="0"/>
              <a:t>organizācijas mērėi (organizacijas stratēăija, kārtējie uzdevumi);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darbinieki</a:t>
            </a:r>
            <a:r>
              <a:rPr lang="en-US" dirty="0"/>
              <a:t> (</a:t>
            </a:r>
            <a:r>
              <a:rPr lang="en-US" dirty="0" smtClean="0"/>
              <a:t>vi</a:t>
            </a:r>
            <a:r>
              <a:rPr lang="lv-LV" dirty="0" smtClean="0"/>
              <a:t>ņ</a:t>
            </a:r>
            <a:r>
              <a:rPr lang="en-US" dirty="0" smtClean="0"/>
              <a:t>u </a:t>
            </a:r>
            <a:r>
              <a:rPr lang="en-US" dirty="0" err="1"/>
              <a:t>zināšanas</a:t>
            </a:r>
            <a:r>
              <a:rPr lang="en-US" dirty="0"/>
              <a:t>, </a:t>
            </a:r>
            <a:r>
              <a:rPr lang="en-US" dirty="0" err="1" smtClean="0"/>
              <a:t>iema</a:t>
            </a:r>
            <a:r>
              <a:rPr lang="lv-LV" dirty="0" smtClean="0"/>
              <a:t>ņ</a:t>
            </a:r>
            <a:r>
              <a:rPr lang="en-US" dirty="0" smtClean="0"/>
              <a:t>as</a:t>
            </a:r>
            <a:r>
              <a:rPr lang="en-US" dirty="0"/>
              <a:t>, </a:t>
            </a:r>
            <a:r>
              <a:rPr lang="en-US" dirty="0" err="1"/>
              <a:t>prasme</a:t>
            </a:r>
            <a:r>
              <a:rPr lang="en-US" dirty="0"/>
              <a:t>, </a:t>
            </a:r>
            <a:r>
              <a:rPr lang="en-US" dirty="0" err="1"/>
              <a:t>uztvere</a:t>
            </a:r>
            <a:r>
              <a:rPr lang="en-US" dirty="0"/>
              <a:t>);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darbinieki</a:t>
            </a:r>
            <a:r>
              <a:rPr lang="en-US" dirty="0"/>
              <a:t> (</a:t>
            </a:r>
            <a:r>
              <a:rPr lang="en-US" dirty="0" smtClean="0"/>
              <a:t>vi</a:t>
            </a:r>
            <a:r>
              <a:rPr lang="lv-LV" dirty="0" smtClean="0"/>
              <a:t>ņ</a:t>
            </a:r>
            <a:r>
              <a:rPr lang="en-US" dirty="0" smtClean="0"/>
              <a:t>u </a:t>
            </a:r>
            <a:r>
              <a:rPr lang="en-US" dirty="0" err="1"/>
              <a:t>zināšanas</a:t>
            </a:r>
            <a:r>
              <a:rPr lang="en-US" dirty="0"/>
              <a:t>, </a:t>
            </a:r>
            <a:r>
              <a:rPr lang="en-US" dirty="0" err="1" smtClean="0"/>
              <a:t>iema</a:t>
            </a:r>
            <a:r>
              <a:rPr lang="lv-LV" dirty="0" smtClean="0"/>
              <a:t>ņ</a:t>
            </a:r>
            <a:r>
              <a:rPr lang="en-US" dirty="0" smtClean="0"/>
              <a:t>as</a:t>
            </a:r>
            <a:r>
              <a:rPr lang="en-US" dirty="0"/>
              <a:t>, </a:t>
            </a:r>
            <a:r>
              <a:rPr lang="en-US" dirty="0" err="1"/>
              <a:t>prasme</a:t>
            </a:r>
            <a:r>
              <a:rPr lang="en-US" dirty="0"/>
              <a:t>, </a:t>
            </a:r>
            <a:r>
              <a:rPr lang="en-US" dirty="0" err="1"/>
              <a:t>uztvere</a:t>
            </a:r>
            <a:r>
              <a:rPr lang="en-US" dirty="0"/>
              <a:t>);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struktūra</a:t>
            </a:r>
            <a:r>
              <a:rPr lang="en-US" dirty="0"/>
              <a:t> (</a:t>
            </a: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dalīšana</a:t>
            </a:r>
            <a:r>
              <a:rPr lang="en-US" dirty="0"/>
              <a:t>,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sadale</a:t>
            </a:r>
            <a:r>
              <a:rPr lang="en-US" dirty="0"/>
              <a:t> un </a:t>
            </a:r>
            <a:r>
              <a:rPr lang="en-US" dirty="0" err="1"/>
              <a:t>izpilde</a:t>
            </a:r>
            <a:r>
              <a:rPr lang="en-US" dirty="0"/>
              <a:t>);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organizācijas</a:t>
            </a:r>
            <a:r>
              <a:rPr lang="en-US" dirty="0"/>
              <a:t> </a:t>
            </a:r>
            <a:r>
              <a:rPr lang="en-US" dirty="0" err="1"/>
              <a:t>kultūra</a:t>
            </a:r>
            <a:r>
              <a:rPr lang="en-US" dirty="0"/>
              <a:t> (</a:t>
            </a:r>
            <a:r>
              <a:rPr lang="en-US" dirty="0" err="1"/>
              <a:t>vadītāju</a:t>
            </a:r>
            <a:r>
              <a:rPr lang="en-US" dirty="0"/>
              <a:t> </a:t>
            </a: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stils</a:t>
            </a:r>
            <a:r>
              <a:rPr lang="en-US" dirty="0"/>
              <a:t>, </a:t>
            </a:r>
            <a:r>
              <a:rPr lang="en-US" dirty="0" err="1"/>
              <a:t>darba</a:t>
            </a:r>
            <a:r>
              <a:rPr lang="en-US" dirty="0"/>
              <a:t> </a:t>
            </a:r>
            <a:r>
              <a:rPr lang="en-US" dirty="0" err="1"/>
              <a:t>kultūra</a:t>
            </a:r>
            <a:r>
              <a:rPr lang="en-US" dirty="0"/>
              <a:t>, </a:t>
            </a:r>
            <a:r>
              <a:rPr lang="en-US" dirty="0" err="1" smtClean="0"/>
              <a:t>tradīcijas,mikroklimats</a:t>
            </a:r>
            <a:r>
              <a:rPr lang="en-US" dirty="0"/>
              <a:t>);</a:t>
            </a:r>
          </a:p>
          <a:p>
            <a:pPr>
              <a:buNone/>
            </a:pPr>
            <a:r>
              <a:rPr lang="vi-VN" dirty="0"/>
              <a:t>• </a:t>
            </a:r>
            <a:r>
              <a:rPr lang="vi-VN" sz="2800" dirty="0" smtClean="0"/>
              <a:t>tehnolo</a:t>
            </a:r>
            <a:r>
              <a:rPr lang="lv-LV" sz="2800" dirty="0"/>
              <a:t>ģ</a:t>
            </a:r>
            <a:r>
              <a:rPr lang="vi-VN" sz="2800" dirty="0" smtClean="0"/>
              <a:t>ijas </a:t>
            </a:r>
            <a:r>
              <a:rPr lang="vi-VN" sz="2800" dirty="0"/>
              <a:t>(iekārtas, informācijas sistēmas).</a:t>
            </a:r>
            <a:endParaRPr lang="en-US" sz="2800" dirty="0"/>
          </a:p>
        </p:txBody>
      </p:sp>
      <p:pic>
        <p:nvPicPr>
          <p:cNvPr id="29698" name="Picture 2" descr="http://ronntorossian.com/wp-content/uploads/2013/09/business-idea-start-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029200"/>
            <a:ext cx="2590800" cy="1679702"/>
          </a:xfrm>
          <a:prstGeom prst="rect">
            <a:avLst/>
          </a:prstGeom>
          <a:noFill/>
        </p:spPr>
      </p:pic>
      <p:pic>
        <p:nvPicPr>
          <p:cNvPr id="29700" name="Picture 4" descr="http://us.123rf.com/400wm/400/400/andresr/andresr1105/andresr110500053/9513036-3d-business-man-texting-on-his-cell-phone--isolated-over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054450"/>
            <a:ext cx="1524000" cy="1803550"/>
          </a:xfrm>
          <a:prstGeom prst="rect">
            <a:avLst/>
          </a:prstGeom>
          <a:noFill/>
        </p:spPr>
      </p:pic>
      <p:pic>
        <p:nvPicPr>
          <p:cNvPr id="29702" name="Picture 6" descr="https://encrypted-tbn0.gstatic.com/images?q=tbn:ANd9GcTRlqdGj4A0z5pkH72OSiOuiYxrIdMzgYoz3SbgvenLvzLPyC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010149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Makrovide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Ārējā</a:t>
            </a:r>
            <a:r>
              <a:rPr lang="en-US" dirty="0"/>
              <a:t> vide – </a:t>
            </a:r>
            <a:r>
              <a:rPr lang="en-US" dirty="0" err="1"/>
              <a:t>spēki</a:t>
            </a:r>
            <a:r>
              <a:rPr lang="en-US" dirty="0"/>
              <a:t> un </a:t>
            </a:r>
            <a:r>
              <a:rPr lang="en-US" dirty="0" err="1"/>
              <a:t>organizācijas</a:t>
            </a:r>
            <a:r>
              <a:rPr lang="en-US" dirty="0"/>
              <a:t>,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kurām</a:t>
            </a:r>
            <a:r>
              <a:rPr lang="en-US" dirty="0"/>
              <a:t> </a:t>
            </a:r>
            <a:r>
              <a:rPr lang="en-US" dirty="0" err="1" smtClean="0"/>
              <a:t>uz</a:t>
            </a:r>
            <a:r>
              <a:rPr lang="lv-LV" dirty="0" smtClean="0"/>
              <a:t>ņ</a:t>
            </a:r>
            <a:r>
              <a:rPr lang="en-US" dirty="0" err="1" smtClean="0"/>
              <a:t>ēmums</a:t>
            </a:r>
            <a:r>
              <a:rPr lang="en-US" dirty="0" smtClean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cieši</a:t>
            </a:r>
            <a:r>
              <a:rPr lang="en-US" dirty="0"/>
              <a:t> </a:t>
            </a:r>
            <a:r>
              <a:rPr lang="en-US" dirty="0" err="1"/>
              <a:t>saistīts</a:t>
            </a:r>
            <a:r>
              <a:rPr lang="en-US" dirty="0"/>
              <a:t> </a:t>
            </a:r>
            <a:r>
              <a:rPr lang="en-US" dirty="0" err="1"/>
              <a:t>savā</a:t>
            </a:r>
            <a:r>
              <a:rPr lang="en-US" dirty="0"/>
              <a:t> </a:t>
            </a:r>
            <a:r>
              <a:rPr lang="en-US" dirty="0" err="1"/>
              <a:t>darbībā</a:t>
            </a:r>
            <a:r>
              <a:rPr lang="en-US" dirty="0"/>
              <a:t>.</a:t>
            </a:r>
          </a:p>
          <a:p>
            <a:r>
              <a:rPr lang="en-US" dirty="0" err="1"/>
              <a:t>Makrovides</a:t>
            </a:r>
            <a:r>
              <a:rPr lang="en-US" dirty="0"/>
              <a:t> </a:t>
            </a:r>
            <a:r>
              <a:rPr lang="en-US" dirty="0" err="1"/>
              <a:t>spēkus</a:t>
            </a:r>
            <a:r>
              <a:rPr lang="en-US" dirty="0"/>
              <a:t> </a:t>
            </a:r>
            <a:r>
              <a:rPr lang="en-US" dirty="0" err="1"/>
              <a:t>firmai</a:t>
            </a:r>
            <a:r>
              <a:rPr lang="en-US" dirty="0"/>
              <a:t> </a:t>
            </a:r>
            <a:r>
              <a:rPr lang="en-US" dirty="0" err="1"/>
              <a:t>nav</a:t>
            </a:r>
            <a:r>
              <a:rPr lang="en-US" dirty="0"/>
              <a:t> </a:t>
            </a:r>
            <a:r>
              <a:rPr lang="en-US" dirty="0" err="1"/>
              <a:t>iespējas</a:t>
            </a:r>
            <a:r>
              <a:rPr lang="en-US" dirty="0"/>
              <a:t> </a:t>
            </a:r>
            <a:r>
              <a:rPr lang="en-US" dirty="0" err="1"/>
              <a:t>vadīt</a:t>
            </a:r>
            <a:r>
              <a:rPr lang="en-US" dirty="0"/>
              <a:t> un </a:t>
            </a:r>
            <a:r>
              <a:rPr lang="en-US" dirty="0" err="1"/>
              <a:t>kontrolēt</a:t>
            </a:r>
            <a:r>
              <a:rPr lang="en-US" dirty="0"/>
              <a:t>, tai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jāpielāgojas</a:t>
            </a:r>
            <a:r>
              <a:rPr lang="en-US" dirty="0"/>
              <a:t>.</a:t>
            </a:r>
          </a:p>
        </p:txBody>
      </p:sp>
      <p:pic>
        <p:nvPicPr>
          <p:cNvPr id="28674" name="Picture 2" descr="https://encrypted-tbn2.gstatic.com/images?q=tbn:ANd9GcTDTHr_ohXIz7UhDtdsVfgsENLHRef5IO36XimGSyNZnU-jpVq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3051926" cy="2286000"/>
          </a:xfrm>
          <a:prstGeom prst="rect">
            <a:avLst/>
          </a:prstGeom>
          <a:noFill/>
        </p:spPr>
      </p:pic>
      <p:pic>
        <p:nvPicPr>
          <p:cNvPr id="28676" name="Picture 4" descr="https://encrypted-tbn3.gstatic.com/images?q=tbn:ANd9GcTHKY9M_jCxzg88iSJP9CMI8Jduf7F4VB_PMNybwvSMWpuMCS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962400"/>
            <a:ext cx="287161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Ārējo</a:t>
            </a:r>
            <a:r>
              <a:rPr lang="en-US" dirty="0" smtClean="0"/>
              <a:t> </a:t>
            </a:r>
            <a:r>
              <a:rPr lang="en-US" dirty="0" err="1" smtClean="0"/>
              <a:t>vidi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iedalīt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/>
              <a:t>tiešās</a:t>
            </a:r>
            <a:r>
              <a:rPr lang="en-US" dirty="0"/>
              <a:t> </a:t>
            </a:r>
            <a:r>
              <a:rPr lang="en-US" dirty="0" err="1"/>
              <a:t>ietekmes</a:t>
            </a:r>
            <a:r>
              <a:rPr lang="en-US" dirty="0"/>
              <a:t> </a:t>
            </a:r>
            <a:r>
              <a:rPr lang="en-US" dirty="0" err="1"/>
              <a:t>ārējā</a:t>
            </a:r>
            <a:r>
              <a:rPr lang="en-US" dirty="0"/>
              <a:t> </a:t>
            </a:r>
            <a:r>
              <a:rPr lang="en-US" dirty="0" err="1"/>
              <a:t>vidē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netiešās</a:t>
            </a:r>
            <a:r>
              <a:rPr lang="en-US" dirty="0"/>
              <a:t> </a:t>
            </a:r>
            <a:r>
              <a:rPr lang="en-US" dirty="0" err="1"/>
              <a:t>ietekmes</a:t>
            </a:r>
            <a:r>
              <a:rPr lang="en-US" dirty="0"/>
              <a:t> </a:t>
            </a:r>
            <a:r>
              <a:rPr lang="en-US" dirty="0" err="1" smtClean="0"/>
              <a:t>ār</a:t>
            </a:r>
            <a:r>
              <a:rPr lang="lv-LV" dirty="0" smtClean="0"/>
              <a:t>ē</a:t>
            </a:r>
            <a:r>
              <a:rPr lang="en-US" dirty="0" err="1" smtClean="0"/>
              <a:t>jā</a:t>
            </a:r>
            <a:r>
              <a:rPr lang="en-US" dirty="0" smtClean="0"/>
              <a:t> </a:t>
            </a:r>
            <a:r>
              <a:rPr lang="en-US" dirty="0" err="1"/>
              <a:t>vidē</a:t>
            </a:r>
            <a:r>
              <a:rPr lang="en-US" dirty="0"/>
              <a:t>.</a:t>
            </a:r>
          </a:p>
        </p:txBody>
      </p:sp>
      <p:pic>
        <p:nvPicPr>
          <p:cNvPr id="27650" name="Picture 2" descr="http://image.shutterstock.com/display_pic_with_logo/1030501/114788911/stock-photo-an-handsome-businessman-showing-his-abs-under-the-shirt-114788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285750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Tiešās</a:t>
            </a:r>
            <a:r>
              <a:rPr lang="en-US" dirty="0" smtClean="0"/>
              <a:t> </a:t>
            </a:r>
            <a:r>
              <a:rPr lang="en-US" dirty="0" err="1" smtClean="0"/>
              <a:t>ietekmes</a:t>
            </a:r>
            <a:r>
              <a:rPr lang="en-US" dirty="0" smtClean="0"/>
              <a:t> </a:t>
            </a:r>
            <a:r>
              <a:rPr lang="en-US" dirty="0" err="1" smtClean="0"/>
              <a:t>ārējo</a:t>
            </a:r>
            <a:r>
              <a:rPr lang="en-US" dirty="0" smtClean="0"/>
              <a:t> </a:t>
            </a:r>
            <a:r>
              <a:rPr lang="en-US" dirty="0" err="1" smtClean="0"/>
              <a:t>vidi</a:t>
            </a:r>
            <a:r>
              <a:rPr lang="en-US" dirty="0" smtClean="0"/>
              <a:t> </a:t>
            </a:r>
            <a:r>
              <a:rPr lang="en-US" dirty="0" err="1" smtClean="0"/>
              <a:t>veido</a:t>
            </a:r>
            <a:r>
              <a:rPr lang="en-US" dirty="0" smtClean="0"/>
              <a:t> </a:t>
            </a:r>
            <a:r>
              <a:rPr lang="en-US" dirty="0" err="1" smtClean="0"/>
              <a:t>ārpus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lv-LV" dirty="0" smtClean="0"/>
              <a:t>ņ</a:t>
            </a:r>
            <a:r>
              <a:rPr lang="en-US" dirty="0" err="1" smtClean="0"/>
              <a:t>ēmuma</a:t>
            </a:r>
            <a:r>
              <a:rPr lang="en-US" dirty="0" smtClean="0"/>
              <a:t> </a:t>
            </a:r>
            <a:r>
              <a:rPr lang="en-US" dirty="0" err="1" smtClean="0"/>
              <a:t>esošie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,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tiešā</a:t>
            </a:r>
            <a:r>
              <a:rPr lang="en-US" dirty="0" smtClean="0"/>
              <a:t> veidā </a:t>
            </a:r>
            <a:r>
              <a:rPr lang="en-US" dirty="0" err="1" smtClean="0"/>
              <a:t>ietekmē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organizācijas</a:t>
            </a:r>
            <a:r>
              <a:rPr lang="en-US" dirty="0" smtClean="0"/>
              <a:t> </a:t>
            </a:r>
            <a:r>
              <a:rPr lang="en-US" dirty="0" err="1" smtClean="0"/>
              <a:t>darbību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  <a:p>
            <a:r>
              <a:rPr lang="en-US" dirty="0" err="1" smtClean="0"/>
              <a:t>patērētāji</a:t>
            </a:r>
            <a:r>
              <a:rPr lang="en-US" dirty="0"/>
              <a:t>, </a:t>
            </a:r>
            <a:r>
              <a:rPr lang="en-US" dirty="0" err="1"/>
              <a:t>pircēji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konkurenti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piegādātāji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sabiedriskās</a:t>
            </a:r>
            <a:r>
              <a:rPr lang="en-US" dirty="0"/>
              <a:t> </a:t>
            </a:r>
            <a:r>
              <a:rPr lang="en-US" dirty="0" err="1"/>
              <a:t>organizācijas</a:t>
            </a:r>
            <a:r>
              <a:rPr lang="en-US" dirty="0"/>
              <a:t>, </a:t>
            </a:r>
            <a:r>
              <a:rPr lang="en-US" dirty="0" err="1"/>
              <a:t>masu</a:t>
            </a:r>
            <a:r>
              <a:rPr lang="en-US" dirty="0"/>
              <a:t> </a:t>
            </a:r>
            <a:r>
              <a:rPr lang="en-US" dirty="0" err="1"/>
              <a:t>mēdiji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likumdošana</a:t>
            </a:r>
            <a:r>
              <a:rPr lang="en-US" dirty="0"/>
              <a:t>.</a:t>
            </a:r>
          </a:p>
        </p:txBody>
      </p:sp>
      <p:pic>
        <p:nvPicPr>
          <p:cNvPr id="26626" name="Picture 2" descr="http://us.123rf.com/400wm/400/400/abluecup/abluecup1209/abluecup120901626/15430833-race-competition-win-success-four-people-in-the-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384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Netiešās</a:t>
            </a:r>
            <a:r>
              <a:rPr lang="en-US" dirty="0"/>
              <a:t> </a:t>
            </a:r>
            <a:r>
              <a:rPr lang="en-US" dirty="0" err="1"/>
              <a:t>ietekmes</a:t>
            </a:r>
            <a:r>
              <a:rPr lang="en-US" dirty="0"/>
              <a:t> </a:t>
            </a:r>
            <a:r>
              <a:rPr lang="en-US" dirty="0" err="1"/>
              <a:t>ārējo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veido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netieši</a:t>
            </a:r>
            <a:r>
              <a:rPr lang="en-US" dirty="0"/>
              <a:t> </a:t>
            </a:r>
            <a:r>
              <a:rPr lang="en-US" dirty="0" err="1"/>
              <a:t>ietekmē</a:t>
            </a:r>
            <a:r>
              <a:rPr lang="en-US" dirty="0"/>
              <a:t> </a:t>
            </a:r>
            <a:r>
              <a:rPr lang="en-US" dirty="0" err="1"/>
              <a:t>organizācijas</a:t>
            </a:r>
            <a:r>
              <a:rPr lang="en-US" dirty="0"/>
              <a:t> </a:t>
            </a:r>
            <a:r>
              <a:rPr lang="en-US" dirty="0" err="1"/>
              <a:t>darbību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lv-LV" dirty="0" smtClean="0"/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politika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atbalsts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ņ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ēmējiem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ekonomiskā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politika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valsts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ekonomiskā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regulēšana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demogrāfiskie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iedzīvotāju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skaits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struktūra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dzimstības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līmenis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sociālie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kultūras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vēsturiskās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tradīcijas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vērtības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paradumi,dzīvesveids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• zinātniski tehniskais progress (jaunās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tehnolo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ģ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ijas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komunikācijas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līdzek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ļ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attīstība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jauninājumi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starptautiskās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attīecības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globalizācija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integrācija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693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Mārketings un konkurence</vt:lpstr>
      <vt:lpstr>Mārketinga vide</vt:lpstr>
      <vt:lpstr>Mārketinga vidi var iedalīt iekšējā (mikrovidē) un ārējā (makrovidē).</vt:lpstr>
      <vt:lpstr>Mikrovide.</vt:lpstr>
      <vt:lpstr>Iekšējo vidi veido šādi elementi: </vt:lpstr>
      <vt:lpstr>Makrovide</vt:lpstr>
      <vt:lpstr>Ārējo vidi var iedalīt: </vt:lpstr>
      <vt:lpstr>Tiešās ietekmes ārējo vidi veido ārpus uzņēmuma esošie faktori, kas tiešā veidā ietekmē organizācijas darbību: </vt:lpstr>
      <vt:lpstr>Netiešās ietekmes ārējo vidi veido faktori, kas netieši ietekmē organizācijas darbību:</vt:lpstr>
      <vt:lpstr>SVID analīze</vt:lpstr>
      <vt:lpstr>SVID (SWOT) analīzes gaitā novērtē: </vt:lpstr>
      <vt:lpstr>Konkurence, tās veidi</vt:lpstr>
      <vt:lpstr>Tirgus formu raksturojums </vt:lpstr>
      <vt:lpstr>Konkurences nozīme: </vt:lpstr>
      <vt:lpstr>Konkurenci var klasificēt pēc dažādām pazīmēm: </vt:lpstr>
      <vt:lpstr>Konkurences metodes:</vt:lpstr>
      <vt:lpstr>Ārpuscenu konkurence – firmas konkurē: </vt:lpstr>
      <vt:lpstr>Tiešā konkurence </vt:lpstr>
      <vt:lpstr>Netiešā konkurence </vt:lpstr>
      <vt:lpstr>Paldies par darbu,dāmas! 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</cp:revision>
  <dcterms:created xsi:type="dcterms:W3CDTF">2013-09-23T17:34:50Z</dcterms:created>
  <dcterms:modified xsi:type="dcterms:W3CDTF">2013-09-23T20:42:41Z</dcterms:modified>
</cp:coreProperties>
</file>