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5920F-D64D-4910-AB4A-059456642C01}" type="datetimeFigureOut">
              <a:rPr lang="lv-LV" smtClean="0"/>
              <a:t>23.09.2013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4B4D8-134C-4F2C-85D1-10070FFB9875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Mārketings</a:t>
            </a:r>
            <a:br>
              <a:rPr lang="lv-LV" dirty="0" smtClean="0"/>
            </a:b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Netiešās reklāmas un tiešais mārketings</a:t>
            </a:r>
            <a:endParaRPr lang="lv-LV" dirty="0"/>
          </a:p>
        </p:txBody>
      </p:sp>
      <p:pic>
        <p:nvPicPr>
          <p:cNvPr id="4" name="Picture 2" descr="https://encrypted-tbn2.gstatic.com/images?q=tbn:ANd9GcRXehOf4iPxmSMJZETSD5dp-x0_aLzn-t2SUcHqmi9TOSFLtT6Re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857232"/>
            <a:ext cx="2357422" cy="2677650"/>
          </a:xfrm>
          <a:prstGeom prst="rect">
            <a:avLst/>
          </a:prstGeom>
          <a:noFill/>
        </p:spPr>
      </p:pic>
      <p:pic>
        <p:nvPicPr>
          <p:cNvPr id="12290" name="Picture 2" descr="http://i.dailymail.co.uk/i/pix/2010/04/21/article-1267851-093C40DA000005DC-514_233x4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285728"/>
            <a:ext cx="1928826" cy="3509392"/>
          </a:xfrm>
          <a:prstGeom prst="rect">
            <a:avLst/>
          </a:prstGeom>
          <a:noFill/>
        </p:spPr>
      </p:pic>
      <p:pic>
        <p:nvPicPr>
          <p:cNvPr id="12292" name="Picture 4" descr="http://image.shutterstock.com/display_pic_with_logo/880654/880654,1321091534,1/stock-photo-cute-little-boy-sitting-n-a-suitcase-with-the-money-8862373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572008"/>
            <a:ext cx="3071802" cy="2491574"/>
          </a:xfrm>
          <a:prstGeom prst="rect">
            <a:avLst/>
          </a:prstGeom>
          <a:noFill/>
        </p:spPr>
      </p:pic>
      <p:pic>
        <p:nvPicPr>
          <p:cNvPr id="12294" name="Picture 6" descr="http://us.123rf.com/400wm/400/400/poznyakov/poznyakov1008/poznyakov100800025/7520802-happy-little-girl-with-money-and-credut-card-isolate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43636" y="4476435"/>
            <a:ext cx="2500330" cy="23815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Atbildes sludinājuma koncepcija :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err="1" smtClean="0"/>
              <a:t>Pamatformula</a:t>
            </a:r>
            <a:r>
              <a:rPr lang="lv-LV" dirty="0" smtClean="0"/>
              <a:t>:</a:t>
            </a:r>
          </a:p>
          <a:p>
            <a:endParaRPr lang="lv-LV" dirty="0" smtClean="0"/>
          </a:p>
          <a:p>
            <a:r>
              <a:rPr lang="lv-LV" dirty="0" smtClean="0"/>
              <a:t>A – </a:t>
            </a:r>
            <a:r>
              <a:rPr lang="lv-LV" dirty="0" err="1" smtClean="0"/>
              <a:t>attention</a:t>
            </a:r>
            <a:endParaRPr lang="lv-LV" dirty="0" smtClean="0"/>
          </a:p>
          <a:p>
            <a:r>
              <a:rPr lang="lv-LV" dirty="0" smtClean="0"/>
              <a:t>I – </a:t>
            </a:r>
            <a:r>
              <a:rPr lang="lv-LV" dirty="0" err="1" smtClean="0"/>
              <a:t>interest</a:t>
            </a:r>
            <a:endParaRPr lang="lv-LV" dirty="0" smtClean="0"/>
          </a:p>
          <a:p>
            <a:r>
              <a:rPr lang="lv-LV" dirty="0" smtClean="0"/>
              <a:t>D – </a:t>
            </a:r>
            <a:r>
              <a:rPr lang="lv-LV" dirty="0" err="1" smtClean="0"/>
              <a:t>desire</a:t>
            </a:r>
            <a:endParaRPr lang="lv-LV" dirty="0" smtClean="0"/>
          </a:p>
          <a:p>
            <a:r>
              <a:rPr lang="lv-LV" dirty="0" smtClean="0"/>
              <a:t>A – </a:t>
            </a:r>
            <a:r>
              <a:rPr lang="lv-LV" dirty="0" err="1" smtClean="0"/>
              <a:t>action</a:t>
            </a:r>
            <a:endParaRPr lang="lv-LV" dirty="0" smtClean="0"/>
          </a:p>
          <a:p>
            <a:endParaRPr lang="lv-LV" dirty="0"/>
          </a:p>
          <a:p>
            <a:r>
              <a:rPr lang="lv-LV" dirty="0" smtClean="0"/>
              <a:t>Zināt kā 2x2 ! Būs kvalifikācijas eksāmenā !</a:t>
            </a:r>
            <a:endParaRPr lang="lv-LV" dirty="0"/>
          </a:p>
        </p:txBody>
      </p:sp>
      <p:pic>
        <p:nvPicPr>
          <p:cNvPr id="24578" name="Picture 2" descr="https://encrypted-tbn3.gstatic.com/images?q=tbn:ANd9GcSdGHgzXCD4J7upHYBHSkABHPOo16FARQh30VQXjfK0htAIbOf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1571612"/>
            <a:ext cx="4714875" cy="3533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lv-LV" sz="6000" dirty="0" smtClean="0"/>
              <a:t>Paldies par uzmanību! </a:t>
            </a:r>
            <a:r>
              <a:rPr lang="lv-LV" sz="6000" dirty="0" smtClean="0">
                <a:sym typeface="Wingdings" pitchFamily="2" charset="2"/>
              </a:rPr>
              <a:t></a:t>
            </a:r>
            <a:endParaRPr lang="lv-LV" sz="6000" dirty="0"/>
          </a:p>
        </p:txBody>
      </p:sp>
      <p:pic>
        <p:nvPicPr>
          <p:cNvPr id="25602" name="Picture 2" descr="https://encrypted-tbn0.gstatic.com/images?q=tbn:ANd9GcSnYe_2ZVJqj5SfTVDhyXNXt5aCMc5A02HI8zq5qU4MN9r3xxy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643314"/>
            <a:ext cx="4714875" cy="2943225"/>
          </a:xfrm>
          <a:prstGeom prst="rect">
            <a:avLst/>
          </a:prstGeom>
          <a:noFill/>
        </p:spPr>
      </p:pic>
      <p:pic>
        <p:nvPicPr>
          <p:cNvPr id="25604" name="Picture 4" descr="https://encrypted-tbn1.gstatic.com/images?q=tbn:ANd9GcR1r-zSGOoAwvmKAnTlj6vRvpFAgWIHnYtWcHidbXBTJKtqc33ve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0"/>
            <a:ext cx="3643338" cy="25981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Mārketings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lv-LV" dirty="0" smtClean="0"/>
              <a:t>Aktivitāšu </a:t>
            </a:r>
            <a:r>
              <a:rPr lang="lv-LV" dirty="0"/>
              <a:t>kopums, lai virzītu produktu tirgū un palielinātu peļņu. </a:t>
            </a:r>
          </a:p>
          <a:p>
            <a:pPr>
              <a:buNone/>
            </a:pPr>
            <a:endParaRPr lang="lv-LV" b="1" dirty="0" smtClean="0"/>
          </a:p>
          <a:p>
            <a:pPr algn="ctr">
              <a:buNone/>
            </a:pPr>
            <a:r>
              <a:rPr lang="lv-LV" b="1" dirty="0" smtClean="0"/>
              <a:t>Mērķis</a:t>
            </a:r>
            <a:r>
              <a:rPr lang="lv-LV" b="1" dirty="0"/>
              <a:t>: pelnīt </a:t>
            </a:r>
          </a:p>
          <a:p>
            <a:endParaRPr lang="lv-LV" b="1" dirty="0"/>
          </a:p>
          <a:p>
            <a:pPr algn="ctr">
              <a:buNone/>
            </a:pPr>
            <a:r>
              <a:rPr lang="lv-LV" b="1" dirty="0" smtClean="0"/>
              <a:t>Uzdevums</a:t>
            </a:r>
            <a:r>
              <a:rPr lang="lv-LV" b="1" dirty="0"/>
              <a:t>: pārliecināt klientus iegādāties konkrēto produktu/pakalpojumu </a:t>
            </a:r>
            <a:endParaRPr lang="lv-LV" dirty="0"/>
          </a:p>
        </p:txBody>
      </p:sp>
      <p:sp>
        <p:nvSpPr>
          <p:cNvPr id="17412" name="AutoShape 4" descr="data:image/jpeg;base64,/9j/4AAQSkZJRgABAQAAAQABAAD/2wCEAAkGBhQPEBUQEBAUFRQVEBUVFxUQFhUUFBQQFhQVFRQUFRQXHCceGBkjGhQUHy8gIycpLCwsFR8xNTAqNSYrLCoBCQoKDgwOGg8PGiwkHiQuLC0zLTUtKSopLCw1LiwvKjMpNTQuNTU1LSoyLCksMiwsLDUsLCksLC4qLy0sNDIvLP/AABEIAMIBAwMBIgACEQEDEQH/xAAcAAABBQEBAQAAAAAAAAAAAAAAAQIEBQYDBwj/xABEEAACAQIEAwUFBgQCCAcAAAABAgMAEQQFEiEGMUETIlFhcQcyQoGhFFJikbHBI3LR8BVDJDNjkqKy4fEWU1RzgoPC/8QAGwEBAAIDAQEAAAAAAAAAAAAAAAQFAQIDBgf/xAAuEQEAAgECBAIKAgMAAAAAAAAAAQIDBBEFEiExQXETMlFhkaGxwdHwIoEUNHL/2gAMAwEAAhEDEQA/ALKLEtlmJ+1wFjG1+2gG6tf413srXtXpuQZ2mOw6YiK4Vwdm2ZWBsynzBqgy3L5IkWV1BDrcjnYHowPlV/k+GihQpDGqAsX0rsLtzNqDvmWIMaal+8PyqubO2IqxzCLXEyjnbb1G4rH/AG0ePLx6Gg1uV4wyKb8wfof7NTL1nuF8VrMljcALv0vvt61f3oOWO/1bW5gXHqN6wfGMKS4WWcShLpexvdZF3BFvMCt5iJgqljytXz37Q8/LzGBGYR3u3g2+xt1tQei+zb2nJjLYScBJlUBDfuzWHetfk3W1XPGPEaJGYge+TYKN2Y+SjevFMs4djxOYpDgJ5DEvZsZ2GhlIALlR071wK99/8ORuwltd9IGv4iPM0EPLcjQYdCbibTqJ/Ed9J8hVnlWaq5MWoF1G46gedL/hJHxH86qWzFIZWijVnlO7BVJY+ZsPqaDhxNiDBKXZW0ML6lBYAgC+q3L5104QzFZnd1YWVQPm24+gpEz7tNV9rEg3FrEbEG9UOQTLK8skACifEWUjYNoAjDkDxIb5UHpV6SqXK8xZD2M40uPE7EfeU9RU+fN4Y5EheZFklBMaMwDOFtfSDz5igj8RTtHAXTmHX5i+4rO5mzzvh58MC4E6doFtdF3VyQfAG/yrQ8RuvYkE9QfkNya8wzfjD7DGXQi7XAU/EehHpQa3PHwceKjXEYoa5m7iOdUYI5EgbLc7AnrWnXDSDYMPyr58yPgrG52XxKtGF7TSXmYqLgXIVQCSALfn617lwZk2KwcHYYvEpOFACOFYOq/dYsTqA6HnQSvsnYRyMNi25O/O9uvIVDTMGHxVbZopeFwm7W235kEG1/lWBHEag2cOp32dGX/mFBpcy4dTNMI8E7MAXurKbFXA2NuR58jXjGaezrGYHFpGI2dWcaZYQdLKDc6vu7C5B8K97ypxHApcjcajbcd7cb+lqjZxnaCM2bbqeW3hQZzDYFWlXU2kXFyCV29RWwjypQwYOxANwCQR+fP61n8Jw+88Xa69Dk6lUi66Ogcc9/LlVjk2LZCY5NiDYi9wG8j4Ggv70U29LQLRSUUC0UUUBRRRQUAx4K6d7Wtv4VCweNn+0aQqiID3r3Y+QA/er/7EvhVTxGxijtGO8dhp5ljyAoLB8zVebVnc6ySDFEyEMHNjrQkG4Fhce6dvEVNwXCpERM0rvMVO4NkRrbBVHMA9Te9YTjXipsJEsMd+2lUgW+EX0k+t9hQW/BeJaGKX+J2l8TIA9gt0SyDYbcweVa3K871nSx389jY8j6edYjJcP9nwscPVUF/5ju31JraZdhFxGGiY7Mq2DL7ykEj5jbkaCl49zedLRQxlg4A1Aiwv5dPWqo8AQYjBGKZl+0MdQlUX7NuijxXx8al+0XOMTg8Mgh7MymUEMyggxKN10k7Emw6/KuPAvHEOZ/wWTscSq3MZ91wObRk8/NTuPPnQdMt4QTL8Ki4YdpMp1SNsDKx8L8gOg8K0WEx7hRrGlrC63vpPhcc6l/4XVbmH8OTSeoBH6fqKCdLmLHrUrKWBDNYaiwuepAAteqJpxarXIJNSufxgfSgx3HWHZhNFG4QySC7crKbFuXl+tO4cVY3w8ae6rIo+VXnEDJHMHdFdHsDe1ww2+oqRhcJAxSaNQCpuNO29rWI+dBe4rDJKumRQw8/2PMV8/wDtUy6WLGBZW1d0NGwJPdJ2tc3BBW3yr3+9xcVk+NOAI8ys5YpMq2VxuCOYVl6i56b0HmnC/FOLxzxZdK5bUbCZiSwQC9nPxWA9a9N4j9nuGxuDXDjuPGp7OX4g556vFSeYrC8D8F4jDZkVmjK9nGx1jdGvdVKt1vv57V6cYXHxUGb4HyqTAYNcPKLOskuqxuDeRrMD1BXSa0X2xrWvVfjcToezncgH1HKk+1i170Fr/iIhgLsdjKF387Vx4jKyYR7qrI0bBgRcWKm1Rc0jvhUUj3nJ38LG30qBl2OBjbCTX0OCgcblbiwv/Wgtclg+0ZdBpYgNho7HmR3RXCDhYowZyJSDcGTUbHx03t9KsMihTAYOGCSTV2aiPUFbvG5090XIvcCsnxB7ZoMLi0gjj7WJTaaRbgqfCMH3ivW/oN6DZqZR0FcJcAZZA7qRtYhTYNblq9Ks8ux8WJiWaB1eNxdWXcEfsfLpUnRQc0Y11Bo00tqABp1JaloCiiigKKKKBtqpsMzyzXK91JiL+BCX3+bCrm9JQFec8RcN68WZVh1utwCfhBJYWB2Hvc69FvVLn79laZWAI2ZW5Ov9RQYzEQyxAGWMqD12Iv4XHKtZwTPrw7eAlYD8lP709cWmIi5AqwsQf0qRw9hEw8AiQnZmJvzuxJ/Sw+VBLzDLI8QhjmjV1II7wBIv1B6HzFfPvE3DL4XEsnejkRtUci3Ulb91lI/bxr6K11AzfJ4sXGY5kDDofiU+Kt0NBSezXiRsdgQ0zapo3McjbAsRurEDqVI+YNW+e5SMTHoBKuPdkUAsm4Jtfne1rGs/wRwZLluIxBMqtDIF0Ae8WBJ1MOQsCR53rVQy3Z0PQ/Qi4oPP86yfF4WNnDriFVSdKHsZLDyswb0BBq94UzAtgITexeHVcDcMwvfz+fOkxsxDshPI/Sst7O86tM2XSHvRSSCO/wAUXeIX1AP5HyoOkuAlxEpXEOwUH3rar/yjkPnV9CUwrKEJ7IqFOs3IYdSfOr2XBX6VCxWU61KsoZTzB5UFhl+OBuAbgdRy9KmiUVT4TAFFCgBQOQXYD5VJciNS7sFVRcljYAeJNGYjfpBnEXEMeAgaeU7DZVHN5CDZB+XyFYjhX2vo6SHMTHERKoQxhySj6rEpY7LYAsDfcbVG47zjDY9FjUSMyMSsgOhRfn3D7wNuoFYKfh8EbP8A7w/cVwnUY4nbdZ14RrLV5op84ifhu97nwMGZwo27Rk6kZS6HqNQIIIBFZDivhk4TDyS4TEOxRCxjn/ijSu7aGO6ta/O/LpVlwFxD2irC73kWNbk82IADH86suIMN3mU+7IpHl3gQRXaJiY3hXZMd8duW8bSTMceJIEJI2UOTfbdeh+dZWbHEAOAwGv3rHTf7pbl1rjkGUYzE4eKF1KRxgoZJO6NKEqDvu2w2ttXoQyhBhGwsbsitGy60sWBYbuCdietZaPHOLfaJKqnDRNZ9w0indFO1lIPvkcz0v48sCmXyNE06xuYkYI0gB0K7clLdD/08RVlxZwpNlk/YzC4NzHIvuSJ4g9D4jmPrUvJc3x2Lw65PhzqjeS+lVANr6iGf7l+8b+HO21BZ+yniPF4fGJBhlMscrjtISe7brID8DAdeRtY+X0ZWV4F4IiyqHStmmYDtJPE/dXwUfWtRegdS029LQLRSUtAUUUUBRRRQZ/hrjCDMIUliLKXBsko0vdfeA6Na45X2IPWrkvXkmd+ySdYo2hxLSSRHUOzLRWfa7Imoi9gNwQdq3fB+JnkwaHFqwkF1Jf3nCmwdhbY/0v1oLx5qpc9wRxSaFQlh7rDof6ValgCNVTYpgeVBjsk4cxMA7wBBO4DC/wAh/wBanSYkxSKpBDN0I5jqfQVpXlA51FxGJBFiAR50ENMVXUYioKwb7cr12WOgmCS9VuNxfY4hXPuslj8id/rUxFqvz1AVXxBP5W/7UHLOsraRhLCNQYbgEdOR3rFYPhDEJnMOIVNIvqcPcXVRpaxAIJsw2rSZRn4jBjdrAHukna3hXm/H3GxaeRMM7Anus8csmi1tJsgOnUQdJO/Lbeg9Qy72g4PEY1sDHJ/EU2Vjbs5XHvJG19yN/WxtetLor5KSQoQykggggjYgjcEEcjXvnsz9oYzGPsJyBio136dsg+MfiHxD58r2Dc6Kw/tWxJTDwoDYPMSfPQtxf5tf5CtwWrAe10/wcOf9q/1Qf0rlm9SU/hv+1Tz+0vPFnpzYjaooNKTVXs97F5W3Dc7DFxlTY97cfyMf2r07CZ9NssqI6+K3vf8AkI/evMOExfFp5Bz/AMBH71vzOLhQd/7/AL+dWGm9T+3juNzvqI/5j6y0TYxZV2CPve0l+ngQDY+ormccRyFvK4b8iOlcMNokt2iqW+9bf5mp32IDYDbyqSpFNxFlsWYwHD4gGxIZWX3kccmUnrzpvAvCEGWRkRnXK3vSsLMR0UDoKuvsvlXWKO1BOV66BqjIa7KaDsDS3rmKeKB16Wm0tAtLSUUC0UlFBDinDDz6inFqgwyahfrXRZulAY4d2/gf12rhFORUmUalI8R9elVaSUFg8xNcmem6tq5s9BKwhvf1/X/tUjTUPL3uW9B+tSmeg5yYoL61meI85CAi92P0FQ+JuIZcOxCRAgk2YNf/AIedZ/C4KXFNqlcICd/ia3kOQ/OgzXFOehU7MbuSrC3wlWDBjfnuOVY7D4d5nWONS7uwVVXdmdjYAeZNeme0DgdXiXE4NDrjULIi7mRB/mebjr4j0ry6OQqwZSVIIIKkggjcEEbj1oLvizg+bLJUixGkl4hIChuPBl9Vbbz2Nd+BchnxeMj+zOYyjBzKP8pQfe8/ADry5XqGZcRmeI1zSNJIwALueSqLdNgoHh4+Jr2XgjDw4eJYsOCSDeR7c2tYljy8gOlBtS1Y72n4NpMEHUE9lKHNt7IVZWPoLqT5XrVNLYXJsBzJ2A9TWazrjuGAFYj2z+CHuA/if+l/lXPJNeXa0pmjplnLFsVd5j96vIlkvT2bajG4VnkeUEKXdmKgdwFiSQo6DflUKVnX312HVeXz61XxWJnpL2Fs9sdd8lZj5x8vu0XC8yrKXZwvd0gte12Iub+AA+tet4PDwywhFKyJ95SD3+rBhyavEMJIBGtvCrXI8+kwsnaRt/Mp9118GH78xXWmb0c8sx0V+p4dGsrGelv5TETt4PUzhTCwUtqU+6x57c1bz8+tXGCnuLHp+lUeCzmPGw6kNjtseaSDkD/XqDXSHNQpFgS/LQu7X6i1TomJjeHlr0tS01tG0w0dqUR1ygkJUEixtuOdj4XruprLQBKcFpRThQIBTgKKWgKKKKBaKKSgW9FJeigoMMbH6V2lFjcVESYX3qDmHFEcVkNyb2AXck+AFBfo96rMzjMQaa47MAs3TQBux8x1rpl07Mt2XSSdlO5A6Xt18qs3wmoWPXmKClw2YK6alYEHkQQQR6ios+Zi+lbs3gu/5+Hzoxns5hJLQPJhmO5OHayE/iia6H8hWN40yDMMPBdMX2sQPeWGMQPp8WCe8KDfcKYztojOL953W223ZuycxzuRerNzckDpWd4FxA/w7DhdP+pF9Nrarkte3W5ufMmuWfcbxZdLGMQCUm1DUnedNFu8Ut3k71iQbjawPQLjF5ar8xUH/BwvIVdYTEpPGssTh0dQysvJlPIilaOgphhbV5xxj7NZJJ+2warpc3dLhdL9WW+1jzt0N69aeKuLQ0GO4f4VjwUPZlVdmsZGYCxI6C/JRv8Aqa5Y7jlYh2eGRdttRFkH8qjn9B61J4/zHsolgU96W5b/ANpeY+ZsPkaw+T5LLjpuyhsLC7u19KL4m3MnkB1+RIi5clubkovtBosUYv8AI1Hbwjw85/Dvj87lnN5pWfyJ7o9FGw/Konbitrh/ZV/5mLP/ANcQH1ZjWJ4iwBweLkw9yyqVsx2JVkVgSBt8X0qLfDaOtl7p+I6e8+jxfTaAZKi42QBCT4U5TULFya2CDkDc/wBKxjpzW2ddZqfRYZt49o98+CdlGCMrwwDm7on+8Rc/U1oeJeB5MGTLAGkg5kc5Ih+L7y/i5jr41y9ncHaZlFf4Vkf5iNgPqwr2XsqlY8cXiZn2qDV6vJpclKUnpWsf3+7PDspzVoWEkbeo6MPA+Ir03hzMUxS64yA1u+u2tfXxXwNcs+9nEOJJkhPYSnclBeNj+KPax81t53rz/HZPistlvMNJuTHLE11Ygb6W2IPLYgGtIi+H3w73tpuJxEb8uT9+P1h7ZAtSFFYbJvaZAcEZp3HbRINcagguxOlNO2m7bbX236CpPCXtMw+PIicdhOdgjtdXP+zksLn8JAPrU2J3eZtXlmYbMU4U0CnCstS0tJS0BS0lLQFc55gilmOwFzXSszm2MbEyiCP3Q1tyAC43YkeCjoQT102s4CJiM4kZiwcqDyA5AdN9Yvt5fnzorU4bAJGgQKDYcyLknmSSdySbnekoM7JhzUbD5QA2oRqD4hRf860Igp6w0HDLsPZgTVrPIEF6ioLEetScUmpbUFZNj71Cmk1c6gNiiJpI2FtLLpPipUHfzvqrt2lB5pn+DxGTzmbCORh5Gvp5orn4HU7W8D8ulVebcSrmJiGLiWyNu0Vw4UldWm552HK9q9bxEKyKUdQykWIYXBHgQaocl9n2D+0lmjLKF1CN2JjBuANuZHPYkig2+WGIwxnD6ex7Nez0e72drKB6Dau5WlSwAAAAAsANgAOQA6ClvQcjHUPM8UuHieaT3UUsfE+AHmTYD1qxrH+1RmGAGnl9oTV6aX038tWn6VredqzLvp8cZMtaT2mXnWaZm+LlaaTmeQHJVHuqPIfXc9a9P4JyhIMFEUHelRZXbqzuoP5AEAenma8xgyaT7I2M27NZli8ySLs9/AEovq3lXr/C6WwOGv8A+mi/5BUTTxPNMyv+MXp6CtMfaJ228oTgleR+1CG2YX+9BEfmNa//AJFb3iXjaLAsItBkktcqpChQeWpjfc+AFeYcVZ+cdiBMYwlo1SwJbYMxuSQN+9W+e9Zjl8Ubhely1vGWa/xmO6jxmI0rtzNcMJHbc9a7TRknly5XppjYC5G3lXCt4iu0eK1y6e2TPGS/avaPf7Zbn2R4QvjXkttHh2BP4nZQo/JW/KvXrVl/Z3w8cHgxrFpZiJHvzW47iH0X6s1aoVNxV5a7PNa7NGXNNo7diBaxXtK4UbEwviFxRTso9XZyn/R7qd2/C2kkXsb7DrW4FQc7yWPGwPh5r6HA3U2YMDdWB8QQDvtW8xE9JRceS2Oeas7S+e83zMS6YolKQR3EaMbtuSWeRvidiST0F7CwFVTJ+X6f3/d+VafijgXEZezFkLwg7TIO5Ymw1j4G6WO3gTWdtWWszMzvL0P2fe094XXDY+XVCRZJ5Lloz0Dt8SHlqPLqbbD2KNwwBUgggEEbgg8iD1FfLBX/ALf3yNbT2Z8U4uHER4SAGaF3sYXNuyHNpEb/AC7C5I9028TRh7rS0UtAUUVEzbMhh4jIRfcADkC590Fj3VuerEDzFBX8SZsY17KO+tuZVXbStrm2j4rdASwHe0sART+G8p7FNbAB2UC2lRpj5hdifWwsLnZV5VT8P5acTM08wBCtvqSxaUG+kq0jFQm3ccHS26PpNq2VAlqKKKCJpopxppoGk1MHeFQmNMXEGPfmvh1HpQVeZZI7TakF9QAPS1upruvD7Ad6RR+f61bxYgNuKg5llnbHWjA220k7X/S/rQUuLHZki4Nvu7g+ldMpgKkuT3iLEDkB4X8a5yRaGswsQOR236VMy5rCxG1BNV66A0jRdRTAaDuDXHHYNJ4nikXUjqVYeR6jwI5g9CAaeDS6qMxMxO8IeXZLFh8OuGRNUYB2ks+olixLXFiSTflUtmtQTUeY1iI2ZtabTvLxfjOV0xs3bAgtIzKejR3shU9RpAHla1Z9sXcivXuJMgXFrpkW9jcEbMp62NZ6HgaFDvHq/mLH96i20/XeF9j4vEY4raO3sY+KUNz51IEdaHOeCNQ7TCgKwG8fJWt9wnkfI7Hy65mGUqxSQEMDYhhYg+BB5VFyYpovtFrseojp3bXhHjdsMRDiGLQ8gx3aL9ynl06eFeoRyAgEEEEAgjcEHcEHqK8CNb32dcSXH2OQ7gExE/d5tH8uY8r+Arvp80+rZV8Y4dXlnPijzj7/AJ+L0QNTqjrJXRXqc8qe8YYFWAIIIIYAgg8wQeYrynjf2WFNWIwCkrzaAbsviYurL+HmOl+Q9WDU8UHzrw5wliMwfRAndBs8j7Rp6nqfwi5/WvauEOB4MtUlO/My2eVh3iNjpUfCtwNuthcm1aBEA5ADcnbbc7k+tPoClFJSigR3CgliAB1OwrDYt5MwxIARlUFkUtGw7NP80t2uEOiQrs0MjFJFYFTyNSuMs1ZycPGj6VGqQiGaQMCO73Ps8iTwXIVwp1Lz6VccMZAMLHcoolYANbQxVFFkhEqxRs6KOWsXF7dKC0weEWGNY0FlVQAByAHQV2oooCiiigjGmGnmmNQMIvUaflan4hrWPnXGWXVQcYsX2R35fpXdxE57RWMbnm8RsT/MvJvmKp8xn3tVcja3C9OZ9B0+fKgu517U6mkLkbKxAHrsOdOgNjY8/wBfSmK9PJvQWWGfoeVGIjtXHDPcXqaw1L6UERXp965MLGnKaBxNc2FdLUhWgiyRXqM+GFWBWubJQVpw9qy3HfDwlhOIRf4kQu1ubxDnfxK8x5AjwraulcHWtbVi0bS7YctsN4vXweMYaa4tUiCdo3WRDZlYMpHRhuK78T5KcFiO6P4T3ZPIfEn/AMf0IqGHBF6qr1msvoGnzVz44mOsS9nyHORioFmXa+zL92Qe8v8ATyIq0V6yHAOWPBhyZAQZH1hTsVXSACR0J528LVq0q0pMzWJl4HVUpTNauOd4ieiSr11V6jLXVTW6Okg04VxU10U0D6oOLeJFwkfZq47Z0YqqyRRzCJQdcsQmGiRk56DzsfCrbMMwXDxNNIG0oLns0eRrXA2RAWPPoOVzXn+BE2YYnS0jKXVZX7KfMIk7HSnY4vBM8YVWs2lo7kHr1oJ/BXD8crDFFYXRXZoniTCtFJMSAcVC8QDxMwWzxnbUPKt5TY00gAdP7ufOn0CUtFFAWooooIprm1dSKYy0EHFi4qjlzCSO4KavAjY/OtHJHUKfCA0GRklkkO4t+tT8HBp5VZtlw8KVcLagYlPvXTsaa0dB0wU1mt4/rVtC1qoGUjlXeTM2tZV38+VBY40AXNcoqgQozG7sWP0HoKsoUoHgUumugSl00HEpTGjqVpppSghvFXFoasDHTTFQUWYZRHOuiWNXW97ML7+I8D6VCwXCeGicOmHUEbi+prHxAYkX8605gpRh6xNYl0rlvWNqzMR5uEUdSFSuixU8JWXMwLTwKcFpQtAKK6LTQKxfHXFMSh8JrgfSgbFQyyYiGX7K1u9C0Kkki9za9gOW9BX8SZ4cVOuglUim7ON2gzGOXD4662EwiKh4pAbdLBhz3ra8MZGMHAI9IVmOt1SSWSJZSBrEXaklUuL225nas/wHknLGO4c9n2cU0GKxMqYjDfA00cptrXcet+W1bYUC0tJSigWiiigKKKKCORTSK6WpLUHFlrm0dSCKaVoIrRUww1LK00rQRDFTTDUzRSdnQV7YamfZKs+zoEVBEiw1TI46esdPAoG6aW1PtRagZajTT7UWoOemk0V100WoOWilCV000aaBgWltT9NLagZal00+1RczzKPCwviJ3CRxoWdiCbKPIbn0FBEz7NGw8RaGEzy2usCOiSOgIEjLr56Qb2ANzYdaxXDuWz4maM9tmIiUDEYfFNNhpA0LiIy4SfQDc6gQASeV9rVWZpmAzHFqFmyqWe6z5fI6TntIdcgbDSEd3UNJBBJ3J7oO6+lcOcPRYKHRDBHCXPaSLBfs+2KqHK6twu1gPAcqCzRAAAAAALADYAdABThS2ooClFFqWgKKKKAooooOVqLU61FqBlqQinkUlqDnak010tRag56aTTXTTS6aDnppdNPtS2oGBadanWotQNtS2p1qLUDbUWp1qLUDaLU61FqBtqW1OtRagbai1OtRQJavO+LuMCZnXDTYuKTAuGmgXBmZcVhmZEd11WBUAtZiQDYkXG9X3G+erCI8LImMC4u8P2jBIWMDNZVuwBIZiSBYE7Gs3whgJcVOnaYvM458A5jl+0qqR4qBndowRuDcBbtcmw58mAaDgXKdMXbfaTiMO57XCiXDpC+HSQMXAso56trAC3LY1q6W1LQJai1LRQFFFFAUUUUBRRRQNooooENJRRQFJRRQFLSUUC0ooooFooooCiiigKKKKAooooFooooCg0UUHz3n2eYgYXOv9Jm/h5qgT+I/cXt22Tfujury8BXt3CU7SYHDu7FmbDxksxJYkqLkk7k0UUFvRRRQFFFFAUUUUBRRRQFFFFB//9k="/>
          <p:cNvSpPr>
            <a:spLocks noChangeAspect="1" noChangeArrowheads="1"/>
          </p:cNvSpPr>
          <p:nvPr/>
        </p:nvSpPr>
        <p:spPr bwMode="auto">
          <a:xfrm>
            <a:off x="155575" y="-1698625"/>
            <a:ext cx="4714875" cy="35433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sp>
        <p:nvSpPr>
          <p:cNvPr id="17414" name="AutoShape 6" descr="data:image/jpeg;base64,/9j/4AAQSkZJRgABAQAAAQABAAD/2wCEAAkGBhQPEBUQEBAUFRQVEBUVFxUQFhUUFBQQFhQVFRQUFRQXHCceGBkjGhQUHy8gIycpLCwsFR8xNTAqNSYrLCoBCQoKDgwOGg8PGiwkHiQuLC0zLTUtKSopLCw1LiwvKjMpNTQuNTU1LSoyLCksMiwsLDUsLCksLC4qLy0sNDIvLP/AABEIAMIBAwMBIgACEQEDEQH/xAAcAAABBQEBAQAAAAAAAAAAAAAAAQIEBQYDBwj/xABEEAACAQIEAwUFBgQCCAcAAAABAgMAEQQFEiEGMUETIlFhcQcyQoGhFFJikbHBI3LR8BVDJDNjkqKy4fEWU1RzgoPC/8QAGwEBAAIDAQEAAAAAAAAAAAAAAAQFAQIDBgf/xAAuEQEAAgECBAIKAgMAAAAAAAAAAQIDBBEFEiExQXETMlFhkaGxwdHwIoEUNHL/2gAMAwEAAhEDEQA/ALKLEtlmJ+1wFjG1+2gG6tf413srXtXpuQZ2mOw6YiK4Vwdm2ZWBsynzBqgy3L5IkWV1BDrcjnYHowPlV/k+GihQpDGqAsX0rsLtzNqDvmWIMaal+8PyqubO2IqxzCLXEyjnbb1G4rH/AG0ePLx6Gg1uV4wyKb8wfof7NTL1nuF8VrMljcALv0vvt61f3oOWO/1bW5gXHqN6wfGMKS4WWcShLpexvdZF3BFvMCt5iJgqljytXz37Q8/LzGBGYR3u3g2+xt1tQei+zb2nJjLYScBJlUBDfuzWHetfk3W1XPGPEaJGYge+TYKN2Y+SjevFMs4djxOYpDgJ5DEvZsZ2GhlIALlR071wK99/8ORuwltd9IGv4iPM0EPLcjQYdCbibTqJ/Ed9J8hVnlWaq5MWoF1G46gedL/hJHxH86qWzFIZWijVnlO7BVJY+ZsPqaDhxNiDBKXZW0ML6lBYAgC+q3L5104QzFZnd1YWVQPm24+gpEz7tNV9rEg3FrEbEG9UOQTLK8skACifEWUjYNoAjDkDxIb5UHpV6SqXK8xZD2M40uPE7EfeU9RU+fN4Y5EheZFklBMaMwDOFtfSDz5igj8RTtHAXTmHX5i+4rO5mzzvh58MC4E6doFtdF3VyQfAG/yrQ8RuvYkE9QfkNya8wzfjD7DGXQi7XAU/EehHpQa3PHwceKjXEYoa5m7iOdUYI5EgbLc7AnrWnXDSDYMPyr58yPgrG52XxKtGF7TSXmYqLgXIVQCSALfn617lwZk2KwcHYYvEpOFACOFYOq/dYsTqA6HnQSvsnYRyMNi25O/O9uvIVDTMGHxVbZopeFwm7W235kEG1/lWBHEag2cOp32dGX/mFBpcy4dTNMI8E7MAXurKbFXA2NuR58jXjGaezrGYHFpGI2dWcaZYQdLKDc6vu7C5B8K97ypxHApcjcajbcd7cb+lqjZxnaCM2bbqeW3hQZzDYFWlXU2kXFyCV29RWwjypQwYOxANwCQR+fP61n8Jw+88Xa69Dk6lUi66Ogcc9/LlVjk2LZCY5NiDYi9wG8j4Ggv70U29LQLRSUUC0UUUBRRRQUAx4K6d7Wtv4VCweNn+0aQqiID3r3Y+QA/er/7EvhVTxGxijtGO8dhp5ljyAoLB8zVebVnc6ySDFEyEMHNjrQkG4Fhce6dvEVNwXCpERM0rvMVO4NkRrbBVHMA9Te9YTjXipsJEsMd+2lUgW+EX0k+t9hQW/BeJaGKX+J2l8TIA9gt0SyDYbcweVa3K871nSx389jY8j6edYjJcP9nwscPVUF/5ju31JraZdhFxGGiY7Mq2DL7ykEj5jbkaCl49zedLRQxlg4A1Aiwv5dPWqo8AQYjBGKZl+0MdQlUX7NuijxXx8al+0XOMTg8Mgh7MymUEMyggxKN10k7Emw6/KuPAvHEOZ/wWTscSq3MZ91wObRk8/NTuPPnQdMt4QTL8Ki4YdpMp1SNsDKx8L8gOg8K0WEx7hRrGlrC63vpPhcc6l/4XVbmH8OTSeoBH6fqKCdLmLHrUrKWBDNYaiwuepAAteqJpxarXIJNSufxgfSgx3HWHZhNFG4QySC7crKbFuXl+tO4cVY3w8ae6rIo+VXnEDJHMHdFdHsDe1ww2+oqRhcJAxSaNQCpuNO29rWI+dBe4rDJKumRQw8/2PMV8/wDtUy6WLGBZW1d0NGwJPdJ2tc3BBW3yr3+9xcVk+NOAI8ys5YpMq2VxuCOYVl6i56b0HmnC/FOLxzxZdK5bUbCZiSwQC9nPxWA9a9N4j9nuGxuDXDjuPGp7OX4g556vFSeYrC8D8F4jDZkVmjK9nGx1jdGvdVKt1vv57V6cYXHxUGb4HyqTAYNcPKLOskuqxuDeRrMD1BXSa0X2xrWvVfjcToezncgH1HKk+1i170Fr/iIhgLsdjKF387Vx4jKyYR7qrI0bBgRcWKm1Rc0jvhUUj3nJ38LG30qBl2OBjbCTX0OCgcblbiwv/Wgtclg+0ZdBpYgNho7HmR3RXCDhYowZyJSDcGTUbHx03t9KsMihTAYOGCSTV2aiPUFbvG5090XIvcCsnxB7ZoMLi0gjj7WJTaaRbgqfCMH3ivW/oN6DZqZR0FcJcAZZA7qRtYhTYNblq9Ks8ux8WJiWaB1eNxdWXcEfsfLpUnRQc0Y11Bo00tqABp1JaloCiiigKKKKBtqpsMzyzXK91JiL+BCX3+bCrm9JQFec8RcN68WZVh1utwCfhBJYWB2Hvc69FvVLn79laZWAI2ZW5Ov9RQYzEQyxAGWMqD12Iv4XHKtZwTPrw7eAlYD8lP709cWmIi5AqwsQf0qRw9hEw8AiQnZmJvzuxJ/Sw+VBLzDLI8QhjmjV1II7wBIv1B6HzFfPvE3DL4XEsnejkRtUci3Ulb91lI/bxr6K11AzfJ4sXGY5kDDofiU+Kt0NBSezXiRsdgQ0zapo3McjbAsRurEDqVI+YNW+e5SMTHoBKuPdkUAsm4Jtfne1rGs/wRwZLluIxBMqtDIF0Ae8WBJ1MOQsCR53rVQy3Z0PQ/Qi4oPP86yfF4WNnDriFVSdKHsZLDyswb0BBq94UzAtgITexeHVcDcMwvfz+fOkxsxDshPI/Sst7O86tM2XSHvRSSCO/wAUXeIX1AP5HyoOkuAlxEpXEOwUH3rar/yjkPnV9CUwrKEJ7IqFOs3IYdSfOr2XBX6VCxWU61KsoZTzB5UFhl+OBuAbgdRy9KmiUVT4TAFFCgBQOQXYD5VJciNS7sFVRcljYAeJNGYjfpBnEXEMeAgaeU7DZVHN5CDZB+XyFYjhX2vo6SHMTHERKoQxhySj6rEpY7LYAsDfcbVG47zjDY9FjUSMyMSsgOhRfn3D7wNuoFYKfh8EbP8A7w/cVwnUY4nbdZ14RrLV5op84ifhu97nwMGZwo27Rk6kZS6HqNQIIIBFZDivhk4TDyS4TEOxRCxjn/ijSu7aGO6ta/O/LpVlwFxD2irC73kWNbk82IADH86suIMN3mU+7IpHl3gQRXaJiY3hXZMd8duW8bSTMceJIEJI2UOTfbdeh+dZWbHEAOAwGv3rHTf7pbl1rjkGUYzE4eKF1KRxgoZJO6NKEqDvu2w2ttXoQyhBhGwsbsitGy60sWBYbuCdietZaPHOLfaJKqnDRNZ9w0indFO1lIPvkcz0v48sCmXyNE06xuYkYI0gB0K7clLdD/08RVlxZwpNlk/YzC4NzHIvuSJ4g9D4jmPrUvJc3x2Lw65PhzqjeS+lVANr6iGf7l+8b+HO21BZ+yniPF4fGJBhlMscrjtISe7brID8DAdeRtY+X0ZWV4F4IiyqHStmmYDtJPE/dXwUfWtRegdS029LQLRSUtAUUUUBRRRQZ/hrjCDMIUliLKXBsko0vdfeA6Na45X2IPWrkvXkmd+ySdYo2hxLSSRHUOzLRWfa7Imoi9gNwQdq3fB+JnkwaHFqwkF1Jf3nCmwdhbY/0v1oLx5qpc9wRxSaFQlh7rDof6ValgCNVTYpgeVBjsk4cxMA7wBBO4DC/wAh/wBanSYkxSKpBDN0I5jqfQVpXlA51FxGJBFiAR50ENMVXUYioKwb7cr12WOgmCS9VuNxfY4hXPuslj8id/rUxFqvz1AVXxBP5W/7UHLOsraRhLCNQYbgEdOR3rFYPhDEJnMOIVNIvqcPcXVRpaxAIJsw2rSZRn4jBjdrAHukna3hXm/H3GxaeRMM7Anus8csmi1tJsgOnUQdJO/Lbeg9Qy72g4PEY1sDHJ/EU2Vjbs5XHvJG19yN/WxtetLor5KSQoQykggggjYgjcEEcjXvnsz9oYzGPsJyBio136dsg+MfiHxD58r2Dc6Kw/tWxJTDwoDYPMSfPQtxf5tf5CtwWrAe10/wcOf9q/1Qf0rlm9SU/hv+1Tz+0vPFnpzYjaooNKTVXs97F5W3Dc7DFxlTY97cfyMf2r07CZ9NssqI6+K3vf8AkI/evMOExfFp5Bz/AMBH71vzOLhQd/7/AL+dWGm9T+3juNzvqI/5j6y0TYxZV2CPve0l+ngQDY+ormccRyFvK4b8iOlcMNokt2iqW+9bf5mp32IDYDbyqSpFNxFlsWYwHD4gGxIZWX3kccmUnrzpvAvCEGWRkRnXK3vSsLMR0UDoKuvsvlXWKO1BOV66BqjIa7KaDsDS3rmKeKB16Wm0tAtLSUUC0UlFBDinDDz6inFqgwyahfrXRZulAY4d2/gf12rhFORUmUalI8R9elVaSUFg8xNcmem6tq5s9BKwhvf1/X/tUjTUPL3uW9B+tSmeg5yYoL61meI85CAi92P0FQ+JuIZcOxCRAgk2YNf/AIedZ/C4KXFNqlcICd/ia3kOQ/OgzXFOehU7MbuSrC3wlWDBjfnuOVY7D4d5nWONS7uwVVXdmdjYAeZNeme0DgdXiXE4NDrjULIi7mRB/mebjr4j0ry6OQqwZSVIIIKkggjcEEbj1oLvizg+bLJUixGkl4hIChuPBl9Vbbz2Nd+BchnxeMj+zOYyjBzKP8pQfe8/ADry5XqGZcRmeI1zSNJIwALueSqLdNgoHh4+Jr2XgjDw4eJYsOCSDeR7c2tYljy8gOlBtS1Y72n4NpMEHUE9lKHNt7IVZWPoLqT5XrVNLYXJsBzJ2A9TWazrjuGAFYj2z+CHuA/if+l/lXPJNeXa0pmjplnLFsVd5j96vIlkvT2bajG4VnkeUEKXdmKgdwFiSQo6DflUKVnX312HVeXz61XxWJnpL2Fs9sdd8lZj5x8vu0XC8yrKXZwvd0gte12Iub+AA+tet4PDwywhFKyJ95SD3+rBhyavEMJIBGtvCrXI8+kwsnaRt/Mp9118GH78xXWmb0c8sx0V+p4dGsrGelv5TETt4PUzhTCwUtqU+6x57c1bz8+tXGCnuLHp+lUeCzmPGw6kNjtseaSDkD/XqDXSHNQpFgS/LQu7X6i1TomJjeHlr0tS01tG0w0dqUR1ygkJUEixtuOdj4XruprLQBKcFpRThQIBTgKKWgKKKKBaKKSgW9FJeigoMMbH6V2lFjcVESYX3qDmHFEcVkNyb2AXck+AFBfo96rMzjMQaa47MAs3TQBux8x1rpl07Mt2XSSdlO5A6Xt18qs3wmoWPXmKClw2YK6alYEHkQQQR6ios+Zi+lbs3gu/5+Hzoxns5hJLQPJhmO5OHayE/iia6H8hWN40yDMMPBdMX2sQPeWGMQPp8WCe8KDfcKYztojOL953W223ZuycxzuRerNzckDpWd4FxA/w7DhdP+pF9Nrarkte3W5ufMmuWfcbxZdLGMQCUm1DUnedNFu8Ut3k71iQbjawPQLjF5ar8xUH/BwvIVdYTEpPGssTh0dQysvJlPIilaOgphhbV5xxj7NZJJ+2warpc3dLhdL9WW+1jzt0N69aeKuLQ0GO4f4VjwUPZlVdmsZGYCxI6C/JRv8Aqa5Y7jlYh2eGRdttRFkH8qjn9B61J4/zHsolgU96W5b/ANpeY+ZsPkaw+T5LLjpuyhsLC7u19KL4m3MnkB1+RIi5clubkovtBosUYv8AI1Hbwjw85/Dvj87lnN5pWfyJ7o9FGw/Konbitrh/ZV/5mLP/ANcQH1ZjWJ4iwBweLkw9yyqVsx2JVkVgSBt8X0qLfDaOtl7p+I6e8+jxfTaAZKi42QBCT4U5TULFya2CDkDc/wBKxjpzW2ddZqfRYZt49o98+CdlGCMrwwDm7on+8Rc/U1oeJeB5MGTLAGkg5kc5Ih+L7y/i5jr41y9ncHaZlFf4Vkf5iNgPqwr2XsqlY8cXiZn2qDV6vJpclKUnpWsf3+7PDspzVoWEkbeo6MPA+Ir03hzMUxS64yA1u+u2tfXxXwNcs+9nEOJJkhPYSnclBeNj+KPax81t53rz/HZPistlvMNJuTHLE11Ygb6W2IPLYgGtIi+H3w73tpuJxEb8uT9+P1h7ZAtSFFYbJvaZAcEZp3HbRINcagguxOlNO2m7bbX236CpPCXtMw+PIicdhOdgjtdXP+zksLn8JAPrU2J3eZtXlmYbMU4U0CnCstS0tJS0BS0lLQFc55gilmOwFzXSszm2MbEyiCP3Q1tyAC43YkeCjoQT102s4CJiM4kZiwcqDyA5AdN9Yvt5fnzorU4bAJGgQKDYcyLknmSSdySbnekoM7JhzUbD5QA2oRqD4hRf860Igp6w0HDLsPZgTVrPIEF6ioLEetScUmpbUFZNj71Cmk1c6gNiiJpI2FtLLpPipUHfzvqrt2lB5pn+DxGTzmbCORh5Gvp5orn4HU7W8D8ulVebcSrmJiGLiWyNu0Vw4UldWm552HK9q9bxEKyKUdQykWIYXBHgQaocl9n2D+0lmjLKF1CN2JjBuANuZHPYkig2+WGIwxnD6ex7Nez0e72drKB6Dau5WlSwAAAAAsANgAOQA6ClvQcjHUPM8UuHieaT3UUsfE+AHmTYD1qxrH+1RmGAGnl9oTV6aX038tWn6VredqzLvp8cZMtaT2mXnWaZm+LlaaTmeQHJVHuqPIfXc9a9P4JyhIMFEUHelRZXbqzuoP5AEAenma8xgyaT7I2M27NZli8ySLs9/AEovq3lXr/C6WwOGv8A+mi/5BUTTxPNMyv+MXp6CtMfaJ228oTgleR+1CG2YX+9BEfmNa//AJFb3iXjaLAsItBkktcqpChQeWpjfc+AFeYcVZ+cdiBMYwlo1SwJbYMxuSQN+9W+e9Zjl8Ubhely1vGWa/xmO6jxmI0rtzNcMJHbc9a7TRknly5XppjYC5G3lXCt4iu0eK1y6e2TPGS/avaPf7Zbn2R4QvjXkttHh2BP4nZQo/JW/KvXrVl/Z3w8cHgxrFpZiJHvzW47iH0X6s1aoVNxV5a7PNa7NGXNNo7diBaxXtK4UbEwviFxRTso9XZyn/R7qd2/C2kkXsb7DrW4FQc7yWPGwPh5r6HA3U2YMDdWB8QQDvtW8xE9JRceS2Oeas7S+e83zMS6YolKQR3EaMbtuSWeRvidiST0F7CwFVTJ+X6f3/d+VafijgXEZezFkLwg7TIO5Ymw1j4G6WO3gTWdtWWszMzvL0P2fe094XXDY+XVCRZJ5Lloz0Dt8SHlqPLqbbD2KNwwBUgggEEbgg8iD1FfLBX/ALf3yNbT2Z8U4uHER4SAGaF3sYXNuyHNpEb/AC7C5I9028TRh7rS0UtAUUVEzbMhh4jIRfcADkC590Fj3VuerEDzFBX8SZsY17KO+tuZVXbStrm2j4rdASwHe0sART+G8p7FNbAB2UC2lRpj5hdifWwsLnZV5VT8P5acTM08wBCtvqSxaUG+kq0jFQm3ccHS26PpNq2VAlqKKKCJpopxppoGk1MHeFQmNMXEGPfmvh1HpQVeZZI7TakF9QAPS1upruvD7Ad6RR+f61bxYgNuKg5llnbHWjA220k7X/S/rQUuLHZki4Nvu7g+ldMpgKkuT3iLEDkB4X8a5yRaGswsQOR236VMy5rCxG1BNV66A0jRdRTAaDuDXHHYNJ4nikXUjqVYeR6jwI5g9CAaeDS6qMxMxO8IeXZLFh8OuGRNUYB2ks+olixLXFiSTflUtmtQTUeY1iI2ZtabTvLxfjOV0xs3bAgtIzKejR3shU9RpAHla1Z9sXcivXuJMgXFrpkW9jcEbMp62NZ6HgaFDvHq/mLH96i20/XeF9j4vEY4raO3sY+KUNz51IEdaHOeCNQ7TCgKwG8fJWt9wnkfI7Hy65mGUqxSQEMDYhhYg+BB5VFyYpovtFrseojp3bXhHjdsMRDiGLQ8gx3aL9ynl06eFeoRyAgEEEEAgjcEHcEHqK8CNb32dcSXH2OQ7gExE/d5tH8uY8r+Arvp80+rZV8Y4dXlnPijzj7/AJ+L0QNTqjrJXRXqc8qe8YYFWAIIIIYAgg8wQeYrynjf2WFNWIwCkrzaAbsviYurL+HmOl+Q9WDU8UHzrw5wliMwfRAndBs8j7Rp6nqfwi5/WvauEOB4MtUlO/My2eVh3iNjpUfCtwNuthcm1aBEA5ADcnbbc7k+tPoClFJSigR3CgliAB1OwrDYt5MwxIARlUFkUtGw7NP80t2uEOiQrs0MjFJFYFTyNSuMs1ZycPGj6VGqQiGaQMCO73Ps8iTwXIVwp1Lz6VccMZAMLHcoolYANbQxVFFkhEqxRs6KOWsXF7dKC0weEWGNY0FlVQAByAHQV2oooCiiigjGmGnmmNQMIvUaflan4hrWPnXGWXVQcYsX2R35fpXdxE57RWMbnm8RsT/MvJvmKp8xn3tVcja3C9OZ9B0+fKgu517U6mkLkbKxAHrsOdOgNjY8/wBfSmK9PJvQWWGfoeVGIjtXHDPcXqaw1L6UERXp965MLGnKaBxNc2FdLUhWgiyRXqM+GFWBWubJQVpw9qy3HfDwlhOIRf4kQu1ubxDnfxK8x5AjwraulcHWtbVi0bS7YctsN4vXweMYaa4tUiCdo3WRDZlYMpHRhuK78T5KcFiO6P4T3ZPIfEn/AMf0IqGHBF6qr1msvoGnzVz44mOsS9nyHORioFmXa+zL92Qe8v8ATyIq0V6yHAOWPBhyZAQZH1hTsVXSACR0J528LVq0q0pMzWJl4HVUpTNauOd4ieiSr11V6jLXVTW6Okg04VxU10U0D6oOLeJFwkfZq47Z0YqqyRRzCJQdcsQmGiRk56DzsfCrbMMwXDxNNIG0oLns0eRrXA2RAWPPoOVzXn+BE2YYnS0jKXVZX7KfMIk7HSnY4vBM8YVWs2lo7kHr1oJ/BXD8crDFFYXRXZoniTCtFJMSAcVC8QDxMwWzxnbUPKt5TY00gAdP7ufOn0CUtFFAWooooIprm1dSKYy0EHFi4qjlzCSO4KavAjY/OtHJHUKfCA0GRklkkO4t+tT8HBp5VZtlw8KVcLagYlPvXTsaa0dB0wU1mt4/rVtC1qoGUjlXeTM2tZV38+VBY40AXNcoqgQozG7sWP0HoKsoUoHgUumugSl00HEpTGjqVpppSghvFXFoasDHTTFQUWYZRHOuiWNXW97ML7+I8D6VCwXCeGicOmHUEbi+prHxAYkX8605gpRh6xNYl0rlvWNqzMR5uEUdSFSuixU8JWXMwLTwKcFpQtAKK6LTQKxfHXFMSh8JrgfSgbFQyyYiGX7K1u9C0Kkki9za9gOW9BX8SZ4cVOuglUim7ON2gzGOXD4662EwiKh4pAbdLBhz3ra8MZGMHAI9IVmOt1SSWSJZSBrEXaklUuL225nas/wHknLGO4c9n2cU0GKxMqYjDfA00cptrXcet+W1bYUC0tJSigWiiigKKKKCORTSK6WpLUHFlrm0dSCKaVoIrRUww1LK00rQRDFTTDUzRSdnQV7YamfZKs+zoEVBEiw1TI46esdPAoG6aW1PtRagZajTT7UWoOemk0V100WoOWilCV000aaBgWltT9NLagZal00+1RczzKPCwviJ3CRxoWdiCbKPIbn0FBEz7NGw8RaGEzy2usCOiSOgIEjLr56Qb2ANzYdaxXDuWz4maM9tmIiUDEYfFNNhpA0LiIy4SfQDc6gQASeV9rVWZpmAzHFqFmyqWe6z5fI6TntIdcgbDSEd3UNJBBJ3J7oO6+lcOcPRYKHRDBHCXPaSLBfs+2KqHK6twu1gPAcqCzRAAAAAALADYAdABThS2ooClFFqWgKKKKAooooOVqLU61FqBlqQinkUlqDnak010tRag56aTTXTTS6aDnppdNPtS2oGBadanWotQNtS2p1qLUDbUWp1qLUDaLU61FqBtqW1OtRagbai1OtRQJavO+LuMCZnXDTYuKTAuGmgXBmZcVhmZEd11WBUAtZiQDYkXG9X3G+erCI8LImMC4u8P2jBIWMDNZVuwBIZiSBYE7Gs3whgJcVOnaYvM458A5jl+0qqR4qBndowRuDcBbtcmw58mAaDgXKdMXbfaTiMO57XCiXDpC+HSQMXAso56trAC3LY1q6W1LQJai1LRQFFFFAUUUUBRRRQNooooENJRRQFJRRQFLSUUC0ooooFooooCiiigKKKKAooooFooooCg0UUHz3n2eYgYXOv9Jm/h5qgT+I/cXt22Tfujury8BXt3CU7SYHDu7FmbDxksxJYkqLkk7k0UUFvRRRQFFFFAUUUUBRRRQFFFFB//9k="/>
          <p:cNvSpPr>
            <a:spLocks noChangeAspect="1" noChangeArrowheads="1"/>
          </p:cNvSpPr>
          <p:nvPr/>
        </p:nvSpPr>
        <p:spPr bwMode="auto">
          <a:xfrm>
            <a:off x="155575" y="-1698625"/>
            <a:ext cx="4714875" cy="35433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pic>
        <p:nvPicPr>
          <p:cNvPr id="17416" name="Picture 8" descr="http://www.thedesignwork.com/wp-content/uploads/2010/08/be-fir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2428868"/>
            <a:ext cx="2500330" cy="1879036"/>
          </a:xfrm>
          <a:prstGeom prst="rect">
            <a:avLst/>
          </a:prstGeom>
          <a:noFill/>
        </p:spPr>
      </p:pic>
      <p:pic>
        <p:nvPicPr>
          <p:cNvPr id="17420" name="Picture 12" descr="http://www.brucesallan.com/wp-content/uploads/2012/04/Making-mone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143116"/>
            <a:ext cx="1704333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Mārketinga būtība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lv-LV" b="1" dirty="0" smtClean="0">
                <a:solidFill>
                  <a:srgbClr val="FF0000"/>
                </a:solidFill>
              </a:rPr>
              <a:t>Klientu apmierināšana + Peļņa = MĀRKETINGS  </a:t>
            </a:r>
          </a:p>
          <a:p>
            <a:pPr algn="ctr">
              <a:buNone/>
            </a:pPr>
            <a:endParaRPr lang="lv-LV" b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lv-LV" b="1" dirty="0" smtClean="0">
                <a:solidFill>
                  <a:srgbClr val="FF0000"/>
                </a:solidFill>
              </a:rPr>
              <a:t>Klientu apmierinātība ir pats galvenais!</a:t>
            </a:r>
            <a:endParaRPr lang="lv-LV" b="1" dirty="0">
              <a:solidFill>
                <a:srgbClr val="FF0000"/>
              </a:solidFill>
            </a:endParaRPr>
          </a:p>
        </p:txBody>
      </p:sp>
      <p:pic>
        <p:nvPicPr>
          <p:cNvPr id="18434" name="Picture 2" descr="https://encrypted-tbn0.gstatic.com/images?q=tbn:ANd9GcTumKJuNvu87BezjSQu1tRfq1Wdwp1aHrpuxrfFxSNcRpWN_X9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357562"/>
            <a:ext cx="3286148" cy="3286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Mārketinga galvenās funkcijas :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Apkārtējās vides analīze</a:t>
            </a:r>
          </a:p>
          <a:p>
            <a:r>
              <a:rPr lang="lv-LV" dirty="0" smtClean="0"/>
              <a:t>Tirgus izpēte</a:t>
            </a:r>
          </a:p>
          <a:p>
            <a:r>
              <a:rPr lang="lv-LV" dirty="0" smtClean="0"/>
              <a:t>Patērētāju analīze</a:t>
            </a:r>
          </a:p>
          <a:p>
            <a:r>
              <a:rPr lang="lv-LV" dirty="0" smtClean="0"/>
              <a:t>Produkta vai pakalpojuma plānošana</a:t>
            </a:r>
          </a:p>
          <a:p>
            <a:r>
              <a:rPr lang="lv-LV" dirty="0" smtClean="0"/>
              <a:t>Cenas plānošana un noteikšana precēm</a:t>
            </a:r>
          </a:p>
          <a:p>
            <a:r>
              <a:rPr lang="lv-LV" dirty="0" smtClean="0"/>
              <a:t>Sadales kanālu veida un daudzuma noteikšana</a:t>
            </a:r>
          </a:p>
          <a:p>
            <a:r>
              <a:rPr lang="lv-LV" dirty="0" smtClean="0"/>
              <a:t>Virzīšana tirgū</a:t>
            </a:r>
          </a:p>
          <a:p>
            <a:r>
              <a:rPr lang="lv-LV" dirty="0" err="1" smtClean="0"/>
              <a:t>Kunkurences</a:t>
            </a:r>
            <a:r>
              <a:rPr lang="lv-LV" dirty="0" smtClean="0"/>
              <a:t> analīze</a:t>
            </a:r>
            <a:endParaRPr lang="lv-LV" dirty="0"/>
          </a:p>
        </p:txBody>
      </p:sp>
      <p:pic>
        <p:nvPicPr>
          <p:cNvPr id="16386" name="Picture 2" descr="http://www.produktivnost.si/wp-content/uploads/2013/04/strate%C5%A1ko-na%C4%8Drtovanj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214422"/>
            <a:ext cx="3714808" cy="2018755"/>
          </a:xfrm>
          <a:prstGeom prst="rect">
            <a:avLst/>
          </a:prstGeom>
          <a:noFill/>
        </p:spPr>
      </p:pic>
      <p:pic>
        <p:nvPicPr>
          <p:cNvPr id="16388" name="Picture 4" descr="https://encrypted-tbn2.gstatic.com/images?q=tbn:ANd9GcRS3GTf7F4Jrrg1lArG-PgXqPP4Facd77-kKQ46pNXAJsmTLvp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4786322"/>
            <a:ext cx="4500593" cy="17547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214422"/>
            <a:ext cx="8229600" cy="20321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Mārketinga darbība skar šādas interešu grupas:</a:t>
            </a:r>
            <a:r>
              <a:rPr lang="lv-LV" dirty="0" smtClean="0"/>
              <a:t/>
            </a:r>
            <a:br>
              <a:rPr lang="lv-LV" dirty="0" smtClean="0"/>
            </a:br>
            <a:r>
              <a:rPr lang="pl-PL" dirty="0" smtClean="0"/>
              <a:t> </a:t>
            </a:r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•</a:t>
            </a:r>
            <a:r>
              <a:rPr lang="pl-PL" dirty="0"/>
              <a:t>	pārdevēji (biznesa organizācijas, privātpersonas);</a:t>
            </a:r>
            <a:endParaRPr lang="lv-LV" dirty="0"/>
          </a:p>
          <a:p>
            <a:pPr>
              <a:buNone/>
            </a:pPr>
            <a:r>
              <a:rPr lang="pl-PL" dirty="0"/>
              <a:t> </a:t>
            </a:r>
            <a:r>
              <a:rPr lang="pl-PL" dirty="0" smtClean="0"/>
              <a:t>•</a:t>
            </a:r>
            <a:r>
              <a:rPr lang="pl-PL" dirty="0"/>
              <a:t>	pircēji (privātpersonas, biznesa organizācijas, valsts institūcijas);</a:t>
            </a:r>
            <a:endParaRPr lang="lv-LV" dirty="0"/>
          </a:p>
          <a:p>
            <a:pPr>
              <a:buNone/>
            </a:pPr>
            <a:r>
              <a:rPr lang="pl-PL" dirty="0" smtClean="0"/>
              <a:t>•</a:t>
            </a:r>
            <a:r>
              <a:rPr lang="pl-PL" dirty="0"/>
              <a:t>	</a:t>
            </a:r>
            <a:r>
              <a:rPr lang="pl-PL" dirty="0" smtClean="0"/>
              <a:t>sabiedrība </a:t>
            </a:r>
            <a:r>
              <a:rPr lang="pl-PL" dirty="0"/>
              <a:t>(sabiedriskās institūcijas, apkārtējā vide, valdība).</a:t>
            </a:r>
            <a:endParaRPr lang="lv-LV" dirty="0"/>
          </a:p>
          <a:p>
            <a:pPr>
              <a:buNone/>
            </a:pPr>
            <a:r>
              <a:rPr lang="pl-PL" dirty="0"/>
              <a:t> </a:t>
            </a:r>
            <a:endParaRPr lang="lv-LV" dirty="0"/>
          </a:p>
          <a:p>
            <a:endParaRPr lang="lv-LV" dirty="0"/>
          </a:p>
        </p:txBody>
      </p:sp>
      <p:sp>
        <p:nvSpPr>
          <p:cNvPr id="19458" name="AutoShape 2" descr="data:image/jpeg;base64,/9j/4AAQSkZJRgABAQAAAQABAAD/2wCEAAkGBhISEBUUEBQSFBUWFhkUFhgUFBQUFhQWFRQWGBQVFRgXHCYeFxkjGhUUIC8gIycpLCwsFR4xNTAqNSYrLCkBCQoKDgwOGg8PGikkHCUpLCwpLCw1KSwpKSksKSwsKSksKSksLCksLCkpKSksKSkpKSwpKSwpKSwsKSwpKSwsLP/AABEIAKYBMAMBIgACEQEDEQH/xAAcAAABBQEBAQAAAAAAAAAAAAAAAQQFBgcDAgj/xABLEAABAwIEAggCBQgGCAcAAAABAAIDBBEFEiExBkEHEyJRYXGBkTKhCEKxwdEUFSNSYnLh8CRjgpKjsjNDU1SiwsPxFiUmc5Oz0v/EABkBAQADAQEAAAAAAAAAAAAAAAABAgMEBf/EACURAQEAAgIBAwUBAQEAAAAAAAABAhEDIUESIjEEE1FhcTJCI//aAAwDAQACEQMRAD8A3FIhCBUiLoQKkRdF0CoSXRdAqEl0XQKhCRAqEJLoFQkui6BUJEqAQkuhAqEl0IFQhCAQhCAQhCBEqS6VAIQvL5ABc6DxQKhVrGuOIoQcoz23see1h4qHg6V4zoYXejhb5rK8uE8tJx5XwvyFFYTxHDUD9G6x/VJF/wCKlLrSZS9xSyz5KhJdKpQRCVCBEJUIEQgqv/8Ajmj68QmWzi7ICQ4MLv1Q+1iVW5SfKZLfhYEIQVZAQqRWdLtDFWfkrutvmyGXJ+ia+9spd99rK7gqNp0VIi6TMpQVCFX8a41p6V4bKJLXs5zWOcxn7xHcouUnymS34WBC8RSBwDmkEEXBHMHYr2pQEKNxriOmpGh1TK2MHa+5tvYDUp3Q1rJo2yROa9jwHNc03BB2IKjY7oTLF8SEETpHBzraBrfie47NbfmVGcM8WirJa6GWnkAvkly3I2uC0kKPVJdLTG2bWBCVc5ZQ0Eu0AFyrKuiRMcMxqKfMInXLfiBFiL7XBT9RLL8Jss+SITbEMRjgYXyuDWjvXHBsbhqo+sgeHtuQfAjkRyTc3o1dbSCRKhSgiVCEHlzrKiY46oq5SI3FkLTYCw7f7R5q44q+0Rtpezfc6/JR0MYAsBYLm5rbdOngxneVZ7iXC72s7RJG/M91lCGicNAWk9xuD6XWtzxDmq9ieDRuvYAFefy42Tp6GEmSl0lSY3gkWcLG47Lge+45LWuGMZ/KIQT8Q0d49x9VnNdhuQXOo+zyU1wZVZJmhpsHXaR4q303Jccv0y+p45cf20UJUgSr13lkSpEqASJUhKBJBcFZrxPhjpJYKduzpRyGgZY3B9CfRXatxB17N0HfzWe8SYxKMQhDAGlt3MeDc7doFuxuFTl4LnJW3DyzDcauEFQWC8TtmeI3ACQtLhbZwBsbdxF9lLvf3FX1pizzjfh9pEdO05WSzC5ytuC8lx13+IrR4m2aB3AD2CpXEV5q2OG9mhhe7TUEWtY8jZSEHEfVOa2U9kkNuTruAFz4e3Kuvlwvpx/ix1JOR1t7GypnDeB9XXOmifPlczLI2R5e1ziSc2pNiNR6q2VmJRR5RI9rc5s0H6xtrZZ3xd0hQ4YOshLZpHTNjkgDmgxty53E21BykWPiFfLG3KaY4WTG7aeqHx/E5sTgHOyvcAQMv1r9477KSoOPYaigbV04dZ9wGv0LXN0cHeR7lm/EXEks0Tw52Z1777WF7D1Uc2Hrx0cOfpybDw/RuhpYY3HMWRtaT32FlIrE8C6TqimbH+UP66O7c+a2aNh5h3O3itZx/HGUtLJO8izG3H7TiOy0eZstJ1NMrd1Dca4NHI0yPa03b1ZLml+QanQbDz8k16J8Jlp6Kzn5onOzQtJuWN569xOoHiqDh/SrJIJX4i9vVtZ2Io2gdY95tl/asO/TmuvRx0w2nbS1EeWKV4bAWG/VZtAx2l3Ann47WWUxy+5b4b3Kfbk8thxak6yMjuOYd9x3KK4epv0heTrqOZuLd5T3ifGG0tJNO82DGE+JdazQPG69YbTObTRiRxc8MGZxABLsupNuatlx7ymRjnZhcfylLptiAJjdlte2lxdN8Nri5z2O+pbXzB39lX8TxSQyOLXHKLCw2B1/gr73Di4rll/Dfg2mca+olzj4Gse21rOuSPaxV5usxpqt1NM+YOGoObSweBtfxV7o8abJSflAFhkLrb2IvcfJU456Zpp9Thl6vUZ8UwPJjc2xaM7XAgHVwGU2PkRf9pVPo2c2KvqoI9GFjJMvc8aO05bj2XjhfiueoleJ5CQ8EsaALCzthbU6KsVHELMNxZ08REjHANkaDbc2cAdiQQ0+ixyv/pK0+1Zx3Gt1SplhOKx1MTZYnBzXC48O8HuITxdbgs0VCEIGWKkZLm2hB18Lqr0/FUTpQxrmuzbbgm29uR91bK8djXnooD8yQtcHhjQRtoNNzp7n3XPyfLr4f8kxDEgwfDc8hsohuKh5s4sB/VDiSnT2CSYh22rfTbRM63hCEyiU6OGugy7Dw5eC4775bXdPZZDDiCP9C5MuFKgOliDTq1wv466qersN62Esvbx8k14VwhrZmNjBu14JcQO02xv6XsPRUx+ZDOb3fw0hq9JAlXrvGIlSJUCLlUus0rsuFY27CpnyVXYpC6V/6rWgeZuSfbRZlxrXmLEYnu0yua4D9g3Bv6ErQ6jHqama1k0rIic1i85b2NybnwIWTdJuJwOqo3xzRPaWi5a8O+EnuW3JeulMJ2meGcae/FYpLnq85DBa3Zc0tuR4kLaYoLC/M6rHMDjErKKpY7NdjQbANF2TFgHnYH2WqVWONhH6YZANjvp3lY55Sd/ltjjcuorUlQBiT3E/C1x9Ayyj6XCjU08spJ6xr76ndu4sOSr+JcXwQ1UkhkZ284brcG5Fjp5KV4bx9xjfFDFJK+RzblpGUDU3J5brhmXff5r1fq8ZLPTfiRRulHjeqbWwNic+N1PFlzZR2nPHacA4EHs5RfzVPnoKirhnr6iVlw4NJfZrpXBoFmAC2gDQpvpPixH8qbHXsa3ID1RZbK9l/j332HLZVSgoDJNFG8kMdIxm+jQ94BPhuuyS6eRcsdt24Xw0w8PUmbdwfIbd0rnOb/w5VV6fBJZYXPjfEG5nsALjmNjzFvNbJxFhLPze6PQNjjBHcAxvhysvn7E5ie0ySKx26t99OWg2CZS2dIxvpy3Uk+np44HCqu54YWNDSCwNPhpmN7anZSPSHxFO+jw2OW+WWnEjtPikGUA+duXimPRfwq2urSKkiWKNhc5riO1fRosNwCtI6WKgsw7q4Yrxiwc4NuIo2AH+yNALqMcdXacsrYxejxKmp3F1RCKhpBAa46Zv1jfcfirx0PcFsqZnYi6Pq4mPIp2k37Q0c7Tk29h437llFc4SvOXbYW8Oa+juh7GGTYPCNGmG8DwNw5nf4kFp9VbraJetHXHmCTVEMLWubkbURySB1+02M5g0eOa3sp+Nz3DXM0eKgMc45hpJuqlzvJAdoB2Qdh9pVPxnpsLRaGCQ22vlsfC97/JV872vLNaX2ilcx8zwLjO1uvOw1PzVb4pxNtNNnDf0TyM4HxZv1gO61vZXPBJYqikjkjHYmY2UX3OcZtfHVZnxvxBFBJNRPgEjeqADjI4PY5wNjfXw8dFW43Wo24uWY3aNxKpmqbxtyBrj2XX+oDrfnmtpZaTw5E0Yc9ps5oLx5j+brEejWpBxCOnqnvLJQ5gu46S2uwgna9nD1C+gKDh9lPSuijJIJc4k7kn+QoksjTk5sc5J+2JY1QSQyEROy5du0QRnGa3s6y88McHTYg55aAOrbe5tYuOjWi/qfTxTniyrLqmYg7Oy92rWhrvmCrD0U4wISY3G5lPZaNy5oJNgD3DcgbKk15dWdsw3Fn4KwCTDrRyPLmybN0Ia7vHj3+QV3CY01IS/rJN/qj9UfinwWuErzOTL1XfkqEJFdm41g7BVbdVAPLXPs4i4HPKDYnyuR7hWl7biygqimLXaDUbeq5+Wd7dX0+U7iryuLXkmVu+YbC3h5e6kJcRzxhw1B5jUHyXrEIXP0eBl5je/mmnWNAa0ZWtbyFgAPuXBl7eo9P51T/qiYuzuf5KluHsKEbc5+Ii3pdecCyv1GoA08e8/YpwBdnDxTrJ53PzXvCBKkCVdbjIlSIQCCEIQfPXTXWuGI5TbLHG0ADnnubnxFgFl1VOHEeHje3krh0m176jEZ8oLs0vVtHPsnI0D1HzXDpA4VbQSU0OXtmmY+Ug6OlcTm9Bsq/tb9L39H+jlmZIXu/o8Mt2M3PWFuvk3UHzUp044m+OWmEchb2JCWgDvaAdf7Q9U/wDo90OTCnP/ANpO9390NZ/ylUnp3xA/nDL+pE0D+1cn7lbUvyS3wzudoc4k+J9dzYDRan9HKYmorASbCOKw5aPfa3ufdZczC5GQRTO+CcyZD39W4Ndf1PyK1D6Nkd5q13cyIe7pD/ypYi1E9OWIF2LOaDpHDG3yJzOP2hZ06Y+R3BHIjYhW/pdlzYzVeDmD2iYqXKdFLnv+m/8AHWPyS8LwzBxa6ZsAfY2Lg42e2/jYrD4o9gRp/Oi1Hj8mPhjC2D6zob//ABPd9qp2B8NdfS1s5vamg6weLidPk0+6hunuiWoLMSiDNA4PYfEFt7e4Hstp4smDMLq3EXAp5iR3/o3LC+h8ZsTh8A93/AfxW1cegnBa23+7yfJpv8rpR8t4f8Q8gvoDobpg2hkI+vMXHxPVsF/l8lgGH/EvozovZbDInW+Ivd65rfcqYrZKR0hTf+YTX5ZAPDsNVTr4Dkcb2PLzU10m1n9PqfDKP8Nv4qDxl5iieCQS0e+gI+1SPofo+iDcKogP92i/yC6wzpAqy/F6g/tZfRrFvPBMeXDaMd1PEP8ADavnXimXNiVQf66T5EhSiIuCYtq4XN3bPERbwezZfWkzwGknYAk+VtV8k0utbB/78P8A9jF9GdKVfLHhsrYGuc+S0fYBJDXHtnT9m49VHg+aybpJr29YyWm0EtydAQSO/W4d5XvYpj0b1khxWkF73k10G2RyrNRRz2t1U5tsOrkIHeRp4K5dC1CX4swkaRRySHzsGD/OfZUk01y5csn0SlSIWrEqEiVAibV0QLTflzHJOSVGVVa4kgDs2Nz+CpnZJ2vhjbelWxFspJDDfzCrc0EjX5p3tDb6ZiGN0333V/ErGWzhxLuQF7edlm/HmESZX1Mr2GTaOJrS4Bo0YwG/xnfQbm3JefeKZXuvS+7lJ1F54dx2mBsKiFxItYOAHzVva66+dcJwPEpAHChmLT9bsN+TnAq0YJxLU0L8jmvDQLuhkBabd7b7eY0XbhPRNeHn5313bY0qjMEx+CqjD4Xh3e36zT3OHJSV1syKkQlQC41dSI43vds1pcfJouuyrXSNVdXhVW7+qcNO8iyD5/4Ql/LMepczdHzGUt35Pk+VvkrZ9IqNoqqRwtmMcgPfYObYnw3Xv6P+AZ6morHD/RjqGfvOALz7W91H/SBmc/EoYmgkiABoHMyPIA9woT5ah0N0nV4LSjXtB0mv7cjne2vssU6aqovxedo1y5G6d+Qfivo/h3D+opIIrW6uJjLd1mgWXzzxNRGo4odGNc1bG0+TQwu9g0qYhcekPhhtPw7SDL24DECdrGXR9/MuXr6NtIBT1knN0rGf3GE/9Qq3dMTrYPPbvjHp1rL/ACVa+jkP6DUnvqf+kz8VPgZl0mRPfjFWWskOaTs2Y43AY1txYai4Kq8uHTCwMUoLtADG8Ek6AAW1X1cyC+I5rfCw6+wCb8VYW2aopwRch7bHuAcHO+TVh9263rzpecE9Xz42z3pZpcmB4YxwLXNfGMpFiCKd1wRysnPQ3g3XYZXtc0FsxdEL/WtDY/Nyc/SFf/RqQf15PtE78VOdCtJkwhpP15JHehcQPkFt4UZb0IRFuLZHizmQzAjuc3K0j5lbXxdTPlwmrjiaXvfBIxrWi5cXNIAHusg6JIv/AFDOO4VQ/wAUC63SOR0fZLSRysg+VsK4VqzOI+peHXy2NgQe49y+keBMPNNh0ME4Ae0HMNwCXE7jzURUQNbiD3htszmE+ZaP+6s1ndx9isePK23bblxk1Z5j596R4ycVqmm2Uyt/uFjP4px0qUYbWTMiADSGZRe1uwPwXbpVbbEZHW+EMzDa4DQT8kdJ7D+Xu0IzRsI9Wj+K0Ztt4Ar+uwukeBa8DBbuLRlP2LF6vo4r5qycgRXzPe457Dtk2tp3la3wJTvpsPpoy0nLCy+h3Lbn7UYQxzp5yGnUhvzJVcrdyLYyWW1juHdG9X+coY39W0h8chOYkWjLXECw3s1bdxU0nJqba3HsvFHQ3ry7/Zs38XWA+V07x6PM6Md7rfMLPLdwrXHWOc/iRp6ZrWNAAsABtysoTA6VrKqXQXPOwva+ysQGiicMivUSu7jl+9Xync0zxvWW0whIhasipChBKBvUS8kydonM41JTGtlsFzcl06uLE1qaixuBc7DmbnYDxK94Xw60O66cB8h2B1EY7mj9bvKcYVTAgPPP4fLvUmo4+P8A6qeXk/5jwe5V3i/httVD2ezMy7o3eI+qfA7eynnO1K41L7Pae/RaVlI+f6bFJIJBJE50ZvY2Ni1wNnNPkeS0zhbpUa+zKsWO3WN2P7wH2hZ9xPTBtfVxjbrDI3zeA8+5cVCwPINlMqtj6jSIsiy1ZhUfpllcMIlDbdpzGkk2yjMLnx2V4sq3xrww2siDJZJGsB1a3LZ3ncImKj9H6lc2hneR2X1By+OWNgPzVPx0Sy8WRmdtmtqY2R529nq2NzMIJ3ubnzK2rhfC4qenEUDcrWkm1ydTudVCcQ8H09XUhzw9rw4HM11rkWtvfuUC5r574ReJeKnvIzf0ioLeYGXM0O9vtW6YnTTmHLTvY11rZpGl+lrX0I1VN4J4AZSVfXOkL5MrgeyALuNyRzGykc+nSsy4YGX/ANJK0ejLuP2Lx0BQ5cJvb4ppD52IH3K18aYDHV0j45ACd4zexa8bEFNej/A30uHshOVrgXG7e0LuJNz6lEJCnnb+WyNv2jGCB4A6/aF7zh1Zbmxl/cgLjhOBmKd0r5HSPc3KSQGi2a4AA2XSgw6RtTLJI9rsws0BuXKL8zc3Kx9N6/rX1Td/jPPpA5TBSjMMwlc4N5lvVkE+QJHurl0bU+TCaYW1MWa372qh+JuCHVdTnrJLxtBEbIxlyg95Ku+HwNZExjBZrWhoHgBYLZkxLoiZfG6pxFn2qTY+M7bj3Wzx1r3NJDRcH5d6rGFcHiLFH1UDw0SX6xpbe97XykbbBS04cYXhr3MJda7bX2OmoSiuV+LDryZGkOe4PaRyazs3PmFZ8GxqWeLOIi0ZnN7W5ym1yL6bbKMoeFLSNkeS5wAF3EE87aDQbqbqcH6yIx3ysdfMG3F8xuTcajVY4Yem7bcmfqknhhXSrVCTEJsjwDlYHBtj2g2xAO19ApPpIje+Sle9gcXQMYXXAMzgfhsefaH95XeLhSmp5HxiJhuM1yM1za4JLrlcsc4WFS+GZxdaGxABFgQQ7b0HstWW1ww/EP6O1xblIa27b7aDRRHD+LPfLUZGAgOBuDfUjb2F/VPZabPSv7Tm5rAluhGvK64YJgr4o3CEgZrEuJu5xtYF2mpUWdpl1K94HXOc6VxaATJY+wsB7qK4+4lNM+BsQDpnSMaxt9y54BJ8ALqw4BhBhjc1z3SOc4uc42G4tYW2Ci28EU0MrZGML3NcHh0jjI4EXAs5xJG5VfT7dL+r3bWZz7NueQufZRfDdQXtkJH+sOveSAT7XT3E8PE8L4nFwDxYlpLXAeBGy44DhbKeERR3ytJ3JcSSbkknUnVW12pL7akUJUKypFze5enuXO11FTDLrS4E+OniBzUdiLzkceYBt7KVqDuofESchA3OgHeuPld/ClIaiONjbmwADRfwCcxzNcLtNwmdNh4LWGQXLWgWPIkDMfO6eMYOS6cduTLRvM7tFc64XjBHI/Yiq0cuUkl2EeKz/LSeKx/pEs3E3EfWjY4+diPuCqtROA7xPJTfHFaJMQeR9VrWeoGv2qCqIwSCfdWx+GeXy+qEJELZkFwrW3YV3XmRtwUDTDDYEeq5VbQJQfIrpTts5eq2O5CB4Co2JlpvUp/CeyE1kb27+KD3iDLs8ikw0dj1XapF2rxRNsD5oOo3Qd15MgBSSSjSyhLjiLbgea7UnwBJUtuAvVOOypQa0bbPPqj81dkjNzvt/FdYG9r3TomyCK/NRv8A6R38+qczUBc4kPcL8u75r31ut04Y64URNQz8NDXk3JJFrnlddTS5Oze/p5J3KztImZqpQ5RYd2C0O0dY7bW9U5pY8oy9y6RCzQvDXgEqB6ZuUS8l5DxmXt4RL0vDOYXteQNUHtIUqRSg3vc39vxXtpXGaTK11uQ08+QXoFQsZzP3UTXx57NBLS4gAjcEncKRed/NRdfUdWWvIJykO03sN7Lh5L29Hjnt6WYbIBXlz9AuclQGi5/nuXXvTg04VzblQGP4j1cJOxJt7DUj+ealqirAu5xsPxVN4nxG4LiL8mN9Nz9qwyrfGdMqq3l0zydy6/ldEp0TWKbM55vftfcnJOnqt5OmFfUyEqFozIhKhA3LbFLMLro4IsgSIaLnKzVdmpHBB4dsiEbr1lXpoQcns1Xjq04ISZUHlw0CGDQr2Qksg8RN1XR+yAEpQNxGu0Y0RlXoIOb26pC1dCEWQKFxLF2SWQcgxdXIsvSDnqlavRCEAhKkQMK1pLH23sbeY2+a6pviDjdoH1pAD4AXcf8ALb1XRzu5VXMHntHzUXi0eYEDnp6nQKSnNnlNuoMkrADYA5if3SDYLhzm7r9vQwusd/pOvZoP51TSrmaN7W8U4lkUVWS3aSNfBdOVceMMMZlaGXJuCfsVC4xriymlfzymw7r7BWSoJsG8hf8Ais86T8QtGyEHVzszv3Wj/wDRCxnuyjXL24qhhDtHd97n2UnGbgqIwU/F5qRhk1XW5o+sEIQrKBCVIgEIQgEJUIEQlQgRCEIBCVIgEISoEQhCAQhKgRCVCBEJUiAQhCAQhCCNnf22jxJ+Vh8yuh0C8vtmb/a+78UO18v+6qujqv4iomfFurdcWuPmpbE35T5hVevylxK4Oa3G9PS4ZMp2sFJjjZgctwR8QO4vz8QmdbWdqzDrzI+xRNISHdnTQj1I0+eq6uOVt/Gx+f8ABTjnbj38s8uOY5dOFbM1jS5x0AWFcVYqZ6uVxOg7LfADf53WpcVV/wCheQfhaXf3QSsSzm5J3O/mSt+HH5rm5r4TOCH708Y/VMMJNrJy99ifAFbso+vkqEKyhLIQhAqEIQJZFkqECWRZKhAIQhAJLJUIEslQhAiVCEAhCEAhCEAhCECJUIQCQoQgjHntkfqt/wAxN/8AKF7kfYafzqhCrFzSqohI2xJHiFE/mNjdyXedgPkhCplhje7GuOeU6lMnwgW/nuXCqZdrh3/j/BCFyZdOiMy6QMQMUJYP9YcnkLXP3rMnboQuvi/y4+T/AEmMNGjfRdKx1r+OiRCvUP/Z"/>
          <p:cNvSpPr>
            <a:spLocks noChangeAspect="1" noChangeArrowheads="1"/>
          </p:cNvSpPr>
          <p:nvPr/>
        </p:nvSpPr>
        <p:spPr bwMode="auto">
          <a:xfrm>
            <a:off x="155575" y="-1233488"/>
            <a:ext cx="4714875" cy="25812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sp>
        <p:nvSpPr>
          <p:cNvPr id="19460" name="AutoShape 4" descr="data:image/jpeg;base64,/9j/4AAQSkZJRgABAQAAAQABAAD/2wCEAAkGBhISEBUUEBQSFBUWFhkUFhgUFBQUFhQWFRQWGBQVFRgXHCYeFxkjGhUUIC8gIycpLCwsFR4xNTAqNSYrLCkBCQoKDgwOGg8PGikkHCUpLCwpLCw1KSwpKSksKSwsKSksKSksLCksLCkpKSksKSkpKSwpKSwpKSwsKSwpKSwsLP/AABEIAKYBMAMBIgACEQEDEQH/xAAcAAABBQEBAQAAAAAAAAAAAAAAAQQFBgcDAgj/xABLEAABAwIEAggCBQgGCAcAAAABAAIDBBEFEiExBkEHEyJRYXGBkTKhCEKxwdEUFSNSYnLh8CRjgpKjsjNDU1SiwsPxFiUmc5Oz0v/EABkBAQADAQEAAAAAAAAAAAAAAAABAgMEBf/EACURAQEAAgIBAwUBAQEAAAAAAAABAhEDIUESIjEEE1FhcTJCI//aAAwDAQACEQMRAD8A3FIhCBUiLoQKkRdF0CoSXRdAqEl0XQKhCRAqEJLoFQkui6BUJEqAQkuhAqEl0IFQhCAQhCAQhCBEqS6VAIQvL5ABc6DxQKhVrGuOIoQcoz23see1h4qHg6V4zoYXejhb5rK8uE8tJx5XwvyFFYTxHDUD9G6x/VJF/wCKlLrSZS9xSyz5KhJdKpQRCVCBEJUIEQgqv/8Ajmj68QmWzi7ICQ4MLv1Q+1iVW5SfKZLfhYEIQVZAQqRWdLtDFWfkrutvmyGXJ+ia+9spd99rK7gqNp0VIi6TMpQVCFX8a41p6V4bKJLXs5zWOcxn7xHcouUnymS34WBC8RSBwDmkEEXBHMHYr2pQEKNxriOmpGh1TK2MHa+5tvYDUp3Q1rJo2yROa9jwHNc03BB2IKjY7oTLF8SEETpHBzraBrfie47NbfmVGcM8WirJa6GWnkAvkly3I2uC0kKPVJdLTG2bWBCVc5ZQ0Eu0AFyrKuiRMcMxqKfMInXLfiBFiL7XBT9RLL8Jss+SITbEMRjgYXyuDWjvXHBsbhqo+sgeHtuQfAjkRyTc3o1dbSCRKhSgiVCEHlzrKiY46oq5SI3FkLTYCw7f7R5q44q+0Rtpezfc6/JR0MYAsBYLm5rbdOngxneVZ7iXC72s7RJG/M91lCGicNAWk9xuD6XWtzxDmq9ieDRuvYAFefy42Tp6GEmSl0lSY3gkWcLG47Lge+45LWuGMZ/KIQT8Q0d49x9VnNdhuQXOo+zyU1wZVZJmhpsHXaR4q303Jccv0y+p45cf20UJUgSr13lkSpEqASJUhKBJBcFZrxPhjpJYKduzpRyGgZY3B9CfRXatxB17N0HfzWe8SYxKMQhDAGlt3MeDc7doFuxuFTl4LnJW3DyzDcauEFQWC8TtmeI3ACQtLhbZwBsbdxF9lLvf3FX1pizzjfh9pEdO05WSzC5ytuC8lx13+IrR4m2aB3AD2CpXEV5q2OG9mhhe7TUEWtY8jZSEHEfVOa2U9kkNuTruAFz4e3Kuvlwvpx/ix1JOR1t7GypnDeB9XXOmifPlczLI2R5e1ziSc2pNiNR6q2VmJRR5RI9rc5s0H6xtrZZ3xd0hQ4YOshLZpHTNjkgDmgxty53E21BykWPiFfLG3KaY4WTG7aeqHx/E5sTgHOyvcAQMv1r9477KSoOPYaigbV04dZ9wGv0LXN0cHeR7lm/EXEks0Tw52Z1777WF7D1Uc2Hrx0cOfpybDw/RuhpYY3HMWRtaT32FlIrE8C6TqimbH+UP66O7c+a2aNh5h3O3itZx/HGUtLJO8izG3H7TiOy0eZstJ1NMrd1Dca4NHI0yPa03b1ZLml+QanQbDz8k16J8Jlp6Kzn5onOzQtJuWN569xOoHiqDh/SrJIJX4i9vVtZ2Io2gdY95tl/asO/TmuvRx0w2nbS1EeWKV4bAWG/VZtAx2l3Ann47WWUxy+5b4b3Kfbk8thxak6yMjuOYd9x3KK4epv0heTrqOZuLd5T3ifGG0tJNO82DGE+JdazQPG69YbTObTRiRxc8MGZxABLsupNuatlx7ymRjnZhcfylLptiAJjdlte2lxdN8Nri5z2O+pbXzB39lX8TxSQyOLXHKLCw2B1/gr73Di4rll/Dfg2mca+olzj4Gse21rOuSPaxV5usxpqt1NM+YOGoObSweBtfxV7o8abJSflAFhkLrb2IvcfJU456Zpp9Thl6vUZ8UwPJjc2xaM7XAgHVwGU2PkRf9pVPo2c2KvqoI9GFjJMvc8aO05bj2XjhfiueoleJ5CQ8EsaALCzthbU6KsVHELMNxZ08REjHANkaDbc2cAdiQQ0+ixyv/pK0+1Zx3Gt1SplhOKx1MTZYnBzXC48O8HuITxdbgs0VCEIGWKkZLm2hB18Lqr0/FUTpQxrmuzbbgm29uR91bK8djXnooD8yQtcHhjQRtoNNzp7n3XPyfLr4f8kxDEgwfDc8hsohuKh5s4sB/VDiSnT2CSYh22rfTbRM63hCEyiU6OGugy7Dw5eC4775bXdPZZDDiCP9C5MuFKgOliDTq1wv466qersN62Esvbx8k14VwhrZmNjBu14JcQO02xv6XsPRUx+ZDOb3fw0hq9JAlXrvGIlSJUCLlUus0rsuFY27CpnyVXYpC6V/6rWgeZuSfbRZlxrXmLEYnu0yua4D9g3Bv6ErQ6jHqama1k0rIic1i85b2NybnwIWTdJuJwOqo3xzRPaWi5a8O+EnuW3JeulMJ2meGcae/FYpLnq85DBa3Zc0tuR4kLaYoLC/M6rHMDjErKKpY7NdjQbANF2TFgHnYH2WqVWONhH6YZANjvp3lY55Sd/ltjjcuorUlQBiT3E/C1x9Ayyj6XCjU08spJ6xr76ndu4sOSr+JcXwQ1UkhkZ284brcG5Fjp5KV4bx9xjfFDFJK+RzblpGUDU3J5brhmXff5r1fq8ZLPTfiRRulHjeqbWwNic+N1PFlzZR2nPHacA4EHs5RfzVPnoKirhnr6iVlw4NJfZrpXBoFmAC2gDQpvpPixH8qbHXsa3ID1RZbK9l/j332HLZVSgoDJNFG8kMdIxm+jQ94BPhuuyS6eRcsdt24Xw0w8PUmbdwfIbd0rnOb/w5VV6fBJZYXPjfEG5nsALjmNjzFvNbJxFhLPze6PQNjjBHcAxvhysvn7E5ie0ySKx26t99OWg2CZS2dIxvpy3Uk+np44HCqu54YWNDSCwNPhpmN7anZSPSHxFO+jw2OW+WWnEjtPikGUA+duXimPRfwq2urSKkiWKNhc5riO1fRosNwCtI6WKgsw7q4Yrxiwc4NuIo2AH+yNALqMcdXacsrYxejxKmp3F1RCKhpBAa46Zv1jfcfirx0PcFsqZnYi6Pq4mPIp2k37Q0c7Tk29h437llFc4SvOXbYW8Oa+juh7GGTYPCNGmG8DwNw5nf4kFp9VbraJetHXHmCTVEMLWubkbURySB1+02M5g0eOa3sp+Nz3DXM0eKgMc45hpJuqlzvJAdoB2Qdh9pVPxnpsLRaGCQ22vlsfC97/JV872vLNaX2ilcx8zwLjO1uvOw1PzVb4pxNtNNnDf0TyM4HxZv1gO61vZXPBJYqikjkjHYmY2UX3OcZtfHVZnxvxBFBJNRPgEjeqADjI4PY5wNjfXw8dFW43Wo24uWY3aNxKpmqbxtyBrj2XX+oDrfnmtpZaTw5E0Yc9ps5oLx5j+brEejWpBxCOnqnvLJQ5gu46S2uwgna9nD1C+gKDh9lPSuijJIJc4k7kn+QoksjTk5sc5J+2JY1QSQyEROy5du0QRnGa3s6y88McHTYg55aAOrbe5tYuOjWi/qfTxTniyrLqmYg7Oy92rWhrvmCrD0U4wISY3G5lPZaNy5oJNgD3DcgbKk15dWdsw3Fn4KwCTDrRyPLmybN0Ia7vHj3+QV3CY01IS/rJN/qj9UfinwWuErzOTL1XfkqEJFdm41g7BVbdVAPLXPs4i4HPKDYnyuR7hWl7biygqimLXaDUbeq5+Wd7dX0+U7iryuLXkmVu+YbC3h5e6kJcRzxhw1B5jUHyXrEIXP0eBl5je/mmnWNAa0ZWtbyFgAPuXBl7eo9P51T/qiYuzuf5KluHsKEbc5+Ii3pdecCyv1GoA08e8/YpwBdnDxTrJ53PzXvCBKkCVdbjIlSIQCCEIQfPXTXWuGI5TbLHG0ADnnubnxFgFl1VOHEeHje3krh0m176jEZ8oLs0vVtHPsnI0D1HzXDpA4VbQSU0OXtmmY+Ug6OlcTm9Bsq/tb9L39H+jlmZIXu/o8Mt2M3PWFuvk3UHzUp044m+OWmEchb2JCWgDvaAdf7Q9U/wDo90OTCnP/ANpO9390NZ/ylUnp3xA/nDL+pE0D+1cn7lbUvyS3wzudoc4k+J9dzYDRan9HKYmorASbCOKw5aPfa3ufdZczC5GQRTO+CcyZD39W4Ndf1PyK1D6Nkd5q13cyIe7pD/ypYi1E9OWIF2LOaDpHDG3yJzOP2hZ06Y+R3BHIjYhW/pdlzYzVeDmD2iYqXKdFLnv+m/8AHWPyS8LwzBxa6ZsAfY2Lg42e2/jYrD4o9gRp/Oi1Hj8mPhjC2D6zob//ABPd9qp2B8NdfS1s5vamg6weLidPk0+6hunuiWoLMSiDNA4PYfEFt7e4Hstp4smDMLq3EXAp5iR3/o3LC+h8ZsTh8A93/AfxW1cegnBa23+7yfJpv8rpR8t4f8Q8gvoDobpg2hkI+vMXHxPVsF/l8lgGH/EvozovZbDInW+Ivd65rfcqYrZKR0hTf+YTX5ZAPDsNVTr4Dkcb2PLzU10m1n9PqfDKP8Nv4qDxl5iieCQS0e+gI+1SPofo+iDcKogP92i/yC6wzpAqy/F6g/tZfRrFvPBMeXDaMd1PEP8ADavnXimXNiVQf66T5EhSiIuCYtq4XN3bPERbwezZfWkzwGknYAk+VtV8k0utbB/78P8A9jF9GdKVfLHhsrYGuc+S0fYBJDXHtnT9m49VHg+aybpJr29YyWm0EtydAQSO/W4d5XvYpj0b1khxWkF73k10G2RyrNRRz2t1U5tsOrkIHeRp4K5dC1CX4swkaRRySHzsGD/OfZUk01y5csn0SlSIWrEqEiVAibV0QLTflzHJOSVGVVa4kgDs2Nz+CpnZJ2vhjbelWxFspJDDfzCrc0EjX5p3tDb6ZiGN0333V/ErGWzhxLuQF7edlm/HmESZX1Mr2GTaOJrS4Bo0YwG/xnfQbm3JefeKZXuvS+7lJ1F54dx2mBsKiFxItYOAHzVva66+dcJwPEpAHChmLT9bsN+TnAq0YJxLU0L8jmvDQLuhkBabd7b7eY0XbhPRNeHn5313bY0qjMEx+CqjD4Xh3e36zT3OHJSV1syKkQlQC41dSI43vds1pcfJouuyrXSNVdXhVW7+qcNO8iyD5/4Ql/LMepczdHzGUt35Pk+VvkrZ9IqNoqqRwtmMcgPfYObYnw3Xv6P+AZ6morHD/RjqGfvOALz7W91H/SBmc/EoYmgkiABoHMyPIA9woT5ah0N0nV4LSjXtB0mv7cjne2vssU6aqovxedo1y5G6d+Qfivo/h3D+opIIrW6uJjLd1mgWXzzxNRGo4odGNc1bG0+TQwu9g0qYhcekPhhtPw7SDL24DECdrGXR9/MuXr6NtIBT1knN0rGf3GE/9Qq3dMTrYPPbvjHp1rL/ACVa+jkP6DUnvqf+kz8VPgZl0mRPfjFWWskOaTs2Y43AY1txYai4Kq8uHTCwMUoLtADG8Ek6AAW1X1cyC+I5rfCw6+wCb8VYW2aopwRch7bHuAcHO+TVh9263rzpecE9Xz42z3pZpcmB4YxwLXNfGMpFiCKd1wRysnPQ3g3XYZXtc0FsxdEL/WtDY/Nyc/SFf/RqQf15PtE78VOdCtJkwhpP15JHehcQPkFt4UZb0IRFuLZHizmQzAjuc3K0j5lbXxdTPlwmrjiaXvfBIxrWi5cXNIAHusg6JIv/AFDOO4VQ/wAUC63SOR0fZLSRysg+VsK4VqzOI+peHXy2NgQe49y+keBMPNNh0ME4Ae0HMNwCXE7jzURUQNbiD3htszmE+ZaP+6s1ndx9isePK23bblxk1Z5j596R4ycVqmm2Uyt/uFjP4px0qUYbWTMiADSGZRe1uwPwXbpVbbEZHW+EMzDa4DQT8kdJ7D+Xu0IzRsI9Wj+K0Ztt4Ar+uwukeBa8DBbuLRlP2LF6vo4r5qycgRXzPe457Dtk2tp3la3wJTvpsPpoy0nLCy+h3Lbn7UYQxzp5yGnUhvzJVcrdyLYyWW1juHdG9X+coY39W0h8chOYkWjLXECw3s1bdxU0nJqba3HsvFHQ3ry7/Zs38XWA+V07x6PM6Md7rfMLPLdwrXHWOc/iRp6ZrWNAAsABtysoTA6VrKqXQXPOwva+ysQGiicMivUSu7jl+9Xync0zxvWW0whIhasipChBKBvUS8kydonM41JTGtlsFzcl06uLE1qaixuBc7DmbnYDxK94Xw60O66cB8h2B1EY7mj9bvKcYVTAgPPP4fLvUmo4+P8A6qeXk/5jwe5V3i/httVD2ezMy7o3eI+qfA7eynnO1K41L7Pae/RaVlI+f6bFJIJBJE50ZvY2Ni1wNnNPkeS0zhbpUa+zKsWO3WN2P7wH2hZ9xPTBtfVxjbrDI3zeA8+5cVCwPINlMqtj6jSIsiy1ZhUfpllcMIlDbdpzGkk2yjMLnx2V4sq3xrww2siDJZJGsB1a3LZ3ncImKj9H6lc2hneR2X1By+OWNgPzVPx0Sy8WRmdtmtqY2R529nq2NzMIJ3ubnzK2rhfC4qenEUDcrWkm1ydTudVCcQ8H09XUhzw9rw4HM11rkWtvfuUC5r574ReJeKnvIzf0ioLeYGXM0O9vtW6YnTTmHLTvY11rZpGl+lrX0I1VN4J4AZSVfXOkL5MrgeyALuNyRzGykc+nSsy4YGX/ANJK0ejLuP2Lx0BQ5cJvb4ppD52IH3K18aYDHV0j45ACd4zexa8bEFNej/A30uHshOVrgXG7e0LuJNz6lEJCnnb+WyNv2jGCB4A6/aF7zh1Zbmxl/cgLjhOBmKd0r5HSPc3KSQGi2a4AA2XSgw6RtTLJI9rsws0BuXKL8zc3Kx9N6/rX1Td/jPPpA5TBSjMMwlc4N5lvVkE+QJHurl0bU+TCaYW1MWa372qh+JuCHVdTnrJLxtBEbIxlyg95Ku+HwNZExjBZrWhoHgBYLZkxLoiZfG6pxFn2qTY+M7bj3Wzx1r3NJDRcH5d6rGFcHiLFH1UDw0SX6xpbe97XykbbBS04cYXhr3MJda7bX2OmoSiuV+LDryZGkOe4PaRyazs3PmFZ8GxqWeLOIi0ZnN7W5ym1yL6bbKMoeFLSNkeS5wAF3EE87aDQbqbqcH6yIx3ysdfMG3F8xuTcajVY4Yem7bcmfqknhhXSrVCTEJsjwDlYHBtj2g2xAO19ApPpIje+Sle9gcXQMYXXAMzgfhsefaH95XeLhSmp5HxiJhuM1yM1za4JLrlcsc4WFS+GZxdaGxABFgQQ7b0HstWW1ww/EP6O1xblIa27b7aDRRHD+LPfLUZGAgOBuDfUjb2F/VPZabPSv7Tm5rAluhGvK64YJgr4o3CEgZrEuJu5xtYF2mpUWdpl1K94HXOc6VxaATJY+wsB7qK4+4lNM+BsQDpnSMaxt9y54BJ8ALqw4BhBhjc1z3SOc4uc42G4tYW2Ci28EU0MrZGML3NcHh0jjI4EXAs5xJG5VfT7dL+r3bWZz7NueQufZRfDdQXtkJH+sOveSAT7XT3E8PE8L4nFwDxYlpLXAeBGy44DhbKeERR3ytJ3JcSSbkknUnVW12pL7akUJUKypFze5enuXO11FTDLrS4E+OniBzUdiLzkceYBt7KVqDuofESchA3OgHeuPld/ClIaiONjbmwADRfwCcxzNcLtNwmdNh4LWGQXLWgWPIkDMfO6eMYOS6cduTLRvM7tFc64XjBHI/Yiq0cuUkl2EeKz/LSeKx/pEs3E3EfWjY4+diPuCqtROA7xPJTfHFaJMQeR9VrWeoGv2qCqIwSCfdWx+GeXy+qEJELZkFwrW3YV3XmRtwUDTDDYEeq5VbQJQfIrpTts5eq2O5CB4Co2JlpvUp/CeyE1kb27+KD3iDLs8ikw0dj1XapF2rxRNsD5oOo3Qd15MgBSSSjSyhLjiLbgea7UnwBJUtuAvVOOypQa0bbPPqj81dkjNzvt/FdYG9r3TomyCK/NRv8A6R38+qczUBc4kPcL8u75r31ut04Y64URNQz8NDXk3JJFrnlddTS5Oze/p5J3KztImZqpQ5RYd2C0O0dY7bW9U5pY8oy9y6RCzQvDXgEqB6ZuUS8l5DxmXt4RL0vDOYXteQNUHtIUqRSg3vc39vxXtpXGaTK11uQ08+QXoFQsZzP3UTXx57NBLS4gAjcEncKRed/NRdfUdWWvIJykO03sN7Lh5L29Hjnt6WYbIBXlz9AuclQGi5/nuXXvTg04VzblQGP4j1cJOxJt7DUj+ealqirAu5xsPxVN4nxG4LiL8mN9Nz9qwyrfGdMqq3l0zydy6/ldEp0TWKbM55vftfcnJOnqt5OmFfUyEqFozIhKhA3LbFLMLro4IsgSIaLnKzVdmpHBB4dsiEbr1lXpoQcns1Xjq04ISZUHlw0CGDQr2Qksg8RN1XR+yAEpQNxGu0Y0RlXoIOb26pC1dCEWQKFxLF2SWQcgxdXIsvSDnqlavRCEAhKkQMK1pLH23sbeY2+a6pviDjdoH1pAD4AXcf8ALb1XRzu5VXMHntHzUXi0eYEDnp6nQKSnNnlNuoMkrADYA5if3SDYLhzm7r9vQwusd/pOvZoP51TSrmaN7W8U4lkUVWS3aSNfBdOVceMMMZlaGXJuCfsVC4xriymlfzymw7r7BWSoJsG8hf8Ais86T8QtGyEHVzszv3Wj/wDRCxnuyjXL24qhhDtHd97n2UnGbgqIwU/F5qRhk1XW5o+sEIQrKBCVIgEIQgEJUIEQlQgRCEIBCVIgEISoEQhCAQhKgRCVCBEJUiAQhCAQhCCNnf22jxJ+Vh8yuh0C8vtmb/a+78UO18v+6qujqv4iomfFurdcWuPmpbE35T5hVevylxK4Oa3G9PS4ZMp2sFJjjZgctwR8QO4vz8QmdbWdqzDrzI+xRNISHdnTQj1I0+eq6uOVt/Gx+f8ABTjnbj38s8uOY5dOFbM1jS5x0AWFcVYqZ6uVxOg7LfADf53WpcVV/wCheQfhaXf3QSsSzm5J3O/mSt+HH5rm5r4TOCH708Y/VMMJNrJy99ifAFbso+vkqEKyhLIQhAqEIQJZFkqECWRZKhAIQhAJLJUIEslQhAiVCEAhCEAhCEAhCECJUIQCQoQgjHntkfqt/wAxN/8AKF7kfYafzqhCrFzSqohI2xJHiFE/mNjdyXedgPkhCplhje7GuOeU6lMnwgW/nuXCqZdrh3/j/BCFyZdOiMy6QMQMUJYP9YcnkLXP3rMnboQuvi/y4+T/AEmMNGjfRdKx1r+OiRCvUP/Z"/>
          <p:cNvSpPr>
            <a:spLocks noChangeAspect="1" noChangeArrowheads="1"/>
          </p:cNvSpPr>
          <p:nvPr/>
        </p:nvSpPr>
        <p:spPr bwMode="auto">
          <a:xfrm>
            <a:off x="155575" y="-1233488"/>
            <a:ext cx="4714875" cy="25812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pic>
        <p:nvPicPr>
          <p:cNvPr id="19462" name="Picture 6" descr="http://us.123rf.com/400wm/400/400/vgstudio/vgstudio0805/vgstudio080500100/3112953-isolated-succesful-bussiness-team-focus-on-woman-to-provide-maximum-quality-i-have-made-this-image-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472259"/>
            <a:ext cx="4357718" cy="2385741"/>
          </a:xfrm>
          <a:prstGeom prst="rect">
            <a:avLst/>
          </a:prstGeom>
          <a:noFill/>
        </p:spPr>
      </p:pic>
      <p:pic>
        <p:nvPicPr>
          <p:cNvPr id="19464" name="Picture 8" descr="http://bimomarketing.com/images/business-bab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480" y="785794"/>
            <a:ext cx="2857520" cy="18960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Mārketinga kompleksie elementi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714488"/>
            <a:ext cx="6896469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Netiešās reklāmas</a:t>
            </a:r>
            <a:endParaRPr lang="lv-LV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3.galvenie mērķi :</a:t>
            </a:r>
          </a:p>
          <a:p>
            <a:r>
              <a:rPr lang="lv-LV" dirty="0" smtClean="0"/>
              <a:t>Iekarot popularitāti tirgū</a:t>
            </a:r>
          </a:p>
          <a:p>
            <a:r>
              <a:rPr lang="lv-LV" dirty="0" smtClean="0"/>
              <a:t>Izveidot uzņēmuma reputāciju</a:t>
            </a:r>
          </a:p>
          <a:p>
            <a:r>
              <a:rPr lang="lv-LV" dirty="0" smtClean="0"/>
              <a:t>Saglabāt reputāciju krīzes apstākļos</a:t>
            </a:r>
            <a:endParaRPr lang="lv-LV" dirty="0"/>
          </a:p>
        </p:txBody>
      </p:sp>
      <p:pic>
        <p:nvPicPr>
          <p:cNvPr id="21507" name="Picture 3" descr="http://3.bp.blogspot.com/-1ij2sngbt_c/TqWVrSqfn0I/AAAAAAAAAAc/40xCDLqJ4bU/s1600/angel_investor_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285860"/>
            <a:ext cx="2767999" cy="2071702"/>
          </a:xfrm>
          <a:prstGeom prst="rect">
            <a:avLst/>
          </a:prstGeom>
          <a:noFill/>
        </p:spPr>
      </p:pic>
      <p:pic>
        <p:nvPicPr>
          <p:cNvPr id="21509" name="Picture 5" descr="http://successcomgroup.com/wp-content/uploads/2012/11/Pr-Reputa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3967140"/>
            <a:ext cx="4196408" cy="2890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Netiešās reklāmas metodes :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Paziņojumi un </a:t>
            </a:r>
            <a:r>
              <a:rPr lang="lv-LV" dirty="0" err="1" smtClean="0"/>
              <a:t>info</a:t>
            </a:r>
            <a:r>
              <a:rPr lang="lv-LV" dirty="0" smtClean="0"/>
              <a:t> paketes presei</a:t>
            </a:r>
          </a:p>
          <a:p>
            <a:r>
              <a:rPr lang="lv-LV" dirty="0" smtClean="0"/>
              <a:t>Raksti nozaru vai patērētāju žurnālos</a:t>
            </a:r>
          </a:p>
          <a:p>
            <a:r>
              <a:rPr lang="lv-LV" dirty="0" smtClean="0"/>
              <a:t>Uzstāšanās radio vai TV</a:t>
            </a:r>
          </a:p>
          <a:p>
            <a:r>
              <a:rPr lang="lv-LV" dirty="0" smtClean="0"/>
              <a:t>Uzstāšanās dažādās sanāksmēs skolās u.c.</a:t>
            </a:r>
          </a:p>
          <a:p>
            <a:r>
              <a:rPr lang="lv-LV" dirty="0" smtClean="0"/>
              <a:t>Piedalīšanās sabiedriskajā dzīvē</a:t>
            </a:r>
          </a:p>
          <a:p>
            <a:r>
              <a:rPr lang="lv-LV" dirty="0" err="1" smtClean="0"/>
              <a:t>Kursu,semināru</a:t>
            </a:r>
            <a:r>
              <a:rPr lang="lv-LV" dirty="0" smtClean="0"/>
              <a:t> organizēšana</a:t>
            </a:r>
          </a:p>
          <a:p>
            <a:r>
              <a:rPr lang="lv-LV" dirty="0" smtClean="0"/>
              <a:t>Reklāmas suvenīri (dāvana)</a:t>
            </a:r>
          </a:p>
          <a:p>
            <a:r>
              <a:rPr lang="lv-LV" dirty="0" smtClean="0"/>
              <a:t>Vides reklāmas</a:t>
            </a:r>
            <a:endParaRPr lang="lv-LV" dirty="0"/>
          </a:p>
        </p:txBody>
      </p:sp>
      <p:pic>
        <p:nvPicPr>
          <p:cNvPr id="23554" name="Picture 2" descr="http://nekrize.lv/wp-content/uploads/2010/05/KALNOZOLS_final_2001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735219"/>
            <a:ext cx="3000396" cy="21227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 smtClean="0"/>
              <a:t>       Tiešais mārketings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Klients tiek uzrunāts individuāli</a:t>
            </a:r>
          </a:p>
          <a:p>
            <a:r>
              <a:rPr lang="lv-LV" dirty="0" smtClean="0"/>
              <a:t>Tiek meklēts dialogs un saņemts </a:t>
            </a:r>
            <a:r>
              <a:rPr lang="lv-LV" dirty="0" err="1" smtClean="0"/>
              <a:t>infoatpakaļ</a:t>
            </a:r>
            <a:endParaRPr lang="lv-LV" dirty="0" smtClean="0"/>
          </a:p>
          <a:p>
            <a:r>
              <a:rPr lang="lv-LV" dirty="0" smtClean="0"/>
              <a:t>Īpašas vēstules tikai Jums</a:t>
            </a:r>
          </a:p>
          <a:p>
            <a:r>
              <a:rPr lang="lv-LV" dirty="0" smtClean="0"/>
              <a:t>Atlaižu kuponi</a:t>
            </a:r>
          </a:p>
          <a:p>
            <a:r>
              <a:rPr lang="lv-LV" dirty="0" smtClean="0"/>
              <a:t>Reklāmas pa telefonu</a:t>
            </a:r>
          </a:p>
          <a:p>
            <a:r>
              <a:rPr lang="lv-LV" dirty="0" smtClean="0"/>
              <a:t>Reklāmas vēstules</a:t>
            </a:r>
          </a:p>
          <a:p>
            <a:r>
              <a:rPr lang="lv-LV" dirty="0" smtClean="0"/>
              <a:t>Pasta sūtījumi (</a:t>
            </a:r>
            <a:r>
              <a:rPr lang="lv-LV" dirty="0" err="1" smtClean="0"/>
              <a:t>bukleti,loterijas,katalogi</a:t>
            </a:r>
            <a:r>
              <a:rPr lang="lv-LV" dirty="0" smtClean="0"/>
              <a:t>)</a:t>
            </a:r>
          </a:p>
          <a:p>
            <a:r>
              <a:rPr lang="lv-LV" dirty="0" err="1" smtClean="0"/>
              <a:t>Telemārketingu</a:t>
            </a:r>
            <a:r>
              <a:rPr lang="lv-LV" dirty="0" smtClean="0"/>
              <a:t> </a:t>
            </a:r>
            <a:r>
              <a:rPr lang="lv-LV" dirty="0" err="1" smtClean="0"/>
              <a:t>izsšķir</a:t>
            </a:r>
            <a:r>
              <a:rPr lang="lv-LV" dirty="0" smtClean="0"/>
              <a:t> – aktīvais , pasīvais</a:t>
            </a:r>
            <a:endParaRPr lang="lv-LV" dirty="0"/>
          </a:p>
        </p:txBody>
      </p:sp>
      <p:sp>
        <p:nvSpPr>
          <p:cNvPr id="22530" name="AutoShape 2" descr="data:image/jpeg;base64,/9j/4AAQSkZJRgABAQAAAQABAAD/2wCEAAkGBxQQEhQUEBQVFBQVFBUUFBQVFRUUFxQUFBQWFhQVFBUYHCggGBolHBUVITEiJSkrLi4uFx8zODMsNygtLisBCgoKBQUFDgUFDisZExkrKysrKysrKysrKysrKysrKysrKysrKysrKysrKysrKysrKysrKysrKysrKysrKysrK//AABEIAKABOgMBIgACEQEDEQH/xAAcAAACAgMBAQAAAAAAAAAAAAACAwQFAQYHAAj/xAA9EAABAwEGBAMGBQIFBQEAAAABAAIRAwQFEiExQQZRYXEigZETMqGxwfAHQtHh8RRyIyQzUmIVgpKiwhb/xAAUAQEAAAAAAAAAAAAAAAAAAAAA/8QAFBEBAAAAAAAAAAAAAAAAAAAAAP/aAAwDAQACEQMRAD8A4wAiAXgEYCDwCIBeARgIMAIwFkBEAgwAth4Tt/snlpOROId91QgJlMkGRqNEH0FwvemICfirbiyw+1s/tWAmpS8YMZ4PztnfLPyXPeEbWHNEHYEZ9F026bR4fFMRuRB9RoggcL2zE0SVyn8WeFDY7Sa9Nv8Al7Q7ECNGVjm9hjSc3Du7kupGw/0lWWf6TzLP+J1LD9OnZW9+XWy8LJUoVNHtyOuF4zY8dQYKD5dAWcKk2yxPo1H06gh9NzmPHJzTB8kvCgXhRBqMNRYUCsKzhTMKzhQLwr2FNwr2FArCsYU7CsYUCsKxhTi1YwoE4VjCnFqwGTogmcO3JUt1op0KQMucMTgJFNg957ugE9zA3C+h7vuZlCjToUh4KTA0EiTA3J5kyepKqPw64V/oLOC9v+YqgOed2NOYpzt169ls1qtraYic/L6oI/8AUNpCIdhGgDCSDznn3VBxFfbWNJBgnYggzul33fct94+sLnN927GTiOXdBA4mvsvnOVpz88zupVpficTtt2STSMFwBLQYLoMA8i7QHNAghCQmkIS1AkhCQnEICECiEBCaQhIQKIQwmkIEDAEQC8AjAQeaEYC8AjaEGA1GAsgIwEGAEQCIBGAg2Xg+8MBg7HLsfsrrl0XliZ4QHExA5naVwWy1SxwI2+S6Dw3fzmRlnqDE/CUHUqL212mk8+L/AHf8hmD+3JFYKjmH2dQ4SDEkwDyIPIqruy9TUjwA7yQafnIk/FW9ssQqtDgJe0ZCdRu2YzQc3/GLhwBzbbSbGIhlcCMzAFOrlzjCezVzENX0ZZrOKjHU3+Jj2lrqbgDkQQQNCFwW+7rdZbRVoP1pvLQebdWu82kHzQVwas4UwNRYUCsKzCbhXsKBeFewpuFewoFYVjCnYV6ECcKwWpxasYUCcK6N+E/B5rPFsrN/wmH/AAQR/qVB+f8AtafUjooH4e8Em3v9rWkWZhg7Gq4asadhzPkM9O4NptpMDWAMDWhrWgABoAgADsgXanYBlktUvW1NEyTPJbFWqg5kjz+q1XiC0MaCXZZINOvy8BJWi3ray4kTlutpr2GvbXFllpzzeSGMYNgXnLEeQkrbuF+ArPYiK9qeK9VsFrYilTcNxObyDucukoNS4T/DepaQK1tJs9DUNj/GqDo0+4DzOfTdbhe16WayWd1moMY2z4XB1OJDgfeLic3E7k5qJxjxYQDgOh23XLrxt76pMnIoKqEJCeQgcECS1AQmkISECXBAQnEICECiEMJhCxCA2hGAsNCNoQZa1GAvAIwEHgEYCy0IgEHgEbQsgIwEGAFa3XaogHbT9Fnh1zG12OqtD2iThcJaTGUjfnC6FUuew3gA6P6erHv0Q0A/309D5QeqCHctqiCXfP6Fb/c15jIajoD9Vzm1XTWsdQMc4OaRNOq0Q14310I3B+Kv7r9oYOR7Afsg3q2UsJFRnuk+IcjzXP8A8Xbmxsp2xgMtilV7H3HHzy8xyW73VayBFSCDlH3kp1quxlWm+k4TTqNLXDoeSD5qARBqteILkfYq76NT8plrtnsPuuH3kQQq8NQLwrOFNwrOFArCvYE3CvYUCsCbZLG6q8MptxOO3Qakk5ADmU+xWN9aoynTEve4NaOp+m/kre9qrLKx1noZmYrVdHVHDUDkwHQfVBIu3gunVHittJr92MY58d3Et9VWcR8L1bF4iW1KZybVpzE7BwObT8Oqh0WVA32gOGNDpPbmtkufiLGPZ1Ria7wuGRBHKEHUuHnUrNQpUWQAym0RoSYlx6kuJJTbZWB1PVaqG+1djBjLIDmeXqU1tpcDhce0oLKvXEEDN20bhaVxM6cw9w5NMGSthqUXEiDn1MehVRxXcbi1tYCC0w/k4HR3KZyy5oHXZftCzWWiHlxdhMsaI8WI4iSev0VNf3FftmEMbhAzbnJnqtZv6q5r2gfmbJ5SNT8VUVapOpQevC1mocyoTgnEIHNQIIQOCeQgLUCHBA4J7gluCBJCAhOIQOCBLggTiEEIGNCMBYaExoQeaExoXmhGAgy0I2tQhw5j1TW5oMgIw1eaEYCDLRyVld95vpPaZls5/qoLQjAQdFtN6f1FnDRmWObUGekS05no4plitZaAHR6z9FpNzWh7XYWAuLsoGZPkthrVmtd4h4ychimOro+SDbbHeEQfhp5lbXdVvDm4SRJ9fRc5sJdGI5bz96KTT4jZRMDVBsvG1wC8KJDRFelLqRP5v91MnkcvOFxc0yCQQQQYIORBGoIXaLFe/tHMqDQ59Oo+q0j8Rrvay0CtTECsCXDb2jYxHzBB7yg07Ciwpgas4EC8K9hTsC9gQWXDBLKj6jfeawhp5F2U+k+qOz3Q6tWAMmTLieuZJKlcI2fE6pywj6lW9ttBoU3vgguMDn07BBRcVFjKYp0tG5efMrVroqn2h7T5ghOvC8iSSdSkXG2pWrEU2l0NOg3JyQdP4YtZcwgzIVxVs2Idcs/1Wv8AD9gq0ZNbIRkOXdbJYa0wEC6QjwuzUqnTBBYXS1wgteDhPzLT1TznqPMGEAoD7/ZBoHG3BtopxUotNaiMRlmbmgxk5ozOhzHwWhEL6HsVWq33WDD1cR8yqniLgShb5qBrrPWOr2gOa/8AvZOZ6iD3QcKLUVnsz6rgykx1R50axpc4+QXarr/CiyMg1nVax5E+zb6N8XxW5XddNGzNw2ekykP+LQJ6k6nzQcd4f/CivVh1seLO0/kbD6p7/lZ8ewW4WX8Lrub7wq1P76rh5wzCtrtZOZnQEz8lR3peYY/CDq0R/wBpIOfmEFdb/wAMLteIY2pSOzmVXH4VMQWg8WfhdaLIDVsx/qqIzOERVYOZYJxjq3Pot4q3w4kAO1jM7dfmrm7r0LAcTy4jPQDw7kdvvRB83OH321SyF178SrloWqm+00WhldgxPw5Cq0e9iA/MBmDvEHaOSOCBLghhNIQYUDAEYCw0JjQgtuHLhqW2pgZ4Wj36hEhoOmW7jsF0i7+HrvskBzW1an+6qQ8z0Z7o9Fq/C15toUQO7nbSSYAnyaFMtHEII8UGeew2jlCDfrPaaIADGtA/4taB6AKNbrustcH2lCm6N8Ia7vibB+K0ax35AGcjkc1tl0Xv7VgGWZ13gHE76BBTXrwAx8myPLT/ALKhxNPZ2o85WnXhddWzOw1qbmHYkZO/tcMj5LtVCjBjo31zlSq9jZVaW1Gte06hwDge4OSDgbWqTZbK+q4Nptc9x0a0Fx9B811r/wDE2RpxCiNZhznuaOgaXRCkvsAptwsLaTeTG4Gn/wAW5oNQsHDhs9M46lNlR4hzi6cLdcDYkk8z09SpUaFHMYqzuZGFs/GVfusrQfEQ7uTHxCVULB7oE9vqgpqtpqVMoLW7QIQG7WnXfvM9NFY1WDIzpn36LFF0n4z0QSrmyoxu0j9OfRTLXRFpaG16eJk5GS1zcolrhupVyCjJBMTr9lWl+taylNIiRha0TkJ3QabaeBqWtO0lnSo0O/8AZpHyWv3vw/Us0kllRo1dTdiwzpiaYLZ5xC2C+b7s9hpl9Woatb8oGsnQALQ7tvmtaKlRzhga4EHMkkOBEGUEjCvYU7CvYUFvwpWwPcOcf/Sfbf8AMUakHxMJkfBVt0vw1BOhWw/9ILKpe3/TqEFw7+8g5zbrtdAPOfQLpHBDKdnslMNaA53ie6M3EnIk9oCi39w43DipPxMPqz+7os3FTLGtbM5wOwCC/tVoxH7CGg/M59JBXrQwAjIcpjTske0iMPnrsgtqdaTv16qbZ357qip2jPn8h3KtLK8u+9UF9ZAO56ZKeFSU7SKeZ1/Ve/6u2Tr1OXqEF2XJdeqGiXEAcytZt3ELaQJmd/uMlz7iPjRzyRi8gUG4cR8TsZLRoWlpPIlc+vS+nF0kznOu8ZjsRmFrlqtz6skmAfiojpiMyOuaDY6d9dVY2XiICM8x11G49FoxCAoNvvW/AzG2ZDmnD1DgY/TyWiEKQ8ndKcECXBBCa4IYQGAmNCFqY0IGNeYgEjdYdTLvzH4ImhMaECm0njR3qFcWK+6lLCCDAiSOmfxMKC0JjQg6fw1xax4DXnz2lbay2tgQZB+PZcGYCw4qeTuWxW0XHxC4tjMRri0HxQdZp2kOHLofvJQrfUIaROR2y+uS1Wz3tU1BH/jBUw3gXiSgj2mofuflsoheTluhttpiTr0VcbxQW5adzkmOqN2VI234t1Hr2szl/KC5fbS3ySrXerqjCwuMHJUrrZKGlVmUEe0cPNcZxvedsRn6Kc27vYNa2IESDBEydc/JUtvvp1B2BrgHHOTGQ6KfcVoq1aZdVcXNxHACSQNMRE9cvJBMDV7CnYFnAgQBC3G6Lxx0QNxtz5rVcCA130iHskj8wHzQWtarWp1ZZm3Ut6ckd33maldznNAbTEBrdATmdPJVlW/8bTgaZgkxpAEknkpPCNPFTxO1c4k/fJBsNO2e1cNgN4z+CmUmNA2E7ZzmeShP8Blun3PVNFrEEgSefLzQPe5oB25fwsUbZBgHl9hQG1jVgOyJ5HLpmm2i007Pm+HHt6ZoLcuDhLjA6qit1806ZIxfFaze/FLqhhsgaZafstYtdsc4kmSg2a+L8Y5pDXQD8fLRao/xmc467oLPSL/E7TYc+qkuCCO4JbgpDgkuCBBCW4J7gluCBDglOCe4JTggS4IYTCEEIGAJrQgamNCA2hMAQtTWhATQmsCFoTWhATQvPc9niZJjVoMHyKNoTWhANh4jcD4so9fOStnsV9CrlMHnGy0+8LJPjbII1j5qJRrluQ8v5JQb1bqBgkGR56qqbTgnXmothvl7YDvLqrulWbUzB8ht3/RBDDA0ZJTquIKyFlMGTI7bbKmrtLTv2QZem2RuyS0ypFk97puUGs8UXDWc816bTUZAxBglzIESWjPD1GklbldVHDRpAR/psOWmbQcvVE9xaJZIc05RlB6FBZeKXVnilWZjcZAdHiaczOIajfORqgm4F7AnYFnAgj4FjApOBCWoFUrL7QlvMH5K8um7202xPSNv2US6GeM5T4TlpKsqZMiNDynLFrsgIsLpA+BzRm7iwS8iNe3NSDVbSbI16Rn+q1i9r4qPyBy2zHnkgVe9+ilDWZmdM9vNUFqtL6pmoY6fqs2kBoLnZk55xPlkqJ9pGck/AoJtorAaQkUaHtDJ90fHomWW7i6HPOR0EQT3VhgjIZAII5aluCkOCU4IIzgluCkOCS4IEOCU4J7glOCBDksp5CU5AhwQpjkKAmhNagamNCBgCa0JbU1oQGwJzAgaE1oQG0JzQgaE1gQG0KsvCxFplo8J5D3fRWzQmtCDW6VQGA6O5/lTaDnMgtmNtvTf5J9suNr5NI4Hax+U/olXeDJp1WnENZjyOKcwgv7qvwaVIHQ/vorW0UWV2y2M+2fyWsPuwcg3tr6/urG7zg/MT2n9ECrTZSw5jzKiveBBW2NpCq2C3bU5KivPh6oJwCUB2O1tMYj0icj3Vzd1jsgl8gOIPinMHtouc2s1KZhwIR3fTtFRw9mx7tIMEN83HIBB0QN5Zr2FesFmNOmxrjJDQCeZ3hSMCCPgQlilYEBYgGxiHcsirSgRqCCdxv3Va3wmQvMqS6RPXL5ZIH3iCZy17/KFTvowJ075A94OauqtPKYjlOvp+6guok7/ABbl5lBr96nLNs9nFU1KyGq4D2bWie5I+9ytivppBADjJ3+wjumxtYQTmTEk5klBDqU8OXLL0SHBXF92fBUkCA4AjvofvqqpwQR3BKeFIeEp4QRnhKcE94SnIEPCSQpDklyBDkp6e4JTkCXJaa5LhAxoTGoAmNQMaE5oSmJzUDGpzUpic0IGtCcwJTU5oQMYE5oS2BOYgY0KFe9n92q3VmR2lsqwYEVWnLSOYQR7JWlo8Py+MFTaAkgAZeRVZdLcJLDtpr6CD3Vt7LYQI3/lBd2OmQOWkdO6n0aeWvw/gKmsL41zHc5c4VgKkTtkZzPrzQH/AElP2mbROcmASPVLq0cJhDZqkPE5zOeenPPTUeqkvdi8v5yQRwxZwJwYiwII2BC5qlFiBzEERzUsvggHopTmqHbKUtMbZoHPMj655Lz2wBrGcj4qvs1SRyIyPI/upVGuIw776aoId40A4gzkT89AE+yUdDGWg/leewHfQzA26KZZGhuukDP6IM33ZMdHEPeZ4j/adfofJam8LoFgcAIdoRBnfp8Vpl7WT2NRzNgcv7Tm34fJBWPCU4KQ4JD0EdwSXhSHpLwgQ5KeE5yU8IEPSnBOclOQJcEEJjkCAgmtSmpzUDGJzUpia1A1qcxKanNQNYnNSWJ7UDWp7AktT2IG0wnRIS6aewIKypTioDvn5qypGc8h3KiV6QJnkn0SGjX76ILGzOMxH2eSnZ5D7yy03UWy1W7adfnzU1z8pgfeyAXwCZkddo6Jl3NyPOVCdWJnoJz210VldzsTQeaCU1iLAja1NDEEZzEpzVLe1JeEER7Uh4Up4SHhBRuZgeQZE6FE92cHf3SOak3g3KfJQhvlPKM9dUErHzyIERzUqg6W850z+WaqQTucx+uqsKLi2DtOffYoLqg0Rnko/EdgFamHj32j15g/fzS6FqJHOMo65b/eqsaTwQWx6c9ig564JD1ecQWHA7GB4Xa9Hbj6+qpHoEPSXp70l6BDkp6c5JcgS5KcmuSnIFOS0xyBB//Z"/>
          <p:cNvSpPr>
            <a:spLocks noChangeAspect="1" noChangeArrowheads="1"/>
          </p:cNvSpPr>
          <p:nvPr/>
        </p:nvSpPr>
        <p:spPr bwMode="auto">
          <a:xfrm>
            <a:off x="155575" y="-1150938"/>
            <a:ext cx="4714875" cy="2409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sp>
        <p:nvSpPr>
          <p:cNvPr id="22532" name="AutoShape 4" descr="data:image/jpeg;base64,/9j/4AAQSkZJRgABAQAAAQABAAD/2wCEAAkGBxQQEhQUEBQVFBQVFBUUFBQVFRUUFxQUFBQWFhQVFBUYHCggGBolHBUVITEiJSkrLi4uFx8zODMsNygtLisBCgoKBQUFDgUFDisZExkrKysrKysrKysrKysrKysrKysrKysrKysrKysrKysrKysrKysrKysrKysrKysrKysrK//AABEIAKABOgMBIgACEQEDEQH/xAAcAAACAgMBAQAAAAAAAAAAAAACAwQFAQYHAAj/xAA9EAABAwEGBAMGBQIFBQEAAAABAAIRAwQFEiExQQZRYXEigZETMqGxwfAHQtHh8RRyIyQzUmIVgpKiwhb/xAAUAQEAAAAAAAAAAAAAAAAAAAAA/8QAFBEBAAAAAAAAAAAAAAAAAAAAAP/aAAwDAQACEQMRAD8A4wAiAXgEYCDwCIBeARgIMAIwFkBEAgwAth4Tt/snlpOROId91QgJlMkGRqNEH0FwvemICfirbiyw+1s/tWAmpS8YMZ4PztnfLPyXPeEbWHNEHYEZ9F026bR4fFMRuRB9RoggcL2zE0SVyn8WeFDY7Sa9Nv8Al7Q7ECNGVjm9hjSc3Du7kupGw/0lWWf6TzLP+J1LD9OnZW9+XWy8LJUoVNHtyOuF4zY8dQYKD5dAWcKk2yxPo1H06gh9NzmPHJzTB8kvCgXhRBqMNRYUCsKzhTMKzhQLwr2FNwr2FArCsYU7CsYUCsKxhTi1YwoE4VjCnFqwGTogmcO3JUt1op0KQMucMTgJFNg957ugE9zA3C+h7vuZlCjToUh4KTA0EiTA3J5kyepKqPw64V/oLOC9v+YqgOed2NOYpzt169ls1qtraYic/L6oI/8AUNpCIdhGgDCSDznn3VBxFfbWNJBgnYggzul33fct94+sLnN927GTiOXdBA4mvsvnOVpz88zupVpficTtt2STSMFwBLQYLoMA8i7QHNAghCQmkIS1AkhCQnEICECiEBCaQhIQKIQwmkIEDAEQC8AjAQeaEYC8AjaEGA1GAsgIwEGAEQCIBGAg2Xg+8MBg7HLsfsrrl0XliZ4QHExA5naVwWy1SxwI2+S6Dw3fzmRlnqDE/CUHUqL212mk8+L/AHf8hmD+3JFYKjmH2dQ4SDEkwDyIPIqruy9TUjwA7yQafnIk/FW9ssQqtDgJe0ZCdRu2YzQc3/GLhwBzbbSbGIhlcCMzAFOrlzjCezVzENX0ZZrOKjHU3+Jj2lrqbgDkQQQNCFwW+7rdZbRVoP1pvLQebdWu82kHzQVwas4UwNRYUCsKzCbhXsKBeFewpuFewoFYVjCnYV6ECcKwWpxasYUCcK6N+E/B5rPFsrN/wmH/AAQR/qVB+f8AtafUjooH4e8Em3v9rWkWZhg7Gq4asadhzPkM9O4NptpMDWAMDWhrWgABoAgADsgXanYBlktUvW1NEyTPJbFWqg5kjz+q1XiC0MaCXZZINOvy8BJWi3ray4kTlutpr2GvbXFllpzzeSGMYNgXnLEeQkrbuF+ArPYiK9qeK9VsFrYilTcNxObyDucukoNS4T/DepaQK1tJs9DUNj/GqDo0+4DzOfTdbhe16WayWd1moMY2z4XB1OJDgfeLic3E7k5qJxjxYQDgOh23XLrxt76pMnIoKqEJCeQgcECS1AQmkISECXBAQnEICECiEMJhCxCA2hGAsNCNoQZa1GAvAIwEHgEYCy0IgEHgEbQsgIwEGAFa3XaogHbT9Fnh1zG12OqtD2iThcJaTGUjfnC6FUuew3gA6P6erHv0Q0A/309D5QeqCHctqiCXfP6Fb/c15jIajoD9Vzm1XTWsdQMc4OaRNOq0Q14310I3B+Kv7r9oYOR7Afsg3q2UsJFRnuk+IcjzXP8A8Xbmxsp2xgMtilV7H3HHzy8xyW73VayBFSCDlH3kp1quxlWm+k4TTqNLXDoeSD5qARBqteILkfYq76NT8plrtnsPuuH3kQQq8NQLwrOFNwrOFArCvYE3CvYUCsCbZLG6q8MptxOO3Qakk5ADmU+xWN9aoynTEve4NaOp+m/kre9qrLKx1noZmYrVdHVHDUDkwHQfVBIu3gunVHittJr92MY58d3Et9VWcR8L1bF4iW1KZybVpzE7BwObT8Oqh0WVA32gOGNDpPbmtkufiLGPZ1Ria7wuGRBHKEHUuHnUrNQpUWQAym0RoSYlx6kuJJTbZWB1PVaqG+1djBjLIDmeXqU1tpcDhce0oLKvXEEDN20bhaVxM6cw9w5NMGSthqUXEiDn1MehVRxXcbi1tYCC0w/k4HR3KZyy5oHXZftCzWWiHlxdhMsaI8WI4iSev0VNf3FftmEMbhAzbnJnqtZv6q5r2gfmbJ5SNT8VUVapOpQevC1mocyoTgnEIHNQIIQOCeQgLUCHBA4J7gluCBJCAhOIQOCBLggTiEEIGNCMBYaExoQeaExoXmhGAgy0I2tQhw5j1TW5oMgIw1eaEYCDLRyVld95vpPaZls5/qoLQjAQdFtN6f1FnDRmWObUGekS05no4plitZaAHR6z9FpNzWh7XYWAuLsoGZPkthrVmtd4h4ychimOro+SDbbHeEQfhp5lbXdVvDm4SRJ9fRc5sJdGI5bz96KTT4jZRMDVBsvG1wC8KJDRFelLqRP5v91MnkcvOFxc0yCQQQQYIORBGoIXaLFe/tHMqDQ59Oo+q0j8Rrvay0CtTECsCXDb2jYxHzBB7yg07Ciwpgas4EC8K9hTsC9gQWXDBLKj6jfeawhp5F2U+k+qOz3Q6tWAMmTLieuZJKlcI2fE6pywj6lW9ttBoU3vgguMDn07BBRcVFjKYp0tG5efMrVroqn2h7T5ghOvC8iSSdSkXG2pWrEU2l0NOg3JyQdP4YtZcwgzIVxVs2Idcs/1Wv8AD9gq0ZNbIRkOXdbJYa0wEC6QjwuzUqnTBBYXS1wgteDhPzLT1TznqPMGEAoD7/ZBoHG3BtopxUotNaiMRlmbmgxk5ozOhzHwWhEL6HsVWq33WDD1cR8yqniLgShb5qBrrPWOr2gOa/8AvZOZ6iD3QcKLUVnsz6rgykx1R50axpc4+QXarr/CiyMg1nVax5E+zb6N8XxW5XddNGzNw2ekykP+LQJ6k6nzQcd4f/CivVh1seLO0/kbD6p7/lZ8ewW4WX8Lrub7wq1P76rh5wzCtrtZOZnQEz8lR3peYY/CDq0R/wBpIOfmEFdb/wAMLteIY2pSOzmVXH4VMQWg8WfhdaLIDVsx/qqIzOERVYOZYJxjq3Pot4q3w4kAO1jM7dfmrm7r0LAcTy4jPQDw7kdvvRB83OH321SyF178SrloWqm+00WhldgxPw5Cq0e9iA/MBmDvEHaOSOCBLghhNIQYUDAEYCw0JjQgtuHLhqW2pgZ4Wj36hEhoOmW7jsF0i7+HrvskBzW1an+6qQ8z0Z7o9Fq/C15toUQO7nbSSYAnyaFMtHEII8UGeew2jlCDfrPaaIADGtA/4taB6AKNbrustcH2lCm6N8Ia7vibB+K0ax35AGcjkc1tl0Xv7VgGWZ13gHE76BBTXrwAx8myPLT/ALKhxNPZ2o85WnXhddWzOw1qbmHYkZO/tcMj5LtVCjBjo31zlSq9jZVaW1Gte06hwDge4OSDgbWqTZbK+q4Nptc9x0a0Fx9B811r/wDE2RpxCiNZhznuaOgaXRCkvsAptwsLaTeTG4Gn/wAW5oNQsHDhs9M46lNlR4hzi6cLdcDYkk8z09SpUaFHMYqzuZGFs/GVfusrQfEQ7uTHxCVULB7oE9vqgpqtpqVMoLW7QIQG7WnXfvM9NFY1WDIzpn36LFF0n4z0QSrmyoxu0j9OfRTLXRFpaG16eJk5GS1zcolrhupVyCjJBMTr9lWl+taylNIiRha0TkJ3QabaeBqWtO0lnSo0O/8AZpHyWv3vw/Us0kllRo1dTdiwzpiaYLZ5xC2C+b7s9hpl9Woatb8oGsnQALQ7tvmtaKlRzhga4EHMkkOBEGUEjCvYU7CvYUFvwpWwPcOcf/Sfbf8AMUakHxMJkfBVt0vw1BOhWw/9ILKpe3/TqEFw7+8g5zbrtdAPOfQLpHBDKdnslMNaA53ie6M3EnIk9oCi39w43DipPxMPqz+7os3FTLGtbM5wOwCC/tVoxH7CGg/M59JBXrQwAjIcpjTske0iMPnrsgtqdaTv16qbZ357qip2jPn8h3KtLK8u+9UF9ZAO56ZKeFSU7SKeZ1/Ve/6u2Tr1OXqEF2XJdeqGiXEAcytZt3ELaQJmd/uMlz7iPjRzyRi8gUG4cR8TsZLRoWlpPIlc+vS+nF0kznOu8ZjsRmFrlqtz6skmAfiojpiMyOuaDY6d9dVY2XiICM8x11G49FoxCAoNvvW/AzG2ZDmnD1DgY/TyWiEKQ8ndKcECXBBCa4IYQGAmNCFqY0IGNeYgEjdYdTLvzH4ImhMaECm0njR3qFcWK+6lLCCDAiSOmfxMKC0JjQg6fw1xax4DXnz2lbay2tgQZB+PZcGYCw4qeTuWxW0XHxC4tjMRri0HxQdZp2kOHLofvJQrfUIaROR2y+uS1Wz3tU1BH/jBUw3gXiSgj2mofuflsoheTluhttpiTr0VcbxQW5adzkmOqN2VI234t1Hr2szl/KC5fbS3ySrXerqjCwuMHJUrrZKGlVmUEe0cPNcZxvedsRn6Kc27vYNa2IESDBEydc/JUtvvp1B2BrgHHOTGQ6KfcVoq1aZdVcXNxHACSQNMRE9cvJBMDV7CnYFnAgQBC3G6Lxx0QNxtz5rVcCA130iHskj8wHzQWtarWp1ZZm3Ut6ckd33maldznNAbTEBrdATmdPJVlW/8bTgaZgkxpAEknkpPCNPFTxO1c4k/fJBsNO2e1cNgN4z+CmUmNA2E7ZzmeShP8Blun3PVNFrEEgSefLzQPe5oB25fwsUbZBgHl9hQG1jVgOyJ5HLpmm2i007Pm+HHt6ZoLcuDhLjA6qit1806ZIxfFaze/FLqhhsgaZafstYtdsc4kmSg2a+L8Y5pDXQD8fLRao/xmc467oLPSL/E7TYc+qkuCCO4JbgpDgkuCBBCW4J7gluCBDglOCe4JTggS4IYTCEEIGAJrQgamNCA2hMAQtTWhATQmsCFoTWhATQvPc9niZJjVoMHyKNoTWhANh4jcD4so9fOStnsV9CrlMHnGy0+8LJPjbII1j5qJRrluQ8v5JQb1bqBgkGR56qqbTgnXmothvl7YDvLqrulWbUzB8ht3/RBDDA0ZJTquIKyFlMGTI7bbKmrtLTv2QZem2RuyS0ypFk97puUGs8UXDWc816bTUZAxBglzIESWjPD1GklbldVHDRpAR/psOWmbQcvVE9xaJZIc05RlB6FBZeKXVnilWZjcZAdHiaczOIajfORqgm4F7AnYFnAgj4FjApOBCWoFUrL7QlvMH5K8um7202xPSNv2US6GeM5T4TlpKsqZMiNDynLFrsgIsLpA+BzRm7iwS8iNe3NSDVbSbI16Rn+q1i9r4qPyBy2zHnkgVe9+ilDWZmdM9vNUFqtL6pmoY6fqs2kBoLnZk55xPlkqJ9pGck/AoJtorAaQkUaHtDJ90fHomWW7i6HPOR0EQT3VhgjIZAII5aluCkOCU4IIzgluCkOCS4IEOCU4J7glOCBDksp5CU5AhwQpjkKAmhNagamNCBgCa0JbU1oQGwJzAgaE1oQG0JzQgaE1gQG0KsvCxFplo8J5D3fRWzQmtCDW6VQGA6O5/lTaDnMgtmNtvTf5J9suNr5NI4Hax+U/olXeDJp1WnENZjyOKcwgv7qvwaVIHQ/vorW0UWV2y2M+2fyWsPuwcg3tr6/urG7zg/MT2n9ECrTZSw5jzKiveBBW2NpCq2C3bU5KivPh6oJwCUB2O1tMYj0icj3Vzd1jsgl8gOIPinMHtouc2s1KZhwIR3fTtFRw9mx7tIMEN83HIBB0QN5Zr2FesFmNOmxrjJDQCeZ3hSMCCPgQlilYEBYgGxiHcsirSgRqCCdxv3Va3wmQvMqS6RPXL5ZIH3iCZy17/KFTvowJ075A94OauqtPKYjlOvp+6guok7/ABbl5lBr96nLNs9nFU1KyGq4D2bWie5I+9ytivppBADjJ3+wjumxtYQTmTEk5klBDqU8OXLL0SHBXF92fBUkCA4AjvofvqqpwQR3BKeFIeEp4QRnhKcE94SnIEPCSQpDklyBDkp6e4JTkCXJaa5LhAxoTGoAmNQMaE5oSmJzUDGpzUpic0IGtCcwJTU5oQMYE5oS2BOYgY0KFe9n92q3VmR2lsqwYEVWnLSOYQR7JWlo8Py+MFTaAkgAZeRVZdLcJLDtpr6CD3Vt7LYQI3/lBd2OmQOWkdO6n0aeWvw/gKmsL41zHc5c4VgKkTtkZzPrzQH/AElP2mbROcmASPVLq0cJhDZqkPE5zOeenPPTUeqkvdi8v5yQRwxZwJwYiwII2BC5qlFiBzEERzUsvggHopTmqHbKUtMbZoHPMj655Lz2wBrGcj4qvs1SRyIyPI/upVGuIw776aoId40A4gzkT89AE+yUdDGWg/leewHfQzA26KZZGhuukDP6IM33ZMdHEPeZ4j/adfofJam8LoFgcAIdoRBnfp8Vpl7WT2NRzNgcv7Tm34fJBWPCU4KQ4JD0EdwSXhSHpLwgQ5KeE5yU8IEPSnBOclOQJcEEJjkCAgmtSmpzUDGJzUpia1A1qcxKanNQNYnNSWJ7UDWp7AktT2IG0wnRIS6aewIKypTioDvn5qypGc8h3KiV6QJnkn0SGjX76ILGzOMxH2eSnZ5D7yy03UWy1W7adfnzU1z8pgfeyAXwCZkddo6Jl3NyPOVCdWJnoJz210VldzsTQeaCU1iLAja1NDEEZzEpzVLe1JeEER7Uh4Up4SHhBRuZgeQZE6FE92cHf3SOak3g3KfJQhvlPKM9dUErHzyIERzUqg6W850z+WaqQTucx+uqsKLi2DtOffYoLqg0Rnko/EdgFamHj32j15g/fzS6FqJHOMo65b/eqsaTwQWx6c9ig564JD1ecQWHA7GB4Xa9Hbj6+qpHoEPSXp70l6BDkp6c5JcgS5KcmuSnIFOS0xyBB//Z"/>
          <p:cNvSpPr>
            <a:spLocks noChangeAspect="1" noChangeArrowheads="1"/>
          </p:cNvSpPr>
          <p:nvPr/>
        </p:nvSpPr>
        <p:spPr bwMode="auto">
          <a:xfrm>
            <a:off x="155575" y="-1150938"/>
            <a:ext cx="4714875" cy="24098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pic>
        <p:nvPicPr>
          <p:cNvPr id="22534" name="Picture 6" descr="http://soshable.com/wp-content/uploads/2013/04/Hands-Talking-To-Each-Oth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857496"/>
            <a:ext cx="3643338" cy="1862151"/>
          </a:xfrm>
          <a:prstGeom prst="rect">
            <a:avLst/>
          </a:prstGeom>
          <a:noFill/>
        </p:spPr>
      </p:pic>
      <p:pic>
        <p:nvPicPr>
          <p:cNvPr id="22536" name="Picture 8" descr="https://encrypted-tbn0.gstatic.com/images?q=tbn:ANd9GcRYrT-TPrb0gSS1T7_qdoyeBbGgJCEVCXzEKVxcJwM1LMnekXOls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214290"/>
            <a:ext cx="2857520" cy="19022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200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Mārketings </vt:lpstr>
      <vt:lpstr>Mārketings</vt:lpstr>
      <vt:lpstr>Mārketinga būtība</vt:lpstr>
      <vt:lpstr>Mārketinga galvenās funkcijas :</vt:lpstr>
      <vt:lpstr>Mārketinga darbība skar šādas interešu grupas:   </vt:lpstr>
      <vt:lpstr>Mārketinga kompleksie elementi</vt:lpstr>
      <vt:lpstr>Netiešās reklāmas</vt:lpstr>
      <vt:lpstr>Netiešās reklāmas metodes :</vt:lpstr>
      <vt:lpstr>       Tiešais mārketings</vt:lpstr>
      <vt:lpstr>Atbildes sludinājuma koncepcija :</vt:lpstr>
      <vt:lpstr>Slide 11</vt:lpstr>
    </vt:vector>
  </TitlesOfParts>
  <Company>kttpv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Mārketings </dc:title>
  <dc:creator>skolotaji-1</dc:creator>
  <cp:lastModifiedBy>skolotaji-1</cp:lastModifiedBy>
  <cp:revision>11</cp:revision>
  <dcterms:created xsi:type="dcterms:W3CDTF">2013-09-23T07:06:19Z</dcterms:created>
  <dcterms:modified xsi:type="dcterms:W3CDTF">2013-09-23T08:54:12Z</dcterms:modified>
</cp:coreProperties>
</file>