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91744-09D7-48AA-B203-53C5ED499055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A31B9-C29D-479A-9D11-B61E369F404A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31B9-C29D-479A-9D11-B61E369F404A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B722-1618-4C08-937E-0AFF24FDA432}" type="datetimeFigureOut">
              <a:rPr lang="lv-LV" smtClean="0"/>
              <a:pPr/>
              <a:t>01.07.2014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80B4-F855-4E91-9B9F-7D14C0CF66F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Sadale 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err="1" smtClean="0"/>
              <a:t>Starpnieki,kanālu</a:t>
            </a:r>
            <a:r>
              <a:rPr lang="lv-LV" dirty="0" smtClean="0"/>
              <a:t> </a:t>
            </a:r>
            <a:r>
              <a:rPr lang="lv-LV" dirty="0" err="1" smtClean="0"/>
              <a:t>veidi,vairumtirdzniecība</a:t>
            </a:r>
            <a:r>
              <a:rPr lang="lv-LV" dirty="0" smtClean="0"/>
              <a:t> un mazumtirdzniecība</a:t>
            </a:r>
            <a:endParaRPr lang="lv-LV" dirty="0"/>
          </a:p>
        </p:txBody>
      </p:sp>
      <p:pic>
        <p:nvPicPr>
          <p:cNvPr id="12290" name="Picture 2" descr="http://thumbs.dreamstime.com/x/agreement-intermediary-1618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395867" cy="2928936"/>
          </a:xfrm>
          <a:prstGeom prst="rect">
            <a:avLst/>
          </a:prstGeom>
          <a:noFill/>
        </p:spPr>
      </p:pic>
      <p:pic>
        <p:nvPicPr>
          <p:cNvPr id="12292" name="Picture 4" descr="http://www.theventureedge.com/media/blog_images/david-and-goliath-sum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428892" cy="277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/>
              <a:t>• preces faktors (preces pašizmaksa, iespējamie preču bojājumi, </a:t>
            </a:r>
            <a:r>
              <a:rPr lang="lv-LV" dirty="0" smtClean="0"/>
              <a:t>preces tehniskais </a:t>
            </a:r>
            <a:r>
              <a:rPr lang="lv-LV" dirty="0"/>
              <a:t>raksturojums);</a:t>
            </a:r>
          </a:p>
          <a:p>
            <a:pPr>
              <a:buNone/>
            </a:pPr>
            <a:r>
              <a:rPr lang="lv-LV" dirty="0"/>
              <a:t>• </a:t>
            </a:r>
            <a:r>
              <a:rPr lang="lv-LV" dirty="0" smtClean="0"/>
              <a:t>uzņēmuma </a:t>
            </a:r>
            <a:r>
              <a:rPr lang="lv-LV" dirty="0"/>
              <a:t>faktors (vēlme kontrolēt sadales kanālu, vadīšanas prasme, </a:t>
            </a:r>
            <a:r>
              <a:rPr lang="lv-LV" dirty="0" err="1" smtClean="0"/>
              <a:t>fiannsu</a:t>
            </a:r>
            <a:r>
              <a:rPr lang="lv-LV" dirty="0" smtClean="0"/>
              <a:t> resursi</a:t>
            </a:r>
            <a:r>
              <a:rPr lang="lv-LV" dirty="0"/>
              <a:t>);</a:t>
            </a:r>
          </a:p>
          <a:p>
            <a:pPr>
              <a:buNone/>
            </a:pPr>
            <a:r>
              <a:rPr lang="pl-PL" dirty="0"/>
              <a:t>• starpnieku faktors (starpniekiem sniedzamie pakalpojumi, </a:t>
            </a:r>
            <a:r>
              <a:rPr lang="pl-PL" dirty="0" smtClean="0"/>
              <a:t>starpnieku</a:t>
            </a:r>
            <a:r>
              <a:rPr lang="lv-LV" dirty="0" smtClean="0"/>
              <a:t> attieksme</a:t>
            </a:r>
            <a:r>
              <a:rPr lang="lv-LV" dirty="0"/>
              <a:t>, starpnieku finansiālais stāvoklis).</a:t>
            </a:r>
          </a:p>
        </p:txBody>
      </p:sp>
      <p:pic>
        <p:nvPicPr>
          <p:cNvPr id="23554" name="Picture 2" descr="http://alidavies.com/wp-content/uploads/2010/03/Taking-a-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59626"/>
            <a:ext cx="4429124" cy="269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Sadales kanālu veidi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Sadales kanālu raksturo </a:t>
            </a:r>
            <a:r>
              <a:rPr lang="lv-LV" dirty="0" smtClean="0"/>
              <a:t>līmeņu </a:t>
            </a:r>
            <a:r>
              <a:rPr lang="lv-LV" dirty="0"/>
              <a:t>skaits.</a:t>
            </a:r>
          </a:p>
          <a:p>
            <a:r>
              <a:rPr lang="lv-LV" dirty="0"/>
              <a:t>Sadales kanāla līmenis ir ikviens jebkura veida starpnieks, kas izpilda jebkuru </a:t>
            </a:r>
            <a:r>
              <a:rPr lang="lv-LV" dirty="0" smtClean="0"/>
              <a:t>darbu preču </a:t>
            </a:r>
            <a:r>
              <a:rPr lang="lv-LV" dirty="0"/>
              <a:t>kustībā, kā arī tās īpašuma tiesību nodošanu galējam patērētājam.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Nulles līmeņa kanālu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lv-LV" dirty="0" smtClean="0"/>
              <a:t>veido </a:t>
            </a:r>
            <a:r>
              <a:rPr lang="lv-LV" dirty="0"/>
              <a:t>ražotājs, kurš realizē preces tieši patērētājam. 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Tie </a:t>
            </a:r>
            <a:r>
              <a:rPr lang="lv-LV" dirty="0"/>
              <a:t>ir </a:t>
            </a:r>
            <a:r>
              <a:rPr lang="lv-LV" dirty="0" smtClean="0"/>
              <a:t>tiešie preču </a:t>
            </a:r>
            <a:r>
              <a:rPr lang="lv-LV" dirty="0"/>
              <a:t>realizācijas veidi:</a:t>
            </a:r>
          </a:p>
          <a:p>
            <a:pPr>
              <a:buNone/>
            </a:pPr>
            <a:r>
              <a:rPr lang="lv-LV" dirty="0"/>
              <a:t>• tirdzniecība iznēsājot ("no durvīm līdz durvīm"), jeb preču </a:t>
            </a:r>
            <a:r>
              <a:rPr lang="lv-LV" dirty="0" smtClean="0"/>
              <a:t>izplatītāji (</a:t>
            </a:r>
            <a:r>
              <a:rPr lang="lv-LV" dirty="0" err="1" smtClean="0"/>
              <a:t>Oriflame</a:t>
            </a:r>
            <a:r>
              <a:rPr lang="lv-LV" dirty="0"/>
              <a:t>, </a:t>
            </a:r>
            <a:r>
              <a:rPr lang="lv-LV" dirty="0" err="1"/>
              <a:t>Avon</a:t>
            </a:r>
            <a:r>
              <a:rPr lang="lv-LV" dirty="0"/>
              <a:t> u.c.);</a:t>
            </a:r>
          </a:p>
          <a:p>
            <a:pPr>
              <a:buNone/>
            </a:pPr>
            <a:r>
              <a:rPr lang="lv-LV" dirty="0"/>
              <a:t>• sūtījumu tirdzniecība;</a:t>
            </a:r>
          </a:p>
          <a:p>
            <a:pPr>
              <a:buNone/>
            </a:pPr>
            <a:r>
              <a:rPr lang="lv-LV" dirty="0"/>
              <a:t>• tirdzniecība ražotājiem piederošos veikalos (Laima, Dzintars u.c.).</a:t>
            </a:r>
          </a:p>
        </p:txBody>
      </p:sp>
      <p:pic>
        <p:nvPicPr>
          <p:cNvPr id="26626" name="Picture 2" descr="http://img263.imageshack.us/img263/4955/b6a0bba01684ded51e66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071546"/>
            <a:ext cx="1731927" cy="1985943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S8f8lGzu0WUnhreZd3V5dkEeFLLf0auJ8H_DRvvxjvvG5327yi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563712"/>
            <a:ext cx="3143272" cy="129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Vienlīmeņa</a:t>
            </a:r>
            <a:r>
              <a:rPr lang="lv-LV" dirty="0" smtClean="0"/>
              <a:t> kanāls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sastāv </a:t>
            </a:r>
            <a:r>
              <a:rPr lang="lv-LV" dirty="0"/>
              <a:t>no viena starpnieka. </a:t>
            </a:r>
            <a:r>
              <a:rPr lang="lv-LV" dirty="0" smtClean="0"/>
              <a:t>Patēriņa </a:t>
            </a:r>
            <a:r>
              <a:rPr lang="lv-LV" dirty="0"/>
              <a:t>preču tirgū parasti tas ir</a:t>
            </a:r>
          </a:p>
          <a:p>
            <a:r>
              <a:rPr lang="lv-LV" dirty="0"/>
              <a:t>mazumtirgotājs, kas pārdod preces mazumtirdzniecībā. Biznesa tirgū starpnieks var būt </a:t>
            </a:r>
            <a:r>
              <a:rPr lang="lv-LV" dirty="0" smtClean="0"/>
              <a:t>arī aģents vai brokeris</a:t>
            </a:r>
            <a:r>
              <a:rPr lang="vi-VN" dirty="0" smtClean="0"/>
              <a:t>.</a:t>
            </a:r>
            <a:endParaRPr lang="lv-LV" dirty="0"/>
          </a:p>
        </p:txBody>
      </p:sp>
      <p:pic>
        <p:nvPicPr>
          <p:cNvPr id="27650" name="Picture 2" descr="http://mama.ua/file/uploads/2013/10/2013100752527d6837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14818"/>
            <a:ext cx="4286280" cy="2411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Divlīmeņu kanālā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ir </a:t>
            </a:r>
            <a:r>
              <a:rPr lang="lv-LV" dirty="0"/>
              <a:t>divi starpnieki. </a:t>
            </a:r>
            <a:r>
              <a:rPr lang="lv-LV" dirty="0" smtClean="0"/>
              <a:t>Patēriņa </a:t>
            </a:r>
            <a:r>
              <a:rPr lang="lv-LV" dirty="0"/>
              <a:t>preču tirgos tie ir </a:t>
            </a:r>
            <a:r>
              <a:rPr lang="lv-LV" dirty="0" err="1"/>
              <a:t>vairum</a:t>
            </a:r>
            <a:r>
              <a:rPr lang="lv-LV" dirty="0"/>
              <a:t>– </a:t>
            </a:r>
            <a:r>
              <a:rPr lang="lv-LV" dirty="0" smtClean="0"/>
              <a:t>un mazumtirgotāji</a:t>
            </a:r>
            <a:r>
              <a:rPr lang="lv-LV" dirty="0"/>
              <a:t>.</a:t>
            </a:r>
          </a:p>
        </p:txBody>
      </p:sp>
      <p:sp>
        <p:nvSpPr>
          <p:cNvPr id="28674" name="AutoShape 2" descr="data:image/jpeg;base64,/9j/4AAQSkZJRgABAQAAAQABAAD/2wCEAAkGBxQSEhQUEhQWFRQUFBUUFRcVFBQUFBQVFxQXFxYVGBUYHCggGholGxQUITEhJSkrLi4uFx8zODMsNygtLisBCgoKDg0OFBAQFSwcHRwsLCwsLCwsLCwsLCwsLCssLCwsLCwsLCwsLCwsLCwrLCwsLCw3NywsLDcsNyssLCsrLP/AABEIAMYA/wMBIgACEQEDEQH/xAAcAAAABwEBAAAAAAAAAAAAAAAAAQIEBQYHAwj/xABBEAABAwEFBQUGAwYFBQEAAAABAAIDEQQFEiExBkFRYXEHEyKBkTJCobHR8BRSwRUjM2Jy4UOCkqLxJFNjc7IW/8QAGAEBAQEBAQAAAAAAAAAAAAAAAAECAwT/xAAfEQEBAQACAgMBAQAAAAAAAAAAARECMQMhEkFRcRP/2gAMAwEAAhEDEQA/ANhARoILTJFEyvycR2eZ/wCVhp1OSfkKrdo9r7uxkfne1p401yVnaMyskuG0RudIAMxhrmSQpicnFXQqhWm0Rh4calwcHZDnxV1nmrhd+YAjoQuuiNtxIqa56+h/uoiRxpr7x+IUxbW1OnEeo/soiTf5H0Oa5VqGmfHh9Fztg8JB4fFOjHu5keuYXG05nlkfPQqKiLOMkQeQaIO8LyOOaSTmgfRvqOf1SJYiPE05ivmOCbxP4VNOFTT0Ths1fkg7slD25dDxB3jyTa6hm855ZV80ipY7ENKZjiOPVO7EKMP8xLug4lULkkwipHTqoW2y5U3nenVrtGI5aDIfVFd13vtUzIoWF8jzRrdw4k/yhBGlvhaeuu8LrC5u8rfD2W2V9ijs8gpOwVNobk8POuurN1Fkm1Oxk1gkEctHh1cD4zUPHMatPJBExOYd/wAE7aQNM/Og81xisbh7IOflXzTiOxECrvTP5JAf4h/FrRyBcQpi4NorRZX44JGPNDiYRk4cCEyhZ9/qic2n1AzHMqjdtktoo7fDja3BIw0kYT7J4jkVOYBwCwPY++32a1MeDq4NePdewmlFvyM0WEcEMA4I0EBYRwQwDglAI0CQ0cEmRopouiTLog7oIggsg1n/AGuv/dQN4ucfQBX6qoPa0Rhs9fzPPwC1x7Sso/BSPHha1g/M7VWew07lrS4OLRhqOLa/VQjg6QhufQaKZsdnETcAPi1p6VXSQFaG5cKCvp9lQswz8yPUZKfmP35UUPaGCpPR3mDRYsUwMtB1Ap1BouJhrm7XfwCcE5nqRyFdE0l8ZpnQe1zprUrDSOvdgqC0192g+CtmyvZ/NOBJaD3MWtD7bh+ihJAKVoKD2Rp5q03RtdJA1kcre+Y2mpOIDhz81nlLZ6XjZvterquqGAYbPC0Cmbqe11J1UbeuxlnnxOLAx596PwivTQp3YL/itVQJQxrf8PR5Ce2a9onktjq4NNC73ByrvXCyz3uPXLx5TGZXr2f2lh/dubK3/S+nTeomW5LS5wjZC4biX+EV68FuErcOdQQUznIOoqr/AK2Od8U/ih3V2M2qSjp5oom8GVlPqMlYh2eWi7Wvlu+bG8to/ExveBu/uyrFcs74JBRxMTjRzToODm8FdsX1XXhz2OXPh8bjzrbb5tcuUs8pzzbiLaEHeBwUVNHiOJzi4nUucSfMner32rXU2C0slYAGzgkjcHt1IHRUcTjj+p+gXTWBNbwr9/NJmBpUVqPvVIfLTT781zktP3wV0J74Vo4Yd/Lqg5xrw4cD1SHWgH2hX5pHfAaZjgUDim/QjPoa6hejLrcXQQud7RijJ64RVYLstYRa7TFEDRpeC8mgDWtNTmV6EDaAAaDThTcAiUdEEEEQEEEEASZdEpJfog7BGkj9EpZQRWbdqLsU8TSWhkcdSajIk6U6Jvt32otic6Cx+N7cnSbgeDVlNtktVpdikxHOu8rUE9bNoYohhhzO92/yUOzaAiRr66HP+k6hRjrrp7WIcyE2ksbhpmPQ+iXlVyNQmIwtIzDhiBHAqHtzh6/IpnspemKIwyZFmbSfycKrteg09Fb0hk9uLpv6hcK4sh7ANTTVx4DklOfXI5DfTiN/RB09MmjP4N6LDVCV2YBpXcBp1PBdWkk5/U/8LnCAKnUnV1NeVNyWxhPIdfkdyoJpq4kZUBqdNealrBtBaIWgMfRo0bhBGfzURjGg0G/efNKL93AfeSnr7X3Olnsm10oJMni5DJS0e3MYH8MgjzVBD6Zn+1UI/EVm8I3PJyXR22LpXsijY7HI9rG+HIVOteQzWoW6+o7O0CWVrS0AEk8BQrA7PM5ha5ho5pDmkbiNFrZ2Lsl6WdlpIe2SZgLqPJaXDUFprSpG5X44l5b2oXaZtXHa5I2xOxMiBzHvOduHoq5dt0Wif+FE4j8zhhaPVaTdmx8FncR3YxNJFTmcuFVY4Y6DSnxXC+b8jtPB+1msfZ7OWYnTMa7hhJHzUXbdirXG0uDWyAZ+B2fotffFWu+qqF8TTxOe6F1MOboznUfmB/RJ5OX23fFxz0yaS0UOGhxVoRwPApzZ4Cc3+idXnhNoleNXEOPIkaLm1/D76hemdPLZlOoqDTKnDIj6hWrZjbGeyvAc4yw6FjjUgb8JOipotHDd8/olQzElaR6Ruy8Y7RGJIXhzT6tPBw3FOlgNwX9JZJBJG46gPb7r26EEcab1vFitTZY2SN9l7Q4ee5Ky7III6KAkT9EuiTLogWNPJVztEvc2WwSvZk947ph4F2RPkrG3QKsdpMQNjxUr3UjX0PWikSsTue7BHSSRuRqRi57zVS77S2mRbyo4LhbLeHgteAQ6mXBNZRAxpLo2gAZUrUndTNdOkdJaBuZrvyzUJaZWuJAFT8ua7XbZDanHD4I2gl78/QbtFaNlbhZKcZb+5b7AcM5SPfPLgFntelcuy555jWJpNNHeyweZ18lNW+47SGVLWuLdQwknoMlfAxraAZAaACgHkMk3tV5Mj9pwH+6tOACvxSWstdd1odpBIOoouf4C0N9wU4E0WgT35irhxU5j4gqGtNqJPiz3HmDoVjGlXf37fc9PomhtLq0eS3iAKK0vdn8Dz4FMrbZ2yDxD6ghMIiGTjQf2XUPP/P1UdaoDG6lctx5c0cc5CjSUYwnM/fVH3w0b5nUf2UeHk6nLh96Jw11Pv9d6B73n3X9d63vs0YW3dZ67w4jkCVgV22czysiZq9waeX5iR0W33jtNDdtjDnEUY0MiZvkeBk0cq51VBXzM38VKAa0IrTcaaIjOBv8AJZDFt+8vc9wdie4udShAJ+ikHdobTQFpryC818d3Xp4+SZI1OOWunpvVK22tT48cjRmxvhPukb2nmq2NtC6pY0g83AIrdtWx8LmTAOxNIwg1zI1PRWcbrV5zO1WspxVcTm41cd1eC62iUNbQak0FFHwNxgDRrfT+6cl43DTf9F6I8hTOG/fyTiH5D9U3jbTPTeugdXIabzxVD1j9fvetq7LLYZLC1p/w3uYOmo+aw+P5ZLcOyyyll3tJ1ke5/lkP0V1lbwjQagoAkS6JaRLog6tUPtjDjsNoH/jLvTNTNUxv1tbNMP8AxO16KTtl59njAGN2TRrz5KJsUDrdPR1RE0jHTcDk1o5lC+bW6V4iizA8IppXj61U/dcLbMGxt1aC95/M+h38Bp5LX2v0li2MyNskTaRsFZaZAAeyyu8nf0U+LYGCgIoMsqEDgAFV7gf3cZcc3ykyONdanIZrhbL2bG2rySS45ZZrfTMTk94d4SGOoNDhqehrx+qbAMaa5YqV48iqi++ycmeFtdBrrWqeWQupiNa60OWu6p9VPlGkxarSB8R66KOLqjPeCPMaLhNaDXMjQHI1QEgP+pYUuWSv+kH0XNz8/MfFIc7LyK4SSfogb3gzEw8R+igw8c/JSdunoMt6jpRQkjepVhYPNd7Oxz3BrRUkgAaAk6JjWnVdZpq8uQ48VFbDclwMumzPtdtI7zDoM6A6RsO9xO9ZVtBfkttlMkumYY0ezEyuTQOPErhNeM0kbYnyyOiYcTWOcXAHlVN+QVCRwA80eHcPVKpREoE6JGJLel2azVKDvYpThoG186DzXf8A3H4D6pcUIAz+wEqgGS0OeAnN3LLcuoFdNEnMru3Kn395IH9zXY60TRQM9qRwGW5vvHyHzXouyWVsUbI2DwsaGN6Aa+eqz/sguDAx1seKOkBZCDqGV8TvMj4LRkZKajSQUCUBpMuiUCkS6IOo0UdtJGXWS0Nb7RifSnRSLNAgfvmoy80XU0REyOAGoYN9a5k9F3ZbGnHU+67XotA7QuzzEHWix5EAl8O48XM4dFkFpLhUHInKm8cVVWeC8Q6ytLdQwA7uX6JlHcfft72R5ALhhHIag8M1FWCagDTo7wHoTQHyKtNoeGANGjABlxG/zqtT32nSJtlsYPBG3CG5eClD5po2VxFBkDmSSSTupVKteEuLi2hO9p55Vam4Df8AuHzbwWWndjaDy/Vde8of8yatJ57h6o3S/OqBwZajyK4SS0++S5GT4D5rjI+taKaOFqzpyK4ELo9yQQo0RRABLAR0QJRo/vqrJcGwdttdDHEWMPvy+BtOVcz5Kmqy4qW2d2YtVudSzRFza5yO8MTeNXnXoFrmzXZHZoaPtTjaJBnh9mIHpq7zWhRMZGyjQGRsGjQGtDRmcgiWvPe2WycN3RxQueZrZL43uBwxwxjcG7yTvUBZ4wPipHaa9jbLXPOdHPozlG3Jo+aZKkBzt3kuYzyRPK6NFKcUUtjVObJbPOt1pZCMmDxzO3NjG7qdKdVCgUzK3fs6uP8ACWNpcKSzUlkO/P2W+lPVEqzQwtY1rGDCxrQ1o4NAoAloqoVRBoIIIDail0QqieckC26I6omoLKDqqftP2eWW1REMaIpgS5kg/MdzuLSrggg8x3zck9kkMU7C1wOR91wG9p3hSVrOJjX6Yw3zOh+S329LshtLO7njbIznqOh3LJtudm22IMZEXOjILmYsy3PNtd+q3KVRHTZk03pEjxll971zp9+qS9331Uqll/1+iQT8qLmX/fREsgOckPdTRaT2bdn8dqjba7VUxYnCOIZY6GmJx4dFoTNgruBr+FYetSrEebi0nmU/sdx2mX+HBK/pG6nqvS9kuSzRfwoImdGCvqn4y0+iq689Xd2ZXjLrC2McZHgfDVWu6uxnQ2m0/wCWJvwq5azVCqCv3HsXYrJQxQNLvzv8b/UqwE/eg9ECiRAVS7UL7FmsLwDSSf8Acs455vPk0FWwlYt2zW4yW1kVfDBEMv5nmpPw+KKoUYy6JTzu4fZSa7hT/hGBT74o0PTr91XWNvqksbxS0E5sXdP4u2QxkVYHd4//ANbM/nRegpHU4cBuWb9jd14Y5rSRm9wiZ/S3Ujzr6K43/fdmszCbRK1jgMTWnUiuoCluROM2+0wgq3tHtnZ7EyF7w54nzaI6EhpAOIjhmpq7LxjtETZYXB7HioI15gjcRwVQ8BQSUaA0mTRBB+iBbXI6pIQRNHVFVBBEGqV2pwAwRvr7Li2nUV/RXRV3tAjDrE9rmgguFTvZ/MOB+qTsefbQ/wARpxTZ705vCyuY4g5CuW+vDNN01ogBLZGXODGglznBgpxJp80sN1PAVV27H9n/AMRa+/eKx2bxCuhlPs+mqmI2W4buFms0MA/wo2tPM08R8yn6LEiVQaIlBEiggiqhiRRoqoVSSUQxv2+I7JC6aY+Fug957tzW8154vy9X2u0SzvydK6tB7o3D0Vp7W73dNbe5B/d2cAAbjIcy6nGmXmqUEahLG810aOKIGmiNv3+iKUEpsZJAbq4hoHEkoqfD9P7q1dmt0fiLa1zh+7g/eu4F3uj1QbDs/dws1mhhGWBgB/qObviSq52q3N39iMjW1fA4PNB4jFXxtHkpn/8ASwOn7iN+OVoxSAeyxo1OLkq7tl2gR2esVnwyyEeJ3tRNB1H8xV2VlTu0qwNAs08TSIZYI8HEBrQKclfeyu5X2Wx4pHZzu70NBq1jaUFCN53rG7yveW0U7yQlrcmN9xg4NboAtX7G5JDYnh/sCYiPXgMXks8Z7XldX8FGCuYKVVbQtIlOSMJMrslAthy8kuq4sOXklYlGXSqFUgFHVAqqr+3c4bY5A7V5DGjmTX9FPVWe9sFqwR2cV95zvMUQZdbrqfUkVpXKp+SKz3E4iriG8t6np56eIZh2fwTB85cdct4Wsioq22IhzIo/E95oAN5JoB6legNjdnxYbJHBq/25D+Z7sz9FiGzTjJedmA3TMH+k1K9EuOZWSghVFVBEHVFVESiJQGiqk1REoFEphfl8R2SB88p8LBpve73WhPCVj3a7fveztszCCyHxPpoZT9B81VimXteLrTPJO/J0ri4gbsqAelE2aOSS0JVaLLZYZySm5ffouQY476feaVgPFUdMX1+/Nbb2fXCLPYgHikloGOQ72hw8IryFFkOzl1OtFqiiAqHPBdQaMGZJ4L0K1oGQ0GQ6BWJWOW3s6t7pX4GxhhcQHd7Srd2IU3qoX1db7NK6GTCXMNCWOqytMwCvSeKnoT8F50v+Uulkc45mR59XEqWIYWCyvlkZGwEue5rQBxJpXyGa9H3LdbLLBHBGKNYKHi53vOPUrBtgsX7SsmGte9rlwwuqvQpVgNGCk1QqqF1RSnJECkynJAbXZDolVQY3II8KyyOqGJJQogWHLI+2m20tEDK5MiJpzcf7LWaLFe0poltk7gC7uqNIG8BoNfihEFdNuxswOyLSaV3tSpm60ICg3RvYBI8Yc/CDk51d4brTqlWvvKBz2Oo4VaatIPWhV1pZOy6zmS84T+TG8no0hb+V5s2IvXubbC4ZAvaw86uAPzXop0uaiU4KJNu8KLvSmIckoqpsZkXfq4HBQTb8QUPxCoh9utoTYbK6VgBlccEYOmIjN3kvOs1se5znl2JziS4n3nHMrRe2q9CZYotzG1pzPFZhqVm1uHsVvO8VTmC0h5oGurlkBU/BRjWqUuu8jEfCQ3+YAYh0UinLW109N/mEC13D0+Kl7psVitAcJpXRyGpbK11HB27E0+0FB3lDarKQJG1a7+G4jwvbXVrgqNX7HrI0QzTEfvHSYK00YBoFoFVlvZTtXG3/AKSRpa6RxkjcMwXb2HgtN/EtWoy60rUcQR8F5yvyOkzwdQ5w8w4r0SLU35/Jedr+dWeX/wBsn/0VOXQsnZJYHyW4SgeCBji526pyaPmtpqsy7Eso7W45AyRtHUAk/NaX37OKs6CqowUgTM4o+9bxVCqopDkh3jeK5yytpqgdgo0gHJHVYZGgk4kMaAy4DM7gT6CqwGa6Z7w/Ezsc7vGzlzoRlSIkgPG8nJb091QRuIIPQiiw/aa4LTZpDgbJhq7xxl1HNJqPZzyqckFKvKwzMcTI1x3YnEkkcKps97nUGgaKeGvxVgZeEsQDQ/CBWgc0HXWuJco7ZI4PY4tdG+pcBhacgaUNOOaVpEWUva4Fh8TSHN01BqCPNej9l74NqskMzhRz2eIcHDIrB7ttXhLTG1x3HIOHmtH2YvyZsEcYawBgocvupViVoWJFVVv9tS6nCB/SUk35Juc3yCuosyCq/wC2ZfzfAIxfkvEHyTRZiiVfF/u3tC6C/me8COmaDMu2B/8A1uX/AG215nNUQNKv+391yWq0uljc1zSGgCpByCqzrimHu/ELNjcRXdOO5c3AjUUUt+y5R7hr5KUuS7gA8WmLGHABoBoWniCphqrskU1YL0Lofw00rhCHY2gtxhruR1aFzva5C01ia8t4OAqPMaqJc0t1Dh1BRVluq7Z6yTWQ953BBOHN9PzBupCuVy9pGjbXGQR77cj1LSs92cvd1mmZLHixtIyBpiG9rhvBWhX1tParSB+Fu4wtLcz3TJC478+CqVY7NtpY3kAS0rx0WVbS0NolLDVpe4gjPIlPZrltcjSP2bheTUyUEZ+LgAEyvS7ZYA1szGMcW1DWPa8BvFxaTQq7qJTYLaqOxMnbMHODntLQ0e9oemVFq9026O0RNliNWu46tO8EcVg1gux07y1hAoATU0C0XY67jZagzudi9wCjAePVWDQMCGAfZUN3/NF3vVUTWX2UiUimoUQZRzSXyCiui5gJSKqC5siogjCIhAlwSTw3JZCKiBjabshk/iRRu6sChrTsNd8ntWWPqKj9VZSEVFdFVh7PLvaatgAP9RUrZrggYQWs9nTOo9FK0Qorg4uiBFCB6BN33fEdY2+lE9KSgjnXND+SnmUh1yw/l+KlKIiEENJcEe4kfFNJdnj7rx5hWOiKiCoT7NyfynzUfNcTxqz0V+cERagzd1301aUkWQDctGlgB1aD5JpLdkbvdp0RVGFlHBB1gYdWg+QVtkuBvuuI6ribiO5wKKqn7DiP+G30onEd1tGmIdJJB8ip510SDcD5rmbG8e6fRBBWq7I8Li4SOAGYxyOJ5AYs1Tr9jgAb3Ebma46sc0HgDXetHtbJGtOBgL9wdUD1VRvux2+0Ua6JmGujXADqTqpRHbB2cPmlDgCAwEcQanRaBDEBoqrsds9PZ5nPlwgFmHJ1c6q4BisBtKOqThQoqF0SJBkgSkvdkgu4ejxoILDIByCCCBHehEZEEEBd4OaLvRzQQQGHI0EFcURQoiQSICBQQVURNEjvAggiEmQJJmHNBBAXejmgJRzQQRYIyhDvRwQQRRd4EO8RoIEOc3h8AuTmsOrQgggQbPH+Vc/wkfAoIKwc/wAGzmgbCOKCCQczYufwXGSx5aoIJR//2Q=="/>
          <p:cNvSpPr>
            <a:spLocks noChangeAspect="1" noChangeArrowheads="1"/>
          </p:cNvSpPr>
          <p:nvPr/>
        </p:nvSpPr>
        <p:spPr bwMode="auto">
          <a:xfrm>
            <a:off x="155575" y="-1820863"/>
            <a:ext cx="4905375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8676" name="Picture 4" descr="http://www.08direct.co.uk/blog/wp-content/uploads/2013/07/big-vs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490537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Trīslīmeņu</a:t>
            </a:r>
            <a:r>
              <a:rPr lang="lv-LV" dirty="0" smtClean="0"/>
              <a:t> kanāls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sastāv </a:t>
            </a:r>
            <a:r>
              <a:rPr lang="lv-LV" dirty="0"/>
              <a:t>no trim starpniekiem. Pie </a:t>
            </a:r>
            <a:r>
              <a:rPr lang="lv-LV" dirty="0" err="1"/>
              <a:t>vairum</a:t>
            </a:r>
            <a:r>
              <a:rPr lang="lv-LV" dirty="0"/>
              <a:t>– un </a:t>
            </a:r>
            <a:r>
              <a:rPr lang="lv-LV" dirty="0" smtClean="0"/>
              <a:t>mazumtirgotājiem pievienojas </a:t>
            </a:r>
            <a:r>
              <a:rPr lang="lv-LV" dirty="0"/>
              <a:t>sīkie vairumtirgotāji, kuri pērk preces pie lielajiem vairumtirgotājiem un </a:t>
            </a:r>
            <a:r>
              <a:rPr lang="lv-LV" dirty="0" smtClean="0"/>
              <a:t>pārdod tās </a:t>
            </a:r>
            <a:r>
              <a:rPr lang="lv-LV" dirty="0"/>
              <a:t>tālāk nelieliem </a:t>
            </a:r>
            <a:r>
              <a:rPr lang="lv-LV" dirty="0" err="1"/>
              <a:t>mazumtirdniecības</a:t>
            </a:r>
            <a:r>
              <a:rPr lang="lv-LV" dirty="0"/>
              <a:t> </a:t>
            </a:r>
            <a:r>
              <a:rPr lang="lv-LV" dirty="0" smtClean="0"/>
              <a:t>uzņēmumiem</a:t>
            </a:r>
            <a:r>
              <a:rPr lang="lv-LV" dirty="0"/>
              <a:t>, kurus lielie vairumtirgotāji </a:t>
            </a:r>
            <a:r>
              <a:rPr lang="lv-LV" dirty="0" smtClean="0"/>
              <a:t>parasti neapkalpo</a:t>
            </a:r>
            <a:r>
              <a:rPr lang="lv-LV" dirty="0"/>
              <a:t>.</a:t>
            </a:r>
          </a:p>
        </p:txBody>
      </p:sp>
      <p:pic>
        <p:nvPicPr>
          <p:cNvPr id="29698" name="Picture 2" descr="https://encrypted-tbn0.gstatic.com/images?q=tbn:ANd9GcRypPJFFJlWJZm5kOk3PloB6wXxV6LG3rYKozLGy9Wlyr5P-Ygr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660255"/>
            <a:ext cx="2000264" cy="20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 smtClean="0"/>
              <a:t>Vairumtirdzniecības un mazumtirdzniecības būtība un funkcijas</a:t>
            </a:r>
            <a:br>
              <a:rPr lang="lv-LV" sz="3600" dirty="0" smtClean="0"/>
            </a:b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Mazumtirdzniecība</a:t>
            </a:r>
            <a:r>
              <a:rPr lang="lv-LV" dirty="0"/>
              <a:t> ir jebkura darbība, pārdodot preci vai pakalpojumus tieši </a:t>
            </a:r>
            <a:r>
              <a:rPr lang="lv-LV" dirty="0" smtClean="0"/>
              <a:t>galīgajam pircējam viņa </a:t>
            </a:r>
            <a:r>
              <a:rPr lang="lv-LV" dirty="0"/>
              <a:t>personīgām, nekomerciālajām vajadzībām.</a:t>
            </a:r>
          </a:p>
        </p:txBody>
      </p:sp>
      <p:pic>
        <p:nvPicPr>
          <p:cNvPr id="40962" name="Picture 2" descr="https://encrypted-tbn0.gstatic.com/images?q=tbn:ANd9GcQfvALenyWSrRzGVa0wq56INwR_T-9-S0TCnVXf4bqm9WR2sffI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876"/>
            <a:ext cx="3571900" cy="294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 smtClean="0"/>
              <a:t>Mazumtirdzniecības funkcijas (galvenie uzdevumi):</a:t>
            </a:r>
            <a:br>
              <a:rPr lang="lv-LV" sz="3600" dirty="0" smtClean="0"/>
            </a:b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• </a:t>
            </a:r>
            <a:r>
              <a:rPr lang="lv-LV" dirty="0"/>
              <a:t>piegādāt dažādas preces pircējiem izdevīgā vietā un laikā un </a:t>
            </a:r>
            <a:r>
              <a:rPr lang="lv-LV" dirty="0" smtClean="0"/>
              <a:t>pareizajā sortimentā</a:t>
            </a:r>
            <a:r>
              <a:rPr lang="lv-LV" dirty="0"/>
              <a:t>;</a:t>
            </a:r>
          </a:p>
          <a:p>
            <a:pPr>
              <a:buNone/>
            </a:pPr>
            <a:r>
              <a:rPr lang="fi-FI" dirty="0"/>
              <a:t>• apkalpot pircējus un konsultēt tos;</a:t>
            </a:r>
          </a:p>
          <a:p>
            <a:pPr>
              <a:buNone/>
            </a:pPr>
            <a:r>
              <a:rPr lang="lv-LV" dirty="0"/>
              <a:t>• izpētīt pircēju vajadzības;</a:t>
            </a:r>
          </a:p>
          <a:p>
            <a:pPr>
              <a:buNone/>
            </a:pPr>
            <a:r>
              <a:rPr lang="lv-LV" dirty="0"/>
              <a:t>• rosināt ražotājus pielāgoties </a:t>
            </a:r>
            <a:r>
              <a:rPr lang="lv-LV" dirty="0" smtClean="0"/>
              <a:t>tirgus pieprasījuma izmaiņām</a:t>
            </a:r>
            <a:r>
              <a:rPr lang="lv-LV" dirty="0"/>
              <a:t>;</a:t>
            </a:r>
          </a:p>
          <a:p>
            <a:pPr>
              <a:buNone/>
            </a:pPr>
            <a:r>
              <a:rPr lang="lv-LV" dirty="0"/>
              <a:t>• veicināt jauna pieprasījuma rašanos u.c..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Mazumtirdzniecības veidi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lv-LV" dirty="0"/>
              <a:t>Tirdzniecība </a:t>
            </a:r>
            <a:r>
              <a:rPr lang="lv-LV" dirty="0" smtClean="0"/>
              <a:t>veikalos</a:t>
            </a:r>
            <a:endParaRPr lang="lv-LV" dirty="0"/>
          </a:p>
          <a:p>
            <a:r>
              <a:rPr lang="lv-LV" dirty="0"/>
              <a:t>lielveikali;</a:t>
            </a:r>
          </a:p>
          <a:p>
            <a:r>
              <a:rPr lang="lv-LV" dirty="0"/>
              <a:t>tirdzniecības centri;</a:t>
            </a:r>
          </a:p>
          <a:p>
            <a:r>
              <a:rPr lang="lv-LV" dirty="0"/>
              <a:t>tradicionālie (mazie specializētie</a:t>
            </a:r>
          </a:p>
          <a:p>
            <a:r>
              <a:rPr lang="lv-LV" dirty="0"/>
              <a:t>veikali);</a:t>
            </a:r>
          </a:p>
          <a:p>
            <a:r>
              <a:rPr lang="lv-LV" dirty="0"/>
              <a:t>ikdienas pieprasījuma preču veikali;</a:t>
            </a:r>
          </a:p>
          <a:p>
            <a:r>
              <a:rPr lang="lv-LV" dirty="0"/>
              <a:t>universālveikali;</a:t>
            </a:r>
          </a:p>
          <a:p>
            <a:r>
              <a:rPr lang="lv-LV" dirty="0"/>
              <a:t>DUS veikali, u.c..</a:t>
            </a:r>
          </a:p>
        </p:txBody>
      </p:sp>
      <p:pic>
        <p:nvPicPr>
          <p:cNvPr id="38914" name="Picture 2" descr="http://scala.com/wp-content/uploads/2012/07/stat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857760"/>
            <a:ext cx="3000396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Ārpusveikalu</a:t>
            </a:r>
            <a:r>
              <a:rPr lang="lv-LV" dirty="0"/>
              <a:t> tirdzniecība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tirgus;</a:t>
            </a:r>
          </a:p>
          <a:p>
            <a:r>
              <a:rPr lang="lv-LV" dirty="0"/>
              <a:t>kioski;</a:t>
            </a:r>
          </a:p>
          <a:p>
            <a:r>
              <a:rPr lang="lv-LV" dirty="0"/>
              <a:t>ielu tirdzniecība;</a:t>
            </a:r>
          </a:p>
          <a:p>
            <a:r>
              <a:rPr lang="lv-LV" dirty="0"/>
              <a:t>pārvietojamie tirdzniecības punkti;</a:t>
            </a:r>
          </a:p>
          <a:p>
            <a:r>
              <a:rPr lang="lv-LV" dirty="0"/>
              <a:t>tirdzniecības automāti;</a:t>
            </a:r>
          </a:p>
          <a:p>
            <a:r>
              <a:rPr lang="lv-LV" dirty="0"/>
              <a:t>preču katalogi;</a:t>
            </a:r>
          </a:p>
          <a:p>
            <a:r>
              <a:rPr lang="lv-LV" dirty="0"/>
              <a:t>tirdzniecība internetā;</a:t>
            </a:r>
          </a:p>
          <a:p>
            <a:r>
              <a:rPr lang="lv-LV" dirty="0"/>
              <a:t>preču izplatītāji, u.c..</a:t>
            </a:r>
          </a:p>
        </p:txBody>
      </p:sp>
      <p:pic>
        <p:nvPicPr>
          <p:cNvPr id="37890" name="Picture 2" descr="http://b.vimeocdn.com/ts/372/231/37223163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58" y="4232660"/>
            <a:ext cx="3929122" cy="221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Sadales kanālu jēdziens un funkcijas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Sadale ir pasākumu kopums, ko īsteno </a:t>
            </a:r>
            <a:r>
              <a:rPr lang="lv-LV" dirty="0" smtClean="0"/>
              <a:t>uzņēmums</a:t>
            </a:r>
            <a:r>
              <a:rPr lang="lv-LV" dirty="0"/>
              <a:t>, veidojot un virzot produktu </a:t>
            </a:r>
            <a:r>
              <a:rPr lang="lv-LV" dirty="0" smtClean="0"/>
              <a:t>plūsmu pie </a:t>
            </a:r>
            <a:r>
              <a:rPr lang="lv-LV" dirty="0"/>
              <a:t>pircēja.</a:t>
            </a:r>
          </a:p>
        </p:txBody>
      </p:sp>
      <p:pic>
        <p:nvPicPr>
          <p:cNvPr id="10242" name="Picture 2" descr="http://g2.delphi.lv/images/pix/520x360/91c3a69d/maks-nauda-money-43481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143248"/>
            <a:ext cx="4953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Vairumtirdzniecība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ir </a:t>
            </a:r>
            <a:r>
              <a:rPr lang="lv-LV" dirty="0"/>
              <a:t>jebkura preču vai pakalpojumu realizācijas darbība, kad </a:t>
            </a:r>
            <a:r>
              <a:rPr lang="lv-LV" dirty="0" smtClean="0"/>
              <a:t>preci </a:t>
            </a:r>
            <a:r>
              <a:rPr lang="lt-LT" dirty="0" smtClean="0"/>
              <a:t>iegādājas </a:t>
            </a:r>
            <a:r>
              <a:rPr lang="lt-LT" dirty="0"/>
              <a:t>ar </a:t>
            </a:r>
            <a:r>
              <a:rPr lang="lt-LT" dirty="0" smtClean="0"/>
              <a:t>mērķi </a:t>
            </a:r>
            <a:r>
              <a:rPr lang="lt-LT" dirty="0"/>
              <a:t>pārdot tālāk vai izmantot biznesam.</a:t>
            </a:r>
            <a:endParaRPr lang="lv-LV" dirty="0"/>
          </a:p>
        </p:txBody>
      </p:sp>
      <p:pic>
        <p:nvPicPr>
          <p:cNvPr id="36866" name="Picture 2" descr="http://www.corradosmarket.com/home/images/wholesale/wholesal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4034163" cy="2681992"/>
          </a:xfrm>
          <a:prstGeom prst="rect">
            <a:avLst/>
          </a:prstGeom>
          <a:noFill/>
        </p:spPr>
      </p:pic>
      <p:pic>
        <p:nvPicPr>
          <p:cNvPr id="36868" name="Picture 4" descr="http://images.guangzhouhotel.com/Album/635/613/612/shunde_furniture_wholesale_market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190987" cy="314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Vairumtirdzniecības funkcijas: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• </a:t>
            </a:r>
            <a:r>
              <a:rPr lang="lv-LV" dirty="0">
                <a:solidFill>
                  <a:srgbClr val="FF0000"/>
                </a:solidFill>
              </a:rPr>
              <a:t>liela preču apjoma sadale </a:t>
            </a:r>
            <a:r>
              <a:rPr lang="lv-LV" dirty="0"/>
              <a:t>(vairumtirgotāji iepērk preces lielos daudzumos </a:t>
            </a:r>
            <a:r>
              <a:rPr lang="lv-LV" dirty="0" smtClean="0"/>
              <a:t>no dažādiem </a:t>
            </a:r>
            <a:r>
              <a:rPr lang="lv-LV" dirty="0"/>
              <a:t>ražotājiem un pēc tam mazākos apjomos tās pārdod mazumtirgotājiem);</a:t>
            </a:r>
          </a:p>
          <a:p>
            <a:pPr>
              <a:buNone/>
            </a:pPr>
            <a:r>
              <a:rPr lang="lv-LV" dirty="0"/>
              <a:t>• </a:t>
            </a:r>
            <a:r>
              <a:rPr lang="lv-LV" dirty="0">
                <a:solidFill>
                  <a:srgbClr val="FF0000"/>
                </a:solidFill>
              </a:rPr>
              <a:t>preču sortimenta veidošana </a:t>
            </a:r>
            <a:r>
              <a:rPr lang="lv-LV" dirty="0"/>
              <a:t>(vairumtirgotāji var piedāvāt </a:t>
            </a:r>
            <a:r>
              <a:rPr lang="lv-LV" dirty="0" smtClean="0"/>
              <a:t>mazumtirgotājiem dažāda veida preces, līdz ar to atvieglo mazumtirgotāju darbu sortimenta veidošanā);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/>
          <a:lstStyle/>
          <a:p>
            <a:pPr>
              <a:buNone/>
            </a:pPr>
            <a:r>
              <a:rPr lang="lv-LV" dirty="0"/>
              <a:t>• </a:t>
            </a:r>
            <a:r>
              <a:rPr lang="lv-LV" dirty="0">
                <a:solidFill>
                  <a:srgbClr val="FF0000"/>
                </a:solidFill>
              </a:rPr>
              <a:t>preču uzglabāšana</a:t>
            </a:r>
            <a:r>
              <a:rPr lang="lv-LV" dirty="0"/>
              <a:t>;</a:t>
            </a:r>
          </a:p>
          <a:p>
            <a:pPr>
              <a:buNone/>
            </a:pPr>
            <a:r>
              <a:rPr lang="lv-LV" dirty="0"/>
              <a:t>• </a:t>
            </a:r>
            <a:r>
              <a:rPr lang="lv-LV" dirty="0">
                <a:solidFill>
                  <a:srgbClr val="FF0000"/>
                </a:solidFill>
              </a:rPr>
              <a:t>transportēšana</a:t>
            </a:r>
            <a:r>
              <a:rPr lang="lv-LV" dirty="0"/>
              <a:t>;</a:t>
            </a:r>
          </a:p>
          <a:p>
            <a:pPr>
              <a:buNone/>
            </a:pPr>
            <a:r>
              <a:rPr lang="lv-LV" dirty="0"/>
              <a:t>• </a:t>
            </a:r>
            <a:r>
              <a:rPr lang="lv-LV" dirty="0">
                <a:solidFill>
                  <a:srgbClr val="FF0000"/>
                </a:solidFill>
              </a:rPr>
              <a:t>informēšana un konsultāciju sniegšana</a:t>
            </a:r>
            <a:r>
              <a:rPr lang="lv-LV" dirty="0"/>
              <a:t>;</a:t>
            </a:r>
          </a:p>
          <a:p>
            <a:pPr>
              <a:buNone/>
            </a:pPr>
            <a:r>
              <a:rPr lang="lv-LV" dirty="0"/>
              <a:t>• </a:t>
            </a:r>
            <a:r>
              <a:rPr lang="lv-LV" dirty="0">
                <a:solidFill>
                  <a:srgbClr val="FF0000"/>
                </a:solidFill>
              </a:rPr>
              <a:t>finansēšana.</a:t>
            </a:r>
          </a:p>
        </p:txBody>
      </p:sp>
      <p:pic>
        <p:nvPicPr>
          <p:cNvPr id="34818" name="Picture 2" descr="http://thumbnails.illustrationsource.com/huge.9.47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428625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Preču pārvadāšanai tiek izmantoti šādi transporta veidi: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• ūdens transports – visvairāk ir piemērots smagām kravām (ogles, </a:t>
            </a:r>
            <a:r>
              <a:rPr lang="lv-LV" dirty="0" err="1" smtClean="0"/>
              <a:t>koksne,automašīnas</a:t>
            </a:r>
            <a:r>
              <a:rPr lang="lv-LV" dirty="0"/>
              <a:t>);</a:t>
            </a:r>
          </a:p>
        </p:txBody>
      </p:sp>
      <p:pic>
        <p:nvPicPr>
          <p:cNvPr id="33794" name="Picture 2" descr="https://encrypted-tbn1.gstatic.com/images?q=tbn:ANd9GcTmt87vvR3gq1PuxMUfHzKEvq94veaQMg6f5WXJ_IMEnS_p-2A5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38100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>
              <a:buNone/>
            </a:pPr>
            <a:r>
              <a:rPr lang="pt-BR" dirty="0"/>
              <a:t>• gaisa transports – visdārgākais veids, jo šim transportēšanas veidam </a:t>
            </a:r>
            <a:r>
              <a:rPr lang="pt-BR" dirty="0" smtClean="0"/>
              <a:t>ir</a:t>
            </a:r>
            <a:r>
              <a:rPr lang="lv-LV" dirty="0" smtClean="0"/>
              <a:t> raksturīgas </a:t>
            </a:r>
            <a:r>
              <a:rPr lang="lv-LV" dirty="0"/>
              <a:t>vieglas preces ar augstu vērtību (medikamenti, modes preces, pasta sūtījumi);</a:t>
            </a:r>
          </a:p>
        </p:txBody>
      </p:sp>
      <p:pic>
        <p:nvPicPr>
          <p:cNvPr id="32770" name="Picture 2" descr="http://thumbs.dreamstime.com/z/happy-emoticon-plane-1726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4071966" cy="3921385"/>
          </a:xfrm>
          <a:prstGeom prst="rect">
            <a:avLst/>
          </a:prstGeom>
          <a:noFill/>
        </p:spPr>
      </p:pic>
      <p:pic>
        <p:nvPicPr>
          <p:cNvPr id="32774" name="Picture 6" descr="http://static2.nexusmods.com/15/mods/110/images/43157-1-1380491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500042"/>
            <a:ext cx="8043890" cy="5626121"/>
          </a:xfrm>
        </p:spPr>
        <p:txBody>
          <a:bodyPr/>
          <a:lstStyle/>
          <a:p>
            <a:pPr>
              <a:buNone/>
            </a:pPr>
            <a:r>
              <a:rPr lang="lv-LV" dirty="0"/>
              <a:t>• </a:t>
            </a:r>
            <a:r>
              <a:rPr lang="lv-LV" dirty="0" smtClean="0"/>
              <a:t>dzelzce</a:t>
            </a:r>
            <a:r>
              <a:rPr lang="lv-LV" dirty="0"/>
              <a:t>ļ</a:t>
            </a:r>
            <a:r>
              <a:rPr lang="lv-LV" dirty="0" smtClean="0"/>
              <a:t>š </a:t>
            </a:r>
            <a:r>
              <a:rPr lang="lv-LV" dirty="0"/>
              <a:t>– tiek izmantots liela daudzuma preču un materiālu </a:t>
            </a:r>
            <a:r>
              <a:rPr lang="lv-LV" dirty="0" err="1" smtClean="0"/>
              <a:t>pārvadāšanai.Trūkums</a:t>
            </a:r>
            <a:r>
              <a:rPr lang="lv-LV" dirty="0" smtClean="0"/>
              <a:t> </a:t>
            </a:r>
            <a:r>
              <a:rPr lang="lv-LV" dirty="0"/>
              <a:t>ir tāds, ka ir jāpiepilda vagons, jo nav izdevīgi transportēt pustukšu;</a:t>
            </a:r>
          </a:p>
        </p:txBody>
      </p:sp>
      <p:pic>
        <p:nvPicPr>
          <p:cNvPr id="31746" name="Picture 2" descr="https://encrypted-tbn1.gstatic.com/images?q=tbn:ANd9GcQRDrLYMw-MzT57Zr9bUQ4DAIfBLjw_jArYf_gexDIytcE0Gwk1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5072098" cy="285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r>
              <a:rPr lang="lv-LV" dirty="0" smtClean="0"/>
              <a:t>Autotransports – visizplatītākais transportēšanas veids</a:t>
            </a:r>
            <a:endParaRPr lang="lv-LV" dirty="0"/>
          </a:p>
        </p:txBody>
      </p:sp>
      <p:pic>
        <p:nvPicPr>
          <p:cNvPr id="30722" name="Picture 2" descr="https://encrypted-tbn1.gstatic.com/images?q=tbn:ANd9GcSdCn7rKjaFmtOONSLrpeAaaFPyFN52wCsULHi4-C4uH00gNL31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214974" cy="251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972452" cy="77472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Izvēloties transporta veidu jāņem vērā piegādes: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v-LV" dirty="0" smtClean="0"/>
              <a:t>• </a:t>
            </a:r>
            <a:r>
              <a:rPr lang="lv-LV" dirty="0"/>
              <a:t>ātrums,</a:t>
            </a:r>
          </a:p>
          <a:p>
            <a:pPr>
              <a:buNone/>
            </a:pPr>
            <a:r>
              <a:rPr lang="lv-LV" dirty="0"/>
              <a:t>• biežums,</a:t>
            </a:r>
          </a:p>
          <a:p>
            <a:pPr>
              <a:buNone/>
            </a:pPr>
            <a:r>
              <a:rPr lang="lv-LV" dirty="0"/>
              <a:t>• drošums- vai prece tiek piegādāta noteiktajā laikā un atbilstošā kvalitātē),</a:t>
            </a:r>
          </a:p>
          <a:p>
            <a:pPr>
              <a:buNone/>
            </a:pPr>
            <a:r>
              <a:rPr lang="lv-LV" dirty="0"/>
              <a:t>• daudzveidība – cik preču grupas vienlaicīgi ir iespējams pārvadāt,</a:t>
            </a:r>
          </a:p>
          <a:p>
            <a:pPr>
              <a:buNone/>
            </a:pPr>
            <a:r>
              <a:rPr lang="lv-LV" dirty="0"/>
              <a:t>• pieejamība – cik daudz specializētu firmu atrodas tuvākajā apkaimē,</a:t>
            </a:r>
          </a:p>
          <a:p>
            <a:pPr>
              <a:buNone/>
            </a:pPr>
            <a:r>
              <a:rPr lang="lv-LV" dirty="0"/>
              <a:t>• izmaksas.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http://www.isap.org/2003/Workshop-Glasgow/Odenholt/img0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Sadale sākas tad, kad prece ir gatava piegādei vai pārdošanai, un beidzas tad, </a:t>
            </a:r>
            <a:r>
              <a:rPr lang="lv-LV" dirty="0" smtClean="0"/>
              <a:t>kad pircējs saņem </a:t>
            </a:r>
            <a:r>
              <a:rPr lang="lv-LV" dirty="0"/>
              <a:t>preci. Sadale notiek izmantojot starpniekus.</a:t>
            </a:r>
          </a:p>
        </p:txBody>
      </p:sp>
      <p:pic>
        <p:nvPicPr>
          <p:cNvPr id="15362" name="Picture 2" descr="http://www.bsale.com.au/images/business%20brokers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4572032" cy="309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Sadales kanāls ir "</a:t>
            </a:r>
            <a:r>
              <a:rPr lang="lv-LV" dirty="0" smtClean="0"/>
              <a:t>ceļš</a:t>
            </a:r>
            <a:r>
              <a:rPr lang="lv-LV" dirty="0"/>
              <a:t>", pa kuru produkts virzās no ražotājiem pie patērētājiem.</a:t>
            </a:r>
          </a:p>
        </p:txBody>
      </p:sp>
      <p:pic>
        <p:nvPicPr>
          <p:cNvPr id="16386" name="Picture 2" descr="http://digital-photography-school.com/wp-content/uploads/2012/12/Business-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4357718" cy="373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Visi dalībnieki jebkurā sadales kanālā izpilda vienu vai vairākas funkcijas: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• pētniecības darbs – informācijas vākšana, apstrāde;</a:t>
            </a:r>
          </a:p>
          <a:p>
            <a:pPr>
              <a:buNone/>
            </a:pPr>
            <a:r>
              <a:rPr lang="lv-LV" dirty="0"/>
              <a:t>• preču virzīšana tirgū – reklāmas izstrāde un izplatīšana;</a:t>
            </a:r>
          </a:p>
          <a:p>
            <a:pPr>
              <a:buNone/>
            </a:pPr>
            <a:r>
              <a:rPr lang="lv-LV" dirty="0"/>
              <a:t>• sortimenta veidošana;</a:t>
            </a:r>
          </a:p>
          <a:p>
            <a:pPr>
              <a:buNone/>
            </a:pPr>
            <a:r>
              <a:rPr lang="lv-LV" dirty="0"/>
              <a:t>• preču uzglabāšana;</a:t>
            </a:r>
          </a:p>
        </p:txBody>
      </p:sp>
      <p:sp>
        <p:nvSpPr>
          <p:cNvPr id="17410" name="AutoShape 2" descr="data:image/jpeg;base64,/9j/4AAQSkZJRgABAQAAAQABAAD/2wCEAAkGBxQSEhUUEhQVFRUWFhgYFxQVFBQXFhUcGB4XHBcYFxUcHCggGB0lHRUXITEhJSkrLi4uFx8zODMsNygtLisBCgoKDg0OGhAQGiwkICQtLCwsLCwsLCwsLCwsLCwsLCwsLCwsLCwsLCwsLCwsLCwsLCwsLCwsLCwsLCwsLCwsLP/AABEIALwBDAMBIgACEQEDEQH/xAAcAAABBAMBAAAAAAAAAAAAAAAFAAMEBgECBwj/xABOEAACAQIDBAYEBg8GBQUAAAABAgMAEQQSIQUxQVEGEyJhcZEygbHBBxQjUqHRFSQzQlNicoKSorLC0uHwFjRUc5OUQ2N0w/FEg6PE4v/EABoBAQADAQEBAAAAAAAAAAAAAAABAgMEBQb/xAAsEQEBAAIBAwEGBQUAAAAAAAAAAQIRAxIhMQQTIjJBUZEjYYHB4QUzodHw/9oADAMBAAIRAxEAPwDuNKlSoFSpUqBUqVKgVKlSoFSpUqBUqVKgVC5NpuzTLDGr9SwRw0mQliiSWXskejIlr2BJOotqUoTtPYUUzlnRiSoVsk8sSyKNyyojASDUizA6EjcSCAravTaOIRMoRllgWdFeYRTShtVjgiKnrZTpZLjUgcaMYna4R50yE9Th0nJv6QczDLbgR1B1/GrOL2XHKGDxXzIENnZbKpzLlK2yFW1DCxBAIOgrOJwKlpW6vMZIVjY9YRnVTLZLfe26xu1xz9woIWC6QF4GmKwkBo1AhnMvplR2iY1ykZgba1P23tL4vEXCGRyQqRgqpkZjooJ0HEk8ACeFLE4QSx9VJGQhQXtIysrAghQykMCCL5geFR49kIREskRcJnb5aZ5sjMLf8QnMbFgDwBIG+gax3SeGJcPIdYJ1z9cPRjTKCsj/AIhzKCeF7nQEiO3Sr7XSYRZS88kIWZzHlyGUZnIRit+q9GxILAGiOD2YiKlosuQyZUzlgolJLgcMpJ0XcBoLAWrSbY0bIEyMAJXmBSaVGDuXLsHVgwuZH0vbtW3UE7ATmSNXOUFhfsMXXX5rFVJHqFSKZwkIRFUZrAffOzt63Ykt6zT1AqVKlQKlSpUCrDNas1pLHmFjuNwe8EWPtoEsgO7XfuI4b+NZv3H6PrpmHCKhuosSACe0dBuGp4U9r3eX86BX7j9H10r9x+j66Wvd5fzpa93l/OgwZQCAd5vYXFzbfYX1rYGmGwoLiQ+kBYG7WG/729r9o62vrT4FBmlUHaO01hKhgxzX3W4W5nvqH/aOP5j/AKv10BRsUgJGYXG8bz5VqcdH88e3v91CH25Cd8RPiqH31g7Yg/A/qpxvfj3nzoD6sCARuNayzKouxAHM+BPsB8qDr0ijAsEYAbgMun01rJt+JtGjYjfqFPvoC3xtL2zC97W7+VbwzK4upBGouO42P0igQ2xB+B/VT66eXpFGNAjAcgF+ugMySBRc6CmkxaEgBrk7rX8fKw38aDzdJISLOhI4g5SPK9Yh6Qwb1jPO4Cee/vPnTYsFMPi0Bylhfdbeb2BtbnZhp3ihn9o4/mP+r9dNNtuEm5iJJ3kqlz679woCq7QiN7Optv13cK3TFoTlDC/Kg523D+COhuOymh576wm2oAbiIgjcQqAj6aCwUxLi0W92AtvF92hbUeAJoZ/aNPmP+r9dNSbbhb0oifFUPLv7h5CgLnGxj74cLd9wSAO/snyp9WBFxqDuNBsLj4ZWsItbM1yqev1m58zREYoDQDT1UD0kgXUkDx8CfYD5U2cYnzvoPMD2m3nypuSZG9Jb+IBrTNH+DH6K931DyoHzjI7XzC39f+PUa2gxCvfKQbb/AF6iovyX4Nf0VrdJ0XcoW9twAvyoJZNqYXHRnc6nwOnn6jWPjg/q1M/JburWwtbsrpa9vafM0D/xxN2Yf1bj6x51IqCWj/Bjff0V3nead+NjkaB2SdV0ZgN51PLfWySBr2INjY2O4jeKiySo3pID4gGspOq+itvAAUEpmsLncKjvtCIb3XdffwsT7AaRxQOhGnqpomPX5Maix7K6jl4UD5xaXtmH9XB17rG/K1OxyBhdSCOY1FQ7x/gx+itOJiFGgW3hYUEqlUb42OR+ipNBXele+Pwb3UBo90r9KPwb3UBoFSpUqBUqVKgVDtp47IhK662A+cTwHkafx09hYbzpVe+zMTS9XnAYblIIv3gnQ6cqzzy+UaYY7FExJIByEXGo5eulhCc5IsF4i/upyCZb2LAHkSL09LACb6A86zi9iVE963qJGSP5VLrbG7Y2FSpUqsgqVKlQEdhfdD+Q3uo3QTYX3Q/kN7qN0CpUzjJ+rjd7XyIzW3Xygm1+G6hcm3CJsPD1QzYiJpFPWGyhTGLN2P8AmjdyNVyzxx8rTG3wNUP2pFmaDum9scq/vVJwWI6yNHtbMoNr3tfhemtoHWH/ADR+zIfdUZ6uFMe2Sv8ARiEDEaD0MKB+nK5/7dWXrflcvJMx9ZsP2TVf6NH7Yk78PCfJ57+2mNk4ln2zjlzHJFh8MoW5ygtme9t19T51n6b+3F+b46t1KlSrdkVKlSoFSrSWVVBZiFUC5JIAHiTTMmPiUAtJGAQpBLqAQ18pGuoOVrc7HlQSaVKlQKiYoXRQUFe6V+lH4N7qA0e6V+lH4N7qA0CpUqVAqVKkaCt7fxuQE3AZtFvuBOgPhe3kaEbI2KpkVWnMmQhypyjW5K20uNRwtp41D6Yhs9zwYAVG6P4zK7sYVcEjNlzNLZdzKBpodeB0rmt7uzj47l2i1bb2UXcPHFC5AH3S48mANtO460Sw6sEGYZdPRBuB3A04swsGXUHUX+qtcxam1O7ZCSL1NhOlQMK5uQR96GHgb7+/TX1VPhGlacd2yzmm9KlSrVmVKlWCaAjsI/Kn8hvdRygWwfup/Ib3UcoIm2P7vN/lSfstVanP2/sv/pJP2sLVl2yfteb/ACpP2Wqr4prY/ZX/AEsntwtcnqPM/VvxeFn2L9wi/IHspvah7eHH/NY+UUv1inNjfcI/yBUfacoE8Cn5k7eQRf8AuGtcu3F9lJ8f3C9gNbFgc8ID+jJ/+qh9DkzbT2vJ/wA3Dx/6cZB9oqbs+ILjIGv6WGkW356N7qrGzNqyYbD7ZxKqetOOlSIW3nsqja27IzZvAGq+mv4cTzfEF9Julzx7T62EsvVExSDMSkqxu4KlN1t9u8k12IHlXnZejsxxEcHyYkdFcJncjLJlI7ZGts6jU3146103ZvwhCNjDjo+qdHaNpUOeHMhKsM43ag77VPFlu12eunH04dH01f8AH8r7WKYweMjlUNG6up1BUg1Ird5yFtTFIihWcoX0BAB4qOIsB2hv51XMPgMEwJ62RlMUJJNxeOEZVFwgOVklZCu4h2sNTVvtWMg5DyHHf7BQRNnYqN8wjfMQdQb6Gw3DcBax00N78am1ilQKigoXeigoK90r3x+De6gNHelfpR+De6gVAqVKlQKlSpUFM6cYG6lhws3lUToztzC5QDlR10uRlPfrVu2nCJAV00393q8CKqo6MwRMZHWTtH72xVLcbAerWufPy6OO9tDsW0439Bgx7taaxk0olVYmAJW7ArcKL2DePAeFb4d40tlsd2oFv6PdwuKfgmQsXA7TAAtzC3sPAEt5mq+V72+R7Bqbkk3OUAk8d54eNT4jpUNJQbkbvr/r6alYY6VrxzTDO7O0qVI1qzYJrUmsk00xoCfR8/Kn8hvdR6q70db5Y/kN7qsVBXenG2Ww0ByxrJnDBs5IUL2VN8pBN84GhG+uR4rpXjGlil6xA8Kskdo1sisUJFj6VurXU3OnHWuifCo1o4BewJkB8lPtArls6pktnU678tmG78a/PhXPzPofQcHFfTzLLHdtrrvwd9JmxaOjxojRBdUYlSDfgSSDpzO+iG1n+3EHzcPIf0mH8FVP4H4wr4jKcwKRm9rH0pBa3D0fpqxbYucfYNa2GU+Pbl0py38L7PN9Vx44epymE7fwAbSbPiMGdbFL+ZvRrZiFnQHUFp3YHcVUFQCOIu4oXDF8rhL7wlGtmEAM3zYD/wDIxP7orj4sfflRnfd0pscR+zGF/wClw/8A9ehvSzoPjI8TiMVhmJWWeaQgbu1I5II3W/KFu+rfLgSuNSbeI0ijIynN2clyDbd2N1+I0q74ZvS/Lc+pmLD6GFdPp+2/++rDl+Tzngtvy4NxmEuFf50QvG3ItATlYd6kGuodGOnssiqZY1mjOnX4clgv+bCe3H5Ed9Wza/RrDYoESxKSeIA+kbj7aom0PgxaBjLgXaN/xb242ug7SjW3ZJvXRlvXZlNOi7N2vDiBeKRXsbGzA2PI1OrzztLH4nDSZsXBZhp8bwt4pe7OR2WI5OOPGrd0Z6fzHQOmLT5oyxYlR3xk5ZPFSL23VMy+qLHV6xQTY3SvDYnsq+WQelFICki9xRrEUavUoZNFRQmiy7qkV3pZ6Ufg3uoCKO9LT2o/Bv3aAg0G1KkKVAqqm0umYGIbDYePrXXR5C1o0PEaasRy01HcaLdK8Z1ODxDhsrCJgp4hmGVLd+ZhVY2RsyPCYQNYKAmd2O+/M+rh6qpnlpfDHbO19syYZVC9p3YszMNLHf5ndyAojgOkCSCzizgXI3h1++9QB/oXqk4bbL46YxLGFXKzFibsFUXuRuHAcdSKMw4RSC2WzFMn6WjHy0rHKWOnHpqfiG+UKJ6Oewtc6Cp84TqgyuFGhz3AAAve/hY1VekeKEEQRDZjoDxAG8+PD11WcXteSRFRmJte5vvFydfWfoFTjjvurnl8l4k6axI4RVZkG91sNeYU7x5Vc9kYlJUzxsGU7iDf1dx7q4WpqwdBse0OMiCk5ZG6t1B0bNoCR3Gxv4862k0xrsVYNZrU1Zm1amJDTz1GkNAS6NH5c/kN7qs1Vbowflz/AJbe6rTQUv4TcBJNEnVIzlBI5Cgk2vEpNh+VfwBrj08YBtm18CNfWL16Kx8Ba2RmRhftK2XTs5gde4eVRJI2t93e/MTke+s88Op6vpf6jeLi9n07/XX7VTfggwUkbYgyIyh0iKFgRmF5dRfhcUa6QyZMcrcGw4H6LPf9oUe2ZhirOzOzswXtFi3ZF7AaniTr31C6R7KWdojdgyZtVI3NluCCNfRqOTDeGnJy+o9rzXks8/6AMMc80f4kZ+n/AMUUylbZVDdlRr3Dnw9In1Vts/YvVsSHbVQNQpFtdN16YTCYnezOdF9EYffm7VieITut42uefHisRlnK2kmYyX6og6aX3aXtoLHW275o7gXMbjpQ2mGDDmTru+vT1+usyQz5ktf0TmNoiM1jbNxvfL6Omp3aVvisPNmUjM3ZGewiF2uLjtEW0va2nfWsxU2gYrFS5bjDx3tuOXTu31VsZ0hxqMQuAiI5/J/x1cviMpYXUlc7ZizRhipsFyhbiwuTqbkKOdg1P0XRmJu30/xVTLjt8fuvjlj80XoUzY1Jxi8NHFbIAFADEENclgx5DShXSP4JIpCXwzdW+/Q5T/Cf1avmw8GIlKgsRcb+HhrROt+PGzGbZclnVdeHnzaWGx+EITFRfGY19EkMJVHNJBZ18VJFWDo100fQRT5ucGKIVvBZgLHl2gD3113FRIy2kCleTAEfTVB6Q9EMBK4IzJdhmy8r62a+YHfvvVtKbXbZOKaWFJHQxswuUJBtqRvGmoF/XVhXdQdECgACwAAAHADcBRhamIVrpee1H4N+7QEGjfTM9qLwb92gCtUh4VtTYNbA0FV6eYpXEWFBBeSRHZeIRCSGPi4Ud9m5UL+EWbJgkQffyKvqUFvaq1Mmw6ybRlkBvlCL3AqoBUeBJ9ZNCunOHbE4rC4VPml2/FDMBmPgEPnWW95NpNYmvg02baPESuLB1VRf5p6y587eVHo8C1yAN28nQD10dweBWOPIosojRbfki1Vzphjvi+FbLo0hyICSSLg3PqAPrtS49SMc7HPekON62ZiDdV7KnmBx9Zv9FClbj6vUP5n6K3fdTANgo7r+dXk0i1Ljo/0KS+Pw4/HJ/RVz7qAx1avg4izY5T8xJG+jL+/UldbrU1k1g1LM05qPJT8lMOaAh0XHy5/y291Wiqz0T/vH5je6rllHIeVRamRBkjDb/wCv6tTRwgoqsY5DypjaOIjhW7AXOijmfcKbTN+IiRRBd1bMoNcu2h8I2KSSUDqcqkZR1etiNeOtB5fhTx6vb7XKkHKepNzbh6fdVblE9Nvd2fIKj4qAsVszLlYMctu0Bfstfgb/AEVxpvhYx+8HDd46g3Hf6eo/rxtvQz4Sescx45EF2IWREKgC19Vub6a+dRbEzGrc2Ca5KyEXvpbTeTzvxPnwsLORYZ9byk3vbQaa3H0C3rqwRwxsAyhSCLgjUEHiDS6hfmjyqdK7DMOhAAJzHna16eNTOrHzR5VgqOQ8qmXRpDvTTu3AUQsOQ8qWUch5U6ojpoJNgmfeabXZA5X8d3lR7TkPKs6ch5U6onpqFGtgByFqMColhyHlUsVMu0WaVPpw3ai8H/dquo9Hunp7UPg/tWqur1KBBXqNtnaIggeTiB2RzY6KPMj1XrCSVXOnMhPUINxZmPioAH7ZqMrqLYzd0e6MQ2TMdWY3JO8k7ya1gKnakt94w8SqfzmYj2VM2SmVQO6q7jMYF2hiGG+P4v5Ze1+0tY4Nc4u+JxIUkH5tyeQG+uWdPtqGXE5PvYhlt+M1i37q/mmr9tiftqB/xGjUd4uWb6BXJ9oRyTTzOiO4Mr3KozAXZrAkDkK1jOIUmoPfpTWuc67rCpibPm1vDNpqfkpNBrqdNNx8jTXxORQXaNwpO8owAve1yR3HyNSk4gq/fBThLyTykaKqxg97HMw9WRfOqEhrrvwdYXJgkNtZGdz55R+qgoi+FmNams3rBqVDT1GkqQ9R5KAl0R/vP5je6ruBVJ6Ij7Z/Mb3Vd6rVo2QVTenmMIXMuvVnUc1Oh+mxq5MbAnurlXTXFNkkAbIytcE7ipuGU9xNvVflVcvC+E3XPtrIkhLKQLnUcQeX9fyAOWF7AWJAa6kDUdx8KObFw7TygXBPMm5t42/nXVdh7HjjW2UE87Vllnrs6MePc25HszolLKCURt3Ead9EZOjM8JDMhCg+kOHAX7vdeu24fDC26tHwobQgEHnUXLJMwxL4PlZcIqO2bLuPIHh/XOrIRQno1hREssY3LIbDlcKffRi1dGPwxyZ/FTZWtCKetWpFNIlRpny+RPkL29tC9m7bErhMhUnNY3uOzvvy31O2k9lf8VCfO61TNn4oROknDrAlidwkIDHdwvWeV1WuM3KvVKtY5QwupBrapVKpYqKalCrYqZKZ8IPpQ+D+1aqYarX8IXpQ+D+1aqVXVPK9AOl7WOHc+grOCeALZct/0TRoGiGy0zdZlF5BGTHoCQwK9pQd7KuZh3i/Cos3NLY3V2Gocqg9wNVDGbDmGJacHOJc4kXcU1ulh99bKqn1nduN4XaEqQStiMY05ixESZZUZgHd8oWLEMdWyHOyAaZbHdeiGz9qh9oY0uYwmGnnZmd7JmEjLCjnhme3DcrVjqxtuULW4aEsD2EZjodLD/zXN8BtmeJT1UjKGs7AKpF9wY3Bt6Vr/jd9dyw+MiTEmXsPEYJJxkOZG3xyIG4gSMV8udM4ro9hBHiEZI2bEQs6OtgxhjKyo2ZbHtFAf/aq0yVscWi2/igDllfSzNZVPojKHc5dSF0zHW3GlLtaeVCryFkJVm7Ki5AspYhdTa4vfcLcK69icC0MUUODeTDxmNGiaF5FzuQC7SAG0zZ7gq19BbdVX6S7P6uHaK5Ar22ZLOkYtGkmWbrygGgQSNrbQFiOFqtMtq2aURY30spa4v2QSbcwOIrr/wAG8okwUVnvZnW7EWWzGyg8rEedCOj+HbroYuukwztsVU65Q3WRGTGDK1gykaOp3jRr10aOMxrKUBEgZQ7aZz2bPIcotmZlBZh87vq6tqJILcRuB0O6/A99NsaIRyuyIzDOwlXq82pcC5Zb72W+XzqPtGUuqvndlLMAH9JSLEgH74ajlbkKKobGmXpF61LUBbokPtj8xvdV1ql9Ev7x+Y3uq6iq1aNwL1yL4TsDZSyAkNcMvEb7EV14VSOlUCNIOsYBJDYAhbM1jYAnXN3cQG5VTluptrwSZZWVSPg86O5F69+OiLvtzJPOr3CXRS3VlgOTJm9SkgHzvTOyIlVFQCwGlvbTG2+i3xhlbrHAW3YDELvvwtrwrCayu66r7s0MbO2zFNdULBhvR1ZXHqI+mtsbtGOEBnJ1OiqCzMe5Rqah7L2d1G83BbspckIDbsgnUjxNMbW2F186uxBQCwRxeMcCct9TfW/dpVtd1bpcNmNmTPly5+1a4J1Ate2l7Abr1LpnBwCNFRfRVQo1J0Gm8609XTPDhvkqwazSqUAu2nbK+QKbjIczMtra3Fla+/uqj4iNwtj1dg6vcM9+yQbWKDlzq7bUW6yDX0uBtwFU7aMJXODe/G5vbSubO93Zx4zQpgccVKsp38Od+Bq2RuGAI3EAj11z3Zcl4x3VetlG8S+LftNanHUcs+aUalCopqUK2xc2Sl/CF6UPg/tWqlVu+EL0ofB/atVGroKm9pzPBhJ8Utz1AXde4LkhDcbgGC3PI05RTZ+NRIwjah5GEq2OsZQL4H0nPiooOKbfbGyYbC4zFTyyrLJMsPWO7Zeq6u7rc2W7Fhp+DPdR4rtBxAMZPLKuJiSWMNKzWGYgXv8AfBZFe3ASrzNXTpHseDFpHFcxwxYmJhGA33BI2R0jsOyzBU/OYnnVWh6b4eXrhisMsDCYTLZ8Q5L5kjlSxzdXaMKQAAvyCjTSoqZUvH7AxMCMpmYxiVoUQBwZPlAJWy7ljzRKxJ0Yqtrnc0sYGLXCxY7rJlM0LDq5l6sRJIXXM2hU5WWw+dyohtjpxgcTLJK0kqOklkbI2WePOQhsE7JVbaHLdfxrgi9pdKh8fTEtjfjeHE8xEKQzK0McqyIG+UiQMVVxoGN7euo6Yt1VM6L7YxDR3inZFaeCEqrsAWnz2bQ8OrN/GrIuzxJmMWIs0fXp18JkiljeJQ0ia2JBGU21U+qub7PxOFwaxRx4n4xfHYbESSLDMixR4frBucBmc9aTZQQMu83qZhelbTYucz4jq8O0WNjhZYSqIZ1dY3McMea5JQlspbTWq9CevZvDYKWOV8TiMaI1MvVmdjNLJijGY3dVRQWdRljDFjlU5RckWrr4jkLoUe+ZcyShiFyAb8x1UADUfyrjbPhpYI8PJiRG2GaXqp+pnaGdJSHYFQnWxsr5rEpYg9wNdH6JbchbDpCkjSpCjQvKUKMxYIQ6xsbhRkQDMQTlbderxSjGKVmBcTdaUFz6YZRfeMw1Fzw3XrXaEUnaaWQkKAFZixLEgNlW/LNqdw9YprrI4lcrJ1jMjIAFZQA2hLFgNbXsBffvpzamOSa4LWKKvVvZrMMq5kYWuDmuQ3jfgalUNL0s9MZqzegsPQ9vtj8xvdV4UVROhZ+2fzG91X8CoSbxBsjHuNULpfgjNhUW3ajmw7D1SIG+gtV2x79m1+fr0NVjHozIw3ESRsNPmtGxHrsR66y5K6OCIsK5JpFHBgwHGzgH9rNR6KYW131WOkWAxKYhMVAvWIYwksQsGspJDrf0iMx08N9EsHilmQgMw4XF1dT3gi4I5EVzT3cnXfeiXipjmub5QOAvr3/RUuAXKbyL8u+gUSSpdZHMnIlcpPeSosfUBVh6PYJlGZnZr3IUiwW/BRvtbmSa2xx3VOXWGOxoVmlSrpecVYZranSs0DxeKzXY+iDZRw041TPPpi+GHVWNoSAq5BuC28eAqpbTctmYm5N7nT2CrA0paEsPnN3fRY1W8Y3Zbf8ATy8K57d114zUPbKiJQaX3aDieAHjV4wsORFXkACeZ4nzob0e2V1aKz2LZRYDcLjnxOvqowavhjpjyZ7vZg1KFRTUoVrixyUz4QfSh8H9q1UatvwhelD4P+7VSq6pUqVKiWRXNfhEwSpiFdRYyLmYfjA2uPEW8u+uk1z74Sz8tD/ln9qoqZ5U69PYbAs6yMrIvVJnOZshbUDKnBm19HjwpmiGwNjy43ER4aDL1khbLnbKvZVmJJseCmoWqdiOjUyKj54mDOEuSVIzMFUnT0TmB46a1rtDZD4dQ8hjsxyjI4cn0tdBu7PHmO+w6TZLoJSyqOpkMb6g9oHKbW3i/GtsVgGhy5gBnUMLEHQ86lBBgdxvVi6C47q8TkO6VSv5wuyn9ofnVWAKdw87RurrqVYMOB7JuPGiXaCa1rWKTMobmAfPWs1KhUqVKgP9CP70PyG91X93rn/Qs/bP5j+6ruWvUW6TJtpiddbXtwoZijvIPDW+nmffRcVDx+FDo6bs6st+WYEXrHObbYZaDYcWQdTm7iRf+elazpHJ20IWQDfcWI5MOI7+HmCxP0bAzOp0zKyrZjbKAut213XuANd96HYjYkkBVxYr2TZlZwLLls4La8+BvbXS1Y2WeXRjZb2HMHKzHKxRW3atoTyBtqe7Q1Y4gFUC4+uqguCR11AtnDkAZdQAABY6br/RTXxRowqmVSDdFzL2rFQAi3bfZdd9+AFgRpx5yeWfLhcvC0iCXX5a/dZRbQd3MHzG+2u6RSAjNKD3ZVGaxBJ8ri3roPhVhkYlnVbMTbKFa5fOc0l+0QyGxFiLHedamy7PjYLmkBKK4uSLHOyk50BAYXUAjvI0rol25LLL3Fi2mhG7Q+yqwwvCoG/l7aInY2YMM62cHOFjst+1bIM3ZF2JIN7nlc0yOjgDsVcWL51BQMyaR2CtfQXj101Vrab6pyYdWmnHn07NTKqoVGmo046gX08TVV2gdG8DRZtksJZI3MjRAgIyxgyAERObuoGudW4aC1DNt9HCUbqEk6wqVF4uqj1yjje2g1NjfQaWFZ3ju2uPLNL5hfuafkL7BW9awLZVB3hQDbuFbVoxYqYKh1LFTirkqPTvDO7RZEdrB75VZrejvsKq32Om/Ay/6b/VXWKVXVcn+x034GX/AE3+ql9jpvwMv+m/1V1ilQcn+x034GX/AE3+que9P9h4uTErkwuJdREouuHlYXzOTqF7xXpqlRO3kA9GMb/gsX/tp/4K1/svjv8ABYvu+1p9P1a9g0qjSep5BTovjR/6LF/7Wf8AgpwdG8b/AIPF/wC1n/gr11Spo6nkf+zmN/weL/2s/wDBWy9HcZ/g8X/tZ/4K9bUqk6nG9j7Nn+Lw5oZg3VR5gYnBByi4ItoamfY6b8DL/pv9VdYpUVcn+x034GX/AE3+ql9jpvwMv+m/1V1ilQUHojg5FxF2jdRkYXZGA4cSKuDIeR8qnUqrcdrTLQaVbkfI1slz6QbyNEKVR0fmt1/kjRxjdY68xSnhzAjmCKk0qnpV6qBxbNPDTuPuNY+JZiM6Xym63W9iNxHI676O0qr7OL+1oDLshG1yanjY34cfUPIchT2EwgTTJcG97g8Tf2geQoxSqZjpFz35NwKAAFFgOFrVuazSq7M0U48edasDxuafpVGk7RiDyrGU8jUqlUdKepEynkalCs0qmTSLdv/Z"/>
          <p:cNvSpPr>
            <a:spLocks noChangeAspect="1" noChangeArrowheads="1"/>
          </p:cNvSpPr>
          <p:nvPr/>
        </p:nvSpPr>
        <p:spPr bwMode="auto">
          <a:xfrm>
            <a:off x="155575" y="-2857500"/>
            <a:ext cx="8496300" cy="595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7412" name="Picture 4" descr="http://sminkochmakeup.files.wordpress.com/2013/12/beauty-shop-orifla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07825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85728"/>
            <a:ext cx="8115328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/>
              <a:t>• kontaktu dibināšana – sakaru organizēšana un uzturēšana ar </a:t>
            </a:r>
            <a:r>
              <a:rPr lang="lv-LV" dirty="0" smtClean="0"/>
              <a:t>potenciālajiem </a:t>
            </a:r>
            <a:r>
              <a:rPr lang="vi-VN" sz="2800" dirty="0" smtClean="0"/>
              <a:t>pircējiem </a:t>
            </a:r>
            <a:r>
              <a:rPr lang="vi-VN" sz="2800" dirty="0"/>
              <a:t>(tirdzniecības </a:t>
            </a:r>
            <a:r>
              <a:rPr lang="vi-VN" sz="2800" dirty="0" smtClean="0"/>
              <a:t>a</a:t>
            </a:r>
            <a:r>
              <a:rPr lang="lv-LV" sz="2800" dirty="0"/>
              <a:t>ģ</a:t>
            </a:r>
            <a:r>
              <a:rPr lang="vi-VN" sz="2800" dirty="0" smtClean="0"/>
              <a:t>entiem</a:t>
            </a:r>
            <a:r>
              <a:rPr lang="vi-VN" sz="2800" dirty="0"/>
              <a:t>);</a:t>
            </a:r>
          </a:p>
          <a:p>
            <a:pPr>
              <a:buNone/>
            </a:pPr>
            <a:r>
              <a:rPr lang="lv-LV" dirty="0"/>
              <a:t>• preču pielāgošana – darbības, kas saistītas ar preču ražošanu, montāžu </a:t>
            </a:r>
            <a:r>
              <a:rPr lang="lv-LV" dirty="0" smtClean="0"/>
              <a:t>un </a:t>
            </a:r>
            <a:r>
              <a:rPr lang="lt-LT" dirty="0" smtClean="0"/>
              <a:t>iesaiņošanu </a:t>
            </a:r>
            <a:r>
              <a:rPr lang="lt-LT" dirty="0"/>
              <a:t>ar </a:t>
            </a:r>
            <a:r>
              <a:rPr lang="lt-LT" dirty="0" smtClean="0"/>
              <a:t>mērķi</a:t>
            </a:r>
            <a:r>
              <a:rPr lang="lt-LT" dirty="0"/>
              <a:t>, lai patērētājs to adaptētu;</a:t>
            </a:r>
          </a:p>
          <a:p>
            <a:pPr>
              <a:buNone/>
            </a:pPr>
            <a:r>
              <a:rPr lang="lv-LV" dirty="0"/>
              <a:t>• pārrunu organizēšana – pārrunas, lai vienotos par cenām un citiem </a:t>
            </a:r>
            <a:r>
              <a:rPr lang="lv-LV" dirty="0" smtClean="0"/>
              <a:t>līgumā paredzētajiem </a:t>
            </a:r>
            <a:r>
              <a:rPr lang="lv-LV" dirty="0"/>
              <a:t>noteikumiem;</a:t>
            </a:r>
          </a:p>
        </p:txBody>
      </p:sp>
      <p:sp>
        <p:nvSpPr>
          <p:cNvPr id="20482" name="AutoShape 2" descr="data:image/jpeg;base64,/9j/4AAQSkZJRgABAQAAAQABAAD/2wCEAAkGBxQSEhUUExQVFhQXGBoVFRYXGBUUFRgYFxcWFhYYFRcYHSggGBolHRoXIjEkJSkrLi4uFx8zODMsNygtLysBCgoKDg0OGxAQGywkICUyLDcsLC0sLCwsLCwsLCwsLCwsLCwsLCwsLCwsLCwsLCwsLCwsLCwsLCwsLCwsLCwsLP/AABEIAOEA4QMBIgACEQEDEQH/xAAcAAEAAQUBAQAAAAAAAAAAAAAABgECAwQFBwj/xABEEAABAwEFBAcDCgQFBQEAAAABAAIDEQQFEiExBkFRYRMicYGRobEHMvAUI0JSYnKSwdHhJDOCoghzssLxNENTk8MW/8QAGgEBAAMBAQEAAAAAAAAAAAAAAAMEBQIBBv/EACwRAAMAAgEDAwIFBQEAAAAAAAABAgMRBBIhMSIyQRNRBUJhcYEUM5HR8CP/2gAMAwEAAhEDEQA/APcUREAREQBERAEREAREQBERAEREAREQBERAEREAREQBERAEREAREQBERAFQlVVr21QFGyBDIFaYUMNd6AuMo/beqmQcVjEOuaqYf0QF4eOKuWLAAakrICgKoiIAqOdRVVr2VQFBIOKGQK3os/iv6J0PNAXGQKvSDisbYear0PNAZA4FVVjI6Gq5O017fJ4xh/mPybypq7u9SubpSts9S29Gzed8xQZPd1vqtzd4bu9cKXbE/Qiy4ud+QH5qLVLiSSSTmScyTxJW9ZLGXLLyc2347FmcM/J3YdsD9OLLi135Efmu3YL4imHUdnvacnDu39yjsdxkhYZrqcw4m5EZgjUHkucfPpP1d0e1hl+CbYxxVDKFxtn7eZQWPykbw+k3jTyK6zoOfxSi1YtXPVJVpNPTL+kCr0g4qwRJ0PNdnhkDgVVWMZRXoAiIgCIiAIiIDTvS8mQMxP7GtGrjwChNv2hnlOTjG36rDTxdqfJWbU20y2hw+iw4Gjs97zr4BalljxFZXJ5FNtJ9i1jxpLbLBEXZnM8Tms8Mb2GrC5p4tJHopFd10gipXVbdzOCodb32JHUrszj3VtI9hDZ82/XA6w+8BqPPtUrY8EAggg5gjMEclw7ZdDXDJYdnrSYpDA85Gpj5EZlvZv8AHitDictuuiyHJCa6pJIiItQrhERAEREAXn+2M+K0lu5jWt8RiP8Aq8l6AvO9rWUtUn2g0j8IHqCqnM/t/wAkuH3HNi1Uw2fs4pVQS0OzjGWbxlxoCSp7ckwDVjWWn7ex26LWtdKJJagFy7ZbFxT34I4h72zUs0mC0xkb3YT2Oy9aHuUxUGsXXtEQ+2D3N6x9FOVsfh+/pv8Acjz+4IiK+QBERAEREAREQBERAeVW/wDnSV1xvr+IrdukdYKu1Fl6O0v4O64/q186rDd8lCsHNOm0Xoe0T2yEYVnquJZLZktv5ZzVdU0cVjbZvPcotf8ALgkjlGrHtPcTQj0XUmtqi201pJaANXPYB+MLxN72dxGj0lFRooFVfTlEIiIAiIgCi2292lzWzNFSwYX/AHdQe418VKVQiuRXGSFcuWezWns8UvN1HQkHPpB4anyUtsVroFsbT7F4xjgAJBxCMmhB34HHLSuRyUCvC/XRzdAA+N7PeD25Gu4Vz7/VYuXBUPui7Fql2J5Jb1pT2pc6xF0tGMHSyuFaAig5nc0BSq6NkiKGd1afQBOf3nfkPFR4MNZX6V/J7dKPLL9kLCSTM4ZUws5/Wd+XipSqMaAAAKAZADIAclVbuLGsc9KKV11PYREUhyEREAREQBWyGgVyIDXDyMv+Ue8/GSz0VUBHdprt6dmIAl8daADNzd47dKKGwEDfurqNdw/dep0US2iuSN7i+KSNrzm5jnBrXHiD9E+R5KlycO/UibHeuzOVFaab/RZflqjU9pcyXDL1Gjg5rgT99pI81p2m8KTsaMT2PyGAknESAK0Nd+5ZL7106LaXbZKrRb6Ak1yFcsyacBxWvsrY5LZaGyyNwxRHEG65j3cRGRdXcOC6d1bGufR01Wt1wklz/PJvmVNLHZWRNDGNDWjcPU8Sr3H4lNqrWkQZMqS0jMscpKyItUqmAPOnx4KjnlZ6KqA1w8lVMh+AswCqgMUbySsqLi39e5jpFFnM/IfYB+kefDx7eLtRPUz1Jt6RxfaLtC+KzzR2dxEwiecQ1YcJIDftei+dtk7V/ERmRznvdI0YXdYHEfecTzp41Xrl6WtkcrwXYmNaS9xFesKl5J4ZGlcyvNdgo45LVjEYFS9wGoaOsWgdmXgFSjP9WLponcdNJHuk0kbYmvszQxwoSQOtpoSutcu0InAa+jX6dp5c+Sit3TUIHdTiNfFbFosYa8Obo7Ij44LMw8i+Pevhlisc3P6k8Eh+M1a+Q65/AXHuK9zURSnM5Ned/wBl3Pgd/brIVv4ss5J6pKNS5emYMR+NE6Q/AWcBFIcmOJxNarIiIAiIgCIiAIiICD7ZXm8ymEEhjQKgZYiRXPiKEZKNrtbYRUtTjxa13lh/JcRY2dt5Hstx7UVMgBbUAguzBzFFZ7ULTEyxF0AMLmvjxSR1a4DEKYSDUZ0WeKDGWjg4Hu0K2L7uYSRzRPFWPaB60PcaFVVfTmlslc7hk62TvB1osVmnf78sMcj6ZDE5gLqDhWq6y4exNr6Ww2c4Q0tYIntaMLWvi+aeGjc3E005UXcX0ZnhERAERcy+L3EFBTE86NrTLiTuXN2oW6PUm3pHTRa9htQlja8ClRpwOhHitK/b6bA2go6Q+63hzdwHqvHklT1N9gpbeizaC+RA3C2hld7o4fady9VBbwvAwNc6uKaTKupq7L4/Za1svtjZOu4vlcaupnThXmcgAF2tnNl3SP8AlVrGFo6zIjy3vG4U3fByMtZOTfTPguRM4p2zzHb6X5PZjH/3JA3Hxq8E5/0YvxjiuV7LYqyPdwZ5l3/K1fajb3SWp2KtS58lOTjRng0UC6Xs5wMgke5uIkgNH3QSfXyUzSx8ZtfLOPdlJ5PaQwE1oRmONQprdLBK0HiFAbtukzgudTGdDSuE65DcBopJs1bjGTG45sJaedDkfBZ1d+5O1okNuuirSRrquvc9rMsTSfeHVd95uR8de9IZA4VWrc/VlmZuq14/qBB9ArnBvpya+GVsjdT3+DroiLZK4REQBERAERUJogKorBIEdKP+EBEttoPnI3fWaW/hIP8AuUSU72wbWONw1a+h5Ag18wFBcJO4rJ5M6ystY36TfuU/ON7VM7dYQ5ncoLYnlrxkRpuK9FssmJgPEKlc9zuqa00cPZO1dE99neKOJxtO5xoAadoA8DyUrUSv+w1Ic0lr2mrXDUHd2hdbZq+haosWkjDglb9V41p9k6haXA5HUvp15XghzR+ZHXRCVw7z2hbHkwB79wrkO07+weSv1albZCk34OjeVvbCzE7XRrd7jwChVpe92OV3vEE9n1QB4BYZLW+V3SPNd2I1DGjg2mvYF3LBaoHNBJLqcWloqN9Dn3lYvK5LyvUrsW8eNQtsgl731aIAxrRMzeXhxwurnQCmS2Lkuie8SSJXMZljcaYqmuWQqTlyypxFZHtNfUQZRwFKgAEV/t3p7M2OaJyatjcWlrTXqnrYgPLLmueNLvIpveju61G15Ozs/sbZbJRzGY5P/I/rOrxHD15rp36+lnmI+o7zBC2+kC1r1jxwSgb2OA7aFbXQphqUUupt7Z8me0GUut0tfohjR2YGn1JU+uq7RZ7NBGR848AycvpPHLcFp2vZEzXj8oeWmHqvIrmXNaGhtOFQCttl7tnlxNBBYOqHa8yaZanTks3k5OrFMz8LuWcU6ptnoGyMHVBO+rvE1XPvFpZMZBpjwO7HE4T40Heu/s2yjQOAA8FybyjxG0NAzzI7RUjzCzvzIn+5KLntNWhbFgd/FP5x+jh+q4dxz9Ua6LqXTJ/EvOfuU86/krPFTWdEORLpbJCis6UfunSBbxTL0VGuBVUAREQBWubVXIgMRhVTDzKyIgOLtPZ/4aU191uPuGbvKq8+Dz5U7uCm+38+CyFxNGBw6Q5+7RxzpurRQUFZnLf/AKFnEvSbcLcWXf38VKNnbfh+afru59ijVi1Xa6APaNxGbXDUH9Fn2+5N0prRI7dBiaoSYJbJajNFXC7+YKEivNozIOWmYou1FfTo+rKOQduPesNpvZpXCbVbQlaWmYbXelotIpm1m8AFgP3i7MrQkjDHMblJJoyNtc9+YGo8lmhjtdrcWws6KPQzP3jixu/v8FLLg2eisoJFXyO9+V2b3foOSu48GbM90+3/AHg4q4haRFr1ueSJkBlI+ckEctB1I2uBwjtqKVyzI79XaWzPslCwgxndmDyIPL816PaIGvaWvAc05EHMFcObZSN72F0khYw4hGSC08iaVIU2bhVtfT8HEZl+YiMXs/lLmP6p0d13uOGoOuWZGI9vFT+6rrbBGGNNaanIVO88lvoruPDMPaIat0Yuh5lXhuVFcsNrlwMe76rS7wBKmZweVSChIG4keajNmul0VqkIHUkBLe11XU7j6hSR0WIUqQeI1CsAqaHVp+D2FYLflF9EpuCZaVpNJ5fHxosdxTUoOGXgs1sHz0h+y30/ZV37tnaFySZU4VHmVINn48UkxrphA8HKL3W+jyOdfFS/Zhv80/bA8Gj9Vc4m3mRDl9h1xEnQ8ysiLaKZaxlFciIAiIgCIiALBbLXHEwvleyNg1c9wY0drnGgWdeE/wCJB8gmsYqTGWSUZuxhzaupxoWiqAmu1PtFut0E0RkdO0tLX9C0uaMXu0kNGE1po4nKu5Rm7La2aNsjKgHcdQRkQV5nZL6kbZfkz2x4Sa4qnHQmtCBv59ikewdpNXihwPzBzoHtpUCtc8J41yCp8yE0qJsL76J7ZDmu5ZpMlwICupZ3rItFpGPah/8ADTf5bj4Ald7YZkb7PXA0ua4tJLRWtGuGfY4KPX4C6GRo1c0jxFFv+yq04221v1LVQcqQQCniHK5wJ3f8f6Is79JOkRFrlQIiIAiIgC5e08mGyyniA38Tg3811FxtsP8ApJDwwn+9qjy+yv2Z1PlHnskoY0uO74C1bHA4fOGvXJ/IgdtD6LboHDMAjX9F27fZwLBC4amR1e8PH+1qxYjqbf2RcdaWiO262dDG54A1aD/UQ2vbQq67b5xFxlq3EBQu350AqMlydoJcELQfpSNB7GN/UBYLqs8k0sbnMd0LMxxe7KgaDmeNabgo2k0mztb8E3hs2F0R3yBxA30a4AH1UxuKLD0gP1w7uLW/oVyrpskkkomljDA1oZEz6rR8DXyXbfJgcHbjRruWfVPifPkrHHuVmVLx4IMj7dJvIiLaKoREQBERAERWyE0yQFy8h/xG2X+Gsk31JzH/AOxhd/8ANerBxGWfx3KE+2ayiS65C4VEb4pMxkKPDDu4OPxmgPnoBd/Y239HNgJ6slO5w0PeKjvC0IY4h1qjCakdaugFBSmda9yrZ2xtLXB2fvDrZh2oaRTdlmuMkdcuT2Xp7PWoV0ICuVZJWljXA5OALc6ihFfH45LowyLCtaLyZfanVFFrew+apvBp16cSHj1+kH+xZbxGCMv5t83AV81h9jdhkZaryeWkRvfGGu3FwMzy0caCRte0K5+Hvu0Q5/CPU0RY5SVqFYyIsAcdFRxPP0QGwi1w4nj4LUvm0uZC9wJBAyNKUqQK6bq1XjelsLuZ7ZecUXvvaDw1d+EZqJ7WbQNngfBE0nHQYnUbvB6o1OnJc+7LO2Y1aS8kmtOtnWhqe0HM+a6lssbIMI1lfk0fVByc/toSB3rJzc2q3KLU4kmvuRxtic5zSCchSm4rqTPc2yvid9FzZG8uuGuH91fFde7Wta5zABQ5t7RXEPCh7ioltZtnZIXyRYzJKGuaWRDGQ4EEBzvdaajStVV49VdeleSW9LyR3aK2MimgxtxtaHPLeOIgb/ulde3+0VlmgaYoGRvkbiZG2hdhNevI8ijRpQYTWvJeeX/fDp6SuYYg5uCJoOInC5xL3OLcIGfuipNNQMzzLLLHXFM6uZaanMANAFBQ1pUCm7JaGPh+Hf8AggvKvCPZPZrtBabc6SSV5wh1Gs3DLPOgr4KZbTW0MhdTWlfDNeebLbYWGywNZE4gmpNRiJdoT1RSmXcNVxdq9vRICIpcDtcVRjqASMI+jnTM+Crf0t3l7LSOuqUtnsWx21tnvKHpIXUe2gliOUkTuDm8Kg0Ohp2rvr5Ouy8vkcvSwSFkwfnIX4nEdYkyClC1zveactDwX1PC95aC6uKgrQZVpmtoqm0ixxE51WRAEREAREQBczaa6BbLJPZicPSxuYHcCR1T3GhXTRAfH8lhfC98MrcMkbix44OaSD3cORCvbEvftqPZZBbLW609K+Ivp0rWgOxEANDml3umgAORGWmtdlmw9gsML5WwiR7W1D5vnTi0aQ09RpqR7rQvG9LbCIHdFfkMR3tDfIkBdqyyaE7wD4qyz2OkJYM6NoK65UzKvaw9GwnUVaf9Q9Svn6rdv9TQS9J1JY+khe3eWkDtpkpXsjJWzM5Fw8yfzUUu1+RC3dlrQ5k4aK4XktI3ZNqD2qbiZOjL3+exxlnck3REW2UgiIgCsmiD2lrhVrgQRxByKvRARYXDNCT0Dmubwd1Xb+4665LDPdtqe7E6MF1KVxtGXDVS9FTrg4qZKs1Igd7XfaIbPPNQMMcUj649MLHGuQXzPFbqNwnx49q+rvaVaWx3XbS4gVgkYK7y9paAOea+RGahS4cEYdqDm8lX5Jnab2dJZ2xzRNY7XpC7CXClARGG1D9M667lxLZbWOoA2rW5Mbm1jQdaDVxO8nMrTmeXOJJqVUNr2+v7+vrOcFZLS92VaDg3IeSxsarqIEB1dmbH01ss0VKh88TCORkaHd1Kr7AXy/7HrH0t72bgzHKf6Y3U/uLV9QIAiIgCIiAIiIAiIgC5G1jCbLJTdhPcHAlddWyRhwLXCoIII4g5ELm56paPU9PZ5rYHa8wR5LXkLi0EigJ040rQ0UhtOykrHHoi1zN1TRw5Hce1c69btfEWiQtLiCaNqaDQVJ7/AAWHfHuX1NeC7ORNaRgsJopLsfY20dKc3Yi0cAKAkjmfyUes8dFKNjpR0Tm1GIPJI30IFD8cFLw0nl7nOb2nfREWyUwiIgCIiAIiIDxr2uXyJIbW0u/lgMazP6UgZiHEkg9wC8Ej1C+lPansbLaIJvk7cRfR+EUxYmuDiOw59hK+cZrK+KQxyNLHtNHNcKEEbiFXwKl1dXnZJbXbRergjWrLHESQAKkmgAzJJ0AG88lYIy2le31/f19TWqfbN+ye32qjnsFnjP0pqh9PsxDrV5Ow9q9W2d9ktgs9HStNpk3mWnR1/wAodU/1Yu1AQb/D7cshtMtrLSImxGJjjo573MJw8aBudNMQXu6tjjDQA0AAZAAUAHAAaK5AEREAREQBUJoqq1zaoCglHZ4o6UK3oVUwjiUAMo/ZVMoVoh1zKqYhzQFweFErW4TzOfu91vY39TU96lE0FWuAJqQQO0ii86stpdGcJyINCDuIyIWf+IN9KSJ8CW2yT2a7AVybzuGVrnPaA9mVGjJ2nW5E1oQs9kvohdizXwx2posnTJ26T7EWZeMkP/dkZyfWng7JSrZ6/BO1wdTG3WmjgdCPRbD3RPGeEjnRcq47EBa5Sx1Y8NAAKBpOHLno4q5xMuRZFO9pkeTpqW9aZJRIFQyjmqdDmnQjifJbRVKmUKvShWth5qph5nyQFzXgq5WNjpxV6ALzn2sezgXi0T2cNba2ZZ9VsrPquO5w3O7jlQj0ZEB4hsz7EHmjrbMGD/xQ9Z3fI4YW9gae1eo3DsrY7AP4eBrXUoXmr5SN9ZHVdTlWi7yscypqgHSBUMoVBCjoBxPlwogK9KP3VelCoIuadCOJQF7XAqqtYyiuQBERAEREAREQBERAFzLyuKGc4nNId9Zpoe/ce8LpoualUtNHqbXgjR2Pj3SSf2n8lT/8gN0zvwj9VJkUX9Ni+x19SvuR6LZVg96WQ8hRv5FdqyWRkTcLG0HqeJJzJWdF3GKI9qPHTfkIiKQ5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55575" y="-2857500"/>
            <a:ext cx="5953125" cy="595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484" name="Picture 4" descr="http://static5.depositphotos.com/1007173/473/i/950/depositphotos_4733982-Business-D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357694"/>
            <a:ext cx="2309787" cy="230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• preču fiziska pārvietošana – organizēt preču transportēšanu un </a:t>
            </a:r>
            <a:r>
              <a:rPr lang="lv-LV" dirty="0" smtClean="0"/>
              <a:t>izvietošanu noliktavās</a:t>
            </a:r>
            <a:r>
              <a:rPr lang="lv-LV" dirty="0"/>
              <a:t>;</a:t>
            </a:r>
          </a:p>
          <a:p>
            <a:pPr>
              <a:buNone/>
            </a:pPr>
            <a:r>
              <a:rPr lang="lv-LV" dirty="0"/>
              <a:t>• finansēšana – </a:t>
            </a:r>
            <a:r>
              <a:rPr lang="lv-LV" dirty="0" smtClean="0"/>
              <a:t>līdzekļu </a:t>
            </a:r>
            <a:r>
              <a:rPr lang="lv-LV" dirty="0"/>
              <a:t>iegūšana, lai nodrošinātu sadales kanālu </a:t>
            </a:r>
            <a:r>
              <a:rPr lang="lv-LV" dirty="0" smtClean="0"/>
              <a:t>sekmīgu darbību</a:t>
            </a:r>
            <a:r>
              <a:rPr lang="lv-LV" dirty="0"/>
              <a:t>;</a:t>
            </a:r>
          </a:p>
        </p:txBody>
      </p:sp>
      <p:pic>
        <p:nvPicPr>
          <p:cNvPr id="21506" name="Picture 2" descr="http://ejennsolutions.com/blog/wp-content/uploads/2011/09/devil-deal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• riska </a:t>
            </a:r>
            <a:r>
              <a:rPr lang="lv-LV" dirty="0" smtClean="0"/>
              <a:t>uzņemšanās </a:t>
            </a:r>
            <a:r>
              <a:rPr lang="lv-LV" dirty="0"/>
              <a:t>– </a:t>
            </a:r>
            <a:r>
              <a:rPr lang="lv-LV" dirty="0" smtClean="0"/>
              <a:t>uzņemties </a:t>
            </a:r>
            <a:r>
              <a:rPr lang="lv-LV" dirty="0"/>
              <a:t>risku, lai sadales kanāli labi darbotos.</a:t>
            </a:r>
          </a:p>
        </p:txBody>
      </p:sp>
      <p:pic>
        <p:nvPicPr>
          <p:cNvPr id="22530" name="Picture 2" descr="https://encrypted-tbn3.gstatic.com/images?q=tbn:ANd9GcRFLuBWg1L4UwaBxTlbeaNlJMfiEWJxB08URI4ltnC5MWCMhW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809625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/>
              <a:t>Sadales kanāla izvēli ietekmē šādi faktori: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sz="2800" dirty="0" smtClean="0"/>
              <a:t>• tirgus faktors (tirgus veids, potenciālo pircēju skaits, pircēju </a:t>
            </a:r>
            <a:r>
              <a:rPr lang="lv-LV" sz="2800" dirty="0" smtClean="0"/>
              <a:t>ģeogrāfiskā</a:t>
            </a:r>
            <a:r>
              <a:rPr lang="lv-LV" sz="2800" dirty="0"/>
              <a:t> </a:t>
            </a:r>
            <a:r>
              <a:rPr lang="lv-LV" sz="2800" dirty="0" smtClean="0"/>
              <a:t>koncentrācija, pasūtījumu lielums)</a:t>
            </a:r>
            <a:r>
              <a:rPr lang="lv-LV" dirty="0" smtClean="0"/>
              <a:t>;</a:t>
            </a:r>
            <a:endParaRPr lang="lv-LV" dirty="0"/>
          </a:p>
        </p:txBody>
      </p:sp>
      <p:sp>
        <p:nvSpPr>
          <p:cNvPr id="24578" name="AutoShape 2" descr="data:image/jpeg;base64,/9j/4AAQSkZJRgABAQAAAQABAAD/2wCEAAkGBxQQEhITExMWFRUXFBYaFhQYFBUWGRYUGhoZGBYfFxUYHSggGRwlHRQXIjEiJikrLi4uFx8zODMsNygtLisBCgoKDg0OGxAQGy8mICYsLywsLyw0LC83LzIsMDQsLCwvLCwsLyw0LCwsLC8sLCwsLCwsLCwsLCwsLCwsLCwsLP/AABEIAMIBAwMBEQACEQEDEQH/xAAcAAEAAgMBAQEAAAAAAAAAAAAABQYCBAcDAQj/xABBEAACAQIDBQUFBgQFAwUAAAABAgADEQQSIQUGMUFREyJhcaEHMoGRsRRCYnLB0SNS4fAzgpKiwrLi8RZDU2Nz/8QAGwEBAAIDAQEAAAAAAAAAAAAAAAQFAgMGAQf/xAA4EQACAQMCAwQKAQQCAgMAAAAAAQIDBBEhMQUSQRNRYXEiMoGRobHB0eHwFAYjQvEVM2KiJDRS/9oADAMBAAIRAxEAPwDuMAQBAEAQBAEAQBAEAQBAEAQBAEAQBAEAQBAEAQBAEAQBAEAQBAEAQBAEAQBAEAj9pbboYb/Fqqp/lvdj/lGswlOMd2SqFlXr/wDXFv5e8ruJ9o2GU2VKz+IVVH+5gfSancxLSn/TtzJZlKK9r+i+p4D2l0edCt8DTP1YTz+THuNr/put0nH4/YksFv5g6nF2pH/7Ft/uFx6zONeDIdXgd5T2jzeT+mj+BY6FZXAZGDKeBUgg/ETamnsVU4Sg+WSw/E9J6YiAIAgCAIAgCAIAgCAIAgCAIAgCAIAgCAIAgCAIAgCAYVqqopZiFUC5J0AHjPG8GUYynJRistnNN5d+nqkphiadP/5ODv5X9wevlIlSu3pE62w4HCmlOvrLu6L7/Ipjkkkkkk8STck+J5yMdAkksIxMHpiZ4ZGJgG3sva1bCtmo1Ch5jirfmU6GZRnKL0NFxaUbiPLVjn5+xnU90d8kxv8ADcCnW/l+646of+PHzk2lWU9HucbxPhE7T046w7+7z+5aZvKYQBAEAQBAEAQBAEAQBAEAQBAEAQBAEAQBAEAQBAEA5r7RtuGpU+zIe4ljU/E/EDyXT4+Uh155fKjreBWKhD+RLd7eC/Py8ylGRzoTVxuMWkLnU8gOf7CZRi5PCI9zdQt4c0ytY3a9Vjo2UdB+8kxoxW5zdxxevN+i+VeB40cZU/nb5mZOnHuIsb64TzzslMJtF/vd4fI/OapUE9iztuM1IvFXVfEladQMLj+/ORWmnhnSUqsKsVKDyjJWIIIJBBBBGhBGoIPI3nhtaTTT2Z1bcbfAYoChXIFcDutoBVA6fi6j4jnafRrc2j3OJ4vwh2z7Wl6j/wDX8dzLnJBQiAIAgCAIAgCAIAgCAIAgCAIAgCAIAgCAIAgCAYVXyqT0BPyg9istI4RiKxqMznizFj5sbn6ysby8n0qEFCKguix7jzM8MyvYwNVfQFmY2UAXJubKAP74yZSjiJyHEqzqV5dy09xfd2vY92gFTG1GS+oo0yMw/PUNx8APjNyRTyq9xc6Psz2aq5fs1/E1KhPzzT3CNfaS7yF2z7JKDAthajUm5I5zofC/vDzufKeOJsjXa3Ob4/AVsHVanVUq44g8GHIg8x0M01KfMXFhfSoS5o6xe6/ep6JUDC4/s9JBaaeGdlSqxqwU47ExS2O9JVr1mOHQEZTr2jNxHZrxB8Ta0nWXDq91PlgUfFP6gtLWDj672x08n+Dq+6u8dLGoQjEugGYMAGPQkDTW3KWd1ZVbVpVOuz7zhadxCtlw08O4npENogCAIAgCAIAgCAIAgCAIAgCAIAgCAIAgCAIBhXTMrDqCPmJ4zKD5ZJnBmQqSp4gkHzGh+krT6SpKS5l11MTPDItHsl2IprVq7gE0u7TB5F7kt8tPiZNoPMTjONUnSrNdJa/vtOrTeUogCAQm9W7dLaFLI/dcX7OpbVD+oPMTxrJsp1HBnKNiI+zMY616YutgdL90nRqZ/vpMFFZyyXWuJ9koxk+V7o2/ajXZlw9Wn3wM2nJla2oPI6CWnD7120m8blPc0FVWCu7s7fqURUqIpRyAqk8uZPn0EvYv/k5RzHEIvL8X3eXeV7X8VPD9J/DxPXZe8FfB1hWRzr79ySH1uQ4PEHrxEsLq3pVYclSPo966fj9ZHo1JwfNF6/M7RutvNSx9O6d2oAM9InVfEH7y+M5C9salrLEtU9n3/kuaFxGqtN+qJyQSQIAgCAIAgCAIAgCAIAgCAIAgCAIAgCAIAgHIt/NnfZ8WxAslbvr+b/3B89f80hVoYlnvO04LdqtQ7N7x09nT7FfM0FybWydqVMJVFWkbHgQfddejDp9JlCbi8oj3VrTuafZ1PY+7xR1zd3eCljUuhs49+mSMy/uptoZOp1FNaHD3thVtJ8s9uj6P97iXmwhCAIBBb1bvLjKelhVUHI//ABY/yn0gZ6HMDjVwy1KWLVgiE6Bbsj87A8Qf2MZwClYXaIq3A7rEkgEWuL6ek7Lht3SqUVTp6Nfv+ykuaMozcpam2lS+nA8x/fKWkZ82nUiOODa2DiWoYik9OpkCuLm5GUcx5HhY6ayLXpc9OUIpNd3d5fb3Hsq0qS7RJuS2x1O6bL3jo1xowU9CRa/g046rZ1Ke2q8CZacct6z5Z+hLul9H/omJELkQBAEAQBAEAQBAEAQBAEAQBAEAQBAEAQCt7+bCOMwxyC9Wmc1Pqf5gPMeoEwnHmWCVaXEqFRSTOPUMRfuto31/rIM4OJ3FpeRrx8eqPUzAmHtgcTUpVEeizLUB7pXiSeVuYPSexbT0NdelTqU3Gqsx65+f5O1bJxVU06f2hQlUgXCm636eB8NfMyxjnGu588uY0o1ZKk8x6Nm69ZQQCwBPAEgE+Q5zI1KEmspGcGIgFE9qO7a4igaqFUqd1SToHF+duY+k0XNxGhTc5GqtVjSjzSOV1N2cO1FFXElMQre9UUpSI/C63KkG2rWHlNFvxFZTg3Frv/BHdeFXw8zNd3MYHpUWpdoz/wCFXontKbfmqDRfHNadra8Yp1Kf914a2a/fwyNUs5J5hqn0I9sy1HpVF7OvTYq6Eg6jjqNCPESwtLuFysx0l8/33oj1aLpPD1RM7E2xkOV7gdQbMvx+8vgbzOtbqrlrSX7+5Ki9se0XNDf4P7M6burtjIzLUq3SwC6HRr8xy06cbznLu3c1mK1MODcShaycK8motaJ6pe3dfLvLpTqBhcEEdQbypaaeGdrCpGpHmg8rwMp4ZiAIAgCAIAgCAIAgCAIAgCAIAgCAIAgHPt/tyO1zYnDL/E41KY+/+JOjeHPz44ShkmW11Km1rtszm+HrEkIQc17DTW/CxHW8hzpNbHX2fEoVFio8P4M61ufuoMKBVq2asRoOIpg9OrdT8vGRSo8ur3Of4rxZ3D7OnpD5/jwLFiH0N+k3lIfn7am0Gq16rVn/AIiuwbM2q5SQAL8AOVpBmpZ1PpPDq9t/HiqTSSWq+51HdnfpPs9AVczMFszjW9tL+OlpGlxRU58kovC6/g5C7sIzqznRa5W3hF5oVlqKrqbqwBB6g8JaxkpJSWzKaUXF4ZTPaRjbCnSHQsfj3R/ylJxepmcKft+iKu/nmUYe05nUpZlv11+fD0tIUZYZGTwyZ9mFKouPXsyQhWp2gvoyDTUdc2WxlpZTbnhe0m28szwi4b6ezShtB2ro7UMQbXcDMrECwzJ1tpcEfGXlKvKm00Sp0lI5ptTdjF4JlOKw5emrf49ElhbkSBqvk2kvP+XjVgozWvfsVVzZVIxfZPcnMZi62HCVK+GqmgyqyYgKQygi/wDEC6r8beUj/wAuDlgoJ8CrqnzrR9Vuv39yTOwtssSpw9VagJAtcKRc27w4egmypGE45ayQLf8Ak2tZRg3Bt474v5/U6eJQn0g+wBAEAQBAEAQBAEAQBAEAQBAEAQBAEAQCmb57jri71qFqeIGvRahH81uDfi+fhi0b6dbC5ZbEHsLeyrhG+z4tWsNNfeT9xMjQys747xVK+IqEVG7JXy01ViotoL2HEnjeQ6km5H0HhVnRo2sJOKcpJZz4/QreJwy1CS6hieJPH58Ziqkl1JdXhlpV9amvYsfIlNiVwoWlcBAND0HTXj6ecrbu3j/2Zx39fcVt5ZU6FJSo7bYz9Tquwd7MMi0sP3lACqrGxBPDvEcLmSbbiNPSnytLZN4+JzFexqPNTKfVle9omHrCsWde5UYLTYEHQLrccVtrI/EKE41XVb0e3sOXuqUlN1HsVaqwF/D69Pp85XIiGpQ2tWwlUNRqZCF1Olit+BvxGkmUKkoelHcuOG0lKMpvyL5X3/q1KVA0lUMUDVTlLd48kF+HP4+Ek1+JTjiMMZ6+ZaQt09WWnd3eVcSAtQBKvT7rflv9D6yTa8RhVfJPSXz8vsa6lBx1WqJ9luLHUdJZEcgE3QwVPELiVoolQE2scqljzyDu3+E2Kc2sI1OlTzzYLBNZtEA+Ew3gGNKsri6sGHUEH6TXTqwqLMGmvDUxjOMlmLyZzYZCAIAgCAIAgCAIAgCAIAgCAIAgHnVrKnvMF8yB9YyYTqQhjmaXmUb2qYinTSjmpK7tnyvqCAuW4uOI7w0mMngruJVq0eSnSeObrv3aLzyckrNcr4tf0JkI+zqnyRhT7sL3IzY21mJvbwsmFA27Pr/SaLl+iUvFJctGnHvfyX5JdahzLryPzFiP1lRjRsqc6pFx342sK3YAHQUUbyZwGPoF+cl8Qr9pOCW2M+84PiLar8ncaG42yExdfLVXNTVSzqeBJ0UH5/7Zlw+iqlbXZL8Gu1pqdTXZF13n2Vh6GDsuHptkPczKHyFjq12uefztLO8at7duC228M9S5tqceZRWiOYptikjWysRfVhb0EoVw+rOPM2svoddS4LVlBSyk+4k8btRaOQr3iy5l1tcaWkONGpPMZdHjxRynF6ta2apw9FvOX5F09nu8j4xatOoO9TykN1U3AB8QVPznTcMqTcHCTzjqyvtq0qmVLddTn/tD2lUOPrU6zFQluyUmw7IgWZeRub3PUT6BwapQVDCwpdSBfQm6menQtm7u/dOhgkFcu9VSVVRqzJxUkngADa56Sp/i/wA+6qO20gnjm6N41x7e4mdt/HpRVX1sbdfDJFY/e9sXVYoz01FsiZrG1h0Opvf0lhCyjbLkmk339/vOY4nVr1K3PFvl6JZ093UuW0GrVNnZTUVK5RT32C3swNm6EqPWcpxWnTnGcE8RZ0NNynaxhWliTWuf3u3Kr7OS64l3q1MilSpVnBzuSLWF7aWOvylJYOnRqYckum61PLZwhPVpHUpfloRe8u2lwOHeuwzZbALe2ZmNlF+Wp4zGcuVZJVlau5rxpZxnqVjcz2hDHV/s9SkEchijKSVNtbEHUac5hCrzPBZcR4RG3h2lOWUt8l7m0oxAEAQBAEAQBAEAQBAEA8cZiVpI1RzZVBJMNmqtWjRg5y2RxPeLeCpiq7NcgG+VQdAg4Xmo5Oou3m6tVav4dyXkadbartTFKp/EpqbqpNip/A33fUeEeBLt68qbj1SaaT6Y7iMxFKkBSNOqznK/aK1MJkN1y8Cc1xm1mipFR2Pr/AuLVOJJ1JLCjp7Wa6U2cMFBZiWAUc7dPlMEtUW9aqoUJ1JbLP2PPD1O0dct7WPEW10kS4a5Tn+I3tO5nDs9kn9CewOFeuyJTXM+Y2W4F7A3tfwvK+NOUpci3f8AsiSqKMeZ9P8ARY8RuNjTTzWRrgfw89nA0BGoyk28ZN/42phSzrg5K/t+1uJVKb0ZcfZ9sV8NSqNVUq9Rh3Ta4Vb24eJPpJ3D7aVGD5t2Y2tJwi+ZastFakHUqwBUixB4EGTmk1hktPGqOJbzblPgizGtR7IscmZytTLfQGna7ED+W/C+khVoOCbWvgdvw3jLrQUOzk5Lu29r6GhidrU+yWiKecKO65OU36gD485URsZyqOrKWG90tfiYXXA5Xik60km3nbOPijxwu2XwysKLMubUtexNvBenxmMqU1PfHllHzy9s69pWlb1HjD6de553NzFb41MXQFCuiVHQ3Wqy95RyIP8ANyv87zrOBcOd/Juu8wjjTq34vO3xZhO8lSpJR9bv8PuQquG1Gt59ApRhGCjTSSWyRVScnJuW57bJ2jUwr9x2W4IuDbMnEqT4WmipRhUXZ1FlbrP7/tCfNKL5G0+uCd+2ZshvfMTrfW9if0lfUgl/bktNmjn5UnFyzutSvYyplYg3NifE24/SfOP4kIXnYz0jzYfln7HWWvLVUW9njP1LLsHfXErWoqjGohZE7NrtmUkDTobT6FV4fbdjiKwktH5L4nWVI0nDEYpJIsO/e/WHJrYNsP26XyveoV74IPdygm4NtbjUTj51VtgsLHg7dONeVTlzqsLOnjqinbt499mVftP2UkMCBnY3RDqQCOB04sJri3F5wbXe8P4lm2p3KlJdFjXHXx9jO5bKxy4ijSrKCFqIrgHiAwvY+MlJ5WTna1J0qkoPo8Fd23vaKNWpSTVqeUEdSyhtegsZzvE727hXUKT5YrrhPPvJFGjCUMvcmN3dqHFUe0K5SGKkcja2o+ct7C4lXpc0lrsR61NQlhEpJhqEAQBAEAQBAEAQDnHtT20ylcOLhcodvxXJAA68JhIoeKSnOrGn/itfN/g55TW2p4nj+g8h+8xK5vJ5Vzc2HmT0H9f3gzjpqeLYZqR7wsWAYD8Lar8xY/GaKu59c/o+i6fD+Z/5Sb+hP+zbDdpjsNcXADuw/wAjfqwimszLDjFTk4dL/wAsfF5LNv8A7rYfCpTrYemKZNazgE2sym1lvZRccB1mm+pRjTzFHH2dWUp4kyr7BxHZYmm/Ja1Nj+W4v6XlVSly1IS8V8yyqR5oSXh9DuP2pes6c50+jEiAam2sWyYeu9LWotKoUHVwpK+s8lnGhtoKDqx5/Vys+XU/PWKxjVWzu7OzffYkk8+JkB5e59Ph2dNRhBYT2xseNVbg248vMcJ4jKpFyi0tz4XuAes0V4dTi/6stFUhTu4r/wAX818cr2kcMwYFfeFwByYdD8JYcM4hKyq862e6OOjRVX0O/Y36WIGjr7re8P5W625eM+j06sZRVWHqv9z9/eVsoST5Zbo9qpB7p05g+I6eM2zw3yv2P96muOmpKbPF1CZxmJUk8ADfp00lJxO57CEqlX/FZ0693vIbozr3EYJYzoSu19l4YElXZ6lhccEvbqOB+c+d2vF6V1dupeUcQlhaN5XTLWmfHbwTOxs+GW9CHJPMvh8iApbYNOp2tMBHAsCLC1ha4yga9TxM+mxo0o0+RL0e55fzLNdnFYS08dSKx2LZq3bcXZy7c7sdb+Gs5biltToVk4bNZx3E6cZ3VjUox00xnb4/AlnxzVde8xt7upt4Wle9j51b2ToXMabxBqS1bSxrvn98DtezsemCwGC7TQmjRQA6XfswT5cDNF5dO2oc6jl9EdhUSr3E2no23n2lM3p2zQrsamUKwFjVVAGZRwBYtqPMacpz87q5usRnGK8s5JVChFSUU3qeeyvaA2GyoUVqQGoUZSBzIPM+ctrevKlFR6Is7jhNCa9BvPfudYpvmAI4EAj4y4OXaw8GRMN4PBAEAQBAEAQBAOa+03bisRh1scmrtpoel/D++EwkznuIXTq1Oyhst/F93s+fkUXZuDevUREBL1CAq9B49OZJ5DymJFp03UmoR/fwiw7pboVK2IK16bLTpteqWVlztyVb8QbcuQ8ZklqTbWzlKr6awl8f3dk5vVuC+KxNWsmIVFqAd0oSVIUJYWIBHdHlMJUeaWcne2XHZW1v2PJnfDzjf2HjuTuxVwNY1azU7imUUIS3Ei5uQLaDh4xTpOLye8U4xC7oRpQi1h5efBdCa3rpnE4epTW2Y5St+qsD62I+M8uKbqU3FFLQqKnUUmUXC7vVmu1gnAWbQ6X1FvOVEOH1ZrXTUs531OL010L0uKIAF+UvkUxkMYYBmuOMA5DvNs/sK9VBwzZ6f5WJIA8jdfhIlSOJHe8JuXc2aX+UdPdt9iPFUWB5G3rNWC4VROKl0f1PCq+TMDexuR+vrr8ZjJprDKHjVzb0aFShW/zTcdOvnto9de8xw6rmBbhfXy5zCjGMqkYz2b1OBpNqjOUF6STwW/FYxGTs1poKdrWyi58b8p3VP+1pT0SOGhTqc/azm3LvyVzaeDagwptfKyh6T88vGx/Et7Hrx5yVY3irxdKT1W3s2Z0tSk4qNTG6Wfab+xti4iuhdVAXhmLBb25jnKfjfHeG0lK2uZenjVRTfx213xnKNlGxrzaq0umqbJddk4gqcwVABrULBl87A6z5urm1jWWMyjnbZvw8Dp4RqOKcl5lT2xhTQJGZXU3s68D8DqDPp1hxele0XKCaa3i91+PE8bPJMboMun1vOYrTqSm3U3O0pVaU6ChTS5cYxvnz+pvptJ8ty1jbkAPoJnHONT5HxuytqV9OnQXo6adE+qXt92xKHarthKS1HJUYkkXN8oCC9ieXemupbu5nCjnHM8ZJPDKnYUJySzy7I+43F0cpXKWzDvd4jlb6TpJf0zZ8ijFNNbSy2/sVlDi9+qrqTksf/nC/2jRwPZ03UtZ0Ug5Dm7wGtmI5Tka9OVGrKEtXF4fc8H1Kzl21tGfNjmintqsr3aHcN095qe0KbFFKslg6HlfhY8xoflJ9Gr2i2OcvLR28sZynsyp777yvTxjYcggKisg4Bri5PjY6fCUnF6M6s0m/RRzt/CU5LL0JD2dbWr13qpUYtTVQQSB3WvoAehF/lJPC5TWYZbil1N1k5ax6F6lwWAgCAIAgGltqs9OhVempZwhKqBck+A5zx7Gi5c1Sl2frY0OE4+lULXqqy5u9dgRm15X4i418rTWcx2bpJJrHn8WdM9nO73Y0/tNQfxKg7gP3aZ1v4FvpbxmcUXvD7bs488t38EWzEYi0yLEiMVjYBG1sXANft7wDNNYBs0cKTAN1NmQDGrs+0Aqu9O7JxORg2V0uLkXBU8j8RNc4cyLPhnEXZTbxlPdHPdtbJOFqNSY3BAZWta4PH5Nf0kepDlaOr4Xeq8pTTWHl6d2dURtQ5l148/PgZpqR0IvHrf8Ak2Ln/lDX3aSX19hM7J2JTaiKlaoVzDRVte3jcGWtpweNWmqlRvXZL9Z8lr8Yr0Kzp28E+9vP0weyGihFmqMBwBCj1vOmjYzpU8PLXi9fuQakripLncYp+GfkbG1MTTxVM02BUjVHuDlccDK2rTVH+7S0aLLh91WqS7Ku+bOzxjH4NKljnWgqsbhCBl5HUAzhLuCqXVSp1k2zrKOIxinssE1X201QLlYqtuA0153lZG1hBvKyy/TjJZRW8TTGJqMoGax1A01536TqODU7iOVRWrXuRnaWNrNSq1XpnCS/e808fgDRIzIQORvp8SJNu7WvSeaq36k+3pWtHKoxa64yzWq4u4IsBoeHlI8G0yi47wy0qUZVoQUZR19HTPg19dydwuDFTDUyzWtUqMwawBRlQKc1+N1Ms4cHr14xqKXJ1T+pwlHitG2TpOLk3vgtO7pw1DDWCLVc3DMwDX48/wCUcJxvF7/iNa7cJVXGMHhcuVtpnTq99Tp7azt1SUox9bV5136FX3loJTIdFyBr3UE2B/DfUCSbKVatGUpvOGsvxed/cXVvcxSVLqlp5LT4ZRafZ7ttcFhajm2erVCJfh3FBJP+v1kqrcSt6TlBZbehTceupU1HlWXgy3i3g+22RmU5TcWRBb8rG7D4WkGNxc1o/wB3GO7Bq4Hw+pxDmncP0F0W7f2RhsHetsH3KYzITcqefWx43mynKrQfNB6dUS+IcGVtGVa2k8LVxevue52FTcAzoCuPsAQBAEAQDQ2jsahiSrVqSuV90kcOdvEeBnmDXOjTm05LODYrtYaT02EPiSTANF8KTAPJsAYB8XZx6QDfwuzjAJXD4W0A2xTgGD0RAI/F4eAUD2i7HLUBWA1pG5//ADNg/wAtG+E11Y5iW/BbrsblJ7S0+xzajhKlQt2aFxpe2tif/HpIyi5LQ6q5uaVCTVV4Uu/3MksezBalxZhxA4DhcCdZZVOzpwk+h8ZuYw/myxtn/RGO9+Jl3zqXpG9LGxI7vKHqIrcCWv6zn72WYSa2b+p5bR/+Umv3Qm8JgsOlItWu5LtZAbWs2n6cZ81uqleVxKNPRLJ3Vvaw7NSlrk8s1G/8Oi3ln0+ItPIwrNay+BOp0ukImjjdpkVLimqaW7q215Zjz4ztf6Tq0qKnRm/Sk8rPyRor1J05Yxgi8ZiiVYsSbjmeM6riEqcbafPtj49DRbubqppkfsIB8RSVgGUsbg6ggA/tOKgtUSeJVM2813/cndj7JqYxWs4p0lYgE3NzyCqONhL684xG35KCXNPGcbYW2W/luz53VpU6MZXFTSOceLfcl+om8BsBsMbdupDcmBHyAJM5TjS7f+7Cnr1w/phe8l8F45RqPsptx7s7e/p5P3mG8GzqVWn3Kp7QDgVOQ+l189ZVWfE6tOl2EoLk5ubK9bO2uuH8Dq40Yxrdtl55eXw1efoRe18DVw9LBUKilajGrVKcwGKqt7eFO8tbhYislXxBuvWUaer2WDWbB1A2fUW+7xuLeHA8ZGhJJcpa8KsuIW2jh6L31Wfhkk9moM9Nn7qh1Jv0uL6eUSeqXiXHELavWt3ClhN757uuDveFxCVUV6bBlYXDA3BEvItNZRyc4ShJxksNHrPTAQBAEAQBAPNqd4BgcMIB8+zCAfRhhAMxRHSAZBRAMoAgGFSAaVZ7QDRrVxzgEUmGpICERUBNyFUC5+EYMpzlN5k8+Zy/eawxFdToM54eNiJ1NhbQnbxnN+w5u4pPt5PxK7iGUte1z1J/QSeqdKPqxMoxaWMnxMayMCrZSNRaKklNck9U+hnGPK+Zbkk2LLIzHiQT8TPlt9Q7O7nDukztrWpzW8X4G9hMd3LLxHH95qjTL+3qRdJKO/U8cVXFu+M3LjY/OXnAoRldpOKaw91t4ka+cezzI1qeMCe6gHiST+07zmSRURqKOyNXDACuKqrayuWABte3G3LjOa4na06dWM4aZ3+5GvLlyhyNfqPbYW0HpKltV1JHS54ylu6kFeTzu8L3I529sZXFpHGuMvHmTDMahve5POeSlyrLKCEFpBadO4yLk1LflHxJI/Scyoc0tt2fRYPEFrnQ3PaBiXGNpVLd00FRTfozFtOXvCX13DODPgz5K8qmOiXv3IqpiSxIueHD+/KQ1FJHTObbweTta3ibT1GDeDs/s5o5MBRv94u3wLtb0tLO2WKaOW4pLmuZeGF8CzTeV4gCAIAgCAIAgCAIAgCAIAgCAeVWiDAIrF7NJ4QCDxuFZYByveymVxdS/wB5Ub5ix9VnT8KnzUMdxV3ccVCtqdBfjz+GknU2+XU0y3POobEfH+/SYTeGmexWjJnY2BNZNTlXUeJ8pwXG0o3sn34fwOz4Lauvapt4Syvibx2eiHu1Dfnz+glbGUu4vadtSp+rJmeSnbvDMetrfLpN9G4r0Zc1OXL5GyUKMlicc+ZDbRTJcDgRp1nb2F//AC7dyaw1oznbugqM8LZ7Elu3ikXNn5soHyMhcWnmUfI5/i9xOjR5qe+y+5PYhsOndSkPEqAo+Y1MpHFN8z3OMhUvJ6zqv3v5bGlTrKnuU1XzJM9M5U3P15NmFXE52Rja+ZdQLXA8uMi16MXOEsa8yL7glWdOUqOXy8reH0em3v2NPeDG9tXoi/ur9T/2zZdM7LhS6+PyMU95vgPS/wCshPYv16zFTivxP6frHQPWSR33dyh2eFw6dKKX88oJ9TLamsQSOOupc1ab8WSUzNAgCAIAgCAIAgCAIAgCAIAgCAIB8IgGljcIGEA4/wC1LZ/ZV6D/AM6OP9JB/wCcveDz0lEgXq2ZQcnveDH11/WW0dMrx/JEfQ18pcqFFyeA+Ej1qiUOd7bm2EXnBO7ILJTyG443B85xXFZxqXUpLw+R3nBeaNlGL8fmzZpPcHzI+Rt+kgNFjF5Ma5938whHk+nmR200LuFUXNuHzJ+k6fg8lC1lJ7c32KXicsVF5GCYdkCZhYs/Dw0mu+qxqT9F9Dl+JyTiibY98flP1H9ZAObXqmVY2Vj4H6QeRWWjb2Xhg2h5KP79JlEteFrNScvA1dsbH7InEX7qL3h4cLj58Jpr0uZZR1vD7pUpqMloR9GpnQtqMx9L2HoJBaw8HRQlzQ5u/wD0dA3A3VoY1KlWsGOSoFWzEAjKGYMOY1HjN9vSjOL5u8reJXdShUioPp9fwdVUWFhwlgc6fYAgCAIAgCAIAgCAIAgCAIAgCAIAgGni6toBTt7Nn08XTyVLgg3VxxU87efMTfb3E6E+aJrqU1UWGcj25gBh8Q9NSSuVCCbX1Fjw8QZ0FlXlWg5y3yV9emoNRRDYV8tRD0cf9U8rLmpSj5nsHiSZaKo7zfCcLcf9jO/4b/8AWj7fmeGGPd+Lf9RmuW5Kp+r7/mK3FPzfoZ4up7LdeZhghfFjwU/T+s6G104f5y+v4Of4q/7r8ke+2V/i0fM/pIsjluI+r7z0Hvn8o+pmBRf4+0+VDmQ2HHT1sZjKSisszpU5SqKMdWS+z8I+UsFIB4aWm2Jc8MoyhGTksZfUjN5sQwotTP3iPqD+kxqv0S7tVmqjQoJZKY8vpeVb3Z1kFiEUdm9mSZcGunvO7euUeiiWFqsUzneKyzctdySLfJBWiAIAgCAIAgCAIAgCAIAgCAIAgCAIB4V6GaAQW09mEg2gHHt+8MUroSPeQj/Sf+6XnCZejKJBu1qmU2sNW87yc1q0aE9C4tQJTtRb3bkX8OU4u5t8ybR1vDuIckVSks9xHr/ha8x9T/WQv8i8S/ta/uTDajEKCDYg/pLPhNKFSc1UWVy/UicRqOEIuLxr9DPd9S1TNqe6bnxNv2l1e9nCjGEMeCRQV5uSy3lssdampFmHj4g9QZUkKpTjOLjJaFe2U7MHZjclvQcJrZzNyoxajHYsW5eFWrXoqwBWzMQeGikj1tPMJvDN9ks3S8M/I6tR2ShFrTadEQe8vs/TFqQrZG5HxnkoqSwzOnUcJZRE4P2Wucva4gC3JEJuPNuEiq0WuWW0+MSyuSO3edB2Ts1MNSSkl7KLAnifOSYxUVhFVVqyqzc5bs3ZkaxAEAQBAEAQBAEAQBAEAQBAEAQBAEAQD4RAK5vTufRx6ZWORgbqwFyDN1CvOjLmiYVKamsMp7+y2lSFyWqHqTb0EyqXVWcnLOM9x5GlGKxgi9vbMNCk4AsMpkOr6jJlos14LxKrW90ea/USrW510vV93zLButs9a7vmUNlC2uOBJP7SXZt5kVPGn6EF4stv/p820FvhJpz5Bbf2O9NCQDwMHktmU3Ai1I/5pqe5y1XWol5Fy9nmHzYi4+7T+pH7GZR3JfDFmu5eHzOt4ajlGszL894AgCAIAgCAIAgCAIAgCAIAgCAIAgCAIAgCAIAgCACIBEbd2GmJpshFri08aTWGZQm4SUo7o57T9mOJckNVpooIswuxIBuO7YAfOQ42rT1ehd1eLpwXJHXTOdi37s7mJg8xNQ1Ga1zbKNOFhfxMkUqSprQrru8lctNrCRZlogcptIZ54nBJUBDKCDAIBNwsEGLGmWuTdCxy68e7PMEd2tJ1O0a1JvZ+yqOHFqNJKY/CoF/PrPTbGEYeqseRuQZiAIAgCAIAgCAIAgCAIAgCAIAgCAIAgCAIAgCAIAgCAIAgCAIAgCAIAgCAIAgCAIAgCAI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4580" name="Picture 4" descr="http://www.retaildoc.com/wp-content/upLoads/2012/07/iStock_000020767144XSmall-attract-mag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776</Words>
  <Application>Microsoft Office PowerPoint</Application>
  <PresentationFormat>Slaidrāde ekrānā (4:3)</PresentationFormat>
  <Paragraphs>86</Paragraphs>
  <Slides>28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28</vt:i4>
      </vt:variant>
    </vt:vector>
  </HeadingPairs>
  <TitlesOfParts>
    <vt:vector size="29" baseType="lpstr">
      <vt:lpstr>Office Theme</vt:lpstr>
      <vt:lpstr>Sadale </vt:lpstr>
      <vt:lpstr>Sadales kanālu jēdziens un funkcijas</vt:lpstr>
      <vt:lpstr>Slaids 3</vt:lpstr>
      <vt:lpstr>Slaids 4</vt:lpstr>
      <vt:lpstr>Visi dalībnieki jebkurā sadales kanālā izpilda vienu vai vairākas funkcijas:</vt:lpstr>
      <vt:lpstr>Slaids 6</vt:lpstr>
      <vt:lpstr>Slaids 7</vt:lpstr>
      <vt:lpstr>Slaids 8</vt:lpstr>
      <vt:lpstr>Sadales kanāla izvēli ietekmē šādi faktori: </vt:lpstr>
      <vt:lpstr>Slaids 10</vt:lpstr>
      <vt:lpstr>Sadales kanālu veidi</vt:lpstr>
      <vt:lpstr>Nulles līmeņa kanālu </vt:lpstr>
      <vt:lpstr>Vienlīmeņa kanāls </vt:lpstr>
      <vt:lpstr>Divlīmeņu kanālā </vt:lpstr>
      <vt:lpstr>Trīslīmeņu kanāls </vt:lpstr>
      <vt:lpstr>Vairumtirdzniecības un mazumtirdzniecības būtība un funkcijas </vt:lpstr>
      <vt:lpstr>Mazumtirdzniecības funkcijas (galvenie uzdevumi): </vt:lpstr>
      <vt:lpstr>Mazumtirdzniecības veidi</vt:lpstr>
      <vt:lpstr>Ārpusveikalu tirdzniecība</vt:lpstr>
      <vt:lpstr>Vairumtirdzniecība</vt:lpstr>
      <vt:lpstr>Vairumtirdzniecības funkcijas: </vt:lpstr>
      <vt:lpstr>Slaids 22</vt:lpstr>
      <vt:lpstr>Preču pārvadāšanai tiek izmantoti šādi transporta veidi:</vt:lpstr>
      <vt:lpstr>Slaids 24</vt:lpstr>
      <vt:lpstr>Slaids 25</vt:lpstr>
      <vt:lpstr>Slaids 26</vt:lpstr>
      <vt:lpstr>Izvēloties transporta veidu jāņem vērā piegādes: </vt:lpstr>
      <vt:lpstr>Slaids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Sadale</dc:title>
  <dc:creator>user</dc:creator>
  <cp:lastModifiedBy>bibloteka9</cp:lastModifiedBy>
  <cp:revision>18</cp:revision>
  <dcterms:created xsi:type="dcterms:W3CDTF">2014-01-19T15:32:59Z</dcterms:created>
  <dcterms:modified xsi:type="dcterms:W3CDTF">2014-07-01T08:38:00Z</dcterms:modified>
</cp:coreProperties>
</file>