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6" r:id="rId5"/>
    <p:sldId id="263" r:id="rId6"/>
    <p:sldId id="265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292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362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744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0509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8659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8499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4813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511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53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47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497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790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2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026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914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118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EF39-A9FE-44D3-B6E8-B022111BBAD5}" type="datetimeFigureOut">
              <a:rPr lang="lv-LV" smtClean="0"/>
              <a:t>25.06.2017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776B1F-2014-4A2F-B33B-917689A7042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21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b="1" dirty="0" smtClean="0"/>
              <a:t>Skābju un sārmu līdzsvars</a:t>
            </a:r>
            <a:endParaRPr lang="lv-LV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6579" y="5445455"/>
            <a:ext cx="2934269" cy="1050879"/>
          </a:xfrm>
        </p:spPr>
        <p:txBody>
          <a:bodyPr>
            <a:normAutofit fontScale="62500" lnSpcReduction="20000"/>
          </a:bodyPr>
          <a:lstStyle/>
          <a:p>
            <a:pPr algn="r"/>
            <a:endParaRPr lang="lv-LV" dirty="0" smtClean="0"/>
          </a:p>
          <a:p>
            <a:pPr algn="r"/>
            <a:endParaRPr lang="lv-LV" dirty="0"/>
          </a:p>
          <a:p>
            <a:pPr algn="r"/>
            <a:endParaRPr lang="lv-LV" dirty="0" smtClean="0"/>
          </a:p>
          <a:p>
            <a:pPr algn="r"/>
            <a:r>
              <a:rPr lang="lv-LV" dirty="0" smtClean="0"/>
              <a:t>Autore: I.Misāne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9177183" y="830863"/>
            <a:ext cx="23274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Profesionālās izglītības kompetences centrs</a:t>
            </a:r>
          </a:p>
          <a:p>
            <a:r>
              <a:rPr lang="lv-LV" dirty="0"/>
              <a:t>Kuldīgas Tehnoloģiju un tūrisma tehnikums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344" y="476021"/>
            <a:ext cx="4039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Izglītības programmas </a:t>
            </a:r>
            <a:r>
              <a:rPr lang="lv-LV" dirty="0" smtClean="0"/>
              <a:t>veids-   </a:t>
            </a:r>
            <a:r>
              <a:rPr lang="lv-LV" dirty="0"/>
              <a:t>Bērnu </a:t>
            </a:r>
            <a:r>
              <a:rPr lang="lv-LV" dirty="0" smtClean="0"/>
              <a:t>aprūpe</a:t>
            </a:r>
          </a:p>
          <a:p>
            <a:r>
              <a:rPr lang="lv-LV" dirty="0"/>
              <a:t>Iegūstamā </a:t>
            </a:r>
            <a:r>
              <a:rPr lang="lv-LV" dirty="0" smtClean="0"/>
              <a:t>kvalifikācija- Auklis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7618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dirty="0" smtClean="0"/>
              <a:t>   Lai dzīvības procesi organismā varētu noritēt netraucēti,- nepieciešama nemainīga iekšējās vides ( asins un audu šķidruma) reakcija. Tādēļ organismā pastāv skābju un bāzu līdzsvars, kas nodrošina gandrīz nemainīgu asins reakciju, tuvu neitrālai</a:t>
            </a:r>
            <a:r>
              <a:rPr lang="lv-LV" dirty="0"/>
              <a:t>. </a:t>
            </a:r>
            <a:endParaRPr lang="lv-LV" dirty="0" smtClean="0"/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</a:t>
            </a:r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 </a:t>
            </a:r>
          </a:p>
          <a:p>
            <a:pPr marL="0" indent="0">
              <a:buNone/>
            </a:pPr>
            <a:r>
              <a:rPr lang="lv-LV" dirty="0" smtClean="0"/>
              <a:t>  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00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dirty="0" smtClean="0"/>
              <a:t>   Sašķeļoties uzturlīdzekļiem, kuros ir daudz sēra, fosfora, hlora, broma, organismā rodas skābas vielas.</a:t>
            </a:r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 Pie šiem uzturlīdzekļiem pieder </a:t>
            </a:r>
            <a:r>
              <a:rPr lang="lv-LV" dirty="0" smtClean="0">
                <a:solidFill>
                  <a:srgbClr val="FF0000"/>
                </a:solidFill>
              </a:rPr>
              <a:t>gaļas</a:t>
            </a:r>
            <a:r>
              <a:rPr lang="lv-LV" dirty="0" smtClean="0"/>
              <a:t> un </a:t>
            </a:r>
            <a:r>
              <a:rPr lang="lv-LV" dirty="0" smtClean="0">
                <a:solidFill>
                  <a:srgbClr val="FF0000"/>
                </a:solidFill>
              </a:rPr>
              <a:t>zivju produkti, olas, siers, maize, konditorejas izstrādājumi, putraimi un citi graudu izstrādājumi, augļu konservi, augļu eļļa, cukurs</a:t>
            </a:r>
            <a:r>
              <a:rPr lang="lv-LV" dirty="0" smtClean="0"/>
              <a:t>.</a:t>
            </a:r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 Ja uzturā iekļauj pārāk daudz skābju veidojošu produktu, tad organismam ir vairāk jāstrādā, lai neitralizētu skābes un izvadītu tās no organisma.</a:t>
            </a:r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    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352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587754"/>
              </p:ext>
            </p:extLst>
          </p:nvPr>
        </p:nvGraphicFramePr>
        <p:xfrm>
          <a:off x="257601" y="559558"/>
          <a:ext cx="11676798" cy="6936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399"/>
                <a:gridCol w="5838399"/>
              </a:tblGrid>
              <a:tr h="220403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 smtClean="0"/>
                        <a:t>Sārmainu vidi veidojoši</a:t>
                      </a:r>
                      <a:r>
                        <a:rPr lang="lv-LV" sz="1400" baseline="0" dirty="0" smtClean="0"/>
                        <a:t> produkti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 smtClean="0"/>
                        <a:t>Skābu vidi</a:t>
                      </a:r>
                      <a:r>
                        <a:rPr lang="lv-LV" sz="1400" baseline="0" dirty="0" smtClean="0"/>
                        <a:t> veidojoši produkti</a:t>
                      </a:r>
                      <a:endParaRPr lang="lv-LV" sz="1400" dirty="0"/>
                    </a:p>
                  </a:txBody>
                  <a:tcPr/>
                </a:tc>
              </a:tr>
              <a:tr h="1035191"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Dārzeņi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/>
                        <a:t>Galda bietes, brokoļi,</a:t>
                      </a:r>
                      <a:r>
                        <a:rPr lang="lv-LV" sz="1400" baseline="0" dirty="0" smtClean="0"/>
                        <a:t> kāpostiem, ziedkāposti, kolrābji, burkānus, selerijas, gurķi, kabači, ķirbji, baklažāni, lapu salāti, pētersīļi, redīsi, spināti, zaļie zirnīši, sīpoli, ķiploki, tomāti, mizā vārīti vai cepti kartupeļi</a:t>
                      </a:r>
                      <a:endParaRPr lang="lv-LV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Graudu</a:t>
                      </a:r>
                      <a:r>
                        <a:rPr lang="lv-LV" sz="1400" b="1" baseline="0" dirty="0" smtClean="0"/>
                        <a:t> produkti</a:t>
                      </a:r>
                    </a:p>
                    <a:p>
                      <a:r>
                        <a:rPr lang="lv-LV" sz="1400" b="0" baseline="0" dirty="0" smtClean="0"/>
                        <a:t>Milti, balltmaize, rupjmaize, grūbas, miežu putraimi, klijas, makaroni, manna, rīsi, lēcas, kukurūzas pārslas, kukurūza</a:t>
                      </a:r>
                      <a:endParaRPr lang="lv-LV" sz="1400" b="0" dirty="0" smtClean="0"/>
                    </a:p>
                    <a:p>
                      <a:endParaRPr lang="lv-LV" sz="1400" dirty="0"/>
                    </a:p>
                  </a:txBody>
                  <a:tcPr/>
                </a:tc>
              </a:tr>
              <a:tr h="559558">
                <a:tc rowSpan="2">
                  <a:txBody>
                    <a:bodyPr/>
                    <a:lstStyle/>
                    <a:p>
                      <a:r>
                        <a:rPr lang="lv-LV" sz="1400" b="1" dirty="0" smtClean="0"/>
                        <a:t>Augļi, ogas</a:t>
                      </a:r>
                    </a:p>
                    <a:p>
                      <a:r>
                        <a:rPr lang="lv-LV" sz="1400" dirty="0" smtClean="0"/>
                        <a:t>Āboli, aprikozes, banāni,</a:t>
                      </a:r>
                      <a:r>
                        <a:rPr lang="lv-LV" sz="1400" baseline="0" dirty="0" smtClean="0"/>
                        <a:t> vīnogas, citroni, apelsīni, ananasi, melones, arbūzi, avenes, dateles, jāņogas, cidonijas, upenes, zemenes </a:t>
                      </a:r>
                      <a:endParaRPr lang="lv-LV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Augļi un sulas</a:t>
                      </a:r>
                    </a:p>
                    <a:p>
                      <a:r>
                        <a:rPr lang="lv-LV" sz="1400" dirty="0" smtClean="0"/>
                        <a:t>Saldinātas sulas, ar cukuru vārīti augļi, kaltēti banāni,</a:t>
                      </a:r>
                      <a:r>
                        <a:rPr lang="lv-LV" sz="1400" baseline="0" dirty="0" smtClean="0"/>
                        <a:t> marinēti augļi</a:t>
                      </a:r>
                      <a:endParaRPr lang="lv-LV" sz="1400" dirty="0"/>
                    </a:p>
                  </a:txBody>
                  <a:tcPr/>
                </a:tc>
              </a:tr>
              <a:tr h="336097"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Pākšaugi</a:t>
                      </a:r>
                      <a:endParaRPr lang="lv-LV" sz="1400" b="1" baseline="0" dirty="0" smtClean="0"/>
                    </a:p>
                    <a:p>
                      <a:r>
                        <a:rPr lang="lv-LV" sz="1400" baseline="0" dirty="0" smtClean="0"/>
                        <a:t> Kaltētas pupiņas un  zirņi</a:t>
                      </a:r>
                      <a:endParaRPr lang="lv-LV" sz="1400" dirty="0"/>
                    </a:p>
                  </a:txBody>
                  <a:tcPr/>
                </a:tc>
              </a:tr>
              <a:tr h="546366">
                <a:tc rowSpan="2">
                  <a:txBody>
                    <a:bodyPr/>
                    <a:lstStyle/>
                    <a:p>
                      <a:r>
                        <a:rPr lang="lv-LV" sz="1400" b="1" dirty="0" smtClean="0"/>
                        <a:t>Garšaugi</a:t>
                      </a:r>
                    </a:p>
                    <a:p>
                      <a:r>
                        <a:rPr lang="lv-LV" sz="1400" dirty="0" smtClean="0"/>
                        <a:t>Kanēli, karijs, ingvers, sarkanie pipari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Gaļa</a:t>
                      </a:r>
                    </a:p>
                    <a:p>
                      <a:r>
                        <a:rPr lang="lv-LV" sz="1400" dirty="0" smtClean="0"/>
                        <a:t>Putnu, trušu, cūkas, teļa, aitas, liellopu gaļa, medījumi,</a:t>
                      </a:r>
                      <a:r>
                        <a:rPr lang="lv-LV" sz="1400" baseline="0" dirty="0" smtClean="0"/>
                        <a:t> desas</a:t>
                      </a:r>
                      <a:endParaRPr lang="lv-LV" sz="1400" dirty="0"/>
                    </a:p>
                  </a:txBody>
                  <a:tcPr/>
                </a:tc>
              </a:tr>
              <a:tr h="576774"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Zivis</a:t>
                      </a:r>
                    </a:p>
                    <a:p>
                      <a:r>
                        <a:rPr lang="lv-LV" sz="1400" dirty="0" smtClean="0"/>
                        <a:t>Zivis, garneles, austeres, gliemji</a:t>
                      </a:r>
                      <a:endParaRPr lang="lv-LV" sz="1400" dirty="0"/>
                    </a:p>
                  </a:txBody>
                  <a:tcPr/>
                </a:tc>
              </a:tr>
              <a:tr h="576774"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Rieksti</a:t>
                      </a:r>
                    </a:p>
                    <a:p>
                      <a:r>
                        <a:rPr lang="lv-LV" sz="1400" dirty="0" smtClean="0"/>
                        <a:t>Mandeles, ēdamie kastaņi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Rieksti</a:t>
                      </a:r>
                    </a:p>
                    <a:p>
                      <a:r>
                        <a:rPr lang="lv-LV" sz="1400" dirty="0" smtClean="0"/>
                        <a:t>Valrieksti,</a:t>
                      </a:r>
                      <a:r>
                        <a:rPr lang="lv-LV" sz="1400" baseline="0" dirty="0" smtClean="0"/>
                        <a:t> pekanrieksti, pistācijas, zemesrieksti</a:t>
                      </a:r>
                      <a:endParaRPr lang="lv-LV" sz="1400" dirty="0"/>
                    </a:p>
                  </a:txBody>
                  <a:tcPr/>
                </a:tc>
              </a:tr>
              <a:tr h="329585">
                <a:tc rowSpan="2">
                  <a:txBody>
                    <a:bodyPr/>
                    <a:lstStyle/>
                    <a:p>
                      <a:r>
                        <a:rPr lang="lv-LV" sz="1400" b="1" dirty="0" smtClean="0"/>
                        <a:t>Graudu asni</a:t>
                      </a:r>
                    </a:p>
                    <a:p>
                      <a:r>
                        <a:rPr lang="lv-LV" sz="1400" dirty="0" smtClean="0"/>
                        <a:t>Diedzētie kviešu graudi</a:t>
                      </a:r>
                    </a:p>
                    <a:p>
                      <a:endParaRPr lang="lv-LV" sz="1400" dirty="0" smtClean="0"/>
                    </a:p>
                    <a:p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Piena produkti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/>
                        <a:t>Piens,krējums, rūgušpiens, paniņas,siers, biezpiens</a:t>
                      </a:r>
                    </a:p>
                    <a:p>
                      <a:endParaRPr lang="lv-LV" sz="1400" dirty="0"/>
                    </a:p>
                  </a:txBody>
                  <a:tcPr/>
                </a:tc>
              </a:tr>
              <a:tr h="329585"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/>
                        <a:t>Eļļas, tauki (nedaudz skābi)</a:t>
                      </a:r>
                    </a:p>
                    <a:p>
                      <a:r>
                        <a:rPr lang="lv-LV" sz="1400" dirty="0" smtClean="0"/>
                        <a:t>Sviests; rapšu, kukurūzas,olīvu, saulespuķu, sezama eļļa</a:t>
                      </a:r>
                      <a:endParaRPr lang="lv-LV" sz="1400" dirty="0"/>
                    </a:p>
                  </a:txBody>
                  <a:tcPr/>
                </a:tc>
              </a:tr>
              <a:tr h="329585"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Citi</a:t>
                      </a:r>
                      <a:endParaRPr lang="lv-LV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  <a:tr h="329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/>
                        <a:t>Svaigas augļu</a:t>
                      </a:r>
                      <a:r>
                        <a:rPr lang="lv-LV" sz="1400" baseline="0" dirty="0" smtClean="0"/>
                        <a:t> sulas, ziedputekšņi, sārmainie minerālūdeņi, zāļu tējas, jūras augi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400" dirty="0" smtClean="0"/>
                    </a:p>
                    <a:p>
                      <a:r>
                        <a:rPr lang="lv-LV" sz="1400" baseline="0" dirty="0" smtClean="0"/>
                        <a:t>  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Olas, olas baltums, kafija, šokolāde, cepumi, tabaka, saldinātie dzērieni, alkaholiskie</a:t>
                      </a:r>
                      <a:r>
                        <a:rPr lang="lv-LV" sz="1400" baseline="0" dirty="0" smtClean="0"/>
                        <a:t> dzērieni, sāls, etiķis, destilēts ūdens, dzērvenes, kakao, kapučīno, kartupeļi vāriti bez mizas, kaņepju sēklas, konservi, medus, mellenes, melnā tēja, sāls, sojas piens</a:t>
                      </a:r>
                      <a:endParaRPr lang="lv-LV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92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dirty="0" smtClean="0"/>
              <a:t>   Minerālvielu trūkums var izraisīt dažādas veselības problēmas. Skābju un bāzu  līdzsvara zuduma radītās ‘’saskābšanas’’ jeb acidozes sekas:</a:t>
            </a:r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 imūnsistēmas vājums; sēnīšu slimības; izsitumi; pinnes; osteoporoze; locītavu un muskuļu sāpes;nevēlamas ķermeņa masas pieaugums; depresija; bezmiegs; enerģijas trūkums un nogurums; asinsvadu sašaurināšanās un šā iemesla dēļ skābekļa apgādes traucējumi, un citas.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6891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dirty="0" smtClean="0"/>
              <a:t>   Pareizi saskaņots, dažāds uzturs skābju un bāzu līdzsvaru organismā neizmaina.</a:t>
            </a:r>
          </a:p>
          <a:p>
            <a:pPr marL="0" indent="0" algn="just">
              <a:buNone/>
            </a:pPr>
            <a:r>
              <a:rPr lang="lv-LV" dirty="0"/>
              <a:t> </a:t>
            </a:r>
            <a:r>
              <a:rPr lang="lv-LV" dirty="0" smtClean="0"/>
              <a:t>   Veselam cilvēkam skābas novirzes </a:t>
            </a:r>
            <a:r>
              <a:rPr lang="lv-LV" dirty="0"/>
              <a:t>vai </a:t>
            </a:r>
            <a:r>
              <a:rPr lang="lv-LV" dirty="0" smtClean="0"/>
              <a:t>sārmainas novirzes stāvokļi  ir iespējami pavisam īsu laiku ( dažas dienas), jo organisms cenšas visiem līdzekļiem līdzsvara traucējumus novērst.   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876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482</TotalTime>
  <Words>533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Skābju un sārmu līdzsvars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Skābju un bāzu līdzsvars</dc:title>
  <dc:creator>Lenovo</dc:creator>
  <cp:lastModifiedBy>Lelde</cp:lastModifiedBy>
  <cp:revision>41</cp:revision>
  <dcterms:created xsi:type="dcterms:W3CDTF">2017-03-05T08:19:50Z</dcterms:created>
  <dcterms:modified xsi:type="dcterms:W3CDTF">2017-06-25T15:26:28Z</dcterms:modified>
</cp:coreProperties>
</file>