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56" r:id="rId3"/>
    <p:sldId id="257" r:id="rId4"/>
    <p:sldId id="258" r:id="rId5"/>
    <p:sldId id="260" r:id="rId6"/>
    <p:sldId id="261" r:id="rId7"/>
    <p:sldId id="262" r:id="rId8"/>
    <p:sldId id="266" r:id="rId9"/>
    <p:sldId id="263" r:id="rId10"/>
    <p:sldId id="264" r:id="rId11"/>
    <p:sldId id="265" r:id="rId12"/>
    <p:sldId id="267"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2/18/2017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b="1" dirty="0">
                <a:latin typeface="Times New Roman" panose="02020603050405020304" pitchFamily="18" charset="0"/>
                <a:cs typeface="Times New Roman" panose="02020603050405020304" pitchFamily="18" charset="0"/>
              </a:rPr>
              <a:t>PIKC </a:t>
            </a:r>
            <a:r>
              <a:rPr lang="en-US" sz="2400" b="1" dirty="0" err="1">
                <a:latin typeface="Times New Roman" panose="02020603050405020304" pitchFamily="18" charset="0"/>
                <a:cs typeface="Times New Roman" panose="02020603050405020304" pitchFamily="18" charset="0"/>
              </a:rPr>
              <a:t>Kuld</a:t>
            </a:r>
            <a:r>
              <a:rPr lang="lv-LV" sz="2400" b="1" dirty="0" err="1">
                <a:latin typeface="Times New Roman" panose="02020603050405020304" pitchFamily="18" charset="0"/>
                <a:cs typeface="Times New Roman" panose="02020603050405020304" pitchFamily="18" charset="0"/>
              </a:rPr>
              <a:t>īgas</a:t>
            </a:r>
            <a:r>
              <a:rPr lang="lv-LV" sz="2400" b="1" dirty="0">
                <a:latin typeface="Times New Roman" panose="02020603050405020304" pitchFamily="18" charset="0"/>
                <a:cs typeface="Times New Roman" panose="02020603050405020304" pitchFamily="18" charset="0"/>
              </a:rPr>
              <a:t> Tehnoloģiju un tūrisma tehnikums</a:t>
            </a:r>
          </a:p>
        </p:txBody>
      </p:sp>
      <p:sp>
        <p:nvSpPr>
          <p:cNvPr id="3" name="Subtitle 2"/>
          <p:cNvSpPr>
            <a:spLocks noGrp="1"/>
          </p:cNvSpPr>
          <p:nvPr>
            <p:ph type="subTitle" idx="1"/>
          </p:nvPr>
        </p:nvSpPr>
        <p:spPr/>
        <p:txBody>
          <a:bodyPr>
            <a:normAutofit fontScale="92500" lnSpcReduction="10000"/>
          </a:bodyPr>
          <a:lstStyle/>
          <a:p>
            <a:r>
              <a:rPr lang="lv-LV" sz="2400" b="1" dirty="0"/>
              <a:t>Profesionālās vidējās izglītības programma</a:t>
            </a:r>
          </a:p>
          <a:p>
            <a:r>
              <a:rPr lang="lv-LV" sz="2400" b="1" dirty="0"/>
              <a:t>Kvalifikācija- ēdināšanas pakalpojuma speciālists</a:t>
            </a:r>
          </a:p>
          <a:p>
            <a:r>
              <a:rPr lang="lv-LV" sz="2400" b="1" dirty="0"/>
              <a:t>Priekšmets- ēdienu gatavošanas tehnoloģija</a:t>
            </a:r>
          </a:p>
        </p:txBody>
      </p:sp>
    </p:spTree>
    <p:extLst>
      <p:ext uri="{BB962C8B-B14F-4D97-AF65-F5344CB8AC3E}">
        <p14:creationId xmlns="" xmlns:p14="http://schemas.microsoft.com/office/powerpoint/2010/main" val="264008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Garšvielas zupā</a:t>
            </a:r>
          </a:p>
        </p:txBody>
      </p:sp>
      <p:sp>
        <p:nvSpPr>
          <p:cNvPr id="3" name="Content Placeholder 2"/>
          <p:cNvSpPr>
            <a:spLocks noGrp="1"/>
          </p:cNvSpPr>
          <p:nvPr>
            <p:ph idx="1"/>
          </p:nvPr>
        </p:nvSpPr>
        <p:spPr/>
        <p:txBody>
          <a:bodyPr/>
          <a:lstStyle/>
          <a:p>
            <a:r>
              <a:rPr lang="lv-LV" dirty="0"/>
              <a:t>Zivs buljons ir jāvāra apmēram pusstundu un garšvielas tam jāpievieno tikai pēc putu nosmelšanas, jo citādi līdz ar putām nosmelsies arī garšvielas. </a:t>
            </a:r>
          </a:p>
          <a:p>
            <a:r>
              <a:rPr lang="lv-LV" dirty="0"/>
              <a:t>Garšaugi jāpievieno tikai vārīšanas beigās- ne gluži pēdējā mirklī, bet pēdējā vārīšanās stadijā, lai tās pagūst ievārīties ēdienā. </a:t>
            </a:r>
          </a:p>
          <a:p>
            <a:r>
              <a:rPr lang="lv-LV" dirty="0"/>
              <a:t>Ja garšaugus pievienosiet līdz ar citiem produktiem zupas vārīšanas sākumā, tie var kļūt rūgti, vai arī to garša, pārāk ilgi vāroties, var pazust. </a:t>
            </a:r>
          </a:p>
          <a:p>
            <a:endParaRPr lang="lv-LV" dirty="0"/>
          </a:p>
        </p:txBody>
      </p:sp>
      <p:pic>
        <p:nvPicPr>
          <p:cNvPr id="4" name="Picture 3"/>
          <p:cNvPicPr>
            <a:picLocks noChangeAspect="1"/>
          </p:cNvPicPr>
          <p:nvPr/>
        </p:nvPicPr>
        <p:blipFill>
          <a:blip r:embed="rId2"/>
          <a:stretch>
            <a:fillRect/>
          </a:stretch>
        </p:blipFill>
        <p:spPr>
          <a:xfrm>
            <a:off x="8406534" y="722950"/>
            <a:ext cx="2348844" cy="1563049"/>
          </a:xfrm>
          <a:prstGeom prst="rect">
            <a:avLst/>
          </a:prstGeom>
        </p:spPr>
      </p:pic>
      <p:pic>
        <p:nvPicPr>
          <p:cNvPr id="5" name="Picture 4"/>
          <p:cNvPicPr>
            <a:picLocks noChangeAspect="1"/>
          </p:cNvPicPr>
          <p:nvPr/>
        </p:nvPicPr>
        <p:blipFill>
          <a:blip r:embed="rId3"/>
          <a:stretch>
            <a:fillRect/>
          </a:stretch>
        </p:blipFill>
        <p:spPr>
          <a:xfrm>
            <a:off x="1411255" y="722950"/>
            <a:ext cx="2819400" cy="1619250"/>
          </a:xfrm>
          <a:prstGeom prst="rect">
            <a:avLst/>
          </a:prstGeom>
        </p:spPr>
      </p:pic>
    </p:spTree>
    <p:extLst>
      <p:ext uri="{BB962C8B-B14F-4D97-AF65-F5344CB8AC3E}">
        <p14:creationId xmlns="" xmlns:p14="http://schemas.microsoft.com/office/powerpoint/2010/main" val="71990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Ko darīt ar putām zupā?</a:t>
            </a:r>
          </a:p>
        </p:txBody>
      </p:sp>
      <p:sp>
        <p:nvSpPr>
          <p:cNvPr id="3" name="Content Placeholder 2"/>
          <p:cNvSpPr>
            <a:spLocks noGrp="1"/>
          </p:cNvSpPr>
          <p:nvPr>
            <p:ph idx="1"/>
          </p:nvPr>
        </p:nvSpPr>
        <p:spPr/>
        <p:txBody>
          <a:bodyPr/>
          <a:lstStyle/>
          <a:p>
            <a:r>
              <a:rPr lang="lv-LV" dirty="0"/>
              <a:t>Putas ir ūdenī vai sālsūdenī šķīstošās olbaltumvielas. Tās ir ēdamas un cilvēka veselībai nekādu kaitējumu nenodara. Vārot zupu vai buljonu, putas var arī nenosmelt, tikai tad jārēķinās, ka tas nebūs caurspīdīgs, drīzāk duļķains. Vārot gaļu, sākumā pacēlušās putu pārslas vārīšanās procesā atkal sadalās sīkās daļiņās un saduļķo zupu. Ja tas netraucē, no veselīguma viedokļa zupai tas nekaitē, to var ēst. </a:t>
            </a:r>
          </a:p>
        </p:txBody>
      </p:sp>
      <p:pic>
        <p:nvPicPr>
          <p:cNvPr id="4" name="Picture 3"/>
          <p:cNvPicPr>
            <a:picLocks noChangeAspect="1"/>
          </p:cNvPicPr>
          <p:nvPr/>
        </p:nvPicPr>
        <p:blipFill>
          <a:blip r:embed="rId2"/>
          <a:stretch>
            <a:fillRect/>
          </a:stretch>
        </p:blipFill>
        <p:spPr>
          <a:xfrm>
            <a:off x="746735" y="778207"/>
            <a:ext cx="2010389" cy="1507792"/>
          </a:xfrm>
          <a:prstGeom prst="rect">
            <a:avLst/>
          </a:prstGeom>
        </p:spPr>
      </p:pic>
    </p:spTree>
    <p:extLst>
      <p:ext uri="{BB962C8B-B14F-4D97-AF65-F5344CB8AC3E}">
        <p14:creationId xmlns="" xmlns:p14="http://schemas.microsoft.com/office/powerpoint/2010/main" val="283934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396" y="982132"/>
            <a:ext cx="9601196" cy="1303867"/>
          </a:xfrm>
        </p:spPr>
        <p:txBody>
          <a:bodyPr>
            <a:normAutofit/>
          </a:bodyPr>
          <a:lstStyle/>
          <a:p>
            <a:r>
              <a:rPr lang="lv-LV" dirty="0"/>
              <a:t>KRĒMZUPAS</a:t>
            </a:r>
            <a:br>
              <a:rPr lang="lv-LV" dirty="0"/>
            </a:br>
            <a:r>
              <a:rPr lang="lv-LV" sz="1300" dirty="0"/>
              <a:t>SĀTĪGAS, BAROJOŠAS, KRĒMĪGAS- PIESTĀVĒS GAN RUDENIM, GAN ZIEMAI, TURKLĀT TĀS IR EKONOMISKAS UN VIENKĀRŠAS.</a:t>
            </a:r>
          </a:p>
        </p:txBody>
      </p:sp>
      <p:sp>
        <p:nvSpPr>
          <p:cNvPr id="3" name="Content Placeholder 2"/>
          <p:cNvSpPr>
            <a:spLocks noGrp="1"/>
          </p:cNvSpPr>
          <p:nvPr>
            <p:ph idx="1"/>
          </p:nvPr>
        </p:nvSpPr>
        <p:spPr/>
        <p:txBody>
          <a:bodyPr/>
          <a:lstStyle/>
          <a:p>
            <a:pPr marL="0" indent="0">
              <a:buNone/>
            </a:pPr>
            <a:r>
              <a:rPr lang="lv-LV" dirty="0"/>
              <a:t>         Ir daudz un dažādi veidi , kā pagatavot krēmzupas- tās var gatavot no ķirbjiem, tomātiem, brokoļiem, sēnēm, siera, kabačiem, kāļiem, burkāniem, u.c. dārzeņiem, kas pašam vislabāk garšo un kārojas. </a:t>
            </a:r>
          </a:p>
          <a:p>
            <a:pPr marL="0" indent="0">
              <a:buNone/>
            </a:pPr>
            <a:r>
              <a:rPr lang="lv-LV" dirty="0"/>
              <a:t>        Garda un sātīga- tāda krēmzupa padosies gandrīz ikvienam, kurš mēģinās to pagatavot. Jā pievienosiet tomātus, tie piešķirs zupai nepieciešamo asumu, ja izvēlēsieties </a:t>
            </a:r>
            <a:r>
              <a:rPr lang="lv-LV" dirty="0" err="1"/>
              <a:t>krēmsieru</a:t>
            </a:r>
            <a:r>
              <a:rPr lang="lv-LV" dirty="0"/>
              <a:t> – tas dos sātu un garšas pilnību. </a:t>
            </a:r>
          </a:p>
        </p:txBody>
      </p:sp>
      <p:pic>
        <p:nvPicPr>
          <p:cNvPr id="6" name="Picture 5"/>
          <p:cNvPicPr>
            <a:picLocks noChangeAspect="1"/>
          </p:cNvPicPr>
          <p:nvPr/>
        </p:nvPicPr>
        <p:blipFill>
          <a:blip r:embed="rId2"/>
          <a:stretch>
            <a:fillRect/>
          </a:stretch>
        </p:blipFill>
        <p:spPr>
          <a:xfrm>
            <a:off x="8213078" y="4629857"/>
            <a:ext cx="2127379" cy="1516944"/>
          </a:xfrm>
          <a:prstGeom prst="rect">
            <a:avLst/>
          </a:prstGeom>
        </p:spPr>
      </p:pic>
      <p:pic>
        <p:nvPicPr>
          <p:cNvPr id="7" name="Picture 6"/>
          <p:cNvPicPr>
            <a:picLocks noChangeAspect="1"/>
          </p:cNvPicPr>
          <p:nvPr/>
        </p:nvPicPr>
        <p:blipFill>
          <a:blip r:embed="rId3"/>
          <a:stretch>
            <a:fillRect/>
          </a:stretch>
        </p:blipFill>
        <p:spPr>
          <a:xfrm>
            <a:off x="1381047" y="711199"/>
            <a:ext cx="1810022" cy="996303"/>
          </a:xfrm>
          <a:prstGeom prst="rect">
            <a:avLst/>
          </a:prstGeom>
        </p:spPr>
      </p:pic>
    </p:spTree>
    <p:extLst>
      <p:ext uri="{BB962C8B-B14F-4D97-AF65-F5344CB8AC3E}">
        <p14:creationId xmlns="" xmlns:p14="http://schemas.microsoft.com/office/powerpoint/2010/main" val="1453117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000" dirty="0"/>
              <a:t>DARBU SAGATAVOJA: ANITA BĒRZIŅA</a:t>
            </a:r>
          </a:p>
        </p:txBody>
      </p:sp>
      <p:pic>
        <p:nvPicPr>
          <p:cNvPr id="7" name="Content Placeholder 6"/>
          <p:cNvPicPr>
            <a:picLocks noGrp="1" noChangeAspect="1"/>
          </p:cNvPicPr>
          <p:nvPr>
            <p:ph idx="1"/>
          </p:nvPr>
        </p:nvPicPr>
        <p:blipFill>
          <a:blip r:embed="rId2"/>
          <a:stretch>
            <a:fillRect/>
          </a:stretch>
        </p:blipFill>
        <p:spPr>
          <a:xfrm>
            <a:off x="4655975" y="2459135"/>
            <a:ext cx="2880049" cy="2880049"/>
          </a:xfrm>
          <a:prstGeom prst="rect">
            <a:avLst/>
          </a:prstGeom>
        </p:spPr>
      </p:pic>
    </p:spTree>
    <p:extLst>
      <p:ext uri="{BB962C8B-B14F-4D97-AF65-F5344CB8AC3E}">
        <p14:creationId xmlns="" xmlns:p14="http://schemas.microsoft.com/office/powerpoint/2010/main" val="11318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Izmantojamie literatūras avoti:</a:t>
            </a:r>
          </a:p>
        </p:txBody>
      </p:sp>
      <p:sp>
        <p:nvSpPr>
          <p:cNvPr id="3" name="Content Placeholder 2"/>
          <p:cNvSpPr>
            <a:spLocks noGrp="1"/>
          </p:cNvSpPr>
          <p:nvPr>
            <p:ph idx="1"/>
          </p:nvPr>
        </p:nvSpPr>
        <p:spPr/>
        <p:txBody>
          <a:bodyPr/>
          <a:lstStyle/>
          <a:p>
            <a:r>
              <a:rPr lang="lv-LV" dirty="0"/>
              <a:t>‘’Rokasgrāmata pavāriem’’, LLU, Jelgava, 2007. gads</a:t>
            </a:r>
          </a:p>
          <a:p>
            <a:r>
              <a:rPr lang="lv-LV" dirty="0"/>
              <a:t>‘’Universālā pavārgrāmata’’,  Hedviga Marija </a:t>
            </a:r>
            <a:r>
              <a:rPr lang="lv-LV" dirty="0" err="1"/>
              <a:t>Štūbere</a:t>
            </a:r>
            <a:r>
              <a:rPr lang="lv-LV" dirty="0"/>
              <a:t>, izdevniecība Zvaigzne ABC, 2007. gads.</a:t>
            </a:r>
          </a:p>
          <a:p>
            <a:r>
              <a:rPr lang="lv-LV" dirty="0"/>
              <a:t>Žurnāls ‘’100 labi padomi virtuve ZUPAS’’, 2016. gada rudens izdevums</a:t>
            </a:r>
          </a:p>
        </p:txBody>
      </p:sp>
    </p:spTree>
    <p:extLst>
      <p:ext uri="{BB962C8B-B14F-4D97-AF65-F5344CB8AC3E}">
        <p14:creationId xmlns="" xmlns:p14="http://schemas.microsoft.com/office/powerpoint/2010/main" val="27101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a:t>ZUPAS</a:t>
            </a:r>
          </a:p>
        </p:txBody>
      </p:sp>
      <p:sp>
        <p:nvSpPr>
          <p:cNvPr id="3" name="Subtitle 2"/>
          <p:cNvSpPr>
            <a:spLocks noGrp="1"/>
          </p:cNvSpPr>
          <p:nvPr>
            <p:ph type="subTitle" idx="1"/>
          </p:nvPr>
        </p:nvSpPr>
        <p:spPr/>
        <p:txBody>
          <a:bodyPr>
            <a:normAutofit/>
          </a:bodyPr>
          <a:lstStyle/>
          <a:p>
            <a:endParaRPr lang="lv-LV" dirty="0"/>
          </a:p>
          <a:p>
            <a:endParaRPr lang="lv-LV" dirty="0"/>
          </a:p>
        </p:txBody>
      </p:sp>
      <p:sp>
        <p:nvSpPr>
          <p:cNvPr id="4" name="AutoShape 2" descr="Image result for soup"/>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5" name="Picture 4"/>
          <p:cNvPicPr>
            <a:picLocks noChangeAspect="1"/>
          </p:cNvPicPr>
          <p:nvPr/>
        </p:nvPicPr>
        <p:blipFill>
          <a:blip r:embed="rId2"/>
          <a:stretch>
            <a:fillRect/>
          </a:stretch>
        </p:blipFill>
        <p:spPr>
          <a:xfrm>
            <a:off x="4761139" y="3581400"/>
            <a:ext cx="2800350" cy="1628775"/>
          </a:xfrm>
          <a:prstGeom prst="rect">
            <a:avLst/>
          </a:prstGeom>
        </p:spPr>
      </p:pic>
    </p:spTree>
    <p:extLst>
      <p:ext uri="{BB962C8B-B14F-4D97-AF65-F5344CB8AC3E}">
        <p14:creationId xmlns="" xmlns:p14="http://schemas.microsoft.com/office/powerpoint/2010/main" val="53823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64066"/>
            <a:ext cx="9601196" cy="5011803"/>
          </a:xfrm>
        </p:spPr>
        <p:txBody>
          <a:bodyPr>
            <a:normAutofit/>
          </a:bodyPr>
          <a:lstStyle/>
          <a:p>
            <a:r>
              <a:rPr lang="lv-LV" dirty="0"/>
              <a:t>Zupas ir minerālvielu un bioloģiski aktīvu vielu avots. Gaļas, zivju, dārzeņu un sēņu novārījumi satur daudz aromātisko vielu, kas veicina gremošanas sulas izdalīšanos. Zupas ar daudzveidīgām piedevām ir apetīti rosinoši ēdieni, tāpēc ar tiem parasti sāk sātīgas pusdienas. Lai zupas bagātinātu ar vitamīniem un piešķirtu labāku aromātu ,tiem bagātīgi pievieno svaigus zaļumus. </a:t>
            </a:r>
            <a:br>
              <a:rPr lang="lv-LV" dirty="0"/>
            </a:br>
            <a:r>
              <a:rPr lang="lv-LV" dirty="0"/>
              <a:t>Zupu uzturvērtība atkarīga no produktiem un piedevām, kādas pievieno zupas gatavošanas laikā. </a:t>
            </a:r>
            <a:br>
              <a:rPr lang="lv-LV" dirty="0"/>
            </a:br>
            <a:endParaRPr lang="lv-LV" dirty="0"/>
          </a:p>
        </p:txBody>
      </p:sp>
      <p:pic>
        <p:nvPicPr>
          <p:cNvPr id="4" name="Picture 3"/>
          <p:cNvPicPr>
            <a:picLocks noChangeAspect="1"/>
          </p:cNvPicPr>
          <p:nvPr/>
        </p:nvPicPr>
        <p:blipFill>
          <a:blip r:embed="rId2"/>
          <a:stretch>
            <a:fillRect/>
          </a:stretch>
        </p:blipFill>
        <p:spPr>
          <a:xfrm>
            <a:off x="8355842" y="3732436"/>
            <a:ext cx="2466975" cy="1847850"/>
          </a:xfrm>
          <a:prstGeom prst="rect">
            <a:avLst/>
          </a:prstGeom>
        </p:spPr>
      </p:pic>
    </p:spTree>
    <p:extLst>
      <p:ext uri="{BB962C8B-B14F-4D97-AF65-F5344CB8AC3E}">
        <p14:creationId xmlns="" xmlns:p14="http://schemas.microsoft.com/office/powerpoint/2010/main" val="85797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290" y="788565"/>
            <a:ext cx="9898308" cy="2080470"/>
          </a:xfrm>
        </p:spPr>
        <p:txBody>
          <a:bodyPr>
            <a:noAutofit/>
          </a:bodyPr>
          <a:lstStyle/>
          <a:p>
            <a:r>
              <a:rPr lang="lv-LV" sz="1400" b="1" dirty="0"/>
              <a:t>Ar zupām var iesākt pusdienas, tās var arī pasniegt pusdienu galdā pēc aukstajām uzkodām.</a:t>
            </a:r>
            <a:br>
              <a:rPr lang="lv-LV" sz="1400" b="1" dirty="0"/>
            </a:br>
            <a:r>
              <a:rPr lang="lv-LV" sz="1400" b="1" dirty="0"/>
              <a:t>Zupu gatavošanai var izmantot:</a:t>
            </a:r>
            <a:br>
              <a:rPr lang="lv-LV" sz="1400" b="1" dirty="0"/>
            </a:br>
            <a:r>
              <a:rPr lang="lv-LV" sz="1400" b="1" dirty="0"/>
              <a:t>Kartupeļus</a:t>
            </a:r>
            <a:br>
              <a:rPr lang="lv-LV" sz="1400" b="1" dirty="0"/>
            </a:br>
            <a:r>
              <a:rPr lang="lv-LV" sz="1400" b="1" dirty="0"/>
              <a:t>Dārzeņus</a:t>
            </a:r>
            <a:br>
              <a:rPr lang="lv-LV" sz="1400" b="1" dirty="0"/>
            </a:br>
            <a:r>
              <a:rPr lang="lv-LV" sz="1400" b="1" dirty="0"/>
              <a:t>Putraimus</a:t>
            </a:r>
            <a:br>
              <a:rPr lang="lv-LV" sz="1400" b="1" dirty="0"/>
            </a:br>
            <a:r>
              <a:rPr lang="lv-LV" sz="1400" b="1" dirty="0"/>
              <a:t>Pākšaugus</a:t>
            </a:r>
            <a:br>
              <a:rPr lang="lv-LV" sz="1400" b="1" dirty="0"/>
            </a:br>
            <a:r>
              <a:rPr lang="lv-LV" sz="1400" b="1" dirty="0"/>
              <a:t>Miltu izstrādājumus</a:t>
            </a:r>
            <a:br>
              <a:rPr lang="lv-LV" sz="1400" b="1" dirty="0"/>
            </a:br>
            <a:r>
              <a:rPr lang="lv-LV" sz="1400" b="1" dirty="0"/>
              <a:t>Gaļu</a:t>
            </a:r>
            <a:br>
              <a:rPr lang="lv-LV" sz="1400" b="1" dirty="0"/>
            </a:br>
            <a:r>
              <a:rPr lang="lv-LV" sz="1400" b="1" dirty="0"/>
              <a:t>Zivis u.c.</a:t>
            </a:r>
          </a:p>
        </p:txBody>
      </p:sp>
      <p:sp>
        <p:nvSpPr>
          <p:cNvPr id="3" name="Content Placeholder 2"/>
          <p:cNvSpPr>
            <a:spLocks noGrp="1"/>
          </p:cNvSpPr>
          <p:nvPr>
            <p:ph idx="1"/>
          </p:nvPr>
        </p:nvSpPr>
        <p:spPr>
          <a:xfrm>
            <a:off x="1295401" y="2556932"/>
            <a:ext cx="9601196" cy="3318936"/>
          </a:xfrm>
        </p:spPr>
        <p:txBody>
          <a:bodyPr>
            <a:normAutofit fontScale="92500" lnSpcReduction="10000"/>
          </a:bodyPr>
          <a:lstStyle/>
          <a:p>
            <a:r>
              <a:rPr lang="lv-LV" dirty="0"/>
              <a:t/>
            </a:r>
            <a:br>
              <a:rPr lang="lv-LV" dirty="0"/>
            </a:br>
            <a:r>
              <a:rPr lang="lv-LV" dirty="0"/>
              <a:t>Zupās biezās un šķidrās attiecības parasti ir 1/3:2/3, bet tās var būt arī biezākas.</a:t>
            </a:r>
            <a:br>
              <a:rPr lang="lv-LV" dirty="0"/>
            </a:br>
            <a:r>
              <a:rPr lang="lv-LV" dirty="0"/>
              <a:t>Sāli un garšvielu daudzums receptēs nav norādīts. Vienam litram zupas paredz:</a:t>
            </a:r>
            <a:br>
              <a:rPr lang="lv-LV" dirty="0"/>
            </a:br>
            <a:r>
              <a:rPr lang="lv-LV" dirty="0"/>
              <a:t>Piparus un citas garšvielas – 0,1 g,</a:t>
            </a:r>
            <a:br>
              <a:rPr lang="lv-LV" dirty="0"/>
            </a:br>
            <a:r>
              <a:rPr lang="lv-LV" dirty="0"/>
              <a:t>Lauru lapas - 0,04 g,</a:t>
            </a:r>
            <a:br>
              <a:rPr lang="lv-LV" dirty="0"/>
            </a:br>
            <a:r>
              <a:rPr lang="lv-LV" dirty="0"/>
              <a:t>Sāli – 6 – 10 g. ( mazāk sāls liek piena, kā ari biezeņzupām.</a:t>
            </a:r>
            <a:br>
              <a:rPr lang="lv-LV" dirty="0"/>
            </a:br>
            <a:r>
              <a:rPr lang="lv-LV" dirty="0"/>
              <a:t>Zupu var iedalīt pēc:</a:t>
            </a:r>
            <a:br>
              <a:rPr lang="lv-LV" dirty="0"/>
            </a:br>
            <a:r>
              <a:rPr lang="lv-LV" dirty="0"/>
              <a:t>Pasniegšanas temperatūras,</a:t>
            </a:r>
            <a:br>
              <a:rPr lang="lv-LV" dirty="0"/>
            </a:br>
            <a:r>
              <a:rPr lang="lv-LV" dirty="0"/>
              <a:t>Gatavošanai izlietotā šķidruma</a:t>
            </a:r>
            <a:br>
              <a:rPr lang="lv-LV" dirty="0"/>
            </a:br>
            <a:r>
              <a:rPr lang="lv-LV" dirty="0"/>
              <a:t>Gatavošanas tehnoloģijas</a:t>
            </a:r>
          </a:p>
        </p:txBody>
      </p:sp>
      <p:pic>
        <p:nvPicPr>
          <p:cNvPr id="4" name="Picture 3"/>
          <p:cNvPicPr>
            <a:picLocks noChangeAspect="1"/>
          </p:cNvPicPr>
          <p:nvPr/>
        </p:nvPicPr>
        <p:blipFill>
          <a:blip r:embed="rId2"/>
          <a:stretch>
            <a:fillRect/>
          </a:stretch>
        </p:blipFill>
        <p:spPr>
          <a:xfrm>
            <a:off x="7163544" y="4531309"/>
            <a:ext cx="4359018" cy="1658256"/>
          </a:xfrm>
          <a:prstGeom prst="rect">
            <a:avLst/>
          </a:prstGeom>
        </p:spPr>
      </p:pic>
    </p:spTree>
    <p:extLst>
      <p:ext uri="{BB962C8B-B14F-4D97-AF65-F5344CB8AC3E}">
        <p14:creationId xmlns="" xmlns:p14="http://schemas.microsoft.com/office/powerpoint/2010/main" val="367035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Pēc pasniegšanas temperatūras zupas iedala: </a:t>
            </a:r>
          </a:p>
        </p:txBody>
      </p:sp>
      <p:sp>
        <p:nvSpPr>
          <p:cNvPr id="3" name="Content Placeholder 2"/>
          <p:cNvSpPr>
            <a:spLocks noGrp="1"/>
          </p:cNvSpPr>
          <p:nvPr>
            <p:ph idx="1"/>
          </p:nvPr>
        </p:nvSpPr>
        <p:spPr/>
        <p:txBody>
          <a:bodyPr>
            <a:normAutofit/>
          </a:bodyPr>
          <a:lstStyle/>
          <a:p>
            <a:pPr marL="0" indent="0">
              <a:buNone/>
            </a:pPr>
            <a:r>
              <a:rPr lang="lv-LV" dirty="0"/>
              <a:t> </a:t>
            </a:r>
            <a:br>
              <a:rPr lang="lv-LV" dirty="0"/>
            </a:br>
            <a:r>
              <a:rPr lang="lv-LV" dirty="0"/>
              <a:t>Karstās zupas (pasniegšanas temperatūra ir + </a:t>
            </a:r>
            <a:r>
              <a:rPr lang="lv-LV" dirty="0" smtClean="0"/>
              <a:t>75</a:t>
            </a:r>
            <a:r>
              <a:rPr lang="lv-LV" baseline="30000" dirty="0" smtClean="0"/>
              <a:t>0</a:t>
            </a:r>
            <a:r>
              <a:rPr lang="lv-LV" dirty="0" smtClean="0"/>
              <a:t> C </a:t>
            </a:r>
            <a:r>
              <a:rPr lang="lv-LV" dirty="0" smtClean="0"/>
              <a:t>)</a:t>
            </a:r>
            <a:r>
              <a:rPr lang="lv-LV" dirty="0"/>
              <a:t/>
            </a:r>
            <a:br>
              <a:rPr lang="lv-LV" dirty="0"/>
            </a:br>
            <a:r>
              <a:rPr lang="lv-LV" dirty="0"/>
              <a:t>Aukstās zupas (pasniegšanas temperatūra ir + </a:t>
            </a:r>
            <a:r>
              <a:rPr lang="lv-LV" dirty="0" smtClean="0"/>
              <a:t>14</a:t>
            </a:r>
            <a:r>
              <a:rPr lang="lv-LV" baseline="30000" dirty="0" smtClean="0"/>
              <a:t>0</a:t>
            </a:r>
            <a:r>
              <a:rPr lang="lv-LV" dirty="0" smtClean="0"/>
              <a:t>C</a:t>
            </a:r>
            <a:r>
              <a:rPr lang="lv-LV" dirty="0"/>
              <a:t>).</a:t>
            </a:r>
            <a:br>
              <a:rPr lang="lv-LV" dirty="0"/>
            </a:br>
            <a:r>
              <a:rPr lang="lv-LV" dirty="0"/>
              <a:t>Pēc gatavošanas paņēmiena zupas iedala: </a:t>
            </a:r>
            <a:br>
              <a:rPr lang="lv-LV" dirty="0"/>
            </a:br>
            <a:r>
              <a:rPr lang="lv-LV" dirty="0"/>
              <a:t>Dzidrās,</a:t>
            </a:r>
            <a:br>
              <a:rPr lang="lv-LV" dirty="0"/>
            </a:br>
            <a:r>
              <a:rPr lang="lv-LV" dirty="0"/>
              <a:t>Biezeņa,</a:t>
            </a:r>
            <a:br>
              <a:rPr lang="lv-LV" dirty="0"/>
            </a:br>
            <a:r>
              <a:rPr lang="lv-LV" dirty="0"/>
              <a:t>Biezās, </a:t>
            </a:r>
            <a:br>
              <a:rPr lang="lv-LV" dirty="0"/>
            </a:br>
            <a:r>
              <a:rPr lang="lv-LV" dirty="0"/>
              <a:t>Pārējās nedzidrās zupas. </a:t>
            </a:r>
          </a:p>
        </p:txBody>
      </p:sp>
      <p:pic>
        <p:nvPicPr>
          <p:cNvPr id="4" name="Picture 3"/>
          <p:cNvPicPr>
            <a:picLocks noChangeAspect="1"/>
          </p:cNvPicPr>
          <p:nvPr/>
        </p:nvPicPr>
        <p:blipFill>
          <a:blip r:embed="rId2"/>
          <a:stretch>
            <a:fillRect/>
          </a:stretch>
        </p:blipFill>
        <p:spPr>
          <a:xfrm>
            <a:off x="8947765" y="4498230"/>
            <a:ext cx="2619375" cy="1743075"/>
          </a:xfrm>
          <a:prstGeom prst="rect">
            <a:avLst/>
          </a:prstGeom>
        </p:spPr>
      </p:pic>
    </p:spTree>
    <p:extLst>
      <p:ext uri="{BB962C8B-B14F-4D97-AF65-F5344CB8AC3E}">
        <p14:creationId xmlns="" xmlns:p14="http://schemas.microsoft.com/office/powerpoint/2010/main" val="154010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Pēc sastāvdaļām zupas iedala: </a:t>
            </a:r>
          </a:p>
        </p:txBody>
      </p:sp>
      <p:sp>
        <p:nvSpPr>
          <p:cNvPr id="3" name="Content Placeholder 2"/>
          <p:cNvSpPr>
            <a:spLocks noGrp="1"/>
          </p:cNvSpPr>
          <p:nvPr>
            <p:ph idx="1"/>
          </p:nvPr>
        </p:nvSpPr>
        <p:spPr/>
        <p:txBody>
          <a:bodyPr>
            <a:normAutofit fontScale="92500" lnSpcReduction="10000"/>
          </a:bodyPr>
          <a:lstStyle/>
          <a:p>
            <a:r>
              <a:rPr lang="lv-LV" dirty="0">
                <a:solidFill>
                  <a:schemeClr val="tx1"/>
                </a:solidFill>
                <a:latin typeface="Open Sans"/>
              </a:rPr>
              <a:t>dārzeņu,</a:t>
            </a:r>
          </a:p>
          <a:p>
            <a:r>
              <a:rPr lang="lv-LV" dirty="0">
                <a:solidFill>
                  <a:schemeClr val="tx1"/>
                </a:solidFill>
                <a:latin typeface="Open Sans"/>
              </a:rPr>
              <a:t> gaļas,</a:t>
            </a:r>
          </a:p>
          <a:p>
            <a:r>
              <a:rPr lang="lv-LV" dirty="0">
                <a:solidFill>
                  <a:schemeClr val="tx1"/>
                </a:solidFill>
                <a:latin typeface="Open Sans"/>
              </a:rPr>
              <a:t> zivju, </a:t>
            </a:r>
          </a:p>
          <a:p>
            <a:r>
              <a:rPr lang="lv-LV" dirty="0">
                <a:solidFill>
                  <a:schemeClr val="tx1"/>
                </a:solidFill>
                <a:latin typeface="Open Sans"/>
              </a:rPr>
              <a:t>sēņu, </a:t>
            </a:r>
          </a:p>
          <a:p>
            <a:r>
              <a:rPr lang="lv-LV" dirty="0">
                <a:solidFill>
                  <a:schemeClr val="tx1"/>
                </a:solidFill>
                <a:latin typeface="Open Sans"/>
              </a:rPr>
              <a:t>piena,</a:t>
            </a:r>
          </a:p>
          <a:p>
            <a:r>
              <a:rPr lang="lv-LV" dirty="0">
                <a:solidFill>
                  <a:schemeClr val="tx1"/>
                </a:solidFill>
                <a:latin typeface="Open Sans"/>
              </a:rPr>
              <a:t> zupas no miltu izstrādājumiem utt. Tāpat ir neskaitāmi citi zupu klasifikācijas veidi, kā pēc to pagatavošanas tehnoloģijas, tā pēc konsistences. </a:t>
            </a:r>
            <a:endParaRPr lang="lv-LV" dirty="0">
              <a:solidFill>
                <a:schemeClr val="tx1"/>
              </a:solidFill>
            </a:endParaRPr>
          </a:p>
          <a:p>
            <a:endParaRPr lang="lv-LV" dirty="0"/>
          </a:p>
        </p:txBody>
      </p:sp>
      <p:pic>
        <p:nvPicPr>
          <p:cNvPr id="5" name="Picture 4"/>
          <p:cNvPicPr>
            <a:picLocks noChangeAspect="1"/>
          </p:cNvPicPr>
          <p:nvPr/>
        </p:nvPicPr>
        <p:blipFill>
          <a:blip r:embed="rId2"/>
          <a:stretch>
            <a:fillRect/>
          </a:stretch>
        </p:blipFill>
        <p:spPr>
          <a:xfrm>
            <a:off x="4983130" y="2556932"/>
            <a:ext cx="4375474" cy="2099044"/>
          </a:xfrm>
          <a:prstGeom prst="rect">
            <a:avLst/>
          </a:prstGeom>
        </p:spPr>
      </p:pic>
    </p:spTree>
    <p:extLst>
      <p:ext uri="{BB962C8B-B14F-4D97-AF65-F5344CB8AC3E}">
        <p14:creationId xmlns="" xmlns:p14="http://schemas.microsoft.com/office/powerpoint/2010/main" val="199528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ZUPAS PAMATS- </a:t>
            </a:r>
            <a:r>
              <a:rPr lang="lv-LV" b="1" dirty="0"/>
              <a:t>BULJONS</a:t>
            </a:r>
          </a:p>
        </p:txBody>
      </p:sp>
      <p:sp>
        <p:nvSpPr>
          <p:cNvPr id="3" name="Content Placeholder 2"/>
          <p:cNvSpPr>
            <a:spLocks noGrp="1"/>
          </p:cNvSpPr>
          <p:nvPr>
            <p:ph idx="1"/>
          </p:nvPr>
        </p:nvSpPr>
        <p:spPr/>
        <p:txBody>
          <a:bodyPr>
            <a:normAutofit lnSpcReduction="10000"/>
          </a:bodyPr>
          <a:lstStyle/>
          <a:p>
            <a:r>
              <a:rPr lang="lv-LV" sz="1500" b="1" dirty="0" err="1"/>
              <a:t>Soļankas</a:t>
            </a:r>
            <a:r>
              <a:rPr lang="lv-LV" sz="1500" dirty="0"/>
              <a:t>, tāpat kā jebkuras zupas pamats ir labs buljons. Pagatavoto buljonu var glabāt sasaldētu porcijās, tas lieliski aizstās buljona kubiņus. </a:t>
            </a:r>
          </a:p>
          <a:p>
            <a:r>
              <a:rPr lang="lv-LV" sz="1500" b="1" dirty="0"/>
              <a:t>Laba buljona pagatavošanas padomi: </a:t>
            </a:r>
          </a:p>
          <a:p>
            <a:pPr marL="457200" indent="-457200">
              <a:buAutoNum type="arabicParenR"/>
            </a:pPr>
            <a:r>
              <a:rPr lang="lv-LV" sz="1500" dirty="0"/>
              <a:t>Jo ilgāk buljons vārās, jo tas ir garšīgāks,</a:t>
            </a:r>
          </a:p>
          <a:p>
            <a:pPr marL="457200" indent="-457200">
              <a:buAutoNum type="arabicParenR"/>
            </a:pPr>
            <a:r>
              <a:rPr lang="lv-LV" sz="1500" dirty="0"/>
              <a:t>No taukiem buljonā var atbrīvoties tos nolasot- jāpagaida līdz buljons atdziest, un taukus var viegli noņemt, jo tie atdziestot sastingst virspusē.</a:t>
            </a:r>
          </a:p>
          <a:p>
            <a:pPr marL="457200" indent="-457200">
              <a:buAutoNum type="arabicParenR"/>
            </a:pPr>
            <a:r>
              <a:rPr lang="lv-LV" sz="1500" dirty="0"/>
              <a:t>Sāli buljonam pieber īsi pirms gatavības.</a:t>
            </a:r>
          </a:p>
          <a:p>
            <a:pPr marL="457200" indent="-457200">
              <a:buAutoNum type="arabicParenR"/>
            </a:pPr>
            <a:r>
              <a:rPr lang="lv-LV" sz="1500" dirty="0"/>
              <a:t>Ķiploks labāk noderēs liellopa buljonam, bet var lietot arī vistas. </a:t>
            </a:r>
          </a:p>
          <a:p>
            <a:pPr marL="457200" indent="-457200">
              <a:buAutoNum type="arabicParenR"/>
            </a:pPr>
            <a:r>
              <a:rPr lang="lv-LV" sz="1500" dirty="0"/>
              <a:t>Selerijai ir spēcīga garša, tāpēc tā jāpievieno ar mēru. </a:t>
            </a:r>
          </a:p>
          <a:p>
            <a:pPr marL="457200" indent="-457200">
              <a:buAutoNum type="arabicParenR"/>
            </a:pPr>
            <a:r>
              <a:rPr lang="lv-LV" sz="1500" dirty="0"/>
              <a:t>Minimālais vārīšanās ilgums- 45 minūtes, maksimālais- 3 stundas. Zelta vidusceļš- pusotra stunda. Varīt katlā ar vāku uz mazas uguns. </a:t>
            </a:r>
          </a:p>
          <a:p>
            <a:pPr marL="457200" indent="-457200">
              <a:buAutoNum type="arabicParenR"/>
            </a:pPr>
            <a:endParaRPr lang="lv-LV" dirty="0"/>
          </a:p>
        </p:txBody>
      </p:sp>
      <p:pic>
        <p:nvPicPr>
          <p:cNvPr id="4" name="Picture 3"/>
          <p:cNvPicPr>
            <a:picLocks noChangeAspect="1"/>
          </p:cNvPicPr>
          <p:nvPr/>
        </p:nvPicPr>
        <p:blipFill>
          <a:blip r:embed="rId2"/>
          <a:stretch>
            <a:fillRect/>
          </a:stretch>
        </p:blipFill>
        <p:spPr>
          <a:xfrm>
            <a:off x="9591869" y="982341"/>
            <a:ext cx="1740450" cy="1303658"/>
          </a:xfrm>
          <a:prstGeom prst="rect">
            <a:avLst/>
          </a:prstGeom>
        </p:spPr>
      </p:pic>
    </p:spTree>
    <p:extLst>
      <p:ext uri="{BB962C8B-B14F-4D97-AF65-F5344CB8AC3E}">
        <p14:creationId xmlns="" xmlns:p14="http://schemas.microsoft.com/office/powerpoint/2010/main" val="227089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Kauli buljona pagatavošanā</a:t>
            </a:r>
          </a:p>
        </p:txBody>
      </p:sp>
      <p:sp>
        <p:nvSpPr>
          <p:cNvPr id="3" name="Content Placeholder 2"/>
          <p:cNvSpPr>
            <a:spLocks noGrp="1"/>
          </p:cNvSpPr>
          <p:nvPr>
            <p:ph idx="1"/>
          </p:nvPr>
        </p:nvSpPr>
        <p:spPr/>
        <p:txBody>
          <a:bodyPr>
            <a:normAutofit lnSpcReduction="10000"/>
          </a:bodyPr>
          <a:lstStyle/>
          <a:p>
            <a:r>
              <a:rPr lang="lv-LV" dirty="0"/>
              <a:t>Var kaulus iemest aukstā ūdenī un uzvārīt līdz putām, tad noputot un pievienot garšaugus un dārzeņus. Var to visu ne tikai noputot, bet pat noliet pirmo ūdeni un gaļu noskalot, bet tad jārēķinās ar to, ka tiks pazaudēti ~30% no garšas, jo tiks nomazgāti arī visi tauki, kas veido zeltaino krāsu un garšas buķeti. </a:t>
            </a:r>
          </a:p>
          <a:p>
            <a:r>
              <a:rPr lang="lv-LV" dirty="0"/>
              <a:t>Vēl var kaulus tajā pašā buljonā kārtīgi apbrūnināt (eļļā apcept), pārliet ar ūdeni un vārīt. Tas tiek saukts par brūno buljonu. Turklāt cepšana tam piešķir papildu garšu. Šīs metodes labums ir arī tas, ka buljonam pēcāk nav jāņem nost putas. </a:t>
            </a:r>
          </a:p>
        </p:txBody>
      </p:sp>
      <p:pic>
        <p:nvPicPr>
          <p:cNvPr id="4" name="Picture 3"/>
          <p:cNvPicPr>
            <a:picLocks noChangeAspect="1"/>
          </p:cNvPicPr>
          <p:nvPr/>
        </p:nvPicPr>
        <p:blipFill>
          <a:blip r:embed="rId2"/>
          <a:stretch>
            <a:fillRect/>
          </a:stretch>
        </p:blipFill>
        <p:spPr>
          <a:xfrm>
            <a:off x="782313" y="755779"/>
            <a:ext cx="2287459" cy="1530219"/>
          </a:xfrm>
          <a:prstGeom prst="rect">
            <a:avLst/>
          </a:prstGeom>
        </p:spPr>
      </p:pic>
    </p:spTree>
    <p:extLst>
      <p:ext uri="{BB962C8B-B14F-4D97-AF65-F5344CB8AC3E}">
        <p14:creationId xmlns="" xmlns:p14="http://schemas.microsoft.com/office/powerpoint/2010/main" val="216028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55725"/>
          </a:xfrm>
        </p:spPr>
        <p:txBody>
          <a:bodyPr/>
          <a:lstStyle/>
          <a:p>
            <a:r>
              <a:rPr lang="lv-LV" dirty="0"/>
              <a:t>Kāda zivs vislabāk der buljonam?</a:t>
            </a:r>
          </a:p>
        </p:txBody>
      </p:sp>
      <p:sp>
        <p:nvSpPr>
          <p:cNvPr id="3" name="Content Placeholder 2"/>
          <p:cNvSpPr>
            <a:spLocks noGrp="1"/>
          </p:cNvSpPr>
          <p:nvPr>
            <p:ph idx="1"/>
          </p:nvPr>
        </p:nvSpPr>
        <p:spPr>
          <a:xfrm>
            <a:off x="1295401" y="2088859"/>
            <a:ext cx="9601196" cy="3787009"/>
          </a:xfrm>
        </p:spPr>
        <p:txBody>
          <a:bodyPr>
            <a:normAutofit/>
          </a:bodyPr>
          <a:lstStyle/>
          <a:p>
            <a:r>
              <a:rPr lang="lv-LV" dirty="0"/>
              <a:t>Dzidrākam un sārtākam buljonam izmanto lasi. Ja vēlas buljonu gatavot arī no zivs galvas, tad tā kārtīgi jāiztīra, pirms liek katlā. </a:t>
            </a:r>
          </a:p>
          <a:p>
            <a:r>
              <a:rPr lang="lv-LV" dirty="0"/>
              <a:t>Buljonu var gatavot arī no mencas vai butes- tad tas būs duļķaināks, pienaināks, bet šādam buljonam var pievienot tomātus vai spinātus- to skaistā krāsa novērsīs acij netīkamo buljona nokrāsu. </a:t>
            </a:r>
          </a:p>
          <a:p>
            <a:r>
              <a:rPr lang="lv-LV" dirty="0"/>
              <a:t>Vēl ir iespēja vārīt buljonu no dažādu zivju maisījuma. Tas sanāks spēcīgs un ļoti aromātisks. </a:t>
            </a:r>
          </a:p>
        </p:txBody>
      </p:sp>
      <p:pic>
        <p:nvPicPr>
          <p:cNvPr id="4" name="Picture 3"/>
          <p:cNvPicPr>
            <a:picLocks noChangeAspect="1"/>
          </p:cNvPicPr>
          <p:nvPr/>
        </p:nvPicPr>
        <p:blipFill>
          <a:blip r:embed="rId2"/>
          <a:stretch>
            <a:fillRect/>
          </a:stretch>
        </p:blipFill>
        <p:spPr>
          <a:xfrm>
            <a:off x="8022769" y="4610198"/>
            <a:ext cx="2873828" cy="1529346"/>
          </a:xfrm>
          <a:prstGeom prst="rect">
            <a:avLst/>
          </a:prstGeom>
        </p:spPr>
      </p:pic>
      <p:pic>
        <p:nvPicPr>
          <p:cNvPr id="5" name="Picture 4"/>
          <p:cNvPicPr>
            <a:picLocks noChangeAspect="1"/>
          </p:cNvPicPr>
          <p:nvPr/>
        </p:nvPicPr>
        <p:blipFill>
          <a:blip r:embed="rId3"/>
          <a:stretch>
            <a:fillRect/>
          </a:stretch>
        </p:blipFill>
        <p:spPr>
          <a:xfrm>
            <a:off x="775898" y="799659"/>
            <a:ext cx="1731695" cy="1320670"/>
          </a:xfrm>
          <a:prstGeom prst="rect">
            <a:avLst/>
          </a:prstGeom>
        </p:spPr>
      </p:pic>
    </p:spTree>
    <p:extLst>
      <p:ext uri="{BB962C8B-B14F-4D97-AF65-F5344CB8AC3E}">
        <p14:creationId xmlns="" xmlns:p14="http://schemas.microsoft.com/office/powerpoint/2010/main" val="24229835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261</TotalTime>
  <Words>738</Words>
  <Application>Microsoft Office PowerPoint</Application>
  <PresentationFormat>Pielāgots</PresentationFormat>
  <Paragraphs>47</Paragraphs>
  <Slides>14</Slides>
  <Notes>0</Notes>
  <HiddenSlides>0</HiddenSlides>
  <MMClips>0</MMClips>
  <ScaleCrop>false</ScaleCrop>
  <HeadingPairs>
    <vt:vector size="4" baseType="variant">
      <vt:variant>
        <vt:lpstr>Dizains</vt:lpstr>
      </vt:variant>
      <vt:variant>
        <vt:i4>1</vt:i4>
      </vt:variant>
      <vt:variant>
        <vt:lpstr>Slaidu virsraksti</vt:lpstr>
      </vt:variant>
      <vt:variant>
        <vt:i4>14</vt:i4>
      </vt:variant>
    </vt:vector>
  </HeadingPairs>
  <TitlesOfParts>
    <vt:vector size="15" baseType="lpstr">
      <vt:lpstr>Organic</vt:lpstr>
      <vt:lpstr>PIKC Kuldīgas Tehnoloģiju un tūrisma tehnikums</vt:lpstr>
      <vt:lpstr>ZUPAS</vt:lpstr>
      <vt:lpstr>Slaids 3</vt:lpstr>
      <vt:lpstr>Ar zupām var iesākt pusdienas, tās var arī pasniegt pusdienu galdā pēc aukstajām uzkodām. Zupu gatavošanai var izmantot: Kartupeļus Dārzeņus Putraimus Pākšaugus Miltu izstrādājumus Gaļu Zivis u.c.</vt:lpstr>
      <vt:lpstr>Pēc pasniegšanas temperatūras zupas iedala: </vt:lpstr>
      <vt:lpstr>Pēc sastāvdaļām zupas iedala: </vt:lpstr>
      <vt:lpstr>ZUPAS PAMATS- BULJONS</vt:lpstr>
      <vt:lpstr>Kauli buljona pagatavošanā</vt:lpstr>
      <vt:lpstr>Kāda zivs vislabāk der buljonam?</vt:lpstr>
      <vt:lpstr>Garšvielas zupā</vt:lpstr>
      <vt:lpstr>Ko darīt ar putām zupā?</vt:lpstr>
      <vt:lpstr>KRĒMZUPAS SĀTĪGAS, BAROJOŠAS, KRĒMĪGAS- PIESTĀVĒS GAN RUDENIM, GAN ZIEMAI, TURKLĀT TĀS IR EKONOMISKAS UN VIENKĀRŠAS.</vt:lpstr>
      <vt:lpstr>DARBU SAGATAVOJA: ANITA BĒRZIŅA</vt:lpstr>
      <vt:lpstr>Izmantojamie literatūras avoti: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ZUPAS</dc:title>
  <dc:creator>SIA ATVV</dc:creator>
  <cp:lastModifiedBy>Dators</cp:lastModifiedBy>
  <cp:revision>64</cp:revision>
  <dcterms:created xsi:type="dcterms:W3CDTF">2017-01-18T10:55:14Z</dcterms:created>
  <dcterms:modified xsi:type="dcterms:W3CDTF">2017-02-18T09:06:50Z</dcterms:modified>
</cp:coreProperties>
</file>