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1" r:id="rId8"/>
    <p:sldId id="262" r:id="rId9"/>
    <p:sldId id="263" r:id="rId10"/>
    <p:sldId id="264" r:id="rId11"/>
    <p:sldId id="265" r:id="rId12"/>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5DD78191-42C5-47B2-B74A-8BC7442DFE3E}" type="datetimeFigureOut">
              <a:rPr lang="lv-LV" smtClean="0"/>
              <a:pPr/>
              <a:t>2017.02.18.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C8B3F09-96EA-4516-B24B-3EB52DBF9DF4}" type="slidenum">
              <a:rPr lang="lv-LV" smtClean="0"/>
              <a:pPr/>
              <a:t>‹#›</a:t>
            </a:fld>
            <a:endParaRPr lang="lv-LV"/>
          </a:p>
        </p:txBody>
      </p:sp>
    </p:spTree>
    <p:extLst>
      <p:ext uri="{BB962C8B-B14F-4D97-AF65-F5344CB8AC3E}">
        <p14:creationId xmlns="" xmlns:p14="http://schemas.microsoft.com/office/powerpoint/2010/main" val="311595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5DD78191-42C5-47B2-B74A-8BC7442DFE3E}" type="datetimeFigureOut">
              <a:rPr lang="lv-LV" smtClean="0"/>
              <a:pPr/>
              <a:t>2017.02.18.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C8B3F09-96EA-4516-B24B-3EB52DBF9DF4}" type="slidenum">
              <a:rPr lang="lv-LV" smtClean="0"/>
              <a:pPr/>
              <a:t>‹#›</a:t>
            </a:fld>
            <a:endParaRPr lang="lv-LV"/>
          </a:p>
        </p:txBody>
      </p:sp>
    </p:spTree>
    <p:extLst>
      <p:ext uri="{BB962C8B-B14F-4D97-AF65-F5344CB8AC3E}">
        <p14:creationId xmlns="" xmlns:p14="http://schemas.microsoft.com/office/powerpoint/2010/main" val="391096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5DD78191-42C5-47B2-B74A-8BC7442DFE3E}" type="datetimeFigureOut">
              <a:rPr lang="lv-LV" smtClean="0"/>
              <a:pPr/>
              <a:t>2017.02.18.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C8B3F09-96EA-4516-B24B-3EB52DBF9DF4}" type="slidenum">
              <a:rPr lang="lv-LV" smtClean="0"/>
              <a:pPr/>
              <a:t>‹#›</a:t>
            </a:fld>
            <a:endParaRPr lang="lv-LV"/>
          </a:p>
        </p:txBody>
      </p:sp>
    </p:spTree>
    <p:extLst>
      <p:ext uri="{BB962C8B-B14F-4D97-AF65-F5344CB8AC3E}">
        <p14:creationId xmlns="" xmlns:p14="http://schemas.microsoft.com/office/powerpoint/2010/main" val="2785026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5DD78191-42C5-47B2-B74A-8BC7442DFE3E}" type="datetimeFigureOut">
              <a:rPr lang="lv-LV" smtClean="0"/>
              <a:pPr/>
              <a:t>2017.02.18.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C8B3F09-96EA-4516-B24B-3EB52DBF9DF4}" type="slidenum">
              <a:rPr lang="lv-LV" smtClean="0"/>
              <a:pPr/>
              <a:t>‹#›</a:t>
            </a:fld>
            <a:endParaRPr lang="lv-LV"/>
          </a:p>
        </p:txBody>
      </p:sp>
    </p:spTree>
    <p:extLst>
      <p:ext uri="{BB962C8B-B14F-4D97-AF65-F5344CB8AC3E}">
        <p14:creationId xmlns="" xmlns:p14="http://schemas.microsoft.com/office/powerpoint/2010/main" val="391294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78191-42C5-47B2-B74A-8BC7442DFE3E}" type="datetimeFigureOut">
              <a:rPr lang="lv-LV" smtClean="0"/>
              <a:pPr/>
              <a:t>2017.02.18.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C8B3F09-96EA-4516-B24B-3EB52DBF9DF4}" type="slidenum">
              <a:rPr lang="lv-LV" smtClean="0"/>
              <a:pPr/>
              <a:t>‹#›</a:t>
            </a:fld>
            <a:endParaRPr lang="lv-LV"/>
          </a:p>
        </p:txBody>
      </p:sp>
    </p:spTree>
    <p:extLst>
      <p:ext uri="{BB962C8B-B14F-4D97-AF65-F5344CB8AC3E}">
        <p14:creationId xmlns="" xmlns:p14="http://schemas.microsoft.com/office/powerpoint/2010/main" val="80775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5DD78191-42C5-47B2-B74A-8BC7442DFE3E}" type="datetimeFigureOut">
              <a:rPr lang="lv-LV" smtClean="0"/>
              <a:pPr/>
              <a:t>2017.02.18.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C8B3F09-96EA-4516-B24B-3EB52DBF9DF4}" type="slidenum">
              <a:rPr lang="lv-LV" smtClean="0"/>
              <a:pPr/>
              <a:t>‹#›</a:t>
            </a:fld>
            <a:endParaRPr lang="lv-LV"/>
          </a:p>
        </p:txBody>
      </p:sp>
    </p:spTree>
    <p:extLst>
      <p:ext uri="{BB962C8B-B14F-4D97-AF65-F5344CB8AC3E}">
        <p14:creationId xmlns="" xmlns:p14="http://schemas.microsoft.com/office/powerpoint/2010/main" val="215547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5DD78191-42C5-47B2-B74A-8BC7442DFE3E}" type="datetimeFigureOut">
              <a:rPr lang="lv-LV" smtClean="0"/>
              <a:pPr/>
              <a:t>2017.02.18.</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7C8B3F09-96EA-4516-B24B-3EB52DBF9DF4}" type="slidenum">
              <a:rPr lang="lv-LV" smtClean="0"/>
              <a:pPr/>
              <a:t>‹#›</a:t>
            </a:fld>
            <a:endParaRPr lang="lv-LV"/>
          </a:p>
        </p:txBody>
      </p:sp>
    </p:spTree>
    <p:extLst>
      <p:ext uri="{BB962C8B-B14F-4D97-AF65-F5344CB8AC3E}">
        <p14:creationId xmlns="" xmlns:p14="http://schemas.microsoft.com/office/powerpoint/2010/main" val="307748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5DD78191-42C5-47B2-B74A-8BC7442DFE3E}" type="datetimeFigureOut">
              <a:rPr lang="lv-LV" smtClean="0"/>
              <a:pPr/>
              <a:t>2017.02.18.</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7C8B3F09-96EA-4516-B24B-3EB52DBF9DF4}" type="slidenum">
              <a:rPr lang="lv-LV" smtClean="0"/>
              <a:pPr/>
              <a:t>‹#›</a:t>
            </a:fld>
            <a:endParaRPr lang="lv-LV"/>
          </a:p>
        </p:txBody>
      </p:sp>
    </p:spTree>
    <p:extLst>
      <p:ext uri="{BB962C8B-B14F-4D97-AF65-F5344CB8AC3E}">
        <p14:creationId xmlns="" xmlns:p14="http://schemas.microsoft.com/office/powerpoint/2010/main" val="393116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78191-42C5-47B2-B74A-8BC7442DFE3E}" type="datetimeFigureOut">
              <a:rPr lang="lv-LV" smtClean="0"/>
              <a:pPr/>
              <a:t>2017.02.18.</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7C8B3F09-96EA-4516-B24B-3EB52DBF9DF4}" type="slidenum">
              <a:rPr lang="lv-LV" smtClean="0"/>
              <a:pPr/>
              <a:t>‹#›</a:t>
            </a:fld>
            <a:endParaRPr lang="lv-LV"/>
          </a:p>
        </p:txBody>
      </p:sp>
    </p:spTree>
    <p:extLst>
      <p:ext uri="{BB962C8B-B14F-4D97-AF65-F5344CB8AC3E}">
        <p14:creationId xmlns="" xmlns:p14="http://schemas.microsoft.com/office/powerpoint/2010/main" val="3308554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D78191-42C5-47B2-B74A-8BC7442DFE3E}" type="datetimeFigureOut">
              <a:rPr lang="lv-LV" smtClean="0"/>
              <a:pPr/>
              <a:t>2017.02.18.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C8B3F09-96EA-4516-B24B-3EB52DBF9DF4}" type="slidenum">
              <a:rPr lang="lv-LV" smtClean="0"/>
              <a:pPr/>
              <a:t>‹#›</a:t>
            </a:fld>
            <a:endParaRPr lang="lv-LV"/>
          </a:p>
        </p:txBody>
      </p:sp>
    </p:spTree>
    <p:extLst>
      <p:ext uri="{BB962C8B-B14F-4D97-AF65-F5344CB8AC3E}">
        <p14:creationId xmlns="" xmlns:p14="http://schemas.microsoft.com/office/powerpoint/2010/main" val="233712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D78191-42C5-47B2-B74A-8BC7442DFE3E}" type="datetimeFigureOut">
              <a:rPr lang="lv-LV" smtClean="0"/>
              <a:pPr/>
              <a:t>2017.02.18.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C8B3F09-96EA-4516-B24B-3EB52DBF9DF4}" type="slidenum">
              <a:rPr lang="lv-LV" smtClean="0"/>
              <a:pPr/>
              <a:t>‹#›</a:t>
            </a:fld>
            <a:endParaRPr lang="lv-LV"/>
          </a:p>
        </p:txBody>
      </p:sp>
    </p:spTree>
    <p:extLst>
      <p:ext uri="{BB962C8B-B14F-4D97-AF65-F5344CB8AC3E}">
        <p14:creationId xmlns="" xmlns:p14="http://schemas.microsoft.com/office/powerpoint/2010/main" val="16635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78191-42C5-47B2-B74A-8BC7442DFE3E}" type="datetimeFigureOut">
              <a:rPr lang="lv-LV" smtClean="0"/>
              <a:pPr/>
              <a:t>2017.02.18.</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B3F09-96EA-4516-B24B-3EB52DBF9DF4}" type="slidenum">
              <a:rPr lang="lv-LV" smtClean="0"/>
              <a:pPr/>
              <a:t>‹#›</a:t>
            </a:fld>
            <a:endParaRPr lang="lv-LV"/>
          </a:p>
        </p:txBody>
      </p:sp>
    </p:spTree>
    <p:extLst>
      <p:ext uri="{BB962C8B-B14F-4D97-AF65-F5344CB8AC3E}">
        <p14:creationId xmlns="" xmlns:p14="http://schemas.microsoft.com/office/powerpoint/2010/main" val="1966999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piegalda.lv/hints/garsvielu-karali-pipari/"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latin typeface="Times New Roman" panose="02020603050405020304" pitchFamily="18" charset="0"/>
                <a:cs typeface="Times New Roman" panose="02020603050405020304" pitchFamily="18" charset="0"/>
              </a:rPr>
              <a:t>PIKC </a:t>
            </a:r>
            <a:r>
              <a:rPr lang="en-US" sz="4000" b="1" dirty="0" err="1">
                <a:latin typeface="Times New Roman" panose="02020603050405020304" pitchFamily="18" charset="0"/>
                <a:cs typeface="Times New Roman" panose="02020603050405020304" pitchFamily="18" charset="0"/>
              </a:rPr>
              <a:t>Kuld</a:t>
            </a:r>
            <a:r>
              <a:rPr lang="lv-LV" sz="4000" b="1" dirty="0" err="1">
                <a:latin typeface="Times New Roman" panose="02020603050405020304" pitchFamily="18" charset="0"/>
                <a:cs typeface="Times New Roman" panose="02020603050405020304" pitchFamily="18" charset="0"/>
              </a:rPr>
              <a:t>īgas</a:t>
            </a:r>
            <a:r>
              <a:rPr lang="lv-LV" sz="4000" b="1" dirty="0">
                <a:latin typeface="Times New Roman" panose="02020603050405020304" pitchFamily="18" charset="0"/>
                <a:cs typeface="Times New Roman" panose="02020603050405020304" pitchFamily="18" charset="0"/>
              </a:rPr>
              <a:t> Tehnoloģiju un tūrisma tehnikums</a:t>
            </a:r>
            <a:r>
              <a:rPr lang="lv-LV" dirty="0"/>
              <a:t/>
            </a:r>
            <a:br>
              <a:rPr lang="lv-LV" dirty="0"/>
            </a:br>
            <a:endParaRPr lang="lv-LV" dirty="0"/>
          </a:p>
        </p:txBody>
      </p:sp>
      <p:sp>
        <p:nvSpPr>
          <p:cNvPr id="3" name="Subtitle 2"/>
          <p:cNvSpPr>
            <a:spLocks noGrp="1"/>
          </p:cNvSpPr>
          <p:nvPr>
            <p:ph type="subTitle" idx="1"/>
          </p:nvPr>
        </p:nvSpPr>
        <p:spPr/>
        <p:txBody>
          <a:bodyPr/>
          <a:lstStyle/>
          <a:p>
            <a:pPr algn="l"/>
            <a:r>
              <a:rPr lang="lv-LV" b="1" dirty="0"/>
              <a:t>Profesionālās vidējās izglītības programma</a:t>
            </a:r>
          </a:p>
          <a:p>
            <a:pPr algn="l"/>
            <a:r>
              <a:rPr lang="lv-LV" b="1" dirty="0"/>
              <a:t>Kvalifikācija- ēdināšanas pakalpojuma speciālists</a:t>
            </a:r>
          </a:p>
          <a:p>
            <a:pPr algn="l"/>
            <a:r>
              <a:rPr lang="lv-LV" b="1" dirty="0"/>
              <a:t>Priekšmets- ēdienu gatavošanas tehnoloģija</a:t>
            </a:r>
          </a:p>
          <a:p>
            <a:endParaRPr lang="lv-LV" dirty="0"/>
          </a:p>
        </p:txBody>
      </p:sp>
    </p:spTree>
    <p:extLst>
      <p:ext uri="{BB962C8B-B14F-4D97-AF65-F5344CB8AC3E}">
        <p14:creationId xmlns="" xmlns:p14="http://schemas.microsoft.com/office/powerpoint/2010/main" val="259522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1336"/>
            <a:ext cx="9144000" cy="4556464"/>
          </a:xfrm>
        </p:spPr>
        <p:txBody>
          <a:bodyPr>
            <a:normAutofit/>
          </a:bodyPr>
          <a:lstStyle/>
          <a:p>
            <a:endParaRPr lang="lv-LV" sz="2000" dirty="0"/>
          </a:p>
          <a:p>
            <a:endParaRPr lang="lv-LV" sz="2000" dirty="0"/>
          </a:p>
          <a:p>
            <a:endParaRPr lang="lv-LV" sz="2000" dirty="0"/>
          </a:p>
          <a:p>
            <a:r>
              <a:rPr lang="lv-LV" sz="2000" dirty="0"/>
              <a:t>Darbu sagatavoja: Anita Bērziņa</a:t>
            </a:r>
          </a:p>
        </p:txBody>
      </p:sp>
      <p:pic>
        <p:nvPicPr>
          <p:cNvPr id="1026" name="Picture 2" descr="http://i1.tiesraides.lv/725x460/pictures/2011-01-09/2011-01-09_paprik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74842" y="2643061"/>
            <a:ext cx="4706225" cy="29860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5222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932155"/>
            <a:ext cx="9144000" cy="4325645"/>
          </a:xfrm>
        </p:spPr>
        <p:txBody>
          <a:bodyPr/>
          <a:lstStyle/>
          <a:p>
            <a:r>
              <a:rPr lang="lv-LV" dirty="0"/>
              <a:t>Izmantojamie literatūras avoti:</a:t>
            </a:r>
          </a:p>
          <a:p>
            <a:endParaRPr lang="lv-LV" dirty="0"/>
          </a:p>
          <a:p>
            <a:pPr algn="l"/>
            <a:r>
              <a:rPr lang="lv-LV" dirty="0"/>
              <a:t>‘’Universālā pavārgrāmata’’,  Hedviga Marija </a:t>
            </a:r>
            <a:r>
              <a:rPr lang="lv-LV" dirty="0" err="1"/>
              <a:t>Štūbere</a:t>
            </a:r>
            <a:r>
              <a:rPr lang="lv-LV" dirty="0"/>
              <a:t>, izdevniecība Zvaigzne ABC, 2007. gads</a:t>
            </a:r>
            <a:r>
              <a:rPr lang="lv-LV" dirty="0" smtClean="0"/>
              <a:t>.</a:t>
            </a:r>
          </a:p>
          <a:p>
            <a:pPr algn="l"/>
            <a:endParaRPr lang="lv-LV" dirty="0"/>
          </a:p>
          <a:p>
            <a:pPr algn="l"/>
            <a:r>
              <a:rPr lang="lv-LV" dirty="0"/>
              <a:t>Anatolijs Danilāns "Vesels un laimīgs«, izdevniecība JUMAVA, 2013. gads</a:t>
            </a:r>
            <a:r>
              <a:rPr lang="lv-LV" dirty="0" smtClean="0"/>
              <a:t>.</a:t>
            </a:r>
            <a:endParaRPr lang="lv-LV" smtClean="0"/>
          </a:p>
          <a:p>
            <a:pPr algn="l"/>
            <a:endParaRPr lang="lv-LV" dirty="0"/>
          </a:p>
          <a:p>
            <a:pPr algn="l"/>
            <a:r>
              <a:rPr lang="lv-LV" dirty="0"/>
              <a:t>Interneta vietne: </a:t>
            </a:r>
            <a:r>
              <a:rPr lang="lv-LV" dirty="0">
                <a:hlinkClick r:id="rId2"/>
              </a:rPr>
              <a:t>http://piegalda.lv/hints/garsvielu-karali-pipari/</a:t>
            </a:r>
            <a:r>
              <a:rPr lang="lv-LV" dirty="0"/>
              <a:t> </a:t>
            </a:r>
          </a:p>
          <a:p>
            <a:pPr algn="l"/>
            <a:endParaRPr lang="lv-LV" dirty="0"/>
          </a:p>
          <a:p>
            <a:pPr algn="l"/>
            <a:endParaRPr lang="lv-LV" dirty="0"/>
          </a:p>
        </p:txBody>
      </p:sp>
    </p:spTree>
    <p:extLst>
      <p:ext uri="{BB962C8B-B14F-4D97-AF65-F5344CB8AC3E}">
        <p14:creationId xmlns="" xmlns:p14="http://schemas.microsoft.com/office/powerpoint/2010/main" val="390150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a:t>Piparu daudzveidība, to</a:t>
            </a:r>
            <a:br>
              <a:rPr lang="lv-LV" dirty="0"/>
            </a:br>
            <a:r>
              <a:rPr lang="lv-LV" dirty="0"/>
              <a:t>pielietošana</a:t>
            </a:r>
          </a:p>
        </p:txBody>
      </p:sp>
      <p:pic>
        <p:nvPicPr>
          <p:cNvPr id="4" name="Picture 3"/>
          <p:cNvPicPr>
            <a:picLocks noChangeAspect="1"/>
          </p:cNvPicPr>
          <p:nvPr/>
        </p:nvPicPr>
        <p:blipFill>
          <a:blip r:embed="rId2"/>
          <a:stretch>
            <a:fillRect/>
          </a:stretch>
        </p:blipFill>
        <p:spPr>
          <a:xfrm>
            <a:off x="2593910" y="3771900"/>
            <a:ext cx="7137919" cy="1742492"/>
          </a:xfrm>
          <a:prstGeom prst="rect">
            <a:avLst/>
          </a:prstGeom>
        </p:spPr>
      </p:pic>
    </p:spTree>
    <p:extLst>
      <p:ext uri="{BB962C8B-B14F-4D97-AF65-F5344CB8AC3E}">
        <p14:creationId xmlns="" xmlns:p14="http://schemas.microsoft.com/office/powerpoint/2010/main" val="2221785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332" y="548640"/>
            <a:ext cx="10269416" cy="5896547"/>
          </a:xfrm>
        </p:spPr>
        <p:txBody>
          <a:bodyPr>
            <a:noAutofit/>
          </a:bodyPr>
          <a:lstStyle/>
          <a:p>
            <a:pPr algn="l"/>
            <a:r>
              <a:rPr lang="lv-LV" sz="2000" b="1" dirty="0"/>
              <a:t>Kas patiesībā ir garšvielas – garšvielu maisījums vai garšvielu ekstrakti?</a:t>
            </a:r>
            <a:br>
              <a:rPr lang="lv-LV" sz="2000" b="1" dirty="0"/>
            </a:br>
            <a:r>
              <a:rPr lang="lv-LV" sz="2000" b="1" dirty="0"/>
              <a:t>Garšvielas </a:t>
            </a:r>
            <a:r>
              <a:rPr lang="lv-LV" sz="2000" dirty="0"/>
              <a:t>– augu daļas, kas savu īpašo sastāvdaļu dēļ var uzlabot pārtikas produktu aromātu un garšu, un tādējādi</a:t>
            </a:r>
            <a:br>
              <a:rPr lang="lv-LV" sz="2000" dirty="0"/>
            </a:br>
            <a:r>
              <a:rPr lang="lv-LV" sz="2000" dirty="0"/>
              <a:t>padara tos gardākus. Garšvielas tirdzniecībā visbiežāk nonāk kaltētas – veselas vai smalcinātas.</a:t>
            </a:r>
            <a:br>
              <a:rPr lang="lv-LV" sz="2000" dirty="0"/>
            </a:br>
            <a:r>
              <a:rPr lang="lv-LV" sz="2000" b="1" dirty="0"/>
              <a:t>Garšvielu maisījumi </a:t>
            </a:r>
            <a:r>
              <a:rPr lang="lv-LV" sz="2000" dirty="0"/>
              <a:t>– divu vai vairāku garšvielu maisījumi bez citām piedevām. Tie tiek raksturoti kā garšvielu</a:t>
            </a:r>
            <a:br>
              <a:rPr lang="lv-LV" sz="2000" dirty="0"/>
            </a:br>
            <a:r>
              <a:rPr lang="lv-LV" sz="2000" dirty="0"/>
              <a:t>maisījumi, tomēr, norādot lietošanu, var tikt ietverti vārdu savienojumā ar vārdu „garšvielas“ (piem., gulaša</a:t>
            </a:r>
            <a:br>
              <a:rPr lang="lv-LV" sz="2000" dirty="0"/>
            </a:br>
            <a:r>
              <a:rPr lang="lv-LV" sz="2000" dirty="0"/>
              <a:t>garšvielas).</a:t>
            </a:r>
            <a:br>
              <a:rPr lang="lv-LV" sz="2000" dirty="0"/>
            </a:br>
            <a:r>
              <a:rPr lang="lv-LV" sz="2000" b="1" dirty="0"/>
              <a:t>Garšvielu sagatave </a:t>
            </a:r>
            <a:r>
              <a:rPr lang="lv-LV" sz="2000" dirty="0"/>
              <a:t>sastāv no garšvielām vai garšvielu maisījuma, kurā tiek iejaukti citi pārtikas produkti un/vai</a:t>
            </a:r>
            <a:br>
              <a:rPr lang="lv-LV" sz="2000" dirty="0"/>
            </a:br>
            <a:r>
              <a:rPr lang="lv-LV" sz="2000" dirty="0"/>
              <a:t>piedevas, lai tehnoloģiski apstrādātu maisījumu vai uzlabotu garšu, vai arī atvieglotu tās dozēšanu vai lietošanu.</a:t>
            </a:r>
            <a:br>
              <a:rPr lang="lv-LV" sz="2000" dirty="0"/>
            </a:br>
            <a:r>
              <a:rPr lang="lv-LV" sz="2000" b="1" dirty="0"/>
              <a:t>Garšvielu sāls </a:t>
            </a:r>
            <a:r>
              <a:rPr lang="lv-LV" sz="2000" dirty="0"/>
              <a:t>lielākoties ir pārtikas sāls, garšvielu un/vai garšaugu (dārzeņu, zālīšu) piemēram, sīpolu, ķiploku,</a:t>
            </a:r>
            <a:br>
              <a:rPr lang="lv-LV" sz="2000" dirty="0"/>
            </a:br>
            <a:r>
              <a:rPr lang="lv-LV" sz="2000" dirty="0"/>
              <a:t>puravu, pētersīļu u. tml. maisījumi.</a:t>
            </a:r>
            <a:br>
              <a:rPr lang="lv-LV" sz="2000" dirty="0"/>
            </a:br>
            <a:r>
              <a:rPr lang="lv-LV" sz="2000" b="1" dirty="0"/>
              <a:t>Piedevas </a:t>
            </a:r>
            <a:r>
              <a:rPr lang="lv-LV" sz="2000" dirty="0"/>
              <a:t>– pārtikas sāls un piedevu maisījumi, bet pēc būtības to sastāvā ir arī dārzeņi, raugs vai rauga ekstrakts,</a:t>
            </a:r>
            <a:br>
              <a:rPr lang="lv-LV" sz="2000" dirty="0"/>
            </a:br>
            <a:r>
              <a:rPr lang="lv-LV" sz="2000" dirty="0"/>
              <a:t>dažādu veidu cukurs, ciete un taukvielas. Vielas, kas piešķir garšu, ir garšvielas, garšvielu ekstrakti, to maisījumi,</a:t>
            </a:r>
            <a:br>
              <a:rPr lang="lv-LV" sz="2000" dirty="0"/>
            </a:br>
            <a:r>
              <a:rPr lang="lv-LV" sz="2000" dirty="0"/>
              <a:t>garšvielu ekstraktu sagataves un aromātvielas, kā arī tādas vielas, kas uzlabo vai pastiprina pārtikas produktu garšu.</a:t>
            </a:r>
            <a:r>
              <a:rPr lang="lv-LV" sz="1400" dirty="0"/>
              <a:t/>
            </a:r>
            <a:br>
              <a:rPr lang="lv-LV" sz="1400" dirty="0"/>
            </a:br>
            <a:endParaRPr lang="lv-LV" sz="1400" dirty="0"/>
          </a:p>
        </p:txBody>
      </p:sp>
    </p:spTree>
    <p:extLst>
      <p:ext uri="{BB962C8B-B14F-4D97-AF65-F5344CB8AC3E}">
        <p14:creationId xmlns="" xmlns:p14="http://schemas.microsoft.com/office/powerpoint/2010/main" val="297499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1139483" y="335846"/>
            <a:ext cx="9664505" cy="5632311"/>
          </a:xfrm>
          <a:prstGeom prst="rect">
            <a:avLst/>
          </a:prstGeom>
        </p:spPr>
        <p:txBody>
          <a:bodyPr wrap="square">
            <a:spAutoFit/>
          </a:bodyPr>
          <a:lstStyle/>
          <a:p>
            <a:r>
              <a:rPr lang="lv-LV" b="1" dirty="0" err="1" smtClean="0"/>
              <a:t>Karija</a:t>
            </a:r>
            <a:r>
              <a:rPr lang="lv-LV" b="1" dirty="0" smtClean="0"/>
              <a:t> pulveris </a:t>
            </a:r>
            <a:r>
              <a:rPr lang="lv-LV" dirty="0" smtClean="0"/>
              <a:t>– </a:t>
            </a:r>
            <a:r>
              <a:rPr lang="lv-LV" dirty="0" err="1" smtClean="0"/>
              <a:t>kurkumas</a:t>
            </a:r>
            <a:r>
              <a:rPr lang="lv-LV" dirty="0" smtClean="0"/>
              <a:t> un citu garšvielu maisījums, kurā var būt arī pārtikas sāls, ciete, dažādu veidu cukurs un</a:t>
            </a:r>
            <a:br>
              <a:rPr lang="lv-LV" dirty="0" smtClean="0"/>
            </a:br>
            <a:r>
              <a:rPr lang="lv-LV" dirty="0" smtClean="0"/>
              <a:t>pākšaugu milti.</a:t>
            </a:r>
            <a:br>
              <a:rPr lang="lv-LV" dirty="0" smtClean="0"/>
            </a:br>
            <a:r>
              <a:rPr lang="lv-LV" b="1" dirty="0" smtClean="0"/>
              <a:t>Garšvielu ekstrakti </a:t>
            </a:r>
            <a:r>
              <a:rPr lang="lv-LV" dirty="0" smtClean="0"/>
              <a:t>– no augu daļām (garšvielām) iegūtas aromātvielas (piem., ēteriskās eļļas). No augu daļām</a:t>
            </a:r>
            <a:br>
              <a:rPr lang="lv-LV" dirty="0" smtClean="0"/>
            </a:br>
            <a:r>
              <a:rPr lang="lv-LV" dirty="0" smtClean="0"/>
              <a:t>iegūstot ekstrakcijas, ūdens tvaika destilēšanas vai citā piemērotā veidā tās tiek atdalītas un izmantotas kā</a:t>
            </a:r>
            <a:br>
              <a:rPr lang="lv-LV" dirty="0" smtClean="0"/>
            </a:br>
            <a:r>
              <a:rPr lang="lv-LV" dirty="0" smtClean="0"/>
              <a:t>garšvielas.</a:t>
            </a:r>
            <a:br>
              <a:rPr lang="lv-LV" dirty="0" smtClean="0"/>
            </a:br>
            <a:r>
              <a:rPr lang="lv-LV" b="1" dirty="0" smtClean="0"/>
              <a:t>Atsevišķu garšvielu ekstrakti </a:t>
            </a:r>
            <a:r>
              <a:rPr lang="lv-LV" dirty="0" smtClean="0"/>
              <a:t>sastāv tikai no atsevišķiem garšvielu ekstraktiem.</a:t>
            </a:r>
            <a:br>
              <a:rPr lang="lv-LV" dirty="0" smtClean="0"/>
            </a:br>
            <a:r>
              <a:rPr lang="lv-LV" b="1" dirty="0" smtClean="0"/>
              <a:t>Garšvielu ekstraktu maisījums </a:t>
            </a:r>
            <a:r>
              <a:rPr lang="lv-LV" dirty="0" smtClean="0"/>
              <a:t>sastāv tikai no diviem vai vairākiem atsevišķiem garšvielu ekstraktiem.</a:t>
            </a:r>
            <a:br>
              <a:rPr lang="lv-LV" dirty="0" smtClean="0"/>
            </a:br>
            <a:r>
              <a:rPr lang="lv-LV" b="1" dirty="0" smtClean="0"/>
              <a:t>Garšvielu aromāti vai garšvielu esences </a:t>
            </a:r>
            <a:r>
              <a:rPr lang="lv-LV" dirty="0" smtClean="0"/>
              <a:t>– garšvielu ekstrakti, kas tiek sajaukti ar attiecīgiem šķīdinātājiem un</a:t>
            </a:r>
            <a:br>
              <a:rPr lang="lv-LV" dirty="0" smtClean="0"/>
            </a:br>
            <a:r>
              <a:rPr lang="lv-LV" dirty="0" smtClean="0"/>
              <a:t>nesējiem, lai varētu vieglāk pārstrādāt. Tās ir koncentrētākas par attiecīgām dabīgajām garšvielām. Nesējs var būt</a:t>
            </a:r>
            <a:br>
              <a:rPr lang="lv-LV" dirty="0" smtClean="0"/>
            </a:br>
            <a:r>
              <a:rPr lang="lv-LV" dirty="0" smtClean="0"/>
              <a:t>alkohols vai eļļa.</a:t>
            </a:r>
            <a:br>
              <a:rPr lang="lv-LV" dirty="0" smtClean="0"/>
            </a:br>
            <a:r>
              <a:rPr lang="lv-LV" b="1" dirty="0" smtClean="0"/>
              <a:t>Garšvielu ekstraktu sagataves </a:t>
            </a:r>
            <a:r>
              <a:rPr lang="lv-LV" dirty="0" smtClean="0"/>
              <a:t>sastāv no garšvielu ekstraktiem vai garšvielu ekstraktu maisījumiem, kuros tiek</a:t>
            </a:r>
            <a:br>
              <a:rPr lang="lv-LV" dirty="0" smtClean="0"/>
            </a:br>
            <a:r>
              <a:rPr lang="lv-LV" dirty="0" smtClean="0"/>
              <a:t>iejaukti citi pārtikas produkti un/vai piedevas, lai tehnoloģiski apstrādātu maisījumu vai uzlabotu garšu, vai arī</a:t>
            </a:r>
            <a:br>
              <a:rPr lang="lv-LV" dirty="0" smtClean="0"/>
            </a:br>
            <a:r>
              <a:rPr lang="lv-LV" dirty="0" smtClean="0"/>
              <a:t>atvieglotu tās dozēšanu vai lietošanu.</a:t>
            </a:r>
            <a:endParaRPr lang="lv-LV"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8373"/>
            <a:ext cx="9144000" cy="5184559"/>
          </a:xfrm>
        </p:spPr>
        <p:txBody>
          <a:bodyPr>
            <a:noAutofit/>
          </a:bodyPr>
          <a:lstStyle/>
          <a:p>
            <a:pPr algn="l"/>
            <a:r>
              <a:rPr lang="lv-LV" sz="3600" b="1" dirty="0"/>
              <a:t>PIPARI</a:t>
            </a:r>
            <a:r>
              <a:rPr lang="lv-LV" sz="3600" dirty="0"/>
              <a:t/>
            </a:r>
            <a:br>
              <a:rPr lang="lv-LV" sz="3600" dirty="0"/>
            </a:br>
            <a:r>
              <a:rPr lang="lv-LV" sz="3600" b="1" dirty="0" err="1"/>
              <a:t>Pipari</a:t>
            </a:r>
            <a:r>
              <a:rPr lang="lv-LV" sz="3600" b="1" dirty="0"/>
              <a:t> </a:t>
            </a:r>
            <a:r>
              <a:rPr lang="lv-LV" sz="3600" dirty="0"/>
              <a:t>ir divdīgļlapju klases ģints pie kuras pieder 1000-2000</a:t>
            </a:r>
            <a:br>
              <a:rPr lang="lv-LV" sz="3600" dirty="0"/>
            </a:br>
            <a:r>
              <a:rPr lang="lv-LV" sz="3600" dirty="0"/>
              <a:t>dažādu sugu krūmu, lakstaugu un liānu. Vairums šo sugu</a:t>
            </a:r>
            <a:br>
              <a:rPr lang="lv-LV" sz="3600" dirty="0"/>
            </a:br>
            <a:r>
              <a:rPr lang="lv-LV" sz="3600" dirty="0"/>
              <a:t>sastopamas tropiskajos apgabalos. Dažu sugu pipari tiek izmantoti</a:t>
            </a:r>
            <a:br>
              <a:rPr lang="lv-LV" sz="3600" dirty="0"/>
            </a:br>
            <a:r>
              <a:rPr lang="lv-LV" sz="3600" dirty="0"/>
              <a:t>kā garšvielas vai kā ārstniecības augi</a:t>
            </a:r>
            <a:r>
              <a:rPr lang="lv-LV" sz="4800" dirty="0"/>
              <a:t>.</a:t>
            </a:r>
          </a:p>
        </p:txBody>
      </p:sp>
      <p:pic>
        <p:nvPicPr>
          <p:cNvPr id="4" name="Picture 3"/>
          <p:cNvPicPr>
            <a:picLocks noChangeAspect="1"/>
          </p:cNvPicPr>
          <p:nvPr/>
        </p:nvPicPr>
        <p:blipFill>
          <a:blip r:embed="rId2"/>
          <a:stretch>
            <a:fillRect/>
          </a:stretch>
        </p:blipFill>
        <p:spPr>
          <a:xfrm rot="5400000">
            <a:off x="8112281" y="-174154"/>
            <a:ext cx="1593671" cy="2786862"/>
          </a:xfrm>
          <a:prstGeom prst="rect">
            <a:avLst/>
          </a:prstGeom>
        </p:spPr>
      </p:pic>
    </p:spTree>
    <p:extLst>
      <p:ext uri="{BB962C8B-B14F-4D97-AF65-F5344CB8AC3E}">
        <p14:creationId xmlns="" xmlns:p14="http://schemas.microsoft.com/office/powerpoint/2010/main" val="421916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215641"/>
          </a:xfrm>
        </p:spPr>
        <p:txBody>
          <a:bodyPr>
            <a:noAutofit/>
          </a:bodyPr>
          <a:lstStyle/>
          <a:p>
            <a:r>
              <a:rPr lang="lv-LV" sz="2000" b="1" dirty="0"/>
              <a:t>Baltie pipari</a:t>
            </a:r>
            <a:br>
              <a:rPr lang="lv-LV" sz="2000" b="1" dirty="0"/>
            </a:br>
            <a:r>
              <a:rPr lang="lv-LV" sz="2000" b="1" dirty="0"/>
              <a:t/>
            </a:r>
            <a:br>
              <a:rPr lang="lv-LV" sz="2000" b="1" dirty="0"/>
            </a:br>
            <a:r>
              <a:rPr lang="lv-LV" sz="2000" b="1" dirty="0"/>
              <a:t>Izmanto vistas gaļai, medījumiem, zivīm, zupām,</a:t>
            </a:r>
            <a:br>
              <a:rPr lang="lv-LV" sz="2000" b="1" dirty="0"/>
            </a:br>
            <a:r>
              <a:rPr lang="lv-LV" sz="2000" b="1" dirty="0"/>
              <a:t>kartupeļiem, pastētēm, makaroniem, salātiem, mērcēm. </a:t>
            </a:r>
            <a:r>
              <a:rPr lang="lv-LV" sz="2000" dirty="0"/>
              <a:t/>
            </a:r>
            <a:br>
              <a:rPr lang="lv-LV" sz="2000" dirty="0"/>
            </a:br>
            <a:r>
              <a:rPr lang="lv-LV" sz="2000" dirty="0"/>
              <a:t/>
            </a:r>
            <a:br>
              <a:rPr lang="lv-LV" sz="2000" dirty="0"/>
            </a:br>
            <a:r>
              <a:rPr lang="lv-LV" sz="2000" dirty="0"/>
              <a:t/>
            </a:r>
            <a:br>
              <a:rPr lang="lv-LV" sz="2000" dirty="0"/>
            </a:br>
            <a:endParaRPr lang="lv-LV" sz="800" dirty="0"/>
          </a:p>
        </p:txBody>
      </p:sp>
      <p:sp>
        <p:nvSpPr>
          <p:cNvPr id="3" name="Subtitle 2"/>
          <p:cNvSpPr>
            <a:spLocks noGrp="1"/>
          </p:cNvSpPr>
          <p:nvPr>
            <p:ph type="subTitle" idx="1"/>
          </p:nvPr>
        </p:nvSpPr>
        <p:spPr/>
        <p:txBody>
          <a:bodyPr>
            <a:normAutofit/>
          </a:bodyPr>
          <a:lstStyle/>
          <a:p>
            <a:r>
              <a:rPr lang="lv-LV" sz="2000" b="1" dirty="0" err="1"/>
              <a:t>Citronpipari</a:t>
            </a:r>
            <a:endParaRPr lang="lv-LV" sz="2000" b="1" dirty="0"/>
          </a:p>
          <a:p>
            <a:r>
              <a:rPr lang="lv-LV" sz="2000" b="1" dirty="0"/>
              <a:t>Izmanto zivju, vistas gaļas </a:t>
            </a:r>
            <a:r>
              <a:rPr lang="lv-LV" sz="2000" b="1" dirty="0" smtClean="0"/>
              <a:t>un </a:t>
            </a:r>
            <a:r>
              <a:rPr lang="lv-LV" sz="2000" b="1" dirty="0"/>
              <a:t>veģetārajiem ēdieniem</a:t>
            </a:r>
            <a:r>
              <a:rPr lang="lv-LV" sz="2000" dirty="0"/>
              <a:t>. </a:t>
            </a:r>
          </a:p>
        </p:txBody>
      </p:sp>
      <p:pic>
        <p:nvPicPr>
          <p:cNvPr id="4" name="Picture 3"/>
          <p:cNvPicPr>
            <a:picLocks noChangeAspect="1"/>
          </p:cNvPicPr>
          <p:nvPr/>
        </p:nvPicPr>
        <p:blipFill>
          <a:blip r:embed="rId2"/>
          <a:stretch>
            <a:fillRect/>
          </a:stretch>
        </p:blipFill>
        <p:spPr>
          <a:xfrm>
            <a:off x="895739" y="776657"/>
            <a:ext cx="1877663" cy="2204731"/>
          </a:xfrm>
          <a:prstGeom prst="rect">
            <a:avLst/>
          </a:prstGeom>
        </p:spPr>
      </p:pic>
      <p:pic>
        <p:nvPicPr>
          <p:cNvPr id="5" name="Picture 4"/>
          <p:cNvPicPr>
            <a:picLocks noChangeAspect="1"/>
          </p:cNvPicPr>
          <p:nvPr/>
        </p:nvPicPr>
        <p:blipFill>
          <a:blip r:embed="rId3"/>
          <a:stretch>
            <a:fillRect/>
          </a:stretch>
        </p:blipFill>
        <p:spPr>
          <a:xfrm>
            <a:off x="895739" y="3602038"/>
            <a:ext cx="1877663" cy="2217931"/>
          </a:xfrm>
          <a:prstGeom prst="rect">
            <a:avLst/>
          </a:prstGeom>
        </p:spPr>
      </p:pic>
    </p:spTree>
    <p:extLst>
      <p:ext uri="{BB962C8B-B14F-4D97-AF65-F5344CB8AC3E}">
        <p14:creationId xmlns="" xmlns:p14="http://schemas.microsoft.com/office/powerpoint/2010/main" val="37503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0518"/>
            <a:ext cx="9144000" cy="4953738"/>
          </a:xfrm>
        </p:spPr>
        <p:txBody>
          <a:bodyPr>
            <a:noAutofit/>
          </a:bodyPr>
          <a:lstStyle/>
          <a:p>
            <a:r>
              <a:rPr lang="lv-LV" sz="2000" b="1" dirty="0" err="1"/>
              <a:t>Kajēnas</a:t>
            </a:r>
            <a:r>
              <a:rPr lang="lv-LV" sz="2000" b="1" dirty="0"/>
              <a:t> pipari</a:t>
            </a:r>
            <a:r>
              <a:rPr lang="lv-LV" sz="2000" dirty="0"/>
              <a:t/>
            </a:r>
            <a:br>
              <a:rPr lang="lv-LV" sz="2000" dirty="0"/>
            </a:br>
            <a:r>
              <a:rPr lang="sv-SE" sz="2000" dirty="0"/>
              <a:t>Asāki par sarkaniem pipariem un ar stiprāku</a:t>
            </a:r>
            <a:br>
              <a:rPr lang="sv-SE" sz="2000" dirty="0"/>
            </a:br>
            <a:r>
              <a:rPr lang="lv-LV" sz="2000" dirty="0"/>
              <a:t>aromātu. Tiem piemīt spēcīga antioksidanta</a:t>
            </a:r>
            <a:br>
              <a:rPr lang="lv-LV" sz="2000" dirty="0"/>
            </a:br>
            <a:r>
              <a:rPr lang="lv-LV" sz="2000" dirty="0"/>
              <a:t>iedarbība, tiek izmantots apetītes un gremošanas</a:t>
            </a:r>
            <a:br>
              <a:rPr lang="lv-LV" sz="2000" dirty="0"/>
            </a:br>
            <a:r>
              <a:rPr lang="lv-LV" sz="2000" dirty="0"/>
              <a:t>uzlabošanai, stimulē asinsriti. Tas satur aktīvo</a:t>
            </a:r>
            <a:br>
              <a:rPr lang="lv-LV" sz="2000" dirty="0"/>
            </a:br>
            <a:r>
              <a:rPr lang="fi-FI" sz="2000" dirty="0"/>
              <a:t>komponentu, capsaicin, kas palielina vielmaiņas</a:t>
            </a:r>
            <a:br>
              <a:rPr lang="fi-FI" sz="2000" dirty="0"/>
            </a:br>
            <a:r>
              <a:rPr lang="lv-LV" sz="2000" dirty="0"/>
              <a:t>procesu, sadedzina taukus, mazina apetīti,</a:t>
            </a:r>
            <a:br>
              <a:rPr lang="lv-LV" sz="2000" dirty="0"/>
            </a:br>
            <a:r>
              <a:rPr lang="lv-LV" sz="2000" dirty="0"/>
              <a:t>samazina izsalkuma sajūtu.</a:t>
            </a:r>
            <a:br>
              <a:rPr lang="lv-LV" sz="2000" dirty="0"/>
            </a:br>
            <a:r>
              <a:rPr lang="lv-LV" sz="2000" dirty="0"/>
              <a:t/>
            </a:r>
            <a:br>
              <a:rPr lang="lv-LV" sz="2000" dirty="0"/>
            </a:br>
            <a:r>
              <a:rPr lang="lv-LV" sz="2000" dirty="0"/>
              <a:t/>
            </a:r>
            <a:br>
              <a:rPr lang="lv-LV" sz="2000" dirty="0"/>
            </a:br>
            <a:r>
              <a:rPr lang="lv-LV" sz="2000" dirty="0"/>
              <a:t/>
            </a:r>
            <a:br>
              <a:rPr lang="lv-LV" sz="2000" dirty="0"/>
            </a:br>
            <a:r>
              <a:rPr lang="lv-LV" sz="2000" b="1" dirty="0"/>
              <a:t>Malti melnie pipari</a:t>
            </a:r>
            <a:br>
              <a:rPr lang="lv-LV" sz="2000" b="1" dirty="0"/>
            </a:br>
            <a:r>
              <a:rPr lang="lv-LV" sz="2000" dirty="0"/>
              <a:t>Aromātiski, pipari, visa veida gaļas ēdieniem,</a:t>
            </a:r>
            <a:br>
              <a:rPr lang="lv-LV" sz="2000" dirty="0"/>
            </a:br>
            <a:r>
              <a:rPr lang="lv-LV" sz="2000" dirty="0"/>
              <a:t>zupām, mērcēm, dārzeņiem, marinādēm.</a:t>
            </a:r>
            <a:endParaRPr lang="lv-LV" sz="800" dirty="0"/>
          </a:p>
        </p:txBody>
      </p:sp>
      <p:pic>
        <p:nvPicPr>
          <p:cNvPr id="4" name="Picture 3"/>
          <p:cNvPicPr>
            <a:picLocks noChangeAspect="1"/>
          </p:cNvPicPr>
          <p:nvPr/>
        </p:nvPicPr>
        <p:blipFill>
          <a:blip r:embed="rId2"/>
          <a:stretch>
            <a:fillRect/>
          </a:stretch>
        </p:blipFill>
        <p:spPr>
          <a:xfrm>
            <a:off x="541269" y="135812"/>
            <a:ext cx="2487975" cy="3302000"/>
          </a:xfrm>
          <a:prstGeom prst="rect">
            <a:avLst/>
          </a:prstGeom>
        </p:spPr>
      </p:pic>
      <p:pic>
        <p:nvPicPr>
          <p:cNvPr id="5" name="Picture 4"/>
          <p:cNvPicPr>
            <a:picLocks noChangeAspect="1"/>
          </p:cNvPicPr>
          <p:nvPr/>
        </p:nvPicPr>
        <p:blipFill>
          <a:blip r:embed="rId3"/>
          <a:stretch>
            <a:fillRect/>
          </a:stretch>
        </p:blipFill>
        <p:spPr>
          <a:xfrm>
            <a:off x="9209314" y="3872794"/>
            <a:ext cx="1886994" cy="2215687"/>
          </a:xfrm>
          <a:prstGeom prst="rect">
            <a:avLst/>
          </a:prstGeom>
        </p:spPr>
      </p:pic>
    </p:spTree>
    <p:extLst>
      <p:ext uri="{BB962C8B-B14F-4D97-AF65-F5344CB8AC3E}">
        <p14:creationId xmlns="" xmlns:p14="http://schemas.microsoft.com/office/powerpoint/2010/main" val="393968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27874"/>
          </a:xfrm>
        </p:spPr>
        <p:txBody>
          <a:bodyPr>
            <a:noAutofit/>
          </a:bodyPr>
          <a:lstStyle/>
          <a:p>
            <a:r>
              <a:rPr lang="lv-LV" sz="3200" b="1" dirty="0"/>
              <a:t>Melnie pipari</a:t>
            </a:r>
            <a:r>
              <a:rPr lang="lv-LV" sz="3200" dirty="0"/>
              <a:t/>
            </a:r>
            <a:br>
              <a:rPr lang="lv-LV" sz="3200" dirty="0"/>
            </a:br>
            <a:r>
              <a:rPr lang="lv-LV" sz="3200" dirty="0"/>
              <a:t>Aromātiski, veseli piparu graudiņi, visa veida gaļas</a:t>
            </a:r>
            <a:br>
              <a:rPr lang="lv-LV" sz="3200" dirty="0"/>
            </a:br>
            <a:r>
              <a:rPr lang="lv-LV" sz="3200" dirty="0"/>
              <a:t>ēdieniem, zupām, mērcēm, dārzeņiem, marinādēm</a:t>
            </a:r>
            <a:endParaRPr lang="lv-LV" sz="1050" dirty="0"/>
          </a:p>
        </p:txBody>
      </p:sp>
      <p:sp>
        <p:nvSpPr>
          <p:cNvPr id="3" name="Subtitle 2"/>
          <p:cNvSpPr>
            <a:spLocks noGrp="1"/>
          </p:cNvSpPr>
          <p:nvPr>
            <p:ph type="subTitle" idx="1"/>
          </p:nvPr>
        </p:nvSpPr>
        <p:spPr>
          <a:xfrm>
            <a:off x="1524000" y="2654423"/>
            <a:ext cx="9144000" cy="3950563"/>
          </a:xfrm>
        </p:spPr>
        <p:txBody>
          <a:bodyPr>
            <a:normAutofit fontScale="92500" lnSpcReduction="10000"/>
          </a:bodyPr>
          <a:lstStyle/>
          <a:p>
            <a:r>
              <a:rPr lang="lv-LV" b="1" dirty="0"/>
              <a:t>Rozā pipari</a:t>
            </a:r>
          </a:p>
          <a:p>
            <a:r>
              <a:rPr lang="lv-LV" dirty="0"/>
              <a:t>Pipariem piemīt saldeni pikanta, viegli dedzinoša</a:t>
            </a:r>
          </a:p>
          <a:p>
            <a:r>
              <a:rPr lang="lv-LV" dirty="0"/>
              <a:t>garša. Tie nav īsti radinieki melnajiem, jo ir gluži cita</a:t>
            </a:r>
          </a:p>
          <a:p>
            <a:r>
              <a:rPr lang="lv-LV" dirty="0"/>
              <a:t>– Brazīlijas </a:t>
            </a:r>
            <a:r>
              <a:rPr lang="lv-LV" dirty="0" err="1"/>
              <a:t>piparkoka</a:t>
            </a:r>
            <a:r>
              <a:rPr lang="lv-LV" dirty="0"/>
              <a:t> augļi. Lieto nelielās devās, jo</a:t>
            </a:r>
          </a:p>
          <a:p>
            <a:r>
              <a:rPr lang="pt-BR" dirty="0"/>
              <a:t>lielos vairumos tie ir indīgi. Ar rozā pipariem nevar</a:t>
            </a:r>
          </a:p>
          <a:p>
            <a:r>
              <a:rPr lang="lv-LV" dirty="0"/>
              <a:t>aizstāt melnos un baltos. Rozā pipari izskatās</a:t>
            </a:r>
          </a:p>
          <a:p>
            <a:r>
              <a:rPr lang="lv-LV" dirty="0"/>
              <a:t>dekoratīvi, tādēļ tos vienus pašus lieto maz –</a:t>
            </a:r>
          </a:p>
          <a:p>
            <a:r>
              <a:rPr lang="lv-LV" dirty="0"/>
              <a:t>galvenokārt zivju marinādēs, eksotiskos austrumu</a:t>
            </a:r>
          </a:p>
          <a:p>
            <a:r>
              <a:rPr lang="lv-LV" dirty="0"/>
              <a:t>un Vidusjūras zemju ēdienos. Vairumā gadījumu</a:t>
            </a:r>
          </a:p>
          <a:p>
            <a:r>
              <a:rPr lang="pt-BR" dirty="0"/>
              <a:t>samaisa ar citu krāsu pipariem.</a:t>
            </a:r>
            <a:endParaRPr lang="lv-LV" dirty="0"/>
          </a:p>
        </p:txBody>
      </p:sp>
      <p:pic>
        <p:nvPicPr>
          <p:cNvPr id="4" name="Picture 3"/>
          <p:cNvPicPr>
            <a:picLocks noChangeAspect="1"/>
          </p:cNvPicPr>
          <p:nvPr/>
        </p:nvPicPr>
        <p:blipFill>
          <a:blip r:embed="rId2"/>
          <a:stretch>
            <a:fillRect/>
          </a:stretch>
        </p:blipFill>
        <p:spPr>
          <a:xfrm>
            <a:off x="10487608" y="516302"/>
            <a:ext cx="1551092" cy="1821275"/>
          </a:xfrm>
          <a:prstGeom prst="rect">
            <a:avLst/>
          </a:prstGeom>
        </p:spPr>
      </p:pic>
      <p:pic>
        <p:nvPicPr>
          <p:cNvPr id="5" name="Picture 4"/>
          <p:cNvPicPr>
            <a:picLocks noChangeAspect="1"/>
          </p:cNvPicPr>
          <p:nvPr/>
        </p:nvPicPr>
        <p:blipFill>
          <a:blip r:embed="rId3"/>
          <a:stretch>
            <a:fillRect/>
          </a:stretch>
        </p:blipFill>
        <p:spPr>
          <a:xfrm>
            <a:off x="453171" y="3921190"/>
            <a:ext cx="2589525" cy="2057400"/>
          </a:xfrm>
          <a:prstGeom prst="rect">
            <a:avLst/>
          </a:prstGeom>
        </p:spPr>
      </p:pic>
    </p:spTree>
    <p:extLst>
      <p:ext uri="{BB962C8B-B14F-4D97-AF65-F5344CB8AC3E}">
        <p14:creationId xmlns="" xmlns:p14="http://schemas.microsoft.com/office/powerpoint/2010/main" val="1187218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7286"/>
            <a:ext cx="9144000" cy="1786597"/>
          </a:xfrm>
        </p:spPr>
        <p:txBody>
          <a:bodyPr>
            <a:noAutofit/>
          </a:bodyPr>
          <a:lstStyle/>
          <a:p>
            <a:r>
              <a:rPr lang="lv-LV" sz="4400" b="1" dirty="0"/>
              <a:t>Smaržīgie pipari</a:t>
            </a:r>
            <a:r>
              <a:rPr lang="lv-LV" sz="4400" dirty="0"/>
              <a:t/>
            </a:r>
            <a:br>
              <a:rPr lang="lv-LV" sz="4400" dirty="0"/>
            </a:br>
            <a:r>
              <a:rPr lang="lv-LV" sz="2000" dirty="0"/>
              <a:t>Lieto zupām, pastētēm, mērcēm, visa</a:t>
            </a:r>
            <a:br>
              <a:rPr lang="lv-LV" sz="2000" dirty="0"/>
            </a:br>
            <a:r>
              <a:rPr lang="lv-LV" sz="2000" dirty="0"/>
              <a:t>veida gaļas ēdieniem, marinādēm.</a:t>
            </a:r>
            <a:endParaRPr lang="lv-LV" sz="4400" dirty="0"/>
          </a:p>
        </p:txBody>
      </p:sp>
      <p:sp>
        <p:nvSpPr>
          <p:cNvPr id="3" name="Subtitle 2"/>
          <p:cNvSpPr>
            <a:spLocks noGrp="1"/>
          </p:cNvSpPr>
          <p:nvPr>
            <p:ph type="subTitle" idx="1"/>
          </p:nvPr>
        </p:nvSpPr>
        <p:spPr>
          <a:xfrm>
            <a:off x="1524000" y="2672179"/>
            <a:ext cx="9144000" cy="3950563"/>
          </a:xfrm>
        </p:spPr>
        <p:txBody>
          <a:bodyPr>
            <a:normAutofit fontScale="85000" lnSpcReduction="20000"/>
          </a:bodyPr>
          <a:lstStyle/>
          <a:p>
            <a:r>
              <a:rPr lang="lv-LV" sz="3300" b="1" dirty="0"/>
              <a:t>Zaļie pipari</a:t>
            </a:r>
          </a:p>
          <a:p>
            <a:r>
              <a:rPr lang="lv-LV" dirty="0"/>
              <a:t>Zaļie pipari garšas ziņā ir maigāki par melnajiem</a:t>
            </a:r>
          </a:p>
          <a:p>
            <a:r>
              <a:rPr lang="lv-LV" dirty="0"/>
              <a:t>un baltajiem. Lai iegūtu zaļos piparus, novāc</a:t>
            </a:r>
          </a:p>
          <a:p>
            <a:r>
              <a:rPr lang="lv-LV" dirty="0"/>
              <a:t>negatavas ogas, strauji sasaldē lielā aukstumā vai</a:t>
            </a:r>
          </a:p>
          <a:p>
            <a:r>
              <a:rPr lang="lv-LV" dirty="0"/>
              <a:t>ievietotas sāls marinādē. Ar zaļajiem pipariem</a:t>
            </a:r>
          </a:p>
          <a:p>
            <a:r>
              <a:rPr lang="lv-LV" dirty="0"/>
              <a:t>papildina maltās gaļas, </a:t>
            </a:r>
            <a:r>
              <a:rPr lang="lv-LV" dirty="0" err="1"/>
              <a:t>steiku</a:t>
            </a:r>
            <a:r>
              <a:rPr lang="lv-LV" dirty="0"/>
              <a:t>, mērču, gaļas</a:t>
            </a:r>
          </a:p>
          <a:p>
            <a:r>
              <a:rPr lang="lv-LV" dirty="0"/>
              <a:t>pildījumu un zupu garšu. Labi garšo majonēze ar</a:t>
            </a:r>
          </a:p>
          <a:p>
            <a:r>
              <a:rPr lang="lv-LV" dirty="0"/>
              <a:t>zaļajiem pipariem, it sevišķi kā piedeva olu</a:t>
            </a:r>
          </a:p>
          <a:p>
            <a:r>
              <a:rPr lang="lv-LV" dirty="0"/>
              <a:t>salātiem vai jūras veltēm. Zaļos piparus kombinē</a:t>
            </a:r>
          </a:p>
          <a:p>
            <a:r>
              <a:rPr lang="lv-LV" dirty="0"/>
              <a:t>pat ar saldām ogām, piemēram, zemenēm, un</a:t>
            </a:r>
          </a:p>
          <a:p>
            <a:r>
              <a:rPr lang="lv-LV" dirty="0"/>
              <a:t>mīksto sieru.</a:t>
            </a:r>
          </a:p>
        </p:txBody>
      </p:sp>
      <p:pic>
        <p:nvPicPr>
          <p:cNvPr id="4" name="Picture 3"/>
          <p:cNvPicPr>
            <a:picLocks noChangeAspect="1"/>
          </p:cNvPicPr>
          <p:nvPr/>
        </p:nvPicPr>
        <p:blipFill>
          <a:blip r:embed="rId2"/>
          <a:stretch>
            <a:fillRect/>
          </a:stretch>
        </p:blipFill>
        <p:spPr>
          <a:xfrm>
            <a:off x="257230" y="470519"/>
            <a:ext cx="2279623" cy="1811180"/>
          </a:xfrm>
          <a:prstGeom prst="rect">
            <a:avLst/>
          </a:prstGeom>
        </p:spPr>
      </p:pic>
      <p:pic>
        <p:nvPicPr>
          <p:cNvPr id="5" name="Picture 4"/>
          <p:cNvPicPr>
            <a:picLocks noChangeAspect="1"/>
          </p:cNvPicPr>
          <p:nvPr/>
        </p:nvPicPr>
        <p:blipFill>
          <a:blip r:embed="rId3"/>
          <a:stretch>
            <a:fillRect/>
          </a:stretch>
        </p:blipFill>
        <p:spPr>
          <a:xfrm>
            <a:off x="313957" y="2955870"/>
            <a:ext cx="2222896" cy="2610099"/>
          </a:xfrm>
          <a:prstGeom prst="rect">
            <a:avLst/>
          </a:prstGeom>
        </p:spPr>
      </p:pic>
    </p:spTree>
    <p:extLst>
      <p:ext uri="{BB962C8B-B14F-4D97-AF65-F5344CB8AC3E}">
        <p14:creationId xmlns="" xmlns:p14="http://schemas.microsoft.com/office/powerpoint/2010/main" val="3335098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279</Words>
  <Application>Microsoft Office PowerPoint</Application>
  <PresentationFormat>Pielāgots</PresentationFormat>
  <Paragraphs>46</Paragraphs>
  <Slides>11</Slides>
  <Notes>0</Notes>
  <HiddenSlides>0</HiddenSlides>
  <MMClips>0</MMClips>
  <ScaleCrop>false</ScaleCrop>
  <HeadingPairs>
    <vt:vector size="4" baseType="variant">
      <vt:variant>
        <vt:lpstr>Dizains</vt:lpstr>
      </vt:variant>
      <vt:variant>
        <vt:i4>1</vt:i4>
      </vt:variant>
      <vt:variant>
        <vt:lpstr>Slaidu virsraksti</vt:lpstr>
      </vt:variant>
      <vt:variant>
        <vt:i4>11</vt:i4>
      </vt:variant>
    </vt:vector>
  </HeadingPairs>
  <TitlesOfParts>
    <vt:vector size="12" baseType="lpstr">
      <vt:lpstr>Office Theme</vt:lpstr>
      <vt:lpstr>PIKC Kuldīgas Tehnoloģiju un tūrisma tehnikums </vt:lpstr>
      <vt:lpstr>Piparu daudzveidība, to pielietošana</vt:lpstr>
      <vt:lpstr>Kas patiesībā ir garšvielas – garšvielu maisījums vai garšvielu ekstrakti? Garšvielas – augu daļas, kas savu īpašo sastāvdaļu dēļ var uzlabot pārtikas produktu aromātu un garšu, un tādējādi padara tos gardākus. Garšvielas tirdzniecībā visbiežāk nonāk kaltētas – veselas vai smalcinātas. Garšvielu maisījumi – divu vai vairāku garšvielu maisījumi bez citām piedevām. Tie tiek raksturoti kā garšvielu maisījumi, tomēr, norādot lietošanu, var tikt ietverti vārdu savienojumā ar vārdu „garšvielas“ (piem., gulaša garšvielas). Garšvielu sagatave sastāv no garšvielām vai garšvielu maisījuma, kurā tiek iejaukti citi pārtikas produkti un/vai piedevas, lai tehnoloģiski apstrādātu maisījumu vai uzlabotu garšu, vai arī atvieglotu tās dozēšanu vai lietošanu. Garšvielu sāls lielākoties ir pārtikas sāls, garšvielu un/vai garšaugu (dārzeņu, zālīšu) piemēram, sīpolu, ķiploku, puravu, pētersīļu u. tml. maisījumi. Piedevas – pārtikas sāls un piedevu maisījumi, bet pēc būtības to sastāvā ir arī dārzeņi, raugs vai rauga ekstrakts, dažādu veidu cukurs, ciete un taukvielas. Vielas, kas piešķir garšu, ir garšvielas, garšvielu ekstrakti, to maisījumi, garšvielu ekstraktu sagataves un aromātvielas, kā arī tādas vielas, kas uzlabo vai pastiprina pārtikas produktu garšu. </vt:lpstr>
      <vt:lpstr>Slaids 4</vt:lpstr>
      <vt:lpstr>PIPARI Pipari ir divdīgļlapju klases ģints pie kuras pieder 1000-2000 dažādu sugu krūmu, lakstaugu un liānu. Vairums šo sugu sastopamas tropiskajos apgabalos. Dažu sugu pipari tiek izmantoti kā garšvielas vai kā ārstniecības augi.</vt:lpstr>
      <vt:lpstr>Baltie pipari  Izmanto vistas gaļai, medījumiem, zivīm, zupām, kartupeļiem, pastētēm, makaroniem, salātiem, mērcēm.    </vt:lpstr>
      <vt:lpstr>Kajēnas pipari Asāki par sarkaniem pipariem un ar stiprāku aromātu. Tiem piemīt spēcīga antioksidanta iedarbība, tiek izmantots apetītes un gremošanas uzlabošanai, stimulē asinsriti. Tas satur aktīvo komponentu, capsaicin, kas palielina vielmaiņas procesu, sadedzina taukus, mazina apetīti, samazina izsalkuma sajūtu.    Malti melnie pipari Aromātiski, pipari, visa veida gaļas ēdieniem, zupām, mērcēm, dārzeņiem, marinādēm.</vt:lpstr>
      <vt:lpstr>Melnie pipari Aromātiski, veseli piparu graudiņi, visa veida gaļas ēdieniem, zupām, mērcēm, dārzeņiem, marinādēm</vt:lpstr>
      <vt:lpstr>Smaržīgie pipari Lieto zupām, pastētēm, mērcēm, visa veida gaļas ēdieniem, marinādēm.</vt:lpstr>
      <vt:lpstr>Slaids 10</vt:lpstr>
      <vt:lpstr>Slaids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PIKC Kuldīgas Tehnoloģiju un tūrisma tehnikums</dc:title>
  <dc:creator>SIA ATVV</dc:creator>
  <cp:lastModifiedBy>Dators</cp:lastModifiedBy>
  <cp:revision>23</cp:revision>
  <dcterms:created xsi:type="dcterms:W3CDTF">2017-02-15T08:43:34Z</dcterms:created>
  <dcterms:modified xsi:type="dcterms:W3CDTF">2017-02-18T08:50:54Z</dcterms:modified>
</cp:coreProperties>
</file>