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2" r:id="rId9"/>
    <p:sldId id="263" r:id="rId10"/>
    <p:sldId id="269" r:id="rId11"/>
    <p:sldId id="270" r:id="rId12"/>
    <p:sldId id="266" r:id="rId13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irsrakst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28" name="Datuma vietturi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17" name="Kājenes vietturi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9" name="Slaida numura vietturis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9" name="Apakšvirsrakst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lv-LV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Lai pievienotu attēlu, noklikšķiniet uz ikonas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Virsraksta viettur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3" name="Teksta vietturi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4" name="Datuma vietturis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E24034-3D0C-426A-8AAC-060E1250793F}" type="datetimeFigureOut">
              <a:rPr lang="lv-LV" smtClean="0"/>
              <a:pPr/>
              <a:t>2014.09.16.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23" name="Slaida numura vietturis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763C1A-FDB7-4319-8D69-A35613E855E7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mer.info/bibliotek_Buks/Culture/gombr/" TargetMode="External"/><Relationship Id="rId2" Type="http://schemas.openxmlformats.org/officeDocument/2006/relationships/hyperlink" Target="http://artyx.ru/art/index.s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riskrasas.lv/" TargetMode="External"/><Relationship Id="rId5" Type="http://schemas.openxmlformats.org/officeDocument/2006/relationships/hyperlink" Target="http://www.wga.hu/frames-e.html?/d/delacroi/index.html" TargetMode="External"/><Relationship Id="rId4" Type="http://schemas.openxmlformats.org/officeDocument/2006/relationships/hyperlink" Target="http://www.arthistory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MĀKSLAS VĒSTURE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r>
              <a:rPr lang="lv-LV" dirty="0" smtClean="0"/>
              <a:t>MĀKSLA UN MĀKSLINIEKS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http://upload.wikimedia.org/wikipedia/lv/a/ae/Valters_Pi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6672"/>
            <a:ext cx="5724525" cy="5334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44008" y="609329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/>
              <a:t>Johans (Jānis) Valters  “Pīles “ 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http://upload.wikimedia.org/wikipedia/lv/2/29/Rozentals_Makslinieka_darbn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04664"/>
            <a:ext cx="3667125" cy="571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616530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 err="1" smtClean="0"/>
              <a:t>Janis</a:t>
            </a:r>
            <a:r>
              <a:rPr lang="lv-LV" dirty="0" smtClean="0"/>
              <a:t> Rozentāls  “Mākslinieka darbnīca “ 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8238728" cy="39604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lv-L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WWW- mākslas avoti </a:t>
            </a:r>
          </a:p>
          <a:p>
            <a:r>
              <a:rPr lang="lv-LV" dirty="0" smtClean="0"/>
              <a:t> </a:t>
            </a:r>
          </a:p>
          <a:p>
            <a:r>
              <a:rPr lang="lv-LV" dirty="0" smtClean="0"/>
              <a:t> </a:t>
            </a:r>
          </a:p>
          <a:p>
            <a:r>
              <a:rPr lang="lv-LV" sz="1800" u="sng" dirty="0" smtClean="0">
                <a:hlinkClick r:id="rId2"/>
              </a:rPr>
              <a:t>http://</a:t>
            </a:r>
            <a:r>
              <a:rPr lang="lv-LV" sz="1800" u="sng" dirty="0" smtClean="0">
                <a:hlinkClick r:id="rId2"/>
              </a:rPr>
              <a:t>artyx.ru/art/index.shtml</a:t>
            </a:r>
            <a:r>
              <a:rPr lang="lv-LV" sz="1800" u="sng" dirty="0" smtClean="0"/>
              <a:t> </a:t>
            </a:r>
            <a:r>
              <a:rPr lang="lv-LV" sz="1800" dirty="0" smtClean="0"/>
              <a:t>(elektroniska enciklopēdija </a:t>
            </a:r>
            <a:r>
              <a:rPr lang="lv-LV" sz="1800" dirty="0" smtClean="0"/>
              <a:t>- visi periodi) </a:t>
            </a:r>
            <a:r>
              <a:rPr lang="lv-LV" sz="1800" dirty="0" smtClean="0"/>
              <a:t> </a:t>
            </a:r>
          </a:p>
          <a:p>
            <a:endParaRPr lang="lv-LV" sz="1800" dirty="0" smtClean="0"/>
          </a:p>
          <a:p>
            <a:r>
              <a:rPr lang="lv-LV" sz="1800" u="sng" dirty="0" smtClean="0">
                <a:hlinkClick r:id="rId3"/>
              </a:rPr>
              <a:t>http://www.gumer.info/bibliotek_Buks/Culture/gombr</a:t>
            </a:r>
            <a:r>
              <a:rPr lang="lv-LV" sz="1800" u="sng" smtClean="0">
                <a:hlinkClick r:id="rId3"/>
              </a:rPr>
              <a:t>/</a:t>
            </a:r>
            <a:r>
              <a:rPr lang="lv-LV" sz="1800" smtClean="0"/>
              <a:t> </a:t>
            </a:r>
            <a:r>
              <a:rPr lang="lv-LV" sz="1800" smtClean="0"/>
              <a:t>( </a:t>
            </a:r>
            <a:r>
              <a:rPr lang="lv-LV" sz="1800" dirty="0" smtClean="0"/>
              <a:t>E.H. </a:t>
            </a:r>
            <a:r>
              <a:rPr lang="lv-LV" sz="1800" dirty="0" err="1" smtClean="0"/>
              <a:t>Gombrich</a:t>
            </a:r>
            <a:r>
              <a:rPr lang="lv-LV" sz="1800" dirty="0" smtClean="0"/>
              <a:t>  “Mākslas vēsture" krievu valodā) </a:t>
            </a:r>
          </a:p>
          <a:p>
            <a:endParaRPr lang="lv-LV" sz="1800" u="sng" dirty="0" smtClean="0">
              <a:hlinkClick r:id="rId4"/>
            </a:endParaRPr>
          </a:p>
          <a:p>
            <a:r>
              <a:rPr lang="lv-LV" sz="1800" u="sng" dirty="0" smtClean="0">
                <a:hlinkClick r:id="rId4"/>
              </a:rPr>
              <a:t>http</a:t>
            </a:r>
            <a:r>
              <a:rPr lang="lv-LV" sz="1800" u="sng" dirty="0" smtClean="0">
                <a:hlinkClick r:id="rId4"/>
              </a:rPr>
              <a:t>://www.arthistory.ru</a:t>
            </a:r>
            <a:r>
              <a:rPr lang="lv-LV" sz="1800" dirty="0" smtClean="0"/>
              <a:t>   </a:t>
            </a:r>
            <a:r>
              <a:rPr lang="lv-LV" sz="1800" dirty="0" smtClean="0"/>
              <a:t>(</a:t>
            </a:r>
            <a:r>
              <a:rPr lang="lv-LV" sz="1800" dirty="0" smtClean="0"/>
              <a:t>Krievijas mākslas muzeji u.c.</a:t>
            </a:r>
            <a:r>
              <a:rPr lang="lv-LV" sz="1800" dirty="0" smtClean="0"/>
              <a:t>)  </a:t>
            </a:r>
            <a:endParaRPr lang="lv-LV" sz="1800" dirty="0" smtClean="0"/>
          </a:p>
          <a:p>
            <a:endParaRPr lang="lv-LV" sz="1800" dirty="0" smtClean="0"/>
          </a:p>
          <a:p>
            <a:r>
              <a:rPr lang="lv-LV" sz="1800" dirty="0" err="1" smtClean="0">
                <a:hlinkClick r:id="rId5"/>
              </a:rPr>
              <a:t>www.wga.hu</a:t>
            </a:r>
            <a:r>
              <a:rPr lang="lv-LV" sz="1800" dirty="0" smtClean="0">
                <a:hlinkClick r:id="rId5"/>
              </a:rPr>
              <a:t>/</a:t>
            </a:r>
            <a:r>
              <a:rPr lang="lv-LV" sz="1800" dirty="0" err="1" smtClean="0">
                <a:hlinkClick r:id="rId5"/>
              </a:rPr>
              <a:t>frames-e.html?</a:t>
            </a:r>
            <a:r>
              <a:rPr lang="lv-LV" sz="1800" dirty="0" smtClean="0">
                <a:hlinkClick r:id="rId5"/>
              </a:rPr>
              <a:t>/d/</a:t>
            </a:r>
            <a:r>
              <a:rPr lang="lv-LV" sz="1800" dirty="0" err="1" smtClean="0">
                <a:hlinkClick r:id="rId5"/>
              </a:rPr>
              <a:t>delacroi</a:t>
            </a:r>
            <a:r>
              <a:rPr lang="lv-LV" sz="1800" dirty="0" smtClean="0">
                <a:hlinkClick r:id="rId5"/>
              </a:rPr>
              <a:t>/</a:t>
            </a:r>
            <a:r>
              <a:rPr lang="lv-LV" sz="1800" dirty="0" err="1" smtClean="0">
                <a:hlinkClick r:id="rId5"/>
              </a:rPr>
              <a:t>index.html</a:t>
            </a:r>
            <a:r>
              <a:rPr lang="lv-LV" sz="1800" dirty="0" smtClean="0"/>
              <a:t> </a:t>
            </a:r>
            <a:r>
              <a:rPr lang="lv-LV" sz="1800" dirty="0" smtClean="0"/>
              <a:t> </a:t>
            </a:r>
          </a:p>
          <a:p>
            <a:r>
              <a:rPr lang="lv-LV" sz="1800" dirty="0" smtClean="0"/>
              <a:t> ( </a:t>
            </a:r>
            <a:r>
              <a:rPr lang="lv-LV" sz="1800" dirty="0" smtClean="0"/>
              <a:t>mākslas darbu katalogs)</a:t>
            </a:r>
          </a:p>
          <a:p>
            <a:endParaRPr lang="lv-LV" sz="1800" dirty="0" smtClean="0"/>
          </a:p>
          <a:p>
            <a:r>
              <a:rPr lang="lv-LV" sz="1800" u="sng" dirty="0" err="1" smtClean="0">
                <a:hlinkClick r:id="rId6"/>
              </a:rPr>
              <a:t>www.triskrasas.lv</a:t>
            </a:r>
            <a:r>
              <a:rPr lang="lv-LV" sz="1800" u="sng" dirty="0" smtClean="0"/>
              <a:t> </a:t>
            </a:r>
          </a:p>
          <a:p>
            <a:endParaRPr lang="lv-LV" sz="1800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“</a:t>
            </a:r>
            <a:r>
              <a:rPr lang="lv-LV" sz="4000" dirty="0" smtClean="0"/>
              <a:t>Katrs mākslinieks rada pasauli sev, </a:t>
            </a:r>
            <a:br>
              <a:rPr lang="lv-LV" sz="4000" dirty="0" smtClean="0"/>
            </a:br>
            <a:r>
              <a:rPr lang="lv-LV" sz="4000" dirty="0" smtClean="0"/>
              <a:t>pēc savas garīgās sejas “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 smtClean="0"/>
          </a:p>
          <a:p>
            <a:r>
              <a:rPr lang="lv-LV" sz="2400" dirty="0" smtClean="0"/>
              <a:t>Latviešu mākslinieks Jēkabs Kazaks </a:t>
            </a:r>
          </a:p>
          <a:p>
            <a:r>
              <a:rPr lang="lv-LV" sz="2400" dirty="0" smtClean="0"/>
              <a:t>1895-1920</a:t>
            </a:r>
            <a:endParaRPr lang="lv-L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96944" cy="892696"/>
          </a:xfrm>
        </p:spPr>
        <p:txBody>
          <a:bodyPr>
            <a:noAutofit/>
          </a:bodyPr>
          <a:lstStyle/>
          <a:p>
            <a:r>
              <a:rPr lang="lv-LV" sz="3200" dirty="0" smtClean="0"/>
              <a:t>Māksla, mākslinieks, </a:t>
            </a:r>
            <a:br>
              <a:rPr lang="lv-LV" sz="3200" dirty="0" smtClean="0"/>
            </a:br>
            <a:r>
              <a:rPr lang="lv-LV" sz="3200" dirty="0" smtClean="0"/>
              <a:t>mākslas darbs</a:t>
            </a:r>
            <a:endParaRPr lang="lv-LV" sz="3200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776864" cy="316835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lv-LV" dirty="0" smtClean="0"/>
              <a:t> cilvēks – personība - mākslas radītāja vēstījums </a:t>
            </a:r>
          </a:p>
          <a:p>
            <a:pPr algn="l">
              <a:buFont typeface="Arial" pitchFamily="34" charset="0"/>
              <a:buChar char="•"/>
            </a:pPr>
            <a:r>
              <a:rPr lang="lv-LV" dirty="0" smtClean="0"/>
              <a:t> mākslas darbs - estētisks pārdzīvojums</a:t>
            </a:r>
          </a:p>
          <a:p>
            <a:pPr algn="l">
              <a:buFont typeface="Arial" pitchFamily="34" charset="0"/>
              <a:buChar char="•"/>
            </a:pPr>
            <a:r>
              <a:rPr lang="lv-LV" dirty="0" smtClean="0"/>
              <a:t>vizuālās mākslas pārstāvji – gleznotāji, grafiķi, skulptori, arhitekti u.c.</a:t>
            </a:r>
          </a:p>
          <a:p>
            <a:pPr algn="l">
              <a:buFont typeface="Arial" pitchFamily="34" charset="0"/>
              <a:buChar char="•"/>
            </a:pPr>
            <a:r>
              <a:rPr lang="lv-LV" dirty="0" smtClean="0"/>
              <a:t>mākslas darbs - izpausmes dažādības</a:t>
            </a:r>
          </a:p>
          <a:p>
            <a:pPr algn="l"/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229600" cy="936104"/>
          </a:xfrm>
        </p:spPr>
        <p:txBody>
          <a:bodyPr>
            <a:normAutofit/>
          </a:bodyPr>
          <a:lstStyle/>
          <a:p>
            <a:r>
              <a:rPr lang="lv-LV" dirty="0" smtClean="0"/>
              <a:t>Izpausmes formas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04856" cy="4464496"/>
          </a:xfrm>
        </p:spPr>
        <p:txBody>
          <a:bodyPr>
            <a:normAutofit/>
          </a:bodyPr>
          <a:lstStyle/>
          <a:p>
            <a:pPr algn="l"/>
            <a:r>
              <a:rPr lang="lv-LV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Vizuālā</a:t>
            </a:r>
            <a:r>
              <a:rPr lang="lv-LV" sz="2400" dirty="0" smtClean="0"/>
              <a:t> – uztvere caur attēlojumu – gleznas,     skulptūras, arhitektūra, tekstilijas, dizains</a:t>
            </a:r>
          </a:p>
          <a:p>
            <a:pPr algn="l"/>
            <a:r>
              <a:rPr lang="lv-LV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Audiālā</a:t>
            </a:r>
            <a:r>
              <a:rPr lang="lv-LV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lv-LV" sz="2400" dirty="0" smtClean="0"/>
              <a:t>– uztvere caur skaņu -mūzika</a:t>
            </a:r>
          </a:p>
          <a:p>
            <a:pPr algn="l"/>
            <a:r>
              <a:rPr lang="lv-LV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Verbālā</a:t>
            </a:r>
            <a:r>
              <a:rPr lang="lv-LV" sz="2400" dirty="0" smtClean="0"/>
              <a:t> – uztvere caur vārdu – folklora, dzeja, stāsti, pasakas …</a:t>
            </a:r>
          </a:p>
          <a:p>
            <a:pPr algn="l"/>
            <a:r>
              <a:rPr lang="lv-LV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Kinētiska</a:t>
            </a:r>
            <a:r>
              <a:rPr lang="lv-LV" sz="2400" dirty="0" smtClean="0"/>
              <a:t> – uztvere caur kustību –deja, pantomīma, balets </a:t>
            </a:r>
          </a:p>
          <a:p>
            <a:pPr algn="l"/>
            <a:r>
              <a:rPr lang="lv-LV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Sintētiskā</a:t>
            </a:r>
            <a:r>
              <a:rPr lang="lv-LV" sz="2400" dirty="0" smtClean="0"/>
              <a:t> -  apvieno vairākus veidus – teātris, kino, </a:t>
            </a:r>
            <a:r>
              <a:rPr lang="lv-LV" sz="2400" dirty="0" err="1" smtClean="0"/>
              <a:t>virtualā</a:t>
            </a:r>
            <a:r>
              <a:rPr lang="lv-LV" sz="2400" dirty="0" smtClean="0"/>
              <a:t> vide</a:t>
            </a:r>
          </a:p>
          <a:p>
            <a:pPr algn="l"/>
            <a:endParaRPr lang="lv-LV" sz="2400" dirty="0" smtClean="0"/>
          </a:p>
          <a:p>
            <a:pPr algn="l"/>
            <a:endParaRPr lang="lv-LV" dirty="0" smtClean="0"/>
          </a:p>
          <a:p>
            <a:pPr algn="l"/>
            <a:endParaRPr lang="lv-LV" dirty="0" smtClean="0"/>
          </a:p>
          <a:p>
            <a:pPr algn="l"/>
            <a:endParaRPr lang="lv-LV" dirty="0" smtClean="0"/>
          </a:p>
          <a:p>
            <a:pPr algn="l"/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229600" cy="820688"/>
          </a:xfrm>
        </p:spPr>
        <p:txBody>
          <a:bodyPr>
            <a:normAutofit/>
          </a:bodyPr>
          <a:lstStyle/>
          <a:p>
            <a:r>
              <a:rPr lang="lv-LV" sz="3600" dirty="0" smtClean="0"/>
              <a:t>mākslas darba žanrs un stils</a:t>
            </a:r>
            <a:endParaRPr lang="lv-LV" sz="3600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992888" cy="4320480"/>
          </a:xfrm>
        </p:spPr>
        <p:txBody>
          <a:bodyPr>
            <a:normAutofit fontScale="92500" lnSpcReduction="10000"/>
          </a:bodyPr>
          <a:lstStyle/>
          <a:p>
            <a:pPr algn="l"/>
            <a:endParaRPr lang="lv-LV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lv-LV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Laikmets un idejas – </a:t>
            </a:r>
            <a:r>
              <a:rPr lang="lv-LV" dirty="0" smtClean="0"/>
              <a:t>eksperimenti, attīstība</a:t>
            </a:r>
          </a:p>
          <a:p>
            <a:pPr algn="l"/>
            <a:endParaRPr lang="lv-LV" dirty="0" smtClean="0"/>
          </a:p>
          <a:p>
            <a:pPr algn="l"/>
            <a:r>
              <a:rPr lang="lv-LV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Žanrs</a:t>
            </a:r>
            <a:r>
              <a:rPr lang="lv-LV" dirty="0" smtClean="0"/>
              <a:t> – noteikta mākslas darba forma, izveidojusies vēsturiski – traģēdija, komēdija, ainava, klusā daba, portrets</a:t>
            </a:r>
          </a:p>
          <a:p>
            <a:pPr algn="l"/>
            <a:endParaRPr lang="lv-LV" dirty="0" smtClean="0"/>
          </a:p>
          <a:p>
            <a:pPr algn="l"/>
            <a:r>
              <a:rPr lang="lv-LV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Virziens un stils </a:t>
            </a:r>
            <a:r>
              <a:rPr lang="lv-LV" dirty="0" smtClean="0"/>
              <a:t>– grieķu kultūras mantojums, simboli, tehnoloģijas, arhitektūrā jaunas formas, glezniecībā krāsu efekti </a:t>
            </a:r>
          </a:p>
          <a:p>
            <a:pPr algn="l"/>
            <a:endParaRPr lang="lv-LV" dirty="0" smtClean="0"/>
          </a:p>
          <a:p>
            <a:pPr algn="l"/>
            <a:endParaRPr lang="lv-LV" dirty="0" smtClean="0"/>
          </a:p>
          <a:p>
            <a:pPr algn="l"/>
            <a:endParaRPr lang="lv-LV" dirty="0" smtClean="0"/>
          </a:p>
          <a:p>
            <a:pPr algn="l"/>
            <a:endParaRPr lang="lv-LV" dirty="0" smtClean="0"/>
          </a:p>
          <a:p>
            <a:pPr algn="l"/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828800"/>
          </a:xfrm>
        </p:spPr>
        <p:txBody>
          <a:bodyPr/>
          <a:lstStyle/>
          <a:p>
            <a:r>
              <a:rPr lang="lv-LV" dirty="0" smtClean="0"/>
              <a:t>Kā vērtēt vizuālās mākslas darbu? 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7920880" cy="3456384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lv-LV" sz="6200" dirty="0" smtClean="0"/>
              <a:t> </a:t>
            </a:r>
            <a:r>
              <a:rPr lang="lv-LV" sz="9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Uzzini darba autoru un nosaukumu! 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lv-LV" sz="9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Kādas idejas var izteikt atklājot šo tematu?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lv-LV" sz="9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Ko tu zini par mākslinieka dzīvi un </a:t>
            </a:r>
            <a:r>
              <a:rPr lang="lv-LV" sz="9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daiļrardi</a:t>
            </a:r>
            <a:r>
              <a:rPr lang="lv-LV" sz="9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? </a:t>
            </a:r>
          </a:p>
          <a:p>
            <a:pPr algn="l">
              <a:lnSpc>
                <a:spcPct val="170000"/>
              </a:lnSpc>
              <a:buFont typeface="Arial" pitchFamily="34" charset="0"/>
              <a:buChar char="•"/>
            </a:pPr>
            <a:r>
              <a:rPr lang="lv-LV" sz="9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Apskatot darbu, meklē atbildes uz šādiem jautājumiem :</a:t>
            </a:r>
          </a:p>
          <a:p>
            <a:pPr algn="l">
              <a:buFont typeface="Arial" pitchFamily="34" charset="0"/>
              <a:buChar char="•"/>
            </a:pPr>
            <a:endParaRPr lang="lv-LV" sz="8000" dirty="0" smtClean="0"/>
          </a:p>
          <a:p>
            <a:pPr algn="l">
              <a:buFont typeface="Arial" pitchFamily="34" charset="0"/>
              <a:buChar char="•"/>
            </a:pPr>
            <a:endParaRPr lang="lv-LV" sz="6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lv-LV" sz="6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lv-LV" sz="6200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/>
            <a:r>
              <a:rPr lang="lv-LV" dirty="0" smtClean="0"/>
              <a:t>	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259632" y="764704"/>
            <a:ext cx="6912768" cy="4896544"/>
          </a:xfrm>
        </p:spPr>
        <p:txBody>
          <a:bodyPr>
            <a:normAutofit/>
          </a:bodyPr>
          <a:lstStyle/>
          <a:p>
            <a:pPr algn="l"/>
            <a:r>
              <a:rPr lang="lv-LV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Sižets un tēli </a:t>
            </a:r>
          </a:p>
          <a:p>
            <a:pPr algn="l">
              <a:buFont typeface="Arial" pitchFamily="34" charset="0"/>
              <a:buChar char="•"/>
            </a:pPr>
            <a:r>
              <a:rPr lang="lv-LV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Kurš notikums atainots darbā, kuru epizodi  no notikuma izvēlējies autors ?</a:t>
            </a:r>
          </a:p>
          <a:p>
            <a:pPr algn="l">
              <a:buFont typeface="Arial" pitchFamily="34" charset="0"/>
              <a:buChar char="•"/>
            </a:pPr>
            <a:r>
              <a:rPr lang="lv-LV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Kā varētu būt attēloti cilvēki, ko viņi dara, kāda attieksme pret notikumu izpaužas viņu sejā?</a:t>
            </a:r>
          </a:p>
          <a:p>
            <a:pPr algn="l">
              <a:buFont typeface="Arial" pitchFamily="34" charset="0"/>
              <a:buChar char="•"/>
            </a:pPr>
            <a:r>
              <a:rPr lang="lv-LV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Kas raksturīgs apģērbā?</a:t>
            </a:r>
          </a:p>
          <a:p>
            <a:pPr algn="l">
              <a:buFont typeface="Arial" pitchFamily="34" charset="0"/>
              <a:buChar char="•"/>
            </a:pPr>
            <a:r>
              <a:rPr lang="lv-LV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Kur notiek atainotais notikums, kādi priekšmeti redzami darbā. Kāda varētu būt simboliskā nozīme?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971600" y="692696"/>
            <a:ext cx="7344816" cy="5328592"/>
          </a:xfrm>
        </p:spPr>
        <p:txBody>
          <a:bodyPr/>
          <a:lstStyle/>
          <a:p>
            <a:pPr algn="l"/>
            <a:r>
              <a:rPr lang="lv-LV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Kompozīcija</a:t>
            </a:r>
          </a:p>
          <a:p>
            <a:pPr algn="l"/>
            <a:endParaRPr lang="lv-LV" u="sng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Kur darbā atrodas centrs, kādā veidā ap to izvietoti cilvēki vai objekti ( salīdzinājums ar ģeometrisku figūru)?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Ko ir panācis autors, izvēloties tieši šādu </a:t>
            </a:r>
          </a:p>
          <a:p>
            <a:pPr algn="l"/>
            <a:r>
              <a:rPr lang="lv-LV" sz="2400" dirty="0" smtClean="0"/>
              <a:t>figurālu izvietojumu ?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Kā darbā krīt gaisma, kuras grupas tā izgaismo vairāk, ko autors ar to panāk ?</a:t>
            </a:r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 smtClean="0"/>
          </a:p>
          <a:p>
            <a:pPr algn="l">
              <a:buFont typeface="Arial" pitchFamily="34" charset="0"/>
              <a:buChar char="•"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704856" cy="5400600"/>
          </a:xfrm>
        </p:spPr>
        <p:txBody>
          <a:bodyPr/>
          <a:lstStyle/>
          <a:p>
            <a:pPr algn="l"/>
            <a:r>
              <a:rPr lang="lv-LV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Krāsas</a:t>
            </a:r>
          </a:p>
          <a:p>
            <a:pPr algn="l"/>
            <a:endParaRPr lang="lv-LV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Kādus toņus mākslinieks izmantojis, kāpēc tāda izvēle?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Kādi krāsu laukumi izvietoti darba priekšplānā, kādi  - fonā, kas ar to panākts?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Kas un kāpēc raksturīgs mākslinieka stilam?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Kāda loma darbam  varēja būt mākslinieka dzīvē un daiļradē?</a:t>
            </a:r>
          </a:p>
          <a:p>
            <a:pPr algn="l">
              <a:buFont typeface="Arial" pitchFamily="34" charset="0"/>
              <a:buChar char="•"/>
            </a:pPr>
            <a:r>
              <a:rPr lang="lv-LV" sz="2400" dirty="0" smtClean="0"/>
              <a:t>Kāpēc šo darbu būtu vērts iepazīt arī mūsdienās?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kss">
  <a:themeElements>
    <a:clrScheme name="Apeks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ks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ks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153</TotalTime>
  <Words>376</Words>
  <Application>Microsoft Office PowerPoint</Application>
  <PresentationFormat>Slaidrāde ekrānā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13" baseType="lpstr">
      <vt:lpstr>Apekss</vt:lpstr>
      <vt:lpstr>MĀKSLAS VĒSTURE</vt:lpstr>
      <vt:lpstr>“Katrs mākslinieks rada pasauli sev,  pēc savas garīgās sejas “</vt:lpstr>
      <vt:lpstr>Māksla, mākslinieks,  mākslas darbs</vt:lpstr>
      <vt:lpstr>Izpausmes formas</vt:lpstr>
      <vt:lpstr>mākslas darba žanrs un stils</vt:lpstr>
      <vt:lpstr>Kā vērtēt vizuālās mākslas darbu? </vt:lpstr>
      <vt:lpstr>Slaids 7</vt:lpstr>
      <vt:lpstr>Slaids 8</vt:lpstr>
      <vt:lpstr>Slaids 9</vt:lpstr>
      <vt:lpstr>Slaids 10</vt:lpstr>
      <vt:lpstr>Slaids 11</vt:lpstr>
      <vt:lpstr>Slaids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MĀKSLAS VĒSTURE</dc:title>
  <dc:creator>majas</dc:creator>
  <cp:lastModifiedBy>majas</cp:lastModifiedBy>
  <cp:revision>19</cp:revision>
  <dcterms:created xsi:type="dcterms:W3CDTF">2014-09-15T18:34:53Z</dcterms:created>
  <dcterms:modified xsi:type="dcterms:W3CDTF">2014-09-16T18:09:38Z</dcterms:modified>
</cp:coreProperties>
</file>