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74" r:id="rId13"/>
    <p:sldId id="275" r:id="rId14"/>
    <p:sldId id="276" r:id="rId15"/>
    <p:sldId id="268" r:id="rId16"/>
    <p:sldId id="269" r:id="rId17"/>
    <p:sldId id="270" r:id="rId18"/>
    <p:sldId id="271" r:id="rId19"/>
    <p:sldId id="272" r:id="rId20"/>
    <p:sldId id="273" r:id="rId21"/>
    <p:sldId id="278" r:id="rId22"/>
    <p:sldId id="277" r:id="rId23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isnstūris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aisns savienotājs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irsrakst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25" name="Apakšvirsrakst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Noklikšķiniet, lai rediģētu šablona apakšvirsraksta stilu</a:t>
            </a:r>
            <a:endParaRPr kumimoji="0" lang="en-US"/>
          </a:p>
        </p:txBody>
      </p:sp>
      <p:sp>
        <p:nvSpPr>
          <p:cNvPr id="31" name="Datuma vietturis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18" name="Kājenes vietturis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29" name="Slaida numura vietturis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3000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slow" advTm="3000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slow" advTm="3000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slow" advTm="3000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3000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slow" advTm="3000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slow" advTm="3000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slow" advTm="3000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slow" advTm="3000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  <p:transition spd="slow" advTm="3000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isnstūris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aisnstūris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0" name="Attēla vietturis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v-LV" smtClean="0"/>
              <a:t>Lai pievienotu attēlu, noklikšķiniet uz ikonas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3000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isnstūris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Virsraksta viettur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1" name="Teksta vietturis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27" name="Datuma vietturis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148E580-D556-4036-A8FA-B5CF82486524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16" name="Slaida numura vietturis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70597B5-4A93-406D-BF16-7A0E42300131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3000"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zm.lu.lv/" TargetMode="External"/><Relationship Id="rId2" Type="http://schemas.openxmlformats.org/officeDocument/2006/relationships/hyperlink" Target="http://www.uzdevumi.l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poki.tvnet.lv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Piramīdas</a:t>
            </a:r>
            <a:br>
              <a:rPr lang="lv-LV" dirty="0" smtClean="0"/>
            </a:br>
            <a:endParaRPr lang="lv-LV" dirty="0"/>
          </a:p>
        </p:txBody>
      </p:sp>
      <p:pic>
        <p:nvPicPr>
          <p:cNvPr id="4" name="Attēls 3" descr="pir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25144"/>
            <a:ext cx="2651204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4211960" y="5157192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dirty="0" smtClean="0"/>
          </a:p>
          <a:p>
            <a:r>
              <a:rPr lang="lv-LV" dirty="0" smtClean="0"/>
              <a:t>Kuldīgas Tehnoloģiju un tūrisma tehnikums</a:t>
            </a:r>
          </a:p>
          <a:p>
            <a:r>
              <a:rPr lang="lv-LV" dirty="0" smtClean="0"/>
              <a:t>Vispārējās izglītības programma</a:t>
            </a:r>
          </a:p>
          <a:p>
            <a:r>
              <a:rPr lang="lv-LV" dirty="0" smtClean="0"/>
              <a:t>Mācību priekšmets : Matemātika</a:t>
            </a:r>
          </a:p>
          <a:p>
            <a:r>
              <a:rPr lang="lv-LV" dirty="0" smtClean="0"/>
              <a:t>Autors</a:t>
            </a:r>
            <a:r>
              <a:rPr lang="lv-LV" dirty="0" smtClean="0"/>
              <a:t>:  Gita </a:t>
            </a:r>
            <a:r>
              <a:rPr lang="lv-LV" dirty="0" err="1" smtClean="0"/>
              <a:t>Arājuma</a:t>
            </a:r>
            <a:endParaRPr lang="lv-LV" dirty="0" smtClean="0"/>
          </a:p>
          <a:p>
            <a:r>
              <a:rPr lang="lv-LV" dirty="0" smtClean="0"/>
              <a:t>2017.gads.</a:t>
            </a:r>
            <a:endParaRPr lang="lv-LV" dirty="0"/>
          </a:p>
        </p:txBody>
      </p:sp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95536" y="2996952"/>
            <a:ext cx="7239000" cy="31683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lv-LV" dirty="0" smtClean="0"/>
              <a:t>Leņķis starp </a:t>
            </a:r>
            <a:r>
              <a:rPr lang="lv-LV" dirty="0" smtClean="0">
                <a:solidFill>
                  <a:srgbClr val="FF0000"/>
                </a:solidFill>
              </a:rPr>
              <a:t>sānu šķautni </a:t>
            </a:r>
            <a:r>
              <a:rPr lang="lv-LV" dirty="0" smtClean="0"/>
              <a:t>un </a:t>
            </a:r>
            <a:r>
              <a:rPr lang="lv-LV" dirty="0" smtClean="0">
                <a:solidFill>
                  <a:srgbClr val="FF0000"/>
                </a:solidFill>
              </a:rPr>
              <a:t>pamata plakni</a:t>
            </a:r>
            <a:r>
              <a:rPr lang="lv-LV" dirty="0" smtClean="0"/>
              <a:t>.</a:t>
            </a:r>
          </a:p>
          <a:p>
            <a:pPr>
              <a:buNone/>
            </a:pPr>
            <a:r>
              <a:rPr lang="lv-LV" dirty="0" smtClean="0"/>
              <a:t>             piem.</a:t>
            </a:r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r>
              <a:rPr lang="lv-LV" dirty="0" smtClean="0"/>
              <a:t>Leņķis starp </a:t>
            </a:r>
            <a:r>
              <a:rPr lang="lv-LV" dirty="0" smtClean="0">
                <a:solidFill>
                  <a:srgbClr val="FF0000"/>
                </a:solidFill>
              </a:rPr>
              <a:t>sānu skaldni </a:t>
            </a:r>
            <a:r>
              <a:rPr lang="lv-LV" dirty="0" smtClean="0"/>
              <a:t>un </a:t>
            </a:r>
            <a:r>
              <a:rPr lang="lv-LV" dirty="0" smtClean="0">
                <a:solidFill>
                  <a:srgbClr val="FF0000"/>
                </a:solidFill>
              </a:rPr>
              <a:t>pamata plakni</a:t>
            </a:r>
            <a:r>
              <a:rPr lang="lv-LV" dirty="0" smtClean="0"/>
              <a:t>, jeb </a:t>
            </a:r>
            <a:r>
              <a:rPr lang="lv-LV" dirty="0" smtClean="0">
                <a:solidFill>
                  <a:srgbClr val="FF0000"/>
                </a:solidFill>
              </a:rPr>
              <a:t>divplakņu kakta leņķis </a:t>
            </a:r>
            <a:r>
              <a:rPr lang="lv-LV" dirty="0" smtClean="0"/>
              <a:t>pie piramīdas pamata.</a:t>
            </a:r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r>
              <a:rPr lang="lv-LV" dirty="0" smtClean="0"/>
              <a:t>               piem. </a:t>
            </a:r>
            <a:endParaRPr lang="lv-LV" dirty="0"/>
          </a:p>
        </p:txBody>
      </p:sp>
      <p:pic>
        <p:nvPicPr>
          <p:cNvPr id="4" name="Attēls 3" descr="pi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404664"/>
            <a:ext cx="3201144" cy="2528904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5445224"/>
            <a:ext cx="1123605" cy="555889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3429000"/>
            <a:ext cx="957833" cy="514964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Piramīdas sānu virsmas , pinas virsmas </a:t>
            </a:r>
            <a:r>
              <a:rPr lang="lv-LV" dirty="0" err="1" smtClean="0"/>
              <a:t>laukumsun</a:t>
            </a:r>
            <a:r>
              <a:rPr lang="lv-LV" dirty="0" smtClean="0"/>
              <a:t> tilpums.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755576" y="4293096"/>
            <a:ext cx="6192688" cy="1944216"/>
          </a:xfrm>
        </p:spPr>
        <p:txBody>
          <a:bodyPr>
            <a:noAutofit/>
          </a:bodyPr>
          <a:lstStyle/>
          <a:p>
            <a:r>
              <a:rPr lang="lv-LV" sz="3200" dirty="0" err="1" smtClean="0"/>
              <a:t>S</a:t>
            </a:r>
            <a:r>
              <a:rPr lang="lv-LV" sz="3200" baseline="-25000" dirty="0" err="1" smtClean="0"/>
              <a:t>pilna</a:t>
            </a:r>
            <a:r>
              <a:rPr lang="lv-LV" sz="3200" baseline="-25000" dirty="0" smtClean="0"/>
              <a:t> virsma </a:t>
            </a:r>
            <a:r>
              <a:rPr lang="lv-LV" sz="3200" dirty="0" smtClean="0"/>
              <a:t>= </a:t>
            </a:r>
            <a:r>
              <a:rPr lang="lv-LV" sz="3200" dirty="0" err="1" smtClean="0"/>
              <a:t>S</a:t>
            </a:r>
            <a:r>
              <a:rPr lang="lv-LV" sz="3200" baseline="-25000" dirty="0" err="1" smtClean="0"/>
              <a:t>sānu</a:t>
            </a:r>
            <a:r>
              <a:rPr lang="lv-LV" sz="3200" baseline="-25000" dirty="0" smtClean="0"/>
              <a:t> virsma</a:t>
            </a:r>
            <a:r>
              <a:rPr lang="lv-LV" sz="3200" dirty="0" smtClean="0"/>
              <a:t> + </a:t>
            </a:r>
            <a:r>
              <a:rPr lang="lv-LV" sz="3200" dirty="0" err="1" smtClean="0"/>
              <a:t>S</a:t>
            </a:r>
            <a:r>
              <a:rPr lang="lv-LV" sz="3200" baseline="-25000" dirty="0" err="1" smtClean="0"/>
              <a:t>pamats</a:t>
            </a:r>
            <a:endParaRPr lang="lv-LV" sz="3200" baseline="-25000" dirty="0" smtClean="0"/>
          </a:p>
          <a:p>
            <a:endParaRPr lang="lv-LV" sz="3200" dirty="0" smtClean="0"/>
          </a:p>
          <a:p>
            <a:r>
              <a:rPr lang="lv-LV" sz="3200" dirty="0" err="1" smtClean="0"/>
              <a:t>V</a:t>
            </a:r>
            <a:r>
              <a:rPr lang="lv-LV" sz="3200" baseline="-25000" dirty="0" err="1" smtClean="0"/>
              <a:t>piramīdai</a:t>
            </a:r>
            <a:r>
              <a:rPr lang="lv-LV" sz="3200" dirty="0" smtClean="0"/>
              <a:t> =   </a:t>
            </a:r>
            <a:r>
              <a:rPr lang="lv-LV" sz="3200" dirty="0" err="1" smtClean="0"/>
              <a:t>S</a:t>
            </a:r>
            <a:r>
              <a:rPr lang="lv-LV" sz="3200" baseline="-25000" dirty="0" err="1" smtClean="0"/>
              <a:t>pamatam</a:t>
            </a:r>
            <a:r>
              <a:rPr lang="lv-LV" sz="3200" baseline="-25000" dirty="0" smtClean="0"/>
              <a:t> </a:t>
            </a:r>
            <a:r>
              <a:rPr lang="lv-LV" sz="3200" dirty="0" smtClean="0"/>
              <a:t>· H</a:t>
            </a:r>
          </a:p>
          <a:p>
            <a:endParaRPr lang="lv-LV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77281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* Piramīdas sānu virsmu veido trijstūri!</a:t>
            </a:r>
            <a:endParaRPr lang="lv-LV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5013176"/>
            <a:ext cx="216024" cy="955053"/>
          </a:xfrm>
          <a:prstGeom prst="rect">
            <a:avLst/>
          </a:prstGeom>
          <a:noFill/>
        </p:spPr>
      </p:pic>
      <p:pic>
        <p:nvPicPr>
          <p:cNvPr id="7" name="Attēls 6" descr="pir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2204864"/>
            <a:ext cx="2160240" cy="2081455"/>
          </a:xfrm>
          <a:prstGeom prst="rect">
            <a:avLst/>
          </a:prstGeom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Regulāra piramīda</a:t>
            </a:r>
            <a:endParaRPr lang="lv-LV" dirty="0"/>
          </a:p>
        </p:txBody>
      </p:sp>
      <p:pic>
        <p:nvPicPr>
          <p:cNvPr id="4" name="Satura vietturis 3" descr="reg pir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276872"/>
            <a:ext cx="3168352" cy="2990132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404664"/>
            <a:ext cx="7239000" cy="6048672"/>
          </a:xfrm>
        </p:spPr>
        <p:txBody>
          <a:bodyPr>
            <a:normAutofit/>
          </a:bodyPr>
          <a:lstStyle/>
          <a:p>
            <a:r>
              <a:rPr lang="lv-LV" dirty="0" smtClean="0"/>
              <a:t>Piramīda , kuras pamats ir regulārs </a:t>
            </a:r>
            <a:r>
              <a:rPr lang="lv-LV" dirty="0" err="1" smtClean="0"/>
              <a:t>daudzsstūris</a:t>
            </a:r>
            <a:r>
              <a:rPr lang="lv-LV" dirty="0" smtClean="0"/>
              <a:t> un kuras augstuma pamats atrodas pamata centrā, sauc par </a:t>
            </a:r>
            <a:r>
              <a:rPr lang="lv-LV" dirty="0" smtClean="0">
                <a:solidFill>
                  <a:srgbClr val="FF0000"/>
                </a:solidFill>
              </a:rPr>
              <a:t>regulāru piramīdu.</a:t>
            </a:r>
          </a:p>
          <a:p>
            <a:endParaRPr lang="lv-LV" dirty="0" smtClean="0">
              <a:solidFill>
                <a:srgbClr val="FF0000"/>
              </a:solidFill>
            </a:endParaRPr>
          </a:p>
          <a:p>
            <a:endParaRPr lang="lv-LV" dirty="0" smtClean="0">
              <a:solidFill>
                <a:srgbClr val="FF0000"/>
              </a:solidFill>
            </a:endParaRPr>
          </a:p>
          <a:p>
            <a:endParaRPr lang="lv-LV" dirty="0" smtClean="0">
              <a:solidFill>
                <a:srgbClr val="FF0000"/>
              </a:solidFill>
            </a:endParaRPr>
          </a:p>
          <a:p>
            <a:endParaRPr lang="lv-LV" dirty="0" smtClean="0">
              <a:solidFill>
                <a:srgbClr val="FF0000"/>
              </a:solidFill>
            </a:endParaRPr>
          </a:p>
          <a:p>
            <a:endParaRPr lang="lv-LV" dirty="0" smtClean="0">
              <a:solidFill>
                <a:srgbClr val="FF0000"/>
              </a:solidFill>
            </a:endParaRPr>
          </a:p>
          <a:p>
            <a:endParaRPr lang="lv-LV" dirty="0" smtClean="0">
              <a:solidFill>
                <a:srgbClr val="FF0000"/>
              </a:solidFill>
            </a:endParaRPr>
          </a:p>
          <a:p>
            <a:r>
              <a:rPr lang="lv-LV" dirty="0" err="1" smtClean="0"/>
              <a:t>Regulālas</a:t>
            </a:r>
            <a:r>
              <a:rPr lang="lv-LV" dirty="0" smtClean="0"/>
              <a:t> piramīdas sānu skaldnes augstumu sauc par </a:t>
            </a:r>
            <a:r>
              <a:rPr lang="lv-LV" dirty="0" err="1" smtClean="0">
                <a:solidFill>
                  <a:srgbClr val="FF0000"/>
                </a:solidFill>
              </a:rPr>
              <a:t>apotēmu</a:t>
            </a:r>
            <a:r>
              <a:rPr lang="lv-LV" dirty="0" smtClean="0">
                <a:solidFill>
                  <a:srgbClr val="FF0000"/>
                </a:solidFill>
              </a:rPr>
              <a:t>.</a:t>
            </a:r>
          </a:p>
          <a:p>
            <a:endParaRPr lang="lv-LV" dirty="0" smtClean="0">
              <a:solidFill>
                <a:srgbClr val="FF0000"/>
              </a:solidFill>
            </a:endParaRPr>
          </a:p>
          <a:p>
            <a:endParaRPr lang="lv-LV" dirty="0" smtClean="0">
              <a:solidFill>
                <a:srgbClr val="FF0000"/>
              </a:solidFill>
            </a:endParaRPr>
          </a:p>
          <a:p>
            <a:endParaRPr lang="lv-LV" dirty="0" smtClean="0">
              <a:solidFill>
                <a:srgbClr val="FF0000"/>
              </a:solidFill>
            </a:endParaRPr>
          </a:p>
          <a:p>
            <a:endParaRPr lang="lv-LV" dirty="0" smtClean="0"/>
          </a:p>
          <a:p>
            <a:endParaRPr lang="lv-LV" dirty="0"/>
          </a:p>
        </p:txBody>
      </p:sp>
      <p:pic>
        <p:nvPicPr>
          <p:cNvPr id="4" name="Attēls 3" descr="regpi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1916832"/>
            <a:ext cx="2808312" cy="2563728"/>
          </a:xfrm>
          <a:prstGeom prst="rect">
            <a:avLst/>
          </a:prstGeom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>Regulāras piramīdas sānu virsmas laukums</a:t>
            </a:r>
            <a:endParaRPr lang="lv-LV" dirty="0"/>
          </a:p>
        </p:txBody>
      </p:sp>
      <p:pic>
        <p:nvPicPr>
          <p:cNvPr id="5" name="Attēls 4" descr="pi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772816"/>
            <a:ext cx="2608706" cy="2232248"/>
          </a:xfrm>
          <a:prstGeom prst="rect">
            <a:avLst/>
          </a:prstGeom>
        </p:spPr>
      </p:pic>
      <p:sp>
        <p:nvSpPr>
          <p:cNvPr id="6" name="Satura vietturis 5"/>
          <p:cNvSpPr>
            <a:spLocks noGrp="1"/>
          </p:cNvSpPr>
          <p:nvPr>
            <p:ph idx="1"/>
          </p:nvPr>
        </p:nvSpPr>
        <p:spPr>
          <a:xfrm>
            <a:off x="2699792" y="3356992"/>
            <a:ext cx="5040560" cy="23042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lv-LV" sz="2800" dirty="0" err="1" smtClean="0"/>
              <a:t>S</a:t>
            </a:r>
            <a:r>
              <a:rPr lang="lv-LV" sz="2800" baseline="-25000" dirty="0" err="1" smtClean="0"/>
              <a:t>sānu</a:t>
            </a:r>
            <a:r>
              <a:rPr lang="lv-LV" sz="2800" baseline="-25000" dirty="0" smtClean="0"/>
              <a:t> regulārai piramīdai</a:t>
            </a:r>
            <a:r>
              <a:rPr lang="lv-LV" sz="2800" dirty="0" smtClean="0"/>
              <a:t>=  · P · </a:t>
            </a:r>
            <a:r>
              <a:rPr lang="lv-LV" sz="2800" dirty="0" err="1" smtClean="0"/>
              <a:t>h</a:t>
            </a:r>
            <a:r>
              <a:rPr lang="lv-LV" sz="2800" baseline="-25000" dirty="0" err="1" smtClean="0"/>
              <a:t>sānu</a:t>
            </a:r>
            <a:endParaRPr lang="lv-LV" sz="2800" dirty="0" smtClean="0"/>
          </a:p>
          <a:p>
            <a:pPr>
              <a:buNone/>
            </a:pPr>
            <a:endParaRPr lang="lv-LV" sz="2800" dirty="0" smtClean="0"/>
          </a:p>
          <a:p>
            <a:pPr>
              <a:buNone/>
            </a:pPr>
            <a:r>
              <a:rPr lang="lv-LV" sz="2800" dirty="0" smtClean="0"/>
              <a:t>      </a:t>
            </a:r>
            <a:r>
              <a:rPr lang="lv-LV" sz="2400" dirty="0" smtClean="0"/>
              <a:t>P- pamata perimetrs</a:t>
            </a:r>
          </a:p>
          <a:p>
            <a:pPr>
              <a:buNone/>
            </a:pPr>
            <a:r>
              <a:rPr lang="lv-LV" sz="2400" dirty="0" smtClean="0"/>
              <a:t>      </a:t>
            </a:r>
            <a:r>
              <a:rPr lang="lv-LV" sz="2400" dirty="0" err="1" smtClean="0"/>
              <a:t>h</a:t>
            </a:r>
            <a:r>
              <a:rPr lang="lv-LV" sz="2400" baseline="-25000" dirty="0" err="1" smtClean="0"/>
              <a:t>sānu</a:t>
            </a:r>
            <a:r>
              <a:rPr lang="lv-LV" sz="2400" baseline="-25000" dirty="0" smtClean="0"/>
              <a:t>  -</a:t>
            </a:r>
            <a:r>
              <a:rPr lang="lv-LV" sz="2400" baseline="-25000" dirty="0" err="1" smtClean="0"/>
              <a:t>apotēmas</a:t>
            </a:r>
            <a:r>
              <a:rPr lang="lv-LV" sz="2400" baseline="-25000" dirty="0" smtClean="0"/>
              <a:t> garums</a:t>
            </a:r>
            <a:endParaRPr lang="lv-LV" sz="2400" dirty="0" smtClean="0"/>
          </a:p>
          <a:p>
            <a:pPr>
              <a:buNone/>
            </a:pPr>
            <a:endParaRPr lang="lv-LV" sz="2400" dirty="0" smtClean="0"/>
          </a:p>
          <a:p>
            <a:pPr>
              <a:buNone/>
            </a:pPr>
            <a:endParaRPr lang="lv-LV" sz="2800" dirty="0" smtClean="0"/>
          </a:p>
          <a:p>
            <a:pPr>
              <a:buNone/>
            </a:pPr>
            <a:endParaRPr lang="lv-LV" sz="2800" dirty="0" smtClean="0"/>
          </a:p>
          <a:p>
            <a:pPr>
              <a:buNone/>
            </a:pPr>
            <a:endParaRPr lang="lv-LV" sz="2800" dirty="0" smtClean="0"/>
          </a:p>
          <a:p>
            <a:pPr>
              <a:buNone/>
            </a:pPr>
            <a:endParaRPr lang="lv-LV" sz="2800" dirty="0" smtClean="0"/>
          </a:p>
          <a:p>
            <a:pPr>
              <a:buNone/>
            </a:pPr>
            <a:endParaRPr lang="lv-LV" sz="2800" dirty="0" smtClean="0"/>
          </a:p>
          <a:p>
            <a:endParaRPr lang="lv-LV" sz="2800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3212976"/>
            <a:ext cx="162875" cy="7200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Nošķeltas piramīdas</a:t>
            </a:r>
            <a:endParaRPr lang="lv-LV" dirty="0"/>
          </a:p>
        </p:txBody>
      </p:sp>
      <p:pic>
        <p:nvPicPr>
          <p:cNvPr id="4" name="Satura vietturis 3" descr="noš7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7" y="1988840"/>
            <a:ext cx="4713247" cy="2834779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noš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2818" y="1124744"/>
            <a:ext cx="5211301" cy="4104456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noš8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3645024"/>
            <a:ext cx="3961363" cy="2629671"/>
          </a:xfrm>
        </p:spPr>
      </p:pic>
      <p:pic>
        <p:nvPicPr>
          <p:cNvPr id="5" name="Satura vietturis 3" descr="noš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3" y="620688"/>
            <a:ext cx="3936439" cy="2952328"/>
          </a:xfrm>
          <a:prstGeom prst="rect">
            <a:avLst/>
          </a:prstGeo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3429000"/>
            <a:ext cx="7239000" cy="2376264"/>
          </a:xfrm>
        </p:spPr>
        <p:txBody>
          <a:bodyPr/>
          <a:lstStyle/>
          <a:p>
            <a:pPr>
              <a:buNone/>
            </a:pPr>
            <a:r>
              <a:rPr lang="lv-LV" dirty="0" smtClean="0"/>
              <a:t>  Par </a:t>
            </a:r>
            <a:r>
              <a:rPr lang="lv-LV" dirty="0" smtClean="0">
                <a:solidFill>
                  <a:srgbClr val="FF0000"/>
                </a:solidFill>
              </a:rPr>
              <a:t>nošķeltu piramīdu </a:t>
            </a:r>
            <a:r>
              <a:rPr lang="lv-LV" dirty="0" smtClean="0"/>
              <a:t>sauc daudzskaldni, kura divas skaldnes atrodas paralēlās plaknēs un ir līdzīgi daudzstūri, bet pārējās skaldnes ir </a:t>
            </a:r>
            <a:r>
              <a:rPr lang="lv-LV" dirty="0" smtClean="0">
                <a:solidFill>
                  <a:srgbClr val="FF0000"/>
                </a:solidFill>
              </a:rPr>
              <a:t>trapeces.</a:t>
            </a:r>
            <a:endParaRPr lang="lv-LV" dirty="0">
              <a:solidFill>
                <a:srgbClr val="FF0000"/>
              </a:solidFill>
            </a:endParaRPr>
          </a:p>
        </p:txBody>
      </p:sp>
      <p:pic>
        <p:nvPicPr>
          <p:cNvPr id="7" name="Satura vietturis 5" descr="n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476672"/>
            <a:ext cx="3507872" cy="2661344"/>
          </a:xfrm>
          <a:prstGeom prst="rect">
            <a:avLst/>
          </a:prstGeom>
        </p:spPr>
      </p:pic>
      <p:sp>
        <p:nvSpPr>
          <p:cNvPr id="5" name="Satura vietturis 4"/>
          <p:cNvSpPr>
            <a:spLocks noGrp="1"/>
          </p:cNvSpPr>
          <p:nvPr>
            <p:ph idx="1"/>
          </p:nvPr>
        </p:nvSpPr>
        <p:spPr>
          <a:xfrm>
            <a:off x="179512" y="2708920"/>
            <a:ext cx="7239000" cy="4846320"/>
          </a:xfrm>
        </p:spPr>
        <p:txBody>
          <a:bodyPr>
            <a:normAutofit/>
          </a:bodyPr>
          <a:lstStyle/>
          <a:p>
            <a:endParaRPr lang="lv-LV" sz="28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476672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lv-LV" dirty="0" smtClean="0"/>
              <a:t>   Par </a:t>
            </a:r>
            <a:r>
              <a:rPr lang="lv-LV" dirty="0" smtClean="0">
                <a:solidFill>
                  <a:srgbClr val="FF0000"/>
                </a:solidFill>
              </a:rPr>
              <a:t>nošķeltas piramīdas diagonālšķēlumu </a:t>
            </a:r>
            <a:r>
              <a:rPr lang="lv-LV" dirty="0" smtClean="0"/>
              <a:t>sauc piramīdas šķēlumu ar plakni, kas vilkta caur abu pamatu atbilstošajām diagonālēm. </a:t>
            </a:r>
            <a:r>
              <a:rPr lang="lv-LV" dirty="0" smtClean="0">
                <a:solidFill>
                  <a:srgbClr val="FF0000"/>
                </a:solidFill>
              </a:rPr>
              <a:t>Diagonālšķēlums ir trapece.</a:t>
            </a:r>
          </a:p>
          <a:p>
            <a:pPr>
              <a:buNone/>
            </a:pPr>
            <a:r>
              <a:rPr lang="lv-LV" dirty="0" smtClean="0"/>
              <a:t>                                 </a:t>
            </a:r>
          </a:p>
          <a:p>
            <a:pPr>
              <a:buNone/>
            </a:pPr>
            <a:r>
              <a:rPr lang="lv-LV" dirty="0" smtClean="0"/>
              <a:t>                                      piem. trapece AZNC</a:t>
            </a:r>
          </a:p>
        </p:txBody>
      </p:sp>
      <p:pic>
        <p:nvPicPr>
          <p:cNvPr id="4" name="Attēls 3" descr="nošķ piramī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564904"/>
            <a:ext cx="3096344" cy="3096344"/>
          </a:xfrm>
          <a:prstGeom prst="rect">
            <a:avLst/>
          </a:prstGeom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pir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714488"/>
            <a:ext cx="4500594" cy="3508337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7444680" cy="770344"/>
          </a:xfrm>
        </p:spPr>
        <p:txBody>
          <a:bodyPr>
            <a:noAutofit/>
          </a:bodyPr>
          <a:lstStyle/>
          <a:p>
            <a:pPr algn="ctr"/>
            <a:r>
              <a:rPr lang="lv-LV" sz="3200" dirty="0" smtClean="0"/>
              <a:t>Nošķeltas piramīdas sānu virsmas laukums, pilnas virsmas laukums un tilpums.</a:t>
            </a:r>
            <a:br>
              <a:rPr lang="lv-LV" sz="3200" dirty="0" smtClean="0"/>
            </a:br>
            <a:endParaRPr lang="lv-LV" sz="3200" dirty="0"/>
          </a:p>
        </p:txBody>
      </p:sp>
      <p:pic>
        <p:nvPicPr>
          <p:cNvPr id="4" name="Satura vietturis 3" descr="noš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2551211" cy="2769154"/>
          </a:xfrm>
        </p:spPr>
      </p:pic>
      <p:sp>
        <p:nvSpPr>
          <p:cNvPr id="5" name="TextBox 4"/>
          <p:cNvSpPr txBox="1"/>
          <p:nvPr/>
        </p:nvSpPr>
        <p:spPr>
          <a:xfrm>
            <a:off x="179512" y="443711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dirty="0" err="1" smtClean="0"/>
              <a:t>S</a:t>
            </a:r>
            <a:r>
              <a:rPr lang="lv-LV" sz="2800" baseline="-25000" dirty="0" err="1" smtClean="0"/>
              <a:t>pilna</a:t>
            </a:r>
            <a:r>
              <a:rPr lang="lv-LV" sz="2800" baseline="-25000" dirty="0" smtClean="0"/>
              <a:t> virsma </a:t>
            </a:r>
            <a:r>
              <a:rPr lang="lv-LV" sz="2800" baseline="-25000" dirty="0" err="1" smtClean="0"/>
              <a:t>nošķ.pir</a:t>
            </a:r>
            <a:r>
              <a:rPr lang="lv-LV" sz="2800" baseline="-25000" dirty="0" smtClean="0"/>
              <a:t>. </a:t>
            </a:r>
            <a:r>
              <a:rPr lang="lv-LV" sz="2800" dirty="0" smtClean="0"/>
              <a:t>=</a:t>
            </a:r>
            <a:r>
              <a:rPr lang="lv-LV" sz="2800" dirty="0" err="1" smtClean="0"/>
              <a:t>S</a:t>
            </a:r>
            <a:r>
              <a:rPr lang="lv-LV" sz="2800" baseline="-25000" dirty="0" err="1" smtClean="0"/>
              <a:t>sānu</a:t>
            </a:r>
            <a:r>
              <a:rPr lang="lv-LV" sz="2800" baseline="-25000" dirty="0" smtClean="0"/>
              <a:t> virsma</a:t>
            </a:r>
            <a:r>
              <a:rPr lang="lv-LV" sz="2800" dirty="0" smtClean="0"/>
              <a:t> + S</a:t>
            </a:r>
            <a:r>
              <a:rPr lang="lv-LV" sz="2800" baseline="-25000" dirty="0" smtClean="0"/>
              <a:t>1.pamats</a:t>
            </a:r>
            <a:r>
              <a:rPr lang="lv-LV" sz="2800" dirty="0" smtClean="0"/>
              <a:t>+ S</a:t>
            </a:r>
            <a:r>
              <a:rPr lang="lv-LV" sz="2800" baseline="-25000" dirty="0" smtClean="0"/>
              <a:t>2.pamats</a:t>
            </a:r>
            <a:endParaRPr lang="lv-LV" sz="2800" dirty="0" smtClean="0"/>
          </a:p>
          <a:p>
            <a:pPr algn="ctr"/>
            <a:endParaRPr lang="lv-LV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5445224"/>
            <a:ext cx="60486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err="1" smtClean="0"/>
              <a:t>V</a:t>
            </a:r>
            <a:r>
              <a:rPr lang="lv-LV" sz="2800" baseline="-25000" dirty="0" err="1" smtClean="0"/>
              <a:t>nošķeltai</a:t>
            </a:r>
            <a:r>
              <a:rPr lang="lv-LV" sz="2800" baseline="-25000" dirty="0" smtClean="0"/>
              <a:t> piramīdai</a:t>
            </a:r>
            <a:r>
              <a:rPr lang="lv-LV" sz="2800" dirty="0" smtClean="0"/>
              <a:t> =(S</a:t>
            </a:r>
            <a:r>
              <a:rPr lang="lv-LV" sz="2800" baseline="-25000" dirty="0" smtClean="0"/>
              <a:t>1</a:t>
            </a:r>
            <a:r>
              <a:rPr lang="lv-LV" sz="2800" dirty="0" smtClean="0"/>
              <a:t>+S</a:t>
            </a:r>
            <a:r>
              <a:rPr lang="lv-LV" sz="2800" baseline="-25000" dirty="0" smtClean="0"/>
              <a:t>2 </a:t>
            </a:r>
            <a:r>
              <a:rPr lang="lv-LV" sz="2800" dirty="0" smtClean="0"/>
              <a:t>+            )· H</a:t>
            </a:r>
          </a:p>
          <a:p>
            <a:endParaRPr lang="lv-LV" sz="28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5517232"/>
            <a:ext cx="1152525" cy="50482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627784" y="3573016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err="1" smtClean="0"/>
              <a:t>S</a:t>
            </a:r>
            <a:r>
              <a:rPr lang="lv-LV" sz="2800" baseline="-25000" dirty="0" err="1" smtClean="0"/>
              <a:t>sānu</a:t>
            </a:r>
            <a:r>
              <a:rPr lang="lv-LV" sz="2800" baseline="-25000" dirty="0" smtClean="0"/>
              <a:t> virsma</a:t>
            </a:r>
            <a:r>
              <a:rPr lang="lv-LV" sz="2800" dirty="0" smtClean="0"/>
              <a:t> = ( P</a:t>
            </a:r>
            <a:r>
              <a:rPr lang="lv-LV" sz="2800" baseline="-25000" dirty="0" smtClean="0"/>
              <a:t>1.pam.</a:t>
            </a:r>
            <a:r>
              <a:rPr lang="lv-LV" sz="2800" dirty="0" smtClean="0"/>
              <a:t>+ P</a:t>
            </a:r>
            <a:r>
              <a:rPr lang="lv-LV" sz="2800" baseline="-25000" dirty="0" smtClean="0"/>
              <a:t>2.pam.</a:t>
            </a:r>
            <a:r>
              <a:rPr lang="lv-LV" sz="2800" dirty="0" smtClean="0"/>
              <a:t>) </a:t>
            </a:r>
            <a:r>
              <a:rPr lang="lv-LV" sz="2800" dirty="0" err="1" smtClean="0"/>
              <a:t>h</a:t>
            </a:r>
            <a:r>
              <a:rPr lang="lv-LV" sz="2800" baseline="-25000" dirty="0" err="1" smtClean="0"/>
              <a:t>s</a:t>
            </a:r>
            <a:endParaRPr lang="lv-LV" sz="2800" dirty="0" smtClean="0"/>
          </a:p>
          <a:p>
            <a:endParaRPr lang="lv-LV" sz="28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Izmantotie avoti: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/>
          </a:p>
          <a:p>
            <a:r>
              <a:rPr lang="lv-LV" dirty="0" err="1" smtClean="0"/>
              <a:t>E.Slokenberga,I.France,“Matemātika</a:t>
            </a:r>
            <a:r>
              <a:rPr lang="lv-LV" dirty="0" smtClean="0"/>
              <a:t> 12.klasei” Lielvārds,2011.</a:t>
            </a:r>
          </a:p>
          <a:p>
            <a:r>
              <a:rPr lang="lv-LV" dirty="0" err="1" smtClean="0">
                <a:hlinkClick r:id="rId2"/>
              </a:rPr>
              <a:t>www.uzdevumi.lv</a:t>
            </a:r>
            <a:endParaRPr lang="lv-LV" dirty="0" smtClean="0"/>
          </a:p>
          <a:p>
            <a:r>
              <a:rPr lang="lv-LV" dirty="0" err="1" smtClean="0">
                <a:hlinkClick r:id="rId3"/>
              </a:rPr>
              <a:t>www.dzm.lu.lv</a:t>
            </a:r>
            <a:endParaRPr lang="lv-LV" dirty="0" smtClean="0"/>
          </a:p>
          <a:p>
            <a:r>
              <a:rPr lang="lv-LV" dirty="0" err="1" smtClean="0">
                <a:hlinkClick r:id="rId4"/>
              </a:rPr>
              <a:t>www.spoki.tvnet.lv</a:t>
            </a:r>
            <a:endParaRPr lang="lv-LV" dirty="0"/>
          </a:p>
        </p:txBody>
      </p:sp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Paldies par uzmanību</a:t>
            </a:r>
            <a:endParaRPr lang="lv-LV" dirty="0"/>
          </a:p>
        </p:txBody>
      </p:sp>
      <p:pic>
        <p:nvPicPr>
          <p:cNvPr id="4" name="Satura vietturis 3" descr="smaidiņ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348880"/>
            <a:ext cx="3168352" cy="2880320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pir3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571612"/>
            <a:ext cx="4083304" cy="3572891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piramīda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285860"/>
            <a:ext cx="4768672" cy="3571900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pir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285860"/>
            <a:ext cx="4645075" cy="3587920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pir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571612"/>
            <a:ext cx="4577922" cy="3429024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pir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1785926"/>
            <a:ext cx="4929222" cy="3842464"/>
          </a:xfrm>
        </p:spPr>
      </p:pic>
    </p:spTree>
  </p:cSld>
  <p:clrMapOvr>
    <a:masterClrMapping/>
  </p:clrMapOvr>
  <p:transition spd="slow" advTm="3000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54868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lv-LV" dirty="0" smtClean="0">
                <a:solidFill>
                  <a:srgbClr val="FF0000"/>
                </a:solidFill>
              </a:rPr>
              <a:t>   Par piramīdu </a:t>
            </a:r>
            <a:r>
              <a:rPr lang="lv-LV" dirty="0" smtClean="0"/>
              <a:t>sauc daudzskaldni, kura viena skaldne ir n-stūris, bet pārējās n skaldnes ir trijstūri ar kopīgu virsotni.</a:t>
            </a:r>
            <a:endParaRPr lang="lv-LV" dirty="0"/>
          </a:p>
        </p:txBody>
      </p:sp>
      <p:pic>
        <p:nvPicPr>
          <p:cNvPr id="4" name="Attēls 3" descr="piramī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772816"/>
            <a:ext cx="1905000" cy="2057400"/>
          </a:xfrm>
          <a:prstGeom prst="rect">
            <a:avLst/>
          </a:prstGeom>
        </p:spPr>
      </p:pic>
      <p:pic>
        <p:nvPicPr>
          <p:cNvPr id="5" name="Attēls 4" descr="piramīda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204864"/>
            <a:ext cx="1905000" cy="1866900"/>
          </a:xfrm>
          <a:prstGeom prst="rect">
            <a:avLst/>
          </a:prstGeom>
        </p:spPr>
      </p:pic>
      <p:pic>
        <p:nvPicPr>
          <p:cNvPr id="6" name="Attēls 5" descr="piramīda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2204864"/>
            <a:ext cx="1524000" cy="16668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99592" y="4509120"/>
            <a:ext cx="64087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 smtClean="0">
                <a:solidFill>
                  <a:srgbClr val="FF0000"/>
                </a:solidFill>
              </a:rPr>
              <a:t>Piramīdas augstums </a:t>
            </a:r>
            <a:r>
              <a:rPr lang="lv-LV" sz="2800" dirty="0" smtClean="0"/>
              <a:t>ir perpendikuls, kas novilkts no piramīdas virsotnes pret pamata plakni.</a:t>
            </a:r>
            <a:endParaRPr lang="lv-LV" sz="2800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ttēls 3" descr="pi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700808"/>
            <a:ext cx="3528392" cy="2837415"/>
          </a:xfrm>
          <a:prstGeom prst="rect">
            <a:avLst/>
          </a:prstGeom>
        </p:spPr>
      </p:pic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23528" y="260648"/>
            <a:ext cx="7239000" cy="6048672"/>
          </a:xfrm>
        </p:spPr>
        <p:txBody>
          <a:bodyPr/>
          <a:lstStyle/>
          <a:p>
            <a:pPr>
              <a:buNone/>
            </a:pPr>
            <a:r>
              <a:rPr lang="lv-LV" dirty="0" smtClean="0"/>
              <a:t>  Par </a:t>
            </a:r>
            <a:r>
              <a:rPr lang="lv-LV" dirty="0" smtClean="0">
                <a:solidFill>
                  <a:srgbClr val="FF0000"/>
                </a:solidFill>
              </a:rPr>
              <a:t>piramīdas diagonālšķēlumu </a:t>
            </a:r>
            <a:r>
              <a:rPr lang="lv-LV" dirty="0" smtClean="0"/>
              <a:t>sauc piramīdas šķēlumu ar plakni, kas novilkta caur piramīdas virsotni un kādu no piramīdas pamata diagonālēm.</a:t>
            </a:r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r>
              <a:rPr lang="lv-LV" dirty="0" smtClean="0"/>
              <a:t>Diagonālšķēlums ir trijstūris </a:t>
            </a:r>
            <a:r>
              <a:rPr lang="lv-LV" dirty="0" smtClean="0">
                <a:solidFill>
                  <a:srgbClr val="FF0000"/>
                </a:solidFill>
              </a:rPr>
              <a:t>BSD</a:t>
            </a:r>
            <a:r>
              <a:rPr lang="lv-LV" dirty="0" smtClean="0"/>
              <a:t>.</a:t>
            </a:r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lv-LV" dirty="0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zns">
  <a:themeElements>
    <a:clrScheme name="Grezns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Grezns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rezns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226</TotalTime>
  <Words>303</Words>
  <Application>Microsoft Office PowerPoint</Application>
  <PresentationFormat>Slaidrāde ekrānā (4:3)</PresentationFormat>
  <Paragraphs>72</Paragraphs>
  <Slides>22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22</vt:i4>
      </vt:variant>
    </vt:vector>
  </HeadingPairs>
  <TitlesOfParts>
    <vt:vector size="23" baseType="lpstr">
      <vt:lpstr>Grezns</vt:lpstr>
      <vt:lpstr>Piramīdas </vt:lpstr>
      <vt:lpstr>Slaids 2</vt:lpstr>
      <vt:lpstr>Slaids 3</vt:lpstr>
      <vt:lpstr>Slaids 4</vt:lpstr>
      <vt:lpstr>Slaids 5</vt:lpstr>
      <vt:lpstr>Slaids 6</vt:lpstr>
      <vt:lpstr>Slaids 7</vt:lpstr>
      <vt:lpstr>Slaids 8</vt:lpstr>
      <vt:lpstr>Slaids 9</vt:lpstr>
      <vt:lpstr>Slaids 10</vt:lpstr>
      <vt:lpstr>Piramīdas sānu virsmas , pinas virsmas laukumsun tilpums.</vt:lpstr>
      <vt:lpstr>Regulāra piramīda</vt:lpstr>
      <vt:lpstr>Slaids 13</vt:lpstr>
      <vt:lpstr>Regulāras piramīdas sānu virsmas laukums</vt:lpstr>
      <vt:lpstr>Nošķeltas piramīdas</vt:lpstr>
      <vt:lpstr>Slaids 16</vt:lpstr>
      <vt:lpstr>Slaids 17</vt:lpstr>
      <vt:lpstr>Slaids 18</vt:lpstr>
      <vt:lpstr>Slaids 19</vt:lpstr>
      <vt:lpstr>Nošķeltas piramīdas sānu virsmas laukums, pilnas virsmas laukums un tilpums. </vt:lpstr>
      <vt:lpstr>Izmantotie avoti:</vt:lpstr>
      <vt:lpstr>Paldies par uzmanību</vt:lpstr>
    </vt:vector>
  </TitlesOfParts>
  <Company>KTTPV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Piramīdas </dc:title>
  <dc:creator>Gita</dc:creator>
  <cp:lastModifiedBy>Skolotajs</cp:lastModifiedBy>
  <cp:revision>36</cp:revision>
  <dcterms:created xsi:type="dcterms:W3CDTF">2016-02-22T09:43:27Z</dcterms:created>
  <dcterms:modified xsi:type="dcterms:W3CDTF">2017-01-24T07:21:23Z</dcterms:modified>
</cp:coreProperties>
</file>