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12" name="Taisnstūris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Taisnstūris ar noapaļotiem stūriem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pakšvirsrakst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v-LV" smtClean="0"/>
              <a:t>Noklikšķiniet, lai rediģētu šablona apakšvirsraksta stilu</a:t>
            </a:r>
            <a:endParaRPr kumimoji="0" lang="en-US"/>
          </a:p>
        </p:txBody>
      </p:sp>
      <p:sp>
        <p:nvSpPr>
          <p:cNvPr id="28" name="Datuma vietturis 27"/>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17" name="Kājenes vietturis 16"/>
          <p:cNvSpPr>
            <a:spLocks noGrp="1"/>
          </p:cNvSpPr>
          <p:nvPr>
            <p:ph type="ftr" sz="quarter" idx="11"/>
          </p:nvPr>
        </p:nvSpPr>
        <p:spPr/>
        <p:txBody>
          <a:bodyPr/>
          <a:lstStyle/>
          <a:p>
            <a:endParaRPr lang="lv-LV"/>
          </a:p>
        </p:txBody>
      </p:sp>
      <p:sp>
        <p:nvSpPr>
          <p:cNvPr id="29" name="Slaida numura vietturis 28"/>
          <p:cNvSpPr>
            <a:spLocks noGrp="1"/>
          </p:cNvSpPr>
          <p:nvPr>
            <p:ph type="sldNum" sz="quarter" idx="12"/>
          </p:nvPr>
        </p:nvSpPr>
        <p:spPr/>
        <p:txBody>
          <a:bodyPr lIns="0" tIns="0" rIns="0" bIns="0">
            <a:noAutofit/>
          </a:bodyPr>
          <a:lstStyle>
            <a:lvl1pPr>
              <a:defRPr sz="1400">
                <a:solidFill>
                  <a:srgbClr val="FFFFFF"/>
                </a:solidFill>
              </a:defRPr>
            </a:lvl1pPr>
          </a:lstStyle>
          <a:p>
            <a:fld id="{817C0681-5F7B-40BD-B906-0CCEEAF27AC5}" type="slidenum">
              <a:rPr lang="lv-LV" smtClean="0"/>
              <a:pPr/>
              <a:t>‹#›</a:t>
            </a:fld>
            <a:endParaRPr lang="lv-LV"/>
          </a:p>
        </p:txBody>
      </p:sp>
      <p:sp>
        <p:nvSpPr>
          <p:cNvPr id="7" name="Taisnstūris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Taisnstūris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aisnstūris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Virsrakst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lv-LV" smtClean="0"/>
              <a:t>Rediģēt šablona virsraksta stilu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p:txBody>
          <a:bodyPr vert="eaVer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17C0681-5F7B-40BD-B906-0CCEEAF27AC5}"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41"/>
            <a:ext cx="2011680" cy="5851525"/>
          </a:xfrm>
        </p:spPr>
        <p:txBody>
          <a:bodyPr vert="eaVert"/>
          <a:lstStyle/>
          <a:p>
            <a:r>
              <a:rPr kumimoji="0" lang="lv-LV" smtClean="0"/>
              <a:t>Rediģēt šablona virsraksta stilu</a:t>
            </a:r>
            <a:endParaRPr kumimoji="0" lang="en-US"/>
          </a:p>
        </p:txBody>
      </p:sp>
      <p:sp>
        <p:nvSpPr>
          <p:cNvPr id="3" name="Vertikāls teksta vietturis 2"/>
          <p:cNvSpPr>
            <a:spLocks noGrp="1"/>
          </p:cNvSpPr>
          <p:nvPr>
            <p:ph type="body" orient="vert" idx="1"/>
          </p:nvPr>
        </p:nvSpPr>
        <p:spPr>
          <a:xfrm>
            <a:off x="914400" y="274640"/>
            <a:ext cx="5562600" cy="5851525"/>
          </a:xfrm>
        </p:spPr>
        <p:txBody>
          <a:bodyPr vert="eaVert"/>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4" name="Datuma vietturis 3"/>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17C0681-5F7B-40BD-B906-0CCEEAF27AC5}"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kumimoji="0" lang="lv-LV" smtClean="0"/>
              <a:t>Rediģēt šablona virsraksta stilu</a:t>
            </a:r>
            <a:endParaRPr kumimoji="0" lang="en-US"/>
          </a:p>
        </p:txBody>
      </p:sp>
      <p:sp>
        <p:nvSpPr>
          <p:cNvPr id="4" name="Datuma vietturis 3"/>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817C0681-5F7B-40BD-B906-0CCEEAF27AC5}" type="slidenum">
              <a:rPr lang="lv-LV" smtClean="0"/>
              <a:pPr/>
              <a:t>‹#›</a:t>
            </a:fld>
            <a:endParaRPr lang="lv-LV"/>
          </a:p>
        </p:txBody>
      </p:sp>
      <p:sp>
        <p:nvSpPr>
          <p:cNvPr id="8" name="Satura vietturis 7"/>
          <p:cNvSpPr>
            <a:spLocks noGrp="1"/>
          </p:cNvSpPr>
          <p:nvPr>
            <p:ph sz="quarter" idx="1"/>
          </p:nvPr>
        </p:nvSpPr>
        <p:spPr>
          <a:xfrm>
            <a:off x="914400" y="1447800"/>
            <a:ext cx="7772400" cy="4572000"/>
          </a:xfrm>
        </p:spPr>
        <p:txBody>
          <a:bodyPr vert="horz"/>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sp>
        <p:nvSpPr>
          <p:cNvPr id="11" name="Taisnstūris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Taisnstūris ar noapaļotiem stūriem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Virsrakst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lv-LV" smtClean="0"/>
              <a:t>Rediģēt šablona virsraksta stilu</a:t>
            </a:r>
            <a:endParaRPr kumimoji="0" lang="en-US"/>
          </a:p>
        </p:txBody>
      </p:sp>
      <p:sp>
        <p:nvSpPr>
          <p:cNvPr id="3" name="Teksta vietturis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v-LV" smtClean="0"/>
              <a:t>Noklikšķiniet, lai rediģētu šablona teksta stilus</a:t>
            </a:r>
          </a:p>
        </p:txBody>
      </p:sp>
      <p:sp>
        <p:nvSpPr>
          <p:cNvPr id="4" name="Datuma vietturis 3"/>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5" name="Kājenes vietturis 4"/>
          <p:cNvSpPr>
            <a:spLocks noGrp="1"/>
          </p:cNvSpPr>
          <p:nvPr>
            <p:ph type="ftr" sz="quarter" idx="11"/>
          </p:nvPr>
        </p:nvSpPr>
        <p:spPr>
          <a:xfrm>
            <a:off x="800100" y="6172200"/>
            <a:ext cx="4000500" cy="457200"/>
          </a:xfrm>
        </p:spPr>
        <p:txBody>
          <a:bodyPr/>
          <a:lstStyle/>
          <a:p>
            <a:endParaRPr lang="lv-LV"/>
          </a:p>
        </p:txBody>
      </p:sp>
      <p:sp>
        <p:nvSpPr>
          <p:cNvPr id="7" name="Taisnstūris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aisnstūris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aisnstūris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ida numura vietturis 5"/>
          <p:cNvSpPr>
            <a:spLocks noGrp="1"/>
          </p:cNvSpPr>
          <p:nvPr>
            <p:ph type="sldNum" sz="quarter" idx="12"/>
          </p:nvPr>
        </p:nvSpPr>
        <p:spPr>
          <a:xfrm>
            <a:off x="146304" y="6208776"/>
            <a:ext cx="457200" cy="457200"/>
          </a:xfrm>
        </p:spPr>
        <p:txBody>
          <a:bodyPr/>
          <a:lstStyle/>
          <a:p>
            <a:fld id="{817C0681-5F7B-40BD-B906-0CCEEAF27AC5}"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kumimoji="0" lang="lv-LV" smtClean="0"/>
              <a:t>Rediģēt šablona virsraksta stilu</a:t>
            </a:r>
            <a:endParaRPr kumimoji="0" lang="en-US"/>
          </a:p>
        </p:txBody>
      </p:sp>
      <p:sp>
        <p:nvSpPr>
          <p:cNvPr id="5" name="Datuma vietturis 4"/>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17C0681-5F7B-40BD-B906-0CCEEAF27AC5}" type="slidenum">
              <a:rPr lang="lv-LV" smtClean="0"/>
              <a:pPr/>
              <a:t>‹#›</a:t>
            </a:fld>
            <a:endParaRPr lang="lv-LV"/>
          </a:p>
        </p:txBody>
      </p:sp>
      <p:sp>
        <p:nvSpPr>
          <p:cNvPr id="9" name="Satura vietturis 8"/>
          <p:cNvSpPr>
            <a:spLocks noGrp="1"/>
          </p:cNvSpPr>
          <p:nvPr>
            <p:ph sz="quarter" idx="1"/>
          </p:nvPr>
        </p:nvSpPr>
        <p:spPr>
          <a:xfrm>
            <a:off x="914400" y="1447800"/>
            <a:ext cx="3749040" cy="4572000"/>
          </a:xfrm>
        </p:spPr>
        <p:txBody>
          <a:bodyPr vert="horz"/>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11" name="Satura vietturis 10"/>
          <p:cNvSpPr>
            <a:spLocks noGrp="1"/>
          </p:cNvSpPr>
          <p:nvPr>
            <p:ph sz="quarter" idx="2"/>
          </p:nvPr>
        </p:nvSpPr>
        <p:spPr>
          <a:xfrm>
            <a:off x="4933950" y="1447800"/>
            <a:ext cx="3749040" cy="4572000"/>
          </a:xfrm>
        </p:spPr>
        <p:txBody>
          <a:bodyPr vert="horz"/>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914400" y="273050"/>
            <a:ext cx="7772400" cy="1143000"/>
          </a:xfrm>
        </p:spPr>
        <p:txBody>
          <a:bodyPr anchor="b" anchorCtr="0"/>
          <a:lstStyle>
            <a:lvl1pPr>
              <a:defRPr/>
            </a:lvl1pPr>
          </a:lstStyle>
          <a:p>
            <a:r>
              <a:rPr kumimoji="0" lang="lv-LV" smtClean="0"/>
              <a:t>Rediģēt šablona virsraksta stilu</a:t>
            </a:r>
            <a:endParaRPr kumimoji="0" lang="en-US"/>
          </a:p>
        </p:txBody>
      </p:sp>
      <p:sp>
        <p:nvSpPr>
          <p:cNvPr id="3" name="Teksta vietturis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smtClean="0"/>
              <a:t>Noklikšķiniet, lai rediģētu šablona teksta stilus</a:t>
            </a:r>
          </a:p>
        </p:txBody>
      </p:sp>
      <p:sp>
        <p:nvSpPr>
          <p:cNvPr id="4" name="Teksta vietturis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smtClean="0"/>
              <a:t>Noklikšķiniet, lai rediģētu šablona teksta stilus</a:t>
            </a:r>
          </a:p>
        </p:txBody>
      </p:sp>
      <p:sp>
        <p:nvSpPr>
          <p:cNvPr id="7" name="Datuma vietturis 6"/>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817C0681-5F7B-40BD-B906-0CCEEAF27AC5}" type="slidenum">
              <a:rPr lang="lv-LV" smtClean="0"/>
              <a:pPr/>
              <a:t>‹#›</a:t>
            </a:fld>
            <a:endParaRPr lang="lv-LV"/>
          </a:p>
        </p:txBody>
      </p:sp>
      <p:sp>
        <p:nvSpPr>
          <p:cNvPr id="11" name="Satura vietturis 10"/>
          <p:cNvSpPr>
            <a:spLocks noGrp="1"/>
          </p:cNvSpPr>
          <p:nvPr>
            <p:ph sz="half" idx="2"/>
          </p:nvPr>
        </p:nvSpPr>
        <p:spPr>
          <a:xfrm>
            <a:off x="914400" y="2247900"/>
            <a:ext cx="3733800" cy="3886200"/>
          </a:xfrm>
        </p:spPr>
        <p:txBody>
          <a:bodyPr vert="horz"/>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
        <p:nvSpPr>
          <p:cNvPr id="13" name="Satura vietturis 12"/>
          <p:cNvSpPr>
            <a:spLocks noGrp="1"/>
          </p:cNvSpPr>
          <p:nvPr>
            <p:ph sz="half" idx="4"/>
          </p:nvPr>
        </p:nvSpPr>
        <p:spPr>
          <a:xfrm>
            <a:off x="4953000" y="2247900"/>
            <a:ext cx="3733800" cy="3886200"/>
          </a:xfrm>
        </p:spPr>
        <p:txBody>
          <a:bodyPr vert="horz"/>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kumimoji="0" lang="lv-LV" smtClean="0"/>
              <a:t>Rediģēt šablona virsraksta stilu</a:t>
            </a:r>
            <a:endParaRPr kumimoji="0" lang="en-US"/>
          </a:p>
        </p:txBody>
      </p:sp>
      <p:sp>
        <p:nvSpPr>
          <p:cNvPr id="3" name="Datuma vietturis 2"/>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817C0681-5F7B-40BD-B906-0CCEEAF27AC5}"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817C0681-5F7B-40BD-B906-0CCEEAF27AC5}"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8" name="Taisnstūris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Taisnstūris ar noapaļotiem stūriem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Virsraksts 1"/>
          <p:cNvSpPr>
            <a:spLocks noGrp="1"/>
          </p:cNvSpPr>
          <p:nvPr>
            <p:ph type="title"/>
          </p:nvPr>
        </p:nvSpPr>
        <p:spPr>
          <a:xfrm>
            <a:off x="914400" y="273050"/>
            <a:ext cx="7772400" cy="1143000"/>
          </a:xfrm>
        </p:spPr>
        <p:txBody>
          <a:bodyPr anchor="b" anchorCtr="0"/>
          <a:lstStyle>
            <a:lvl1pPr algn="l">
              <a:buNone/>
              <a:defRPr sz="4000" b="0"/>
            </a:lvl1pPr>
          </a:lstStyle>
          <a:p>
            <a:r>
              <a:rPr kumimoji="0" lang="lv-LV" smtClean="0"/>
              <a:t>Rediģēt šablona virsraksta stilu</a:t>
            </a:r>
            <a:endParaRPr kumimoji="0" lang="en-US"/>
          </a:p>
        </p:txBody>
      </p:sp>
      <p:sp>
        <p:nvSpPr>
          <p:cNvPr id="3" name="Teksta vietturis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lv-LV" smtClean="0"/>
              <a:t>Noklikšķiniet, lai rediģētu šablona teksta stilus</a:t>
            </a:r>
          </a:p>
        </p:txBody>
      </p:sp>
      <p:sp>
        <p:nvSpPr>
          <p:cNvPr id="5" name="Datuma vietturis 4"/>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817C0681-5F7B-40BD-B906-0CCEEAF27AC5}" type="slidenum">
              <a:rPr lang="lv-LV" smtClean="0"/>
              <a:pPr/>
              <a:t>‹#›</a:t>
            </a:fld>
            <a:endParaRPr lang="lv-LV"/>
          </a:p>
        </p:txBody>
      </p:sp>
      <p:sp>
        <p:nvSpPr>
          <p:cNvPr id="11" name="Satura vietturis 10"/>
          <p:cNvSpPr>
            <a:spLocks noGrp="1"/>
          </p:cNvSpPr>
          <p:nvPr>
            <p:ph sz="quarter" idx="1"/>
          </p:nvPr>
        </p:nvSpPr>
        <p:spPr>
          <a:xfrm>
            <a:off x="2971800" y="1600200"/>
            <a:ext cx="5715000" cy="4495800"/>
          </a:xfrm>
        </p:spPr>
        <p:txBody>
          <a:bodyPr vert="horz"/>
          <a:lstStyle/>
          <a:p>
            <a:pPr lvl="0" eaLnBrk="1" latinLnBrk="0" hangingPunct="1"/>
            <a:r>
              <a:rPr lang="lv-LV" smtClean="0"/>
              <a:t>Noklikšķiniet, lai rediģētu šablona teksta stilus</a:t>
            </a:r>
          </a:p>
          <a:p>
            <a:pPr lvl="1" eaLnBrk="1" latinLnBrk="0" hangingPunct="1"/>
            <a:r>
              <a:rPr lang="lv-LV" smtClean="0"/>
              <a:t>Otrais līmenis</a:t>
            </a:r>
          </a:p>
          <a:p>
            <a:pPr lvl="2" eaLnBrk="1" latinLnBrk="0" hangingPunct="1"/>
            <a:r>
              <a:rPr lang="lv-LV" smtClean="0"/>
              <a:t>Trešais līmenis</a:t>
            </a:r>
          </a:p>
          <a:p>
            <a:pPr lvl="3" eaLnBrk="1" latinLnBrk="0" hangingPunct="1"/>
            <a:r>
              <a:rPr lang="lv-LV" smtClean="0"/>
              <a:t>Ceturtais līmenis</a:t>
            </a:r>
          </a:p>
          <a:p>
            <a:pPr lvl="4" eaLnBrk="1" latinLnBrk="0" hangingPunct="1"/>
            <a:r>
              <a:rPr lang="lv-LV" smtClean="0"/>
              <a:t>Piektais līmenis</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lv-LV" smtClean="0"/>
              <a:t>Rediģēt šablona virsraksta stilu</a:t>
            </a:r>
            <a:endParaRPr kumimoji="0" lang="en-US"/>
          </a:p>
        </p:txBody>
      </p:sp>
      <p:sp>
        <p:nvSpPr>
          <p:cNvPr id="4" name="Teksta vietturis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lv-LV" smtClean="0"/>
              <a:t>Noklikšķiniet, lai rediģētu šablona teksta stilus</a:t>
            </a:r>
          </a:p>
        </p:txBody>
      </p:sp>
      <p:sp>
        <p:nvSpPr>
          <p:cNvPr id="5" name="Datuma vietturis 4"/>
          <p:cNvSpPr>
            <a:spLocks noGrp="1"/>
          </p:cNvSpPr>
          <p:nvPr>
            <p:ph type="dt" sz="half" idx="10"/>
          </p:nvPr>
        </p:nvSpPr>
        <p:spPr/>
        <p:txBody>
          <a:bodyPr/>
          <a:lstStyle/>
          <a:p>
            <a:fld id="{77DF46A1-BE34-4E1A-A50E-465DAB408004}" type="datetimeFigureOut">
              <a:rPr lang="lv-LV" smtClean="0"/>
              <a:pPr/>
              <a:t>2014.04.23.</a:t>
            </a:fld>
            <a:endParaRPr lang="lv-LV"/>
          </a:p>
        </p:txBody>
      </p:sp>
      <p:sp>
        <p:nvSpPr>
          <p:cNvPr id="6" name="Kājenes vietturis 5"/>
          <p:cNvSpPr>
            <a:spLocks noGrp="1"/>
          </p:cNvSpPr>
          <p:nvPr>
            <p:ph type="ftr" sz="quarter" idx="11"/>
          </p:nvPr>
        </p:nvSpPr>
        <p:spPr>
          <a:xfrm>
            <a:off x="914400" y="6172200"/>
            <a:ext cx="3886200" cy="457200"/>
          </a:xfrm>
        </p:spPr>
        <p:txBody>
          <a:bodyPr/>
          <a:lstStyle/>
          <a:p>
            <a:endParaRPr lang="lv-LV"/>
          </a:p>
        </p:txBody>
      </p:sp>
      <p:sp>
        <p:nvSpPr>
          <p:cNvPr id="7" name="Slaida numura vietturis 6"/>
          <p:cNvSpPr>
            <a:spLocks noGrp="1"/>
          </p:cNvSpPr>
          <p:nvPr>
            <p:ph type="sldNum" sz="quarter" idx="12"/>
          </p:nvPr>
        </p:nvSpPr>
        <p:spPr>
          <a:xfrm>
            <a:off x="146304" y="6208776"/>
            <a:ext cx="457200" cy="457200"/>
          </a:xfrm>
        </p:spPr>
        <p:txBody>
          <a:bodyPr/>
          <a:lstStyle/>
          <a:p>
            <a:fld id="{817C0681-5F7B-40BD-B906-0CCEEAF27AC5}" type="slidenum">
              <a:rPr lang="lv-LV" smtClean="0"/>
              <a:pPr/>
              <a:t>‹#›</a:t>
            </a:fld>
            <a:endParaRPr lang="lv-LV"/>
          </a:p>
        </p:txBody>
      </p:sp>
      <p:sp>
        <p:nvSpPr>
          <p:cNvPr id="11" name="Taisnstūris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aisnstūris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aisnstūris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Attēla vietturis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lv-LV" smtClean="0"/>
              <a:t>Lai pievienotu attēlu, noklikšķiniet uz ikonas</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Taisnstūris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Taisnstūris ar noapaļotiem stūriem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Virsraksta viettur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lv-LV" smtClean="0"/>
              <a:t>Rediģēt šablona virsraksta stilu</a:t>
            </a:r>
            <a:endParaRPr kumimoji="0" lang="en-US"/>
          </a:p>
        </p:txBody>
      </p:sp>
      <p:sp>
        <p:nvSpPr>
          <p:cNvPr id="13" name="Teksta vietturis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lv-LV" smtClean="0"/>
              <a:t>Noklikšķiniet, lai rediģētu šablona teksta stilus</a:t>
            </a:r>
          </a:p>
          <a:p>
            <a:pPr lvl="1" eaLnBrk="1" latinLnBrk="0" hangingPunct="1"/>
            <a:r>
              <a:rPr kumimoji="0" lang="lv-LV" smtClean="0"/>
              <a:t>Otrais līmenis</a:t>
            </a:r>
          </a:p>
          <a:p>
            <a:pPr lvl="2" eaLnBrk="1" latinLnBrk="0" hangingPunct="1"/>
            <a:r>
              <a:rPr kumimoji="0" lang="lv-LV" smtClean="0"/>
              <a:t>Trešais līmenis</a:t>
            </a:r>
          </a:p>
          <a:p>
            <a:pPr lvl="3" eaLnBrk="1" latinLnBrk="0" hangingPunct="1"/>
            <a:r>
              <a:rPr kumimoji="0" lang="lv-LV" smtClean="0"/>
              <a:t>Ceturtais līmenis</a:t>
            </a:r>
          </a:p>
          <a:p>
            <a:pPr lvl="4" eaLnBrk="1" latinLnBrk="0" hangingPunct="1"/>
            <a:r>
              <a:rPr kumimoji="0" lang="lv-LV" smtClean="0"/>
              <a:t>Piektais līmenis</a:t>
            </a:r>
            <a:endParaRPr kumimoji="0" lang="en-US"/>
          </a:p>
        </p:txBody>
      </p:sp>
      <p:sp>
        <p:nvSpPr>
          <p:cNvPr id="14" name="Datuma vietturis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7DF46A1-BE34-4E1A-A50E-465DAB408004}" type="datetimeFigureOut">
              <a:rPr lang="lv-LV" smtClean="0"/>
              <a:pPr/>
              <a:t>2014.04.23.</a:t>
            </a:fld>
            <a:endParaRPr lang="lv-LV"/>
          </a:p>
        </p:txBody>
      </p:sp>
      <p:sp>
        <p:nvSpPr>
          <p:cNvPr id="3" name="Kājenes vietturis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lv-LV"/>
          </a:p>
        </p:txBody>
      </p:sp>
      <p:sp>
        <p:nvSpPr>
          <p:cNvPr id="23" name="Slaida numura vietturis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7C0681-5F7B-40BD-B906-0CCEEAF27AC5}"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dirty="0" smtClean="0"/>
              <a:t>Pirts procedūras</a:t>
            </a:r>
            <a:endParaRPr lang="lv-LV" dirty="0"/>
          </a:p>
        </p:txBody>
      </p:sp>
      <p:pic>
        <p:nvPicPr>
          <p:cNvPr id="16386" name="Picture 2" descr="http://www.visitkandava.lv/image/10971/10_36_2_24_pirts_viss.jpg"/>
          <p:cNvPicPr>
            <a:picLocks noChangeAspect="1" noChangeArrowheads="1"/>
          </p:cNvPicPr>
          <p:nvPr/>
        </p:nvPicPr>
        <p:blipFill>
          <a:blip r:embed="rId2" cstate="print"/>
          <a:srcRect/>
          <a:stretch>
            <a:fillRect/>
          </a:stretch>
        </p:blipFill>
        <p:spPr bwMode="auto">
          <a:xfrm>
            <a:off x="131289" y="3493008"/>
            <a:ext cx="4368703" cy="2907173"/>
          </a:xfrm>
          <a:prstGeom prst="rect">
            <a:avLst/>
          </a:prstGeom>
          <a:noFill/>
        </p:spPr>
      </p:pic>
      <p:pic>
        <p:nvPicPr>
          <p:cNvPr id="16388" name="Picture 4" descr="http://www.viss.lv/dati/saulgozi/pirts_lava.jpeg"/>
          <p:cNvPicPr>
            <a:picLocks noChangeAspect="1" noChangeArrowheads="1"/>
          </p:cNvPicPr>
          <p:nvPr/>
        </p:nvPicPr>
        <p:blipFill>
          <a:blip r:embed="rId3" cstate="print"/>
          <a:srcRect/>
          <a:stretch>
            <a:fillRect/>
          </a:stretch>
        </p:blipFill>
        <p:spPr bwMode="auto">
          <a:xfrm>
            <a:off x="4572000" y="3501008"/>
            <a:ext cx="4324513" cy="28803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315416"/>
            <a:ext cx="7772400" cy="1143000"/>
          </a:xfrm>
        </p:spPr>
        <p:txBody>
          <a:bodyPr/>
          <a:lstStyle/>
          <a:p>
            <a:r>
              <a:rPr lang="lv-LV" dirty="0" smtClean="0">
                <a:solidFill>
                  <a:srgbClr val="FF0000"/>
                </a:solidFill>
                <a:latin typeface="Baskerville Old Face" pitchFamily="18" charset="0"/>
              </a:rPr>
              <a:t>Pēršanās</a:t>
            </a:r>
            <a:endParaRPr lang="lv-LV" dirty="0">
              <a:solidFill>
                <a:srgbClr val="FF0000"/>
              </a:solidFill>
              <a:latin typeface="Baskerville Old Face" pitchFamily="18" charset="0"/>
            </a:endParaRPr>
          </a:p>
        </p:txBody>
      </p:sp>
      <p:sp>
        <p:nvSpPr>
          <p:cNvPr id="3" name="Satura vietturis 2"/>
          <p:cNvSpPr>
            <a:spLocks noGrp="1"/>
          </p:cNvSpPr>
          <p:nvPr>
            <p:ph sz="quarter" idx="1"/>
          </p:nvPr>
        </p:nvSpPr>
        <p:spPr>
          <a:xfrm>
            <a:off x="323528" y="692696"/>
            <a:ext cx="7772400" cy="4572000"/>
          </a:xfrm>
        </p:spPr>
        <p:txBody>
          <a:bodyPr>
            <a:normAutofit fontScale="85000" lnSpcReduction="20000"/>
          </a:bodyPr>
          <a:lstStyle/>
          <a:p>
            <a:r>
              <a:rPr lang="lv-LV" dirty="0" smtClean="0">
                <a:latin typeface="Baskerville Old Face" pitchFamily="18" charset="0"/>
              </a:rPr>
              <a:t>Pirts slotiņa ir jāiemērc traukā ar ūdeni, kurš ir auksts. Ja, slotu uzvārās, tā vairs nav derīga.</a:t>
            </a:r>
          </a:p>
          <a:p>
            <a:r>
              <a:rPr lang="lv-LV" dirty="0" smtClean="0">
                <a:latin typeface="Baskerville Old Face" pitchFamily="18" charset="0"/>
              </a:rPr>
              <a:t> Slota jāiemērc laikus, vismaz dienu iepriekš. </a:t>
            </a:r>
          </a:p>
          <a:p>
            <a:r>
              <a:rPr lang="lv-LV" dirty="0" smtClean="0">
                <a:latin typeface="Baskerville Old Face" pitchFamily="18" charset="0"/>
              </a:rPr>
              <a:t>Pirms, pēršanās aplejieties ar ūdeni, lai ķermeni sagatavotu nākošajam procesam. </a:t>
            </a:r>
          </a:p>
          <a:p>
            <a:r>
              <a:rPr lang="lv-LV" dirty="0" smtClean="0">
                <a:latin typeface="Baskerville Old Face" pitchFamily="18" charset="0"/>
              </a:rPr>
              <a:t>Dodoties </a:t>
            </a:r>
            <a:r>
              <a:rPr lang="lv-LV" dirty="0" err="1" smtClean="0">
                <a:latin typeface="Baskerville Old Face" pitchFamily="18" charset="0"/>
              </a:rPr>
              <a:t>pērtuvē</a:t>
            </a:r>
            <a:r>
              <a:rPr lang="lv-LV" dirty="0" smtClean="0">
                <a:latin typeface="Baskerville Old Face" pitchFamily="18" charset="0"/>
              </a:rPr>
              <a:t>, jāļauj ķermenim sasilt un kad sirds pie karstuma pieradusi, var sākt pērties. Tomēr, dodoties </a:t>
            </a:r>
            <a:r>
              <a:rPr lang="lv-LV" dirty="0" err="1" smtClean="0">
                <a:latin typeface="Baskerville Old Face" pitchFamily="18" charset="0"/>
              </a:rPr>
              <a:t>pērtuvē</a:t>
            </a:r>
            <a:r>
              <a:rPr lang="lv-LV" dirty="0" smtClean="0">
                <a:latin typeface="Baskerville Old Face" pitchFamily="18" charset="0"/>
              </a:rPr>
              <a:t> iesācējiem ieteicams ne vairāk kā 3 reizes, tomēr arī rūdītiem pirtī gājējiem, nevajadzētu pārspīlēt.</a:t>
            </a:r>
          </a:p>
          <a:p>
            <a:r>
              <a:rPr lang="lv-LV" dirty="0" smtClean="0">
                <a:latin typeface="Baskerville Old Face" pitchFamily="18" charset="0"/>
              </a:rPr>
              <a:t> Guļot uz lāvas ieteicams atbrīvoties pēc iespējas vairāk un elpot vienmērīgi caur muti. </a:t>
            </a:r>
          </a:p>
          <a:p>
            <a:r>
              <a:rPr lang="lv-LV" dirty="0" smtClean="0">
                <a:latin typeface="Baskerville Old Face" pitchFamily="18" charset="0"/>
              </a:rPr>
              <a:t>Sākot pēršanos, tā ir jāveic pakāpeniski: sirds virzienā no kājām uz augšu, no pleciem uz leju, tomēr to nedrīkst darīt stipri belžot, bet maigi pieskaroties. </a:t>
            </a:r>
            <a:endParaRPr lang="lv-LV" dirty="0">
              <a:latin typeface="Baskerville Old Face" pitchFamily="18" charset="0"/>
            </a:endParaRPr>
          </a:p>
        </p:txBody>
      </p:sp>
      <p:pic>
        <p:nvPicPr>
          <p:cNvPr id="21506" name="Picture 2" descr="http://www.pirtslietas.lv/_upload/pictures/400160/Persana%20ar%20slotinu.jpg"/>
          <p:cNvPicPr>
            <a:picLocks noChangeAspect="1" noChangeArrowheads="1"/>
          </p:cNvPicPr>
          <p:nvPr/>
        </p:nvPicPr>
        <p:blipFill>
          <a:blip r:embed="rId2" cstate="print"/>
          <a:srcRect/>
          <a:stretch>
            <a:fillRect/>
          </a:stretch>
        </p:blipFill>
        <p:spPr bwMode="auto">
          <a:xfrm>
            <a:off x="3203848" y="4869160"/>
            <a:ext cx="2376264" cy="1778764"/>
          </a:xfrm>
          <a:prstGeom prst="rect">
            <a:avLst/>
          </a:prstGeom>
          <a:noFill/>
        </p:spPr>
      </p:pic>
      <p:pic>
        <p:nvPicPr>
          <p:cNvPr id="21508" name="Picture 4" descr="http://www.manapirtina.lv/images/blog/2009/12/27/mid_15374.jpg"/>
          <p:cNvPicPr>
            <a:picLocks noChangeAspect="1" noChangeArrowheads="1"/>
          </p:cNvPicPr>
          <p:nvPr/>
        </p:nvPicPr>
        <p:blipFill>
          <a:blip r:embed="rId3" cstate="print"/>
          <a:srcRect/>
          <a:stretch>
            <a:fillRect/>
          </a:stretch>
        </p:blipFill>
        <p:spPr bwMode="auto">
          <a:xfrm>
            <a:off x="5796136" y="4941168"/>
            <a:ext cx="2376264" cy="17821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251520" y="332656"/>
            <a:ext cx="8348464" cy="6192688"/>
          </a:xfrm>
        </p:spPr>
        <p:txBody>
          <a:bodyPr>
            <a:normAutofit fontScale="92500"/>
          </a:bodyPr>
          <a:lstStyle/>
          <a:p>
            <a:r>
              <a:rPr lang="lv-LV" dirty="0" smtClean="0">
                <a:latin typeface="Baskerville Old Face" pitchFamily="18" charset="0"/>
              </a:rPr>
              <a:t>Pēršanās notiek pakāpeniski, kam par pamatu ir </a:t>
            </a:r>
            <a:r>
              <a:rPr lang="lv-LV" b="1" dirty="0" smtClean="0">
                <a:latin typeface="Baskerville Old Face" pitchFamily="18" charset="0"/>
              </a:rPr>
              <a:t>četri pēršanās veidi.</a:t>
            </a:r>
          </a:p>
          <a:p>
            <a:r>
              <a:rPr lang="lv-LV" dirty="0" smtClean="0">
                <a:latin typeface="Baskerville Old Face" pitchFamily="18" charset="0"/>
              </a:rPr>
              <a:t>Pirmais, no pēršanas veidiem ir </a:t>
            </a:r>
            <a:r>
              <a:rPr lang="lv-LV" b="1" dirty="0" smtClean="0">
                <a:latin typeface="Baskerville Old Face" pitchFamily="18" charset="0"/>
              </a:rPr>
              <a:t>glaudīšana</a:t>
            </a:r>
            <a:r>
              <a:rPr lang="lv-LV" dirty="0" smtClean="0">
                <a:latin typeface="Baskerville Old Face" pitchFamily="18" charset="0"/>
              </a:rPr>
              <a:t>. Slota tiek virzīta pa ķermeni uz augšu- pa ikriem, gurniem, muguru, rokām, sākot no plaukstām, uz kakla pusi. Pēc tam tādā pašā veidā slota tiek virzīta atpakaļ. Šo paņēmienu var atkārtot divas līdz trīs reizes.</a:t>
            </a:r>
          </a:p>
          <a:p>
            <a:r>
              <a:rPr lang="lv-LV" dirty="0" smtClean="0">
                <a:latin typeface="Baskerville Old Face" pitchFamily="18" charset="0"/>
              </a:rPr>
              <a:t>Otrais, no pēršanās veidiem ir </a:t>
            </a:r>
            <a:r>
              <a:rPr lang="lv-LV" b="1" dirty="0" smtClean="0">
                <a:latin typeface="Baskerville Old Face" pitchFamily="18" charset="0"/>
              </a:rPr>
              <a:t>šaustīšana</a:t>
            </a:r>
            <a:r>
              <a:rPr lang="lv-LV" dirty="0" smtClean="0">
                <a:latin typeface="Baskerville Old Face" pitchFamily="18" charset="0"/>
              </a:rPr>
              <a:t>. Veicot vieglus uzsitienus pa muguru visos virzienos, bet pakāpeniski pārvietojoties uz ķermeņa lejasdaļu. Šaustīšana jāveic apmēram minūti. Šo paņēmienu jānobeidz ar glaudīšanu.</a:t>
            </a:r>
          </a:p>
          <a:p>
            <a:r>
              <a:rPr lang="lv-LV" dirty="0" smtClean="0">
                <a:latin typeface="Baskerville Old Face" pitchFamily="18" charset="0"/>
              </a:rPr>
              <a:t>Trešais, no pēršanās veidiem ir </a:t>
            </a:r>
            <a:r>
              <a:rPr lang="lv-LV" b="1" dirty="0" smtClean="0">
                <a:latin typeface="Baskerville Old Face" pitchFamily="18" charset="0"/>
              </a:rPr>
              <a:t>pēršanās</a:t>
            </a:r>
            <a:r>
              <a:rPr lang="lv-LV" dirty="0" smtClean="0">
                <a:latin typeface="Baskerville Old Face" pitchFamily="18" charset="0"/>
              </a:rPr>
              <a:t>. Šo paņēmienu sāk ar muguru. Paceļot slotas tiek uztverts karstais gaiss, divas līdz trīs reizes jāuzsit pa muguras muskuļu apvidu. Slotas atkal jāpaceļ, un strauji jānoliek uz muguras un jāpiespiež ar rokām. Pēc vajadzības to var darīt arī uz pārējām ķermeņa daļām. </a:t>
            </a:r>
            <a:endParaRPr lang="lv-LV" dirty="0">
              <a:latin typeface="Baskerville Old Fac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539552" y="332656"/>
            <a:ext cx="7931224" cy="5039072"/>
          </a:xfrm>
        </p:spPr>
        <p:txBody>
          <a:bodyPr/>
          <a:lstStyle/>
          <a:p>
            <a:r>
              <a:rPr lang="lv-LV" dirty="0" smtClean="0">
                <a:latin typeface="Baskerville Old Face" pitchFamily="18" charset="0"/>
              </a:rPr>
              <a:t>Ceturtais, no pēršanās veidiem ir </a:t>
            </a:r>
            <a:r>
              <a:rPr lang="lv-LV" b="1" dirty="0" smtClean="0">
                <a:latin typeface="Baskerville Old Face" pitchFamily="18" charset="0"/>
              </a:rPr>
              <a:t>beršana</a:t>
            </a:r>
            <a:r>
              <a:rPr lang="lv-LV" dirty="0" smtClean="0">
                <a:latin typeface="Baskerville Old Face" pitchFamily="18" charset="0"/>
              </a:rPr>
              <a:t>. Slotu jāpaņem vienā rokā un, piespiežot tās laipno daļu pie ķermeņa, norīvē miesu visos virzienos. Beršanu sāk ar muguru, pāriet pie dibena un gurniem. </a:t>
            </a:r>
            <a:br>
              <a:rPr lang="lv-LV" dirty="0" smtClean="0">
                <a:latin typeface="Baskerville Old Face" pitchFamily="18" charset="0"/>
              </a:rPr>
            </a:br>
            <a:r>
              <a:rPr lang="lv-LV" dirty="0" smtClean="0">
                <a:latin typeface="Baskerville Old Face" pitchFamily="18" charset="0"/>
              </a:rPr>
              <a:t>Būtiski atcerēties, ka pirts biedru nedrīkst sist ar slotu, bet tikai iepliķēt. Tā ķermenis tiek labi izmasēts, uzlabota asinsrite, vielmaiņa un āda sāks labāk elpot.</a:t>
            </a:r>
            <a:endParaRPr lang="lv-LV" dirty="0">
              <a:latin typeface="Baskerville Old Face" pitchFamily="18" charset="0"/>
            </a:endParaRPr>
          </a:p>
        </p:txBody>
      </p:sp>
      <p:pic>
        <p:nvPicPr>
          <p:cNvPr id="1026" name="Picture 2" descr="http://www.varam.lv/layout_images/blog/Fotolia_40913751_XS.png"/>
          <p:cNvPicPr>
            <a:picLocks noChangeAspect="1" noChangeArrowheads="1"/>
          </p:cNvPicPr>
          <p:nvPr/>
        </p:nvPicPr>
        <p:blipFill>
          <a:blip r:embed="rId2" cstate="print"/>
          <a:srcRect/>
          <a:stretch>
            <a:fillRect/>
          </a:stretch>
        </p:blipFill>
        <p:spPr bwMode="auto">
          <a:xfrm>
            <a:off x="2555776" y="3284984"/>
            <a:ext cx="3810000" cy="2857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552" y="476672"/>
            <a:ext cx="7772400" cy="274042"/>
          </a:xfrm>
        </p:spPr>
        <p:txBody>
          <a:bodyPr>
            <a:normAutofit fontScale="90000"/>
          </a:bodyPr>
          <a:lstStyle/>
          <a:p>
            <a:r>
              <a:rPr lang="lv-LV" dirty="0" smtClean="0">
                <a:solidFill>
                  <a:srgbClr val="FF0000"/>
                </a:solidFill>
                <a:latin typeface="Baskerville Old Face" pitchFamily="18" charset="0"/>
              </a:rPr>
              <a:t>Pirts SPA procedūras</a:t>
            </a:r>
            <a:endParaRPr lang="lv-LV" dirty="0">
              <a:solidFill>
                <a:srgbClr val="FF0000"/>
              </a:solidFill>
              <a:latin typeface="Baskerville Old Face" pitchFamily="18" charset="0"/>
            </a:endParaRPr>
          </a:p>
        </p:txBody>
      </p:sp>
      <p:sp>
        <p:nvSpPr>
          <p:cNvPr id="3" name="Satura vietturis 2"/>
          <p:cNvSpPr>
            <a:spLocks noGrp="1"/>
          </p:cNvSpPr>
          <p:nvPr>
            <p:ph sz="quarter" idx="1"/>
          </p:nvPr>
        </p:nvSpPr>
        <p:spPr>
          <a:xfrm>
            <a:off x="467544" y="620688"/>
            <a:ext cx="7772400" cy="4572000"/>
          </a:xfrm>
        </p:spPr>
        <p:txBody>
          <a:bodyPr>
            <a:normAutofit/>
          </a:bodyPr>
          <a:lstStyle/>
          <a:p>
            <a:r>
              <a:rPr lang="lv-LV" sz="2400" dirty="0" smtClean="0">
                <a:latin typeface="Baskerville Old Face" pitchFamily="18" charset="0"/>
              </a:rPr>
              <a:t>Ķermeņa ādai veselīga procedūra ir klasiskā pirts – tvaika jeb krievu pirts. Tā „atver” ādu, </a:t>
            </a:r>
            <a:r>
              <a:rPr lang="lv-LV" sz="2400" dirty="0" err="1" smtClean="0">
                <a:latin typeface="Baskerville Old Face" pitchFamily="18" charset="0"/>
              </a:rPr>
              <a:t>noskrubē</a:t>
            </a:r>
            <a:r>
              <a:rPr lang="lv-LV" sz="2400" dirty="0" smtClean="0">
                <a:latin typeface="Baskerville Old Face" pitchFamily="18" charset="0"/>
              </a:rPr>
              <a:t> tās atmirušo virskārtu un uzņem visas labās vielas no pirts slotiņām un ēteriskajām eļļām</a:t>
            </a:r>
            <a:r>
              <a:rPr lang="lv-LV" sz="2400" dirty="0" smtClean="0">
                <a:latin typeface="Baskerville Old Face" pitchFamily="18" charset="0"/>
              </a:rPr>
              <a:t>.</a:t>
            </a:r>
          </a:p>
          <a:p>
            <a:r>
              <a:rPr lang="lv-LV" sz="2400" b="1" dirty="0" smtClean="0">
                <a:latin typeface="Baskerville Old Face" pitchFamily="18" charset="0"/>
              </a:rPr>
              <a:t>Vispirms ķermenis pirtī tiek uzsildīts. Ādas virskārta jeb atmirušais slānis augstajā gaisa temperatūrā uzbriest un tad vari veikt ādas atslāņošanu. </a:t>
            </a:r>
            <a:r>
              <a:rPr lang="lv-LV" sz="2400" dirty="0" smtClean="0">
                <a:latin typeface="Baskerville Old Face" pitchFamily="18" charset="0"/>
              </a:rPr>
              <a:t>Var izmantot </a:t>
            </a:r>
            <a:r>
              <a:rPr lang="lv-LV" sz="2400" dirty="0" smtClean="0">
                <a:latin typeface="Baskerville Old Face" pitchFamily="18" charset="0"/>
              </a:rPr>
              <a:t>dažāda veida </a:t>
            </a:r>
            <a:r>
              <a:rPr lang="lv-LV" sz="2400" dirty="0" err="1" smtClean="0">
                <a:latin typeface="Baskerville Old Face" pitchFamily="18" charset="0"/>
              </a:rPr>
              <a:t>pašgatavotus</a:t>
            </a:r>
            <a:r>
              <a:rPr lang="lv-LV" sz="2400" dirty="0" smtClean="0">
                <a:latin typeface="Baskerville Old Face" pitchFamily="18" charset="0"/>
              </a:rPr>
              <a:t> </a:t>
            </a:r>
            <a:r>
              <a:rPr lang="lv-LV" sz="2400" dirty="0" err="1" smtClean="0">
                <a:latin typeface="Baskerville Old Face" pitchFamily="18" charset="0"/>
              </a:rPr>
              <a:t>skrubjus</a:t>
            </a:r>
            <a:r>
              <a:rPr lang="lv-LV" sz="2400" dirty="0" smtClean="0">
                <a:latin typeface="Baskerville Old Face" pitchFamily="18" charset="0"/>
              </a:rPr>
              <a:t>, </a:t>
            </a:r>
            <a:r>
              <a:rPr lang="lv-LV" sz="2400" dirty="0" smtClean="0">
                <a:latin typeface="Baskerville Old Face" pitchFamily="18" charset="0"/>
              </a:rPr>
              <a:t>piemēram, kafijas biezumus. Ieteicams lietot kafijas biezumus, kuri nav bijuši aplieti, jo tad tie ir bagāti ar kafijas pupiņu eļļām, bioloģiski aktīvām vielām un tajos ir vairāk ēterisko eļļu, un, līdz ar to, </a:t>
            </a:r>
            <a:r>
              <a:rPr lang="lv-LV" sz="2400" dirty="0" err="1" smtClean="0">
                <a:latin typeface="Baskerville Old Face" pitchFamily="18" charset="0"/>
              </a:rPr>
              <a:t>skrubis</a:t>
            </a:r>
            <a:r>
              <a:rPr lang="lv-LV" sz="2400" dirty="0" smtClean="0">
                <a:latin typeface="Baskerville Old Face" pitchFamily="18" charset="0"/>
              </a:rPr>
              <a:t> </a:t>
            </a:r>
            <a:r>
              <a:rPr lang="lv-LV" sz="2400" dirty="0" smtClean="0">
                <a:latin typeface="Baskerville Old Face" pitchFamily="18" charset="0"/>
              </a:rPr>
              <a:t>ir piesātinātāks.</a:t>
            </a:r>
            <a:endParaRPr lang="lv-LV" sz="2400" dirty="0">
              <a:latin typeface="Baskerville Old Face" pitchFamily="18" charset="0"/>
            </a:endParaRPr>
          </a:p>
        </p:txBody>
      </p:sp>
      <p:pic>
        <p:nvPicPr>
          <p:cNvPr id="1026" name="Picture 2" descr="http://s1.sieviesuklubs.lv/cache/45/b4/45b4a0e4e1e8eeca91a9c9a0dc373209.jpg"/>
          <p:cNvPicPr>
            <a:picLocks noChangeAspect="1" noChangeArrowheads="1"/>
          </p:cNvPicPr>
          <p:nvPr/>
        </p:nvPicPr>
        <p:blipFill>
          <a:blip r:embed="rId2" cstate="print"/>
          <a:srcRect/>
          <a:stretch>
            <a:fillRect/>
          </a:stretch>
        </p:blipFill>
        <p:spPr bwMode="auto">
          <a:xfrm>
            <a:off x="2915816" y="4797152"/>
            <a:ext cx="2736304" cy="182561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827584" y="404664"/>
            <a:ext cx="7772400" cy="5904656"/>
          </a:xfrm>
        </p:spPr>
        <p:txBody>
          <a:bodyPr>
            <a:normAutofit fontScale="92500" lnSpcReduction="10000"/>
          </a:bodyPr>
          <a:lstStyle/>
          <a:p>
            <a:r>
              <a:rPr lang="lv-LV" b="1" dirty="0" smtClean="0">
                <a:latin typeface="Baskerville Old Face" pitchFamily="18" charset="0"/>
              </a:rPr>
              <a:t>Vēl </a:t>
            </a:r>
            <a:r>
              <a:rPr lang="lv-LV" b="1" dirty="0" err="1" smtClean="0">
                <a:latin typeface="Baskerville Old Face" pitchFamily="18" charset="0"/>
              </a:rPr>
              <a:t>skrubi</a:t>
            </a:r>
            <a:r>
              <a:rPr lang="lv-LV" b="1" dirty="0" smtClean="0">
                <a:latin typeface="Baskerville Old Face" pitchFamily="18" charset="0"/>
              </a:rPr>
              <a:t> var </a:t>
            </a:r>
            <a:r>
              <a:rPr lang="lv-LV" b="1" dirty="0" smtClean="0">
                <a:latin typeface="Baskerville Old Face" pitchFamily="18" charset="0"/>
              </a:rPr>
              <a:t>pagatavot no vienādās daļās sajauktas sāls ar sodas. Tas, gan mehāniski iedarbosies uz atmirušās ādas virskārtas nolobīšanu, gan arī, piesaistot sālim ūdeni, izvadīs vairāk sārņu. Soda kā sārms, savukārt, uzsūksies un atjaunos ķermeņa kopējo PH līmeni.</a:t>
            </a:r>
            <a:r>
              <a:rPr lang="lv-LV" dirty="0" smtClean="0">
                <a:latin typeface="Baskerville Old Face" pitchFamily="18" charset="0"/>
              </a:rPr>
              <a:t> Normāls ķermeņa serumu – asins un limfas serumu PH līmenis ir 7,4 – 7,8. Un, ja tas ir zemāks, tad tiek traucēti normālie fizioloģiskie procesi – palielinās nogurums un nespēks, locītavās uzkrājas un nogulsnējas sāļi</a:t>
            </a:r>
            <a:r>
              <a:rPr lang="lv-LV" dirty="0" smtClean="0">
                <a:latin typeface="Baskerville Old Face" pitchFamily="18" charset="0"/>
              </a:rPr>
              <a:t>.</a:t>
            </a:r>
          </a:p>
          <a:p>
            <a:r>
              <a:rPr lang="lv-LV" dirty="0" smtClean="0">
                <a:latin typeface="Baskerville Old Face" pitchFamily="18" charset="0"/>
              </a:rPr>
              <a:t>Mūsdienās šo ķermeņa PH līmeni pazemina gan daudzi pārtikas produkti, gan arī emocionālais stāvoklis – dusmas, naids, aizvainojums, bēdas, vainas apziņa, tās, ko mēs saucam par negatīvām emocijām – arī tās ķermenī maina bioķīmiskos procesus un tas kļūst arvien skābāks, ķermeņa PH līmenis mazinās. Un soda kā izteikts sārms, šajā gadījumā uzsūcas, un pirtī uzsilušajam ķermenim PH līmeni palīdz normalizēt. </a:t>
            </a:r>
            <a:r>
              <a:rPr lang="lv-LV" dirty="0" smtClean="0"/>
              <a:t> </a:t>
            </a:r>
            <a:endParaRPr lang="lv-LV" dirty="0">
              <a:latin typeface="Baskerville Old Fac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611560" y="2420888"/>
            <a:ext cx="7772400" cy="4572000"/>
          </a:xfrm>
        </p:spPr>
        <p:txBody>
          <a:bodyPr>
            <a:normAutofit lnSpcReduction="10000"/>
          </a:bodyPr>
          <a:lstStyle/>
          <a:p>
            <a:r>
              <a:rPr lang="lv-LV" b="1" dirty="0" smtClean="0">
                <a:latin typeface="Baskerville Old Face" pitchFamily="18" charset="0"/>
              </a:rPr>
              <a:t>Ļoti vērtīgas ir arī medus maskas, jo šis ir bioloģiski ļoti aktīvs produkts. Tad, kad ķermenis pirtī ir uzsildīts, </a:t>
            </a:r>
            <a:r>
              <a:rPr lang="lv-LV" b="1" dirty="0" smtClean="0">
                <a:latin typeface="Baskerville Old Face" pitchFamily="18" charset="0"/>
              </a:rPr>
              <a:t>ādu var ieziest </a:t>
            </a:r>
            <a:r>
              <a:rPr lang="lv-LV" b="1" dirty="0" smtClean="0">
                <a:latin typeface="Baskerville Old Face" pitchFamily="18" charset="0"/>
              </a:rPr>
              <a:t>ar medu – tas ļoti labi uzsūksies</a:t>
            </a:r>
            <a:r>
              <a:rPr lang="lv-LV" b="1" dirty="0" smtClean="0">
                <a:latin typeface="Baskerville Old Face" pitchFamily="18" charset="0"/>
              </a:rPr>
              <a:t>!</a:t>
            </a:r>
          </a:p>
          <a:p>
            <a:r>
              <a:rPr lang="lv-LV" dirty="0" smtClean="0">
                <a:latin typeface="Baskerville Old Face" pitchFamily="18" charset="0"/>
              </a:rPr>
              <a:t>Savukārt pēršanās </a:t>
            </a:r>
            <a:r>
              <a:rPr lang="lv-LV" dirty="0" smtClean="0">
                <a:latin typeface="Baskerville Old Face" pitchFamily="18" charset="0"/>
              </a:rPr>
              <a:t>ķermenim nodrošinās atsārņošanos, attīrīšanos un stimulēšanu</a:t>
            </a:r>
            <a:r>
              <a:rPr lang="lv-LV" dirty="0" smtClean="0">
                <a:latin typeface="Baskerville Old Face" pitchFamily="18" charset="0"/>
              </a:rPr>
              <a:t>.</a:t>
            </a:r>
          </a:p>
          <a:p>
            <a:r>
              <a:rPr lang="lv-LV" dirty="0" smtClean="0">
                <a:latin typeface="Baskerville Old Face" pitchFamily="18" charset="0"/>
              </a:rPr>
              <a:t>Pēc pirts, savukārt, ļoti iesakāma ir visa ķermeņa ieeļļošana. Šim nolūkam </a:t>
            </a:r>
            <a:r>
              <a:rPr lang="lv-LV" dirty="0" smtClean="0">
                <a:latin typeface="Baskerville Old Face" pitchFamily="18" charset="0"/>
              </a:rPr>
              <a:t>var </a:t>
            </a:r>
            <a:r>
              <a:rPr lang="lv-LV" dirty="0" smtClean="0">
                <a:latin typeface="Baskerville Old Face" pitchFamily="18" charset="0"/>
              </a:rPr>
              <a:t>izmantot dažādas klasiskās bāzes eļļas: sezama, kokosa, vīnogu kauliņu, vai aprikožu kauliņu eļļu. Pēc pirts procedūras, </a:t>
            </a:r>
            <a:r>
              <a:rPr lang="lv-LV" dirty="0" smtClean="0">
                <a:latin typeface="Baskerville Old Face" pitchFamily="18" charset="0"/>
              </a:rPr>
              <a:t>kad ķermenis </a:t>
            </a:r>
            <a:r>
              <a:rPr lang="lv-LV" dirty="0" smtClean="0">
                <a:latin typeface="Baskerville Old Face" pitchFamily="18" charset="0"/>
              </a:rPr>
              <a:t>būs uzkarsis, tas eļļu viegli uzsūks un tā ļoti labi iestrādāsies ādā.</a:t>
            </a:r>
            <a:endParaRPr lang="lv-LV" dirty="0">
              <a:latin typeface="Baskerville Old Face" pitchFamily="18" charset="0"/>
            </a:endParaRPr>
          </a:p>
        </p:txBody>
      </p:sp>
      <p:pic>
        <p:nvPicPr>
          <p:cNvPr id="30722" name="Picture 2" descr="http://www.mammamuntetiem.lv/userfiles/images/joga_pirts_recure.jpg"/>
          <p:cNvPicPr>
            <a:picLocks noChangeAspect="1" noChangeArrowheads="1"/>
          </p:cNvPicPr>
          <p:nvPr/>
        </p:nvPicPr>
        <p:blipFill>
          <a:blip r:embed="rId2" cstate="print"/>
          <a:srcRect/>
          <a:stretch>
            <a:fillRect/>
          </a:stretch>
        </p:blipFill>
        <p:spPr bwMode="auto">
          <a:xfrm>
            <a:off x="2843808" y="116632"/>
            <a:ext cx="3456384" cy="221009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51520" y="692696"/>
            <a:ext cx="7772400" cy="1143000"/>
          </a:xfrm>
        </p:spPr>
        <p:txBody>
          <a:bodyPr>
            <a:normAutofit fontScale="90000"/>
          </a:bodyPr>
          <a:lstStyle/>
          <a:p>
            <a:r>
              <a:rPr lang="lv-LV" dirty="0" smtClean="0">
                <a:solidFill>
                  <a:srgbClr val="FF0000"/>
                </a:solidFill>
                <a:latin typeface="Baskerville Old Face" pitchFamily="18" charset="0"/>
              </a:rPr>
              <a:t>10 ieguvumi, ko dod pirts un ūdens </a:t>
            </a:r>
            <a:r>
              <a:rPr lang="lv-LV" dirty="0" smtClean="0">
                <a:solidFill>
                  <a:srgbClr val="FF0000"/>
                </a:solidFill>
                <a:latin typeface="Baskerville Old Face" pitchFamily="18" charset="0"/>
              </a:rPr>
              <a:t>procedūras</a:t>
            </a:r>
            <a:r>
              <a:rPr lang="lv-LV" b="1" dirty="0" smtClean="0"/>
              <a:t/>
            </a:r>
            <a:br>
              <a:rPr lang="lv-LV" b="1" dirty="0" smtClean="0"/>
            </a:br>
            <a:endParaRPr lang="lv-LV" dirty="0"/>
          </a:p>
        </p:txBody>
      </p:sp>
      <p:sp>
        <p:nvSpPr>
          <p:cNvPr id="3" name="Satura vietturis 2"/>
          <p:cNvSpPr>
            <a:spLocks noGrp="1"/>
          </p:cNvSpPr>
          <p:nvPr>
            <p:ph sz="quarter" idx="1"/>
          </p:nvPr>
        </p:nvSpPr>
        <p:spPr>
          <a:xfrm>
            <a:off x="251520" y="1268760"/>
            <a:ext cx="7772400" cy="5410200"/>
          </a:xfrm>
        </p:spPr>
        <p:txBody>
          <a:bodyPr>
            <a:normAutofit fontScale="47500" lnSpcReduction="20000"/>
          </a:bodyPr>
          <a:lstStyle/>
          <a:p>
            <a:pPr>
              <a:buNone/>
            </a:pPr>
            <a:r>
              <a:rPr lang="lv-LV" sz="4200" dirty="0" smtClean="0">
                <a:latin typeface="Baskerville Old Face" pitchFamily="18" charset="0"/>
              </a:rPr>
              <a:t>1.Paaugstina organisma </a:t>
            </a:r>
            <a:r>
              <a:rPr lang="lv-LV" sz="4200" dirty="0" err="1" smtClean="0">
                <a:latin typeface="Baskerville Old Face" pitchFamily="18" charset="0"/>
              </a:rPr>
              <a:t>aizsargspējas</a:t>
            </a:r>
            <a:r>
              <a:rPr lang="lv-LV" sz="4200" dirty="0" smtClean="0">
                <a:latin typeface="Baskerville Old Face" pitchFamily="18" charset="0"/>
              </a:rPr>
              <a:t> pret vīrusiem un baktēriju infekcijām; </a:t>
            </a:r>
          </a:p>
          <a:p>
            <a:pPr>
              <a:buNone/>
            </a:pPr>
            <a:r>
              <a:rPr lang="lv-LV" sz="4200" dirty="0" smtClean="0">
                <a:latin typeface="Baskerville Old Face" pitchFamily="18" charset="0"/>
              </a:rPr>
              <a:t>2. Saslimšanas gadījumā atveseļošanās ir ātrāka;</a:t>
            </a:r>
          </a:p>
          <a:p>
            <a:pPr>
              <a:buNone/>
            </a:pPr>
            <a:r>
              <a:rPr lang="lv-LV" sz="4200" dirty="0" smtClean="0">
                <a:latin typeface="Baskerville Old Face" pitchFamily="18" charset="0"/>
              </a:rPr>
              <a:t>3.Ļauj ietaupīt uz nenopirkto zāļu rēķina;</a:t>
            </a:r>
          </a:p>
          <a:p>
            <a:pPr>
              <a:buNone/>
            </a:pPr>
            <a:r>
              <a:rPr lang="lv-LV" sz="4200" dirty="0" smtClean="0">
                <a:latin typeface="Baskerville Old Face" pitchFamily="18" charset="0"/>
              </a:rPr>
              <a:t>4.Veicina enerģijas pieplūdumu, toksīnu izvadīšanu, stimulē </a:t>
            </a:r>
            <a:r>
              <a:rPr lang="lv-LV" sz="4200" dirty="0" smtClean="0">
                <a:latin typeface="Baskerville Old Face" pitchFamily="18" charset="0"/>
              </a:rPr>
              <a:t>asinsriti,</a:t>
            </a:r>
          </a:p>
          <a:p>
            <a:pPr>
              <a:buNone/>
            </a:pPr>
            <a:r>
              <a:rPr lang="lv-LV" sz="4200" dirty="0" smtClean="0">
                <a:latin typeface="Baskerville Old Face" pitchFamily="18" charset="0"/>
              </a:rPr>
              <a:t>n</a:t>
            </a:r>
            <a:r>
              <a:rPr lang="lv-LV" sz="4200" dirty="0" smtClean="0">
                <a:latin typeface="Baskerville Old Face" pitchFamily="18" charset="0"/>
              </a:rPr>
              <a:t>oņem saspringumu </a:t>
            </a:r>
            <a:r>
              <a:rPr lang="lv-LV" sz="4200" dirty="0" smtClean="0">
                <a:latin typeface="Baskerville Old Face" pitchFamily="18" charset="0"/>
              </a:rPr>
              <a:t>muskuļos; palielina organisma noturību </a:t>
            </a:r>
            <a:r>
              <a:rPr lang="lv-LV" sz="4200" dirty="0" smtClean="0">
                <a:latin typeface="Baskerville Old Face" pitchFamily="18" charset="0"/>
              </a:rPr>
              <a:t>pret</a:t>
            </a:r>
          </a:p>
          <a:p>
            <a:pPr>
              <a:buNone/>
            </a:pPr>
            <a:r>
              <a:rPr lang="lv-LV" sz="4200" dirty="0" smtClean="0">
                <a:latin typeface="Baskerville Old Face" pitchFamily="18" charset="0"/>
              </a:rPr>
              <a:t>aukstumu</a:t>
            </a:r>
            <a:r>
              <a:rPr lang="lv-LV" sz="4200" dirty="0" smtClean="0">
                <a:latin typeface="Baskerville Old Face" pitchFamily="18" charset="0"/>
              </a:rPr>
              <a:t>;</a:t>
            </a:r>
          </a:p>
          <a:p>
            <a:pPr>
              <a:buNone/>
            </a:pPr>
            <a:r>
              <a:rPr lang="lv-LV" sz="4200" dirty="0" smtClean="0">
                <a:latin typeface="Baskerville Old Face" pitchFamily="18" charset="0"/>
              </a:rPr>
              <a:t>5. Samazina sāpes plecos, locītavās, mugurā;</a:t>
            </a:r>
          </a:p>
          <a:p>
            <a:pPr>
              <a:buNone/>
            </a:pPr>
            <a:r>
              <a:rPr lang="lv-LV" sz="4200" dirty="0" smtClean="0">
                <a:latin typeface="Baskerville Old Face" pitchFamily="18" charset="0"/>
              </a:rPr>
              <a:t>6. Uzlabo vielmaiņu, palīdz cīņā ar lieko svaru, alerģijām, astmu;</a:t>
            </a:r>
          </a:p>
          <a:p>
            <a:pPr>
              <a:buNone/>
            </a:pPr>
            <a:r>
              <a:rPr lang="lv-LV" sz="4200" dirty="0" smtClean="0">
                <a:latin typeface="Baskerville Old Face" pitchFamily="18" charset="0"/>
              </a:rPr>
              <a:t>7. Ļauj atbrīvoties no emocionālās spriedzes, labāk pārvarēt sadzīves</a:t>
            </a:r>
          </a:p>
          <a:p>
            <a:pPr>
              <a:buNone/>
            </a:pPr>
            <a:r>
              <a:rPr lang="lv-LV" sz="4200" dirty="0" smtClean="0">
                <a:latin typeface="Baskerville Old Face" pitchFamily="18" charset="0"/>
              </a:rPr>
              <a:t>grūtības, </a:t>
            </a:r>
            <a:r>
              <a:rPr lang="lv-LV" sz="4200" dirty="0" err="1" smtClean="0">
                <a:latin typeface="Baskerville Old Face" pitchFamily="18" charset="0"/>
              </a:rPr>
              <a:t>relaksē</a:t>
            </a:r>
            <a:r>
              <a:rPr lang="lv-LV" sz="4200" dirty="0" smtClean="0">
                <a:latin typeface="Baskerville Old Face" pitchFamily="18" charset="0"/>
              </a:rPr>
              <a:t> un sakārto </a:t>
            </a:r>
            <a:r>
              <a:rPr lang="lv-LV" sz="4200" dirty="0" smtClean="0">
                <a:latin typeface="Baskerville Old Face" pitchFamily="18" charset="0"/>
              </a:rPr>
              <a:t>domāšanu;</a:t>
            </a:r>
          </a:p>
          <a:p>
            <a:pPr>
              <a:buNone/>
            </a:pPr>
            <a:r>
              <a:rPr lang="lv-LV" sz="4200" dirty="0" smtClean="0">
                <a:latin typeface="Baskerville Old Face" pitchFamily="18" charset="0"/>
              </a:rPr>
              <a:t>8. Kliedē nomāktību, mazina depresiju un uzlabo miegu;</a:t>
            </a:r>
          </a:p>
          <a:p>
            <a:pPr>
              <a:buNone/>
            </a:pPr>
            <a:r>
              <a:rPr lang="lv-LV" sz="4200" dirty="0" smtClean="0">
                <a:latin typeface="Baskerville Old Face" pitchFamily="18" charset="0"/>
              </a:rPr>
              <a:t>9. Padara ādu tvirtāku, ļauj saglabāt jauneklīgumu;</a:t>
            </a:r>
          </a:p>
          <a:p>
            <a:pPr>
              <a:buNone/>
            </a:pPr>
            <a:r>
              <a:rPr lang="lv-LV" sz="4200" dirty="0" smtClean="0">
                <a:latin typeface="Baskerville Old Face" pitchFamily="18" charset="0"/>
              </a:rPr>
              <a:t>10.Vairo pašapziņu un dzīvesprieku; ļauj sasniegt eiforiju </a:t>
            </a:r>
            <a:endParaRPr lang="lv-LV" sz="4200" dirty="0" smtClean="0">
              <a:latin typeface="Baskerville Old Face" pitchFamily="18" charset="0"/>
            </a:endParaRPr>
          </a:p>
          <a:p>
            <a:pPr>
              <a:buNone/>
            </a:pPr>
            <a:r>
              <a:rPr lang="lv-LV" sz="4200" dirty="0" smtClean="0">
                <a:latin typeface="Baskerville Old Face" pitchFamily="18" charset="0"/>
              </a:rPr>
              <a:t>bez mākslīgiem apreibināšanās </a:t>
            </a:r>
            <a:r>
              <a:rPr lang="lv-LV" sz="4200" dirty="0" smtClean="0">
                <a:latin typeface="Baskerville Old Face" pitchFamily="18" charset="0"/>
              </a:rPr>
              <a:t>līdzekļiem.</a:t>
            </a:r>
          </a:p>
          <a:p>
            <a:pPr>
              <a:buNone/>
            </a:pPr>
            <a:r>
              <a:rPr lang="lv-LV" dirty="0" smtClean="0"/>
              <a:t/>
            </a:r>
            <a:br>
              <a:rPr lang="lv-LV" dirty="0" smtClean="0"/>
            </a:br>
            <a:endParaRPr lang="lv-LV" dirty="0"/>
          </a:p>
        </p:txBody>
      </p:sp>
      <p:pic>
        <p:nvPicPr>
          <p:cNvPr id="32770" name="Picture 2" descr="http://s1.sieviesuklubs.lv/cache/c4/5c/c45cb909cab927c99dfbd10e0af7ad25.jpg"/>
          <p:cNvPicPr>
            <a:picLocks noChangeAspect="1" noChangeArrowheads="1"/>
          </p:cNvPicPr>
          <p:nvPr/>
        </p:nvPicPr>
        <p:blipFill>
          <a:blip r:embed="rId2" cstate="print"/>
          <a:srcRect/>
          <a:stretch>
            <a:fillRect/>
          </a:stretch>
        </p:blipFill>
        <p:spPr bwMode="auto">
          <a:xfrm>
            <a:off x="6156176" y="4149080"/>
            <a:ext cx="2772816" cy="194312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14400" y="274638"/>
            <a:ext cx="7772400" cy="994122"/>
          </a:xfrm>
        </p:spPr>
        <p:txBody>
          <a:bodyPr/>
          <a:lstStyle/>
          <a:p>
            <a:r>
              <a:rPr lang="lv-LV" dirty="0" smtClean="0">
                <a:solidFill>
                  <a:srgbClr val="FF0000"/>
                </a:solidFill>
                <a:latin typeface="Baskerville Old Face" pitchFamily="18" charset="0"/>
              </a:rPr>
              <a:t>Ķermeņa maskas apmeklējot pirti</a:t>
            </a:r>
            <a:endParaRPr lang="lv-LV" dirty="0">
              <a:solidFill>
                <a:srgbClr val="FF0000"/>
              </a:solidFill>
              <a:latin typeface="Baskerville Old Face" pitchFamily="18" charset="0"/>
            </a:endParaRPr>
          </a:p>
        </p:txBody>
      </p:sp>
      <p:sp>
        <p:nvSpPr>
          <p:cNvPr id="3" name="Satura vietturis 2"/>
          <p:cNvSpPr>
            <a:spLocks noGrp="1"/>
          </p:cNvSpPr>
          <p:nvPr>
            <p:ph sz="quarter" idx="1"/>
          </p:nvPr>
        </p:nvSpPr>
        <p:spPr/>
        <p:txBody>
          <a:bodyPr/>
          <a:lstStyle/>
          <a:p>
            <a:r>
              <a:rPr lang="lv-LV" b="1" u="sng" dirty="0" smtClean="0">
                <a:solidFill>
                  <a:srgbClr val="FF0000"/>
                </a:solidFill>
                <a:latin typeface="Baskerville Old Face" pitchFamily="18" charset="0"/>
              </a:rPr>
              <a:t>Medus un sāls ķermeņa maska.</a:t>
            </a:r>
            <a:endParaRPr lang="lv-LV" u="sng" dirty="0" smtClean="0">
              <a:solidFill>
                <a:srgbClr val="FF0000"/>
              </a:solidFill>
              <a:latin typeface="Baskerville Old Face" pitchFamily="18" charset="0"/>
            </a:endParaRPr>
          </a:p>
          <a:p>
            <a:pPr>
              <a:buNone/>
            </a:pPr>
            <a:r>
              <a:rPr lang="lv-LV" dirty="0" smtClean="0">
                <a:latin typeface="Baskerville Old Face" pitchFamily="18" charset="0"/>
              </a:rPr>
              <a:t>Vajadzīgs </a:t>
            </a:r>
            <a:r>
              <a:rPr lang="lv-LV" dirty="0" smtClean="0">
                <a:latin typeface="Baskerville Old Face" pitchFamily="18" charset="0"/>
              </a:rPr>
              <a:t>pāris ēdamkarotes medus un ½ ēdamkaroti </a:t>
            </a:r>
            <a:r>
              <a:rPr lang="lv-LV" dirty="0" smtClean="0">
                <a:latin typeface="Baskerville Old Face" pitchFamily="18" charset="0"/>
              </a:rPr>
              <a:t>sāls,</a:t>
            </a:r>
          </a:p>
          <a:p>
            <a:pPr>
              <a:buNone/>
            </a:pPr>
            <a:r>
              <a:rPr lang="lv-LV" dirty="0" smtClean="0">
                <a:latin typeface="Baskerville Old Face" pitchFamily="18" charset="0"/>
              </a:rPr>
              <a:t>sajauc </a:t>
            </a:r>
            <a:r>
              <a:rPr lang="lv-LV" dirty="0" smtClean="0">
                <a:latin typeface="Baskerville Old Face" pitchFamily="18" charset="0"/>
              </a:rPr>
              <a:t>šos ingredientus. Masējošām kustībām zied </a:t>
            </a:r>
            <a:r>
              <a:rPr lang="lv-LV" dirty="0" smtClean="0">
                <a:latin typeface="Baskerville Old Face" pitchFamily="18" charset="0"/>
              </a:rPr>
              <a:t>uz</a:t>
            </a:r>
          </a:p>
          <a:p>
            <a:pPr>
              <a:buNone/>
            </a:pPr>
            <a:r>
              <a:rPr lang="lv-LV" dirty="0" smtClean="0">
                <a:latin typeface="Baskerville Old Face" pitchFamily="18" charset="0"/>
              </a:rPr>
              <a:t>ķermeņa un</a:t>
            </a:r>
            <a:r>
              <a:rPr lang="lv-LV" dirty="0" smtClean="0">
                <a:latin typeface="Baskerville Old Face" pitchFamily="18" charset="0"/>
              </a:rPr>
              <a:t>, pēc 10 minūtēm noskalo</a:t>
            </a:r>
            <a:r>
              <a:rPr lang="lv-LV" dirty="0" smtClean="0">
                <a:latin typeface="Baskerville Old Face" pitchFamily="18" charset="0"/>
              </a:rPr>
              <a:t>. Šī </a:t>
            </a:r>
            <a:r>
              <a:rPr lang="lv-LV" dirty="0" smtClean="0">
                <a:latin typeface="Baskerville Old Face" pitchFamily="18" charset="0"/>
              </a:rPr>
              <a:t>maska ļoti </a:t>
            </a:r>
            <a:r>
              <a:rPr lang="lv-LV" dirty="0" smtClean="0">
                <a:latin typeface="Baskerville Old Face" pitchFamily="18" charset="0"/>
              </a:rPr>
              <a:t>labi</a:t>
            </a:r>
          </a:p>
          <a:p>
            <a:pPr>
              <a:buNone/>
            </a:pPr>
            <a:r>
              <a:rPr lang="lv-LV" dirty="0" smtClean="0">
                <a:latin typeface="Baskerville Old Face" pitchFamily="18" charset="0"/>
              </a:rPr>
              <a:t>atvērs un attīrīs </a:t>
            </a:r>
            <a:r>
              <a:rPr lang="lv-LV" dirty="0" smtClean="0">
                <a:latin typeface="Baskerville Old Face" pitchFamily="18" charset="0"/>
              </a:rPr>
              <a:t>poras, kā arī veicinās pārējo </a:t>
            </a:r>
            <a:r>
              <a:rPr lang="lv-LV" dirty="0" smtClean="0">
                <a:latin typeface="Baskerville Old Face" pitchFamily="18" charset="0"/>
              </a:rPr>
              <a:t>pirts</a:t>
            </a:r>
          </a:p>
          <a:p>
            <a:pPr>
              <a:buNone/>
            </a:pPr>
            <a:r>
              <a:rPr lang="lv-LV" dirty="0" smtClean="0">
                <a:latin typeface="Baskerville Old Face" pitchFamily="18" charset="0"/>
              </a:rPr>
              <a:t>p</a:t>
            </a:r>
            <a:r>
              <a:rPr lang="lv-LV" dirty="0" smtClean="0">
                <a:latin typeface="Baskerville Old Face" pitchFamily="18" charset="0"/>
              </a:rPr>
              <a:t>rocedūru efektivitāti</a:t>
            </a:r>
            <a:r>
              <a:rPr lang="lv-LV" dirty="0" smtClean="0">
                <a:latin typeface="Baskerville Old Face" pitchFamily="18" charset="0"/>
              </a:rPr>
              <a:t>!</a:t>
            </a:r>
          </a:p>
          <a:p>
            <a:endParaRPr lang="lv-LV" dirty="0"/>
          </a:p>
        </p:txBody>
      </p:sp>
      <p:pic>
        <p:nvPicPr>
          <p:cNvPr id="33794" name="Picture 2" descr="https://fbcdn-sphotos-b-a.akamaihd.net/hphotos-ak-frc3/t1.0-9/s403x403/10167918_1451595551744743_888406558_n.jpg"/>
          <p:cNvPicPr>
            <a:picLocks noChangeAspect="1" noChangeArrowheads="1"/>
          </p:cNvPicPr>
          <p:nvPr/>
        </p:nvPicPr>
        <p:blipFill>
          <a:blip r:embed="rId2" cstate="print"/>
          <a:srcRect/>
          <a:stretch>
            <a:fillRect/>
          </a:stretch>
        </p:blipFill>
        <p:spPr bwMode="auto">
          <a:xfrm>
            <a:off x="2339752" y="4221088"/>
            <a:ext cx="3838575" cy="23145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p:cNvSpPr>
            <a:spLocks noGrp="1"/>
          </p:cNvSpPr>
          <p:nvPr>
            <p:ph sz="quarter" idx="1"/>
          </p:nvPr>
        </p:nvSpPr>
        <p:spPr>
          <a:xfrm>
            <a:off x="611560" y="260648"/>
            <a:ext cx="7772400" cy="4572000"/>
          </a:xfrm>
        </p:spPr>
        <p:txBody>
          <a:bodyPr/>
          <a:lstStyle/>
          <a:p>
            <a:r>
              <a:rPr lang="lv-LV" b="1" u="sng" dirty="0" smtClean="0">
                <a:solidFill>
                  <a:srgbClr val="FF0000"/>
                </a:solidFill>
                <a:latin typeface="Baskerville Old Face" pitchFamily="18" charset="0"/>
              </a:rPr>
              <a:t>Attīrošā sejas maska.</a:t>
            </a:r>
            <a:endParaRPr lang="lv-LV" u="sng" dirty="0" smtClean="0">
              <a:solidFill>
                <a:srgbClr val="FF0000"/>
              </a:solidFill>
              <a:latin typeface="Baskerville Old Face" pitchFamily="18" charset="0"/>
            </a:endParaRPr>
          </a:p>
          <a:p>
            <a:pPr>
              <a:buNone/>
            </a:pPr>
            <a:r>
              <a:rPr lang="lv-LV" dirty="0" smtClean="0">
                <a:latin typeface="Baskerville Old Face" pitchFamily="18" charset="0"/>
              </a:rPr>
              <a:t>Auzu </a:t>
            </a:r>
            <a:r>
              <a:rPr lang="lv-LV" dirty="0" smtClean="0">
                <a:latin typeface="Baskerville Old Face" pitchFamily="18" charset="0"/>
              </a:rPr>
              <a:t>pārslas (pusglāzi) pārlej ar siltu pienu un </a:t>
            </a:r>
            <a:r>
              <a:rPr lang="lv-LV" dirty="0" smtClean="0">
                <a:latin typeface="Baskerville Old Face" pitchFamily="18" charset="0"/>
              </a:rPr>
              <a:t>pievieno</a:t>
            </a:r>
          </a:p>
          <a:p>
            <a:pPr>
              <a:buNone/>
            </a:pPr>
            <a:r>
              <a:rPr lang="lv-LV" dirty="0" smtClean="0">
                <a:latin typeface="Baskerville Old Face" pitchFamily="18" charset="0"/>
              </a:rPr>
              <a:t>tējkaroti </a:t>
            </a:r>
            <a:r>
              <a:rPr lang="lv-LV" dirty="0" smtClean="0">
                <a:latin typeface="Baskerville Old Face" pitchFamily="18" charset="0"/>
              </a:rPr>
              <a:t>medus. Pienu </a:t>
            </a:r>
            <a:r>
              <a:rPr lang="lv-LV" dirty="0" smtClean="0">
                <a:latin typeface="Baskerville Old Face" pitchFamily="18" charset="0"/>
              </a:rPr>
              <a:t>nedrīkst liet </a:t>
            </a:r>
            <a:r>
              <a:rPr lang="lv-LV" dirty="0" smtClean="0">
                <a:latin typeface="Baskerville Old Face" pitchFamily="18" charset="0"/>
              </a:rPr>
              <a:t>daudz, </a:t>
            </a:r>
            <a:r>
              <a:rPr lang="lv-LV" dirty="0" smtClean="0">
                <a:latin typeface="Baskerville Old Face" pitchFamily="18" charset="0"/>
              </a:rPr>
              <a:t>tā, </a:t>
            </a:r>
            <a:r>
              <a:rPr lang="lv-LV" dirty="0" smtClean="0">
                <a:latin typeface="Baskerville Old Face" pitchFamily="18" charset="0"/>
              </a:rPr>
              <a:t>lai </a:t>
            </a:r>
            <a:r>
              <a:rPr lang="lv-LV" dirty="0" smtClean="0">
                <a:latin typeface="Baskerville Old Face" pitchFamily="18" charset="0"/>
              </a:rPr>
              <a:t>iegūtā</a:t>
            </a:r>
          </a:p>
          <a:p>
            <a:pPr>
              <a:buNone/>
            </a:pPr>
            <a:r>
              <a:rPr lang="lv-LV" dirty="0" smtClean="0">
                <a:latin typeface="Baskerville Old Face" pitchFamily="18" charset="0"/>
              </a:rPr>
              <a:t>masa ir biezas </a:t>
            </a:r>
            <a:r>
              <a:rPr lang="lv-LV" dirty="0" smtClean="0">
                <a:latin typeface="Baskerville Old Face" pitchFamily="18" charset="0"/>
              </a:rPr>
              <a:t>konsistences, pretējā gadījumā to būs </a:t>
            </a:r>
            <a:r>
              <a:rPr lang="lv-LV" dirty="0" smtClean="0">
                <a:latin typeface="Baskerville Old Face" pitchFamily="18" charset="0"/>
              </a:rPr>
              <a:t>grūti</a:t>
            </a:r>
          </a:p>
          <a:p>
            <a:pPr>
              <a:buNone/>
            </a:pPr>
            <a:r>
              <a:rPr lang="lv-LV" dirty="0" smtClean="0">
                <a:latin typeface="Baskerville Old Face" pitchFamily="18" charset="0"/>
              </a:rPr>
              <a:t>uzklāt. Iegūto maisījumu </a:t>
            </a:r>
            <a:r>
              <a:rPr lang="lv-LV" dirty="0" smtClean="0">
                <a:latin typeface="Baskerville Old Face" pitchFamily="18" charset="0"/>
              </a:rPr>
              <a:t>zied uz sejas un atstāj </a:t>
            </a:r>
            <a:r>
              <a:rPr lang="lv-LV" dirty="0" smtClean="0">
                <a:latin typeface="Baskerville Old Face" pitchFamily="18" charset="0"/>
              </a:rPr>
              <a:t>iedarboties</a:t>
            </a:r>
          </a:p>
          <a:p>
            <a:pPr>
              <a:buNone/>
            </a:pPr>
            <a:r>
              <a:rPr lang="lv-LV" dirty="0" smtClean="0">
                <a:latin typeface="Baskerville Old Face" pitchFamily="18" charset="0"/>
              </a:rPr>
              <a:t>15</a:t>
            </a:r>
            <a:r>
              <a:rPr lang="lv-LV" dirty="0" smtClean="0">
                <a:latin typeface="Baskerville Old Face" pitchFamily="18" charset="0"/>
              </a:rPr>
              <a:t> </a:t>
            </a:r>
            <a:r>
              <a:rPr lang="lv-LV" dirty="0" smtClean="0">
                <a:latin typeface="Baskerville Old Face" pitchFamily="18" charset="0"/>
              </a:rPr>
              <a:t>minūtes. Noskalo </a:t>
            </a:r>
            <a:r>
              <a:rPr lang="lv-LV" dirty="0" smtClean="0">
                <a:latin typeface="Baskerville Old Face" pitchFamily="18" charset="0"/>
              </a:rPr>
              <a:t>ar siltu ūdeni.</a:t>
            </a:r>
          </a:p>
          <a:p>
            <a:endParaRPr lang="lv-LV" dirty="0"/>
          </a:p>
        </p:txBody>
      </p:sp>
      <p:pic>
        <p:nvPicPr>
          <p:cNvPr id="34818" name="Picture 2" descr="http://www.stilaparks.lv/images/content/big/pic503707ebce5c0.jpg"/>
          <p:cNvPicPr>
            <a:picLocks noChangeAspect="1" noChangeArrowheads="1"/>
          </p:cNvPicPr>
          <p:nvPr/>
        </p:nvPicPr>
        <p:blipFill>
          <a:blip r:embed="rId2" cstate="print"/>
          <a:srcRect/>
          <a:stretch>
            <a:fillRect/>
          </a:stretch>
        </p:blipFill>
        <p:spPr bwMode="auto">
          <a:xfrm>
            <a:off x="2051720" y="3140968"/>
            <a:ext cx="4457700" cy="33051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755576" y="332656"/>
            <a:ext cx="7772400" cy="4572000"/>
          </a:xfrm>
        </p:spPr>
        <p:txBody>
          <a:bodyPr/>
          <a:lstStyle/>
          <a:p>
            <a:r>
              <a:rPr lang="lv-LV" b="1" u="sng" dirty="0" smtClean="0">
                <a:solidFill>
                  <a:srgbClr val="FF0000"/>
                </a:solidFill>
                <a:latin typeface="Baskerville Old Face" pitchFamily="18" charset="0"/>
              </a:rPr>
              <a:t>Barojošā sejas maska.</a:t>
            </a:r>
            <a:endParaRPr lang="lv-LV" u="sng" dirty="0" smtClean="0">
              <a:solidFill>
                <a:srgbClr val="FF0000"/>
              </a:solidFill>
              <a:latin typeface="Baskerville Old Face" pitchFamily="18" charset="0"/>
            </a:endParaRPr>
          </a:p>
          <a:p>
            <a:pPr>
              <a:buNone/>
            </a:pPr>
            <a:r>
              <a:rPr lang="lv-LV" dirty="0" smtClean="0">
                <a:latin typeface="Baskerville Old Face" pitchFamily="18" charset="0"/>
              </a:rPr>
              <a:t>Olas </a:t>
            </a:r>
            <a:r>
              <a:rPr lang="lv-LV" dirty="0" smtClean="0">
                <a:latin typeface="Baskerville Old Face" pitchFamily="18" charset="0"/>
              </a:rPr>
              <a:t>dzeltenumu sajauc ar tējkaroti olīvu vai </a:t>
            </a:r>
            <a:r>
              <a:rPr lang="lv-LV" dirty="0" smtClean="0">
                <a:latin typeface="Baskerville Old Face" pitchFamily="18" charset="0"/>
              </a:rPr>
              <a:t>mandeļu</a:t>
            </a:r>
          </a:p>
          <a:p>
            <a:pPr>
              <a:buNone/>
            </a:pPr>
            <a:r>
              <a:rPr lang="lv-LV" dirty="0" smtClean="0">
                <a:latin typeface="Baskerville Old Face" pitchFamily="18" charset="0"/>
              </a:rPr>
              <a:t>eļļas </a:t>
            </a:r>
            <a:r>
              <a:rPr lang="lv-LV" dirty="0" smtClean="0">
                <a:latin typeface="Baskerville Old Face" pitchFamily="18" charset="0"/>
              </a:rPr>
              <a:t>un pievieno desmit gramus rauga. Visas </a:t>
            </a:r>
            <a:r>
              <a:rPr lang="lv-LV" dirty="0" smtClean="0">
                <a:latin typeface="Baskerville Old Face" pitchFamily="18" charset="0"/>
              </a:rPr>
              <a:t>sastāvdaļas</a:t>
            </a:r>
          </a:p>
          <a:p>
            <a:pPr>
              <a:buNone/>
            </a:pPr>
            <a:r>
              <a:rPr lang="lv-LV" dirty="0" smtClean="0">
                <a:latin typeface="Baskerville Old Face" pitchFamily="18" charset="0"/>
              </a:rPr>
              <a:t>samaisi </a:t>
            </a:r>
            <a:r>
              <a:rPr lang="lv-LV" dirty="0" smtClean="0">
                <a:latin typeface="Baskerville Old Face" pitchFamily="18" charset="0"/>
              </a:rPr>
              <a:t>un zied uz sejas. Masku atstāj iedarboties </a:t>
            </a:r>
            <a:r>
              <a:rPr lang="lv-LV" dirty="0" smtClean="0">
                <a:latin typeface="Baskerville Old Face" pitchFamily="18" charset="0"/>
              </a:rPr>
              <a:t>15</a:t>
            </a:r>
          </a:p>
          <a:p>
            <a:pPr>
              <a:buNone/>
            </a:pPr>
            <a:r>
              <a:rPr lang="lv-LV" dirty="0" smtClean="0">
                <a:latin typeface="Baskerville Old Face" pitchFamily="18" charset="0"/>
              </a:rPr>
              <a:t>minūtes</a:t>
            </a:r>
            <a:r>
              <a:rPr lang="lv-LV" dirty="0" smtClean="0">
                <a:latin typeface="Baskerville Old Face" pitchFamily="18" charset="0"/>
              </a:rPr>
              <a:t>. Noskalo ar siltu ūdeni.</a:t>
            </a:r>
          </a:p>
          <a:p>
            <a:endParaRPr lang="lv-LV" dirty="0"/>
          </a:p>
        </p:txBody>
      </p:sp>
      <p:pic>
        <p:nvPicPr>
          <p:cNvPr id="35842" name="Picture 2" descr="http://www.sievietespasaule.lv/img/news/general/1377752048_llll.jpg"/>
          <p:cNvPicPr>
            <a:picLocks noChangeAspect="1" noChangeArrowheads="1"/>
          </p:cNvPicPr>
          <p:nvPr/>
        </p:nvPicPr>
        <p:blipFill>
          <a:blip r:embed="rId2" cstate="print"/>
          <a:srcRect/>
          <a:stretch>
            <a:fillRect/>
          </a:stretch>
        </p:blipFill>
        <p:spPr bwMode="auto">
          <a:xfrm>
            <a:off x="2267744" y="2996952"/>
            <a:ext cx="3810000" cy="2857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solidFill>
                  <a:srgbClr val="FF3300"/>
                </a:solidFill>
                <a:latin typeface="Baskerville Old Face" pitchFamily="18" charset="0"/>
              </a:rPr>
              <a:t>Pirts formulējums</a:t>
            </a:r>
            <a:endParaRPr lang="lv-LV" dirty="0">
              <a:solidFill>
                <a:srgbClr val="FF3300"/>
              </a:solidFill>
              <a:latin typeface="Baskerville Old Face" pitchFamily="18" charset="0"/>
            </a:endParaRPr>
          </a:p>
        </p:txBody>
      </p:sp>
      <p:sp>
        <p:nvSpPr>
          <p:cNvPr id="3" name="Satura vietturis 2"/>
          <p:cNvSpPr>
            <a:spLocks noGrp="1"/>
          </p:cNvSpPr>
          <p:nvPr>
            <p:ph sz="quarter" idx="1"/>
          </p:nvPr>
        </p:nvSpPr>
        <p:spPr/>
        <p:txBody>
          <a:bodyPr>
            <a:normAutofit fontScale="92500" lnSpcReduction="10000"/>
          </a:bodyPr>
          <a:lstStyle/>
          <a:p>
            <a:pPr>
              <a:buNone/>
            </a:pPr>
            <a:r>
              <a:rPr lang="lv-LV" dirty="0" smtClean="0">
                <a:latin typeface="Baskerville Old Face" pitchFamily="18" charset="0"/>
              </a:rPr>
              <a:t>Cilvēki kopš seniem laikiem ir gājuši pirtī dažādu motīvu\</a:t>
            </a:r>
          </a:p>
          <a:p>
            <a:pPr>
              <a:buNone/>
            </a:pPr>
            <a:r>
              <a:rPr lang="lv-LV" dirty="0" smtClean="0">
                <a:latin typeface="Baskerville Old Face" pitchFamily="18" charset="0"/>
              </a:rPr>
              <a:t>vadīti:</a:t>
            </a:r>
          </a:p>
          <a:p>
            <a:r>
              <a:rPr lang="lv-LV" dirty="0" smtClean="0">
                <a:latin typeface="Baskerville Old Face" pitchFamily="18" charset="0"/>
              </a:rPr>
              <a:t>reliģisku;</a:t>
            </a:r>
          </a:p>
          <a:p>
            <a:r>
              <a:rPr lang="lv-LV" dirty="0" smtClean="0">
                <a:latin typeface="Baskerville Old Face" pitchFamily="18" charset="0"/>
              </a:rPr>
              <a:t>dziedniecisku;</a:t>
            </a:r>
          </a:p>
          <a:p>
            <a:r>
              <a:rPr lang="lv-LV" dirty="0" smtClean="0">
                <a:latin typeface="Baskerville Old Face" pitchFamily="18" charset="0"/>
              </a:rPr>
              <a:t>mazgāšanās;</a:t>
            </a:r>
          </a:p>
          <a:p>
            <a:r>
              <a:rPr lang="lv-LV" dirty="0" smtClean="0">
                <a:latin typeface="Baskerville Old Face" pitchFamily="18" charset="0"/>
              </a:rPr>
              <a:t>atpūtas;</a:t>
            </a:r>
          </a:p>
          <a:p>
            <a:r>
              <a:rPr lang="lv-LV" dirty="0" smtClean="0">
                <a:latin typeface="Baskerville Old Face" pitchFamily="18" charset="0"/>
              </a:rPr>
              <a:t>sociālu.</a:t>
            </a:r>
          </a:p>
          <a:p>
            <a:pPr>
              <a:buNone/>
            </a:pPr>
            <a:r>
              <a:rPr lang="lv-LV" dirty="0" smtClean="0">
                <a:latin typeface="Baskerville Old Face" pitchFamily="18" charset="0"/>
              </a:rPr>
              <a:t>Pirts kā procedūra ir ķermeņa pakļaušana augstai </a:t>
            </a:r>
            <a:r>
              <a:rPr lang="lv-LV" dirty="0" err="1" smtClean="0">
                <a:latin typeface="Baskerville Old Face" pitchFamily="18" charset="0"/>
              </a:rPr>
              <a:t>temperatūtai</a:t>
            </a:r>
            <a:endParaRPr lang="lv-LV" dirty="0" smtClean="0">
              <a:latin typeface="Baskerville Old Face" pitchFamily="18" charset="0"/>
            </a:endParaRPr>
          </a:p>
          <a:p>
            <a:pPr>
              <a:buNone/>
            </a:pPr>
            <a:r>
              <a:rPr lang="lv-LV" dirty="0" smtClean="0">
                <a:latin typeface="Baskerville Old Face" pitchFamily="18" charset="0"/>
              </a:rPr>
              <a:t>ar mērķi izsaukt svīšanu. Ar sviedriem no </a:t>
            </a:r>
            <a:r>
              <a:rPr lang="lv-LV" dirty="0" err="1" smtClean="0">
                <a:latin typeface="Baskerville Old Face" pitchFamily="18" charset="0"/>
              </a:rPr>
              <a:t>organsima</a:t>
            </a:r>
            <a:r>
              <a:rPr lang="lv-LV" dirty="0" smtClean="0">
                <a:latin typeface="Baskerville Old Face" pitchFamily="18" charset="0"/>
              </a:rPr>
              <a:t> tiek</a:t>
            </a:r>
          </a:p>
          <a:p>
            <a:pPr>
              <a:buNone/>
            </a:pPr>
            <a:r>
              <a:rPr lang="lv-LV" dirty="0" smtClean="0">
                <a:latin typeface="Baskerville Old Face" pitchFamily="18" charset="0"/>
              </a:rPr>
              <a:t>izvadītas nevajadzīgas vielas. Karstums kalpo arī kā muskuļus</a:t>
            </a:r>
          </a:p>
          <a:p>
            <a:pPr>
              <a:buNone/>
            </a:pPr>
            <a:r>
              <a:rPr lang="lv-LV" dirty="0" smtClean="0">
                <a:latin typeface="Baskerville Old Face" pitchFamily="18" charset="0"/>
              </a:rPr>
              <a:t>atslābinošs un muskuļu sāpes remdējošs līdzeklis.</a:t>
            </a:r>
          </a:p>
          <a:p>
            <a:endParaRPr lang="lv-LV" dirty="0"/>
          </a:p>
        </p:txBody>
      </p:sp>
      <p:pic>
        <p:nvPicPr>
          <p:cNvPr id="3074" name="Picture 2" descr="http://www.blaizas.lv/content/galerija/9.jpg"/>
          <p:cNvPicPr>
            <a:picLocks noChangeAspect="1" noChangeArrowheads="1"/>
          </p:cNvPicPr>
          <p:nvPr/>
        </p:nvPicPr>
        <p:blipFill>
          <a:blip r:embed="rId2" cstate="print"/>
          <a:srcRect/>
          <a:stretch>
            <a:fillRect/>
          </a:stretch>
        </p:blipFill>
        <p:spPr bwMode="auto">
          <a:xfrm>
            <a:off x="3635896" y="1964837"/>
            <a:ext cx="3168352" cy="211223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539552" y="188640"/>
            <a:ext cx="7772400" cy="4572000"/>
          </a:xfrm>
        </p:spPr>
        <p:txBody>
          <a:bodyPr>
            <a:normAutofit fontScale="92500"/>
          </a:bodyPr>
          <a:lstStyle/>
          <a:p>
            <a:r>
              <a:rPr lang="lv-LV" dirty="0" smtClean="0">
                <a:latin typeface="Baskerville Old Face" pitchFamily="18" charset="0"/>
              </a:rPr>
              <a:t>Atmosfēras stāvokli raksturo temperatūra un relatīvais mitrums. Mitrums ir mainīgs, </a:t>
            </a:r>
            <a:r>
              <a:rPr lang="lv-LV" b="1" dirty="0" smtClean="0">
                <a:latin typeface="Baskerville Old Face" pitchFamily="18" charset="0"/>
              </a:rPr>
              <a:t>no 0 - 100%. </a:t>
            </a:r>
            <a:r>
              <a:rPr lang="lv-LV" dirty="0" smtClean="0">
                <a:latin typeface="Baskerville Old Face" pitchFamily="18" charset="0"/>
              </a:rPr>
              <a:t>Gaisa temperatūra dažādās pirtīs mainās no </a:t>
            </a:r>
            <a:r>
              <a:rPr lang="lv-LV" b="1" dirty="0" smtClean="0">
                <a:latin typeface="Baskerville Old Face" pitchFamily="18" charset="0"/>
              </a:rPr>
              <a:t>30 – </a:t>
            </a:r>
            <a:r>
              <a:rPr lang="lv-LV" b="1" dirty="0" smtClean="0"/>
              <a:t>150° C.</a:t>
            </a:r>
          </a:p>
          <a:p>
            <a:r>
              <a:rPr lang="lv-LV" dirty="0" smtClean="0">
                <a:latin typeface="Baskerville Old Face" pitchFamily="18" charset="0"/>
              </a:rPr>
              <a:t>Šajā lielumu diapazonā nosacīti var sadalīt pirtis:</a:t>
            </a:r>
          </a:p>
          <a:p>
            <a:pPr>
              <a:buFont typeface="Wingdings" pitchFamily="2" charset="2"/>
              <a:buChar char="Ø"/>
            </a:pPr>
            <a:r>
              <a:rPr lang="lv-LV" b="1" dirty="0" smtClean="0">
                <a:latin typeface="Baskerville Old Face" pitchFamily="18" charset="0"/>
              </a:rPr>
              <a:t>Sausā gaisa pirts </a:t>
            </a:r>
            <a:r>
              <a:rPr lang="lv-LV" dirty="0" smtClean="0">
                <a:latin typeface="Baskerville Old Face" pitchFamily="18" charset="0"/>
              </a:rPr>
              <a:t>– temp. 90 – 110° C, mitrums 5% – 10%; praktizē arī – temp. 120 – 140° C, mitrums 5% – 10%;</a:t>
            </a:r>
          </a:p>
          <a:p>
            <a:pPr>
              <a:buFont typeface="Wingdings" pitchFamily="2" charset="2"/>
              <a:buChar char="Ø"/>
            </a:pPr>
            <a:r>
              <a:rPr lang="lv-LV" b="1" dirty="0" smtClean="0">
                <a:latin typeface="Baskerville Old Face" pitchFamily="18" charset="0"/>
              </a:rPr>
              <a:t>Mitrā gaisa pirts </a:t>
            </a:r>
            <a:r>
              <a:rPr lang="lv-LV" dirty="0" smtClean="0">
                <a:latin typeface="Baskerville Old Face" pitchFamily="18" charset="0"/>
              </a:rPr>
              <a:t>- temp. 75 – 90° C, mitrums 20 – 35%;</a:t>
            </a:r>
          </a:p>
          <a:p>
            <a:pPr>
              <a:buFont typeface="Wingdings" pitchFamily="2" charset="2"/>
              <a:buChar char="Ø"/>
            </a:pPr>
            <a:r>
              <a:rPr lang="lv-LV" b="1" dirty="0" smtClean="0">
                <a:latin typeface="Baskerville Old Face" pitchFamily="18" charset="0"/>
              </a:rPr>
              <a:t>Tvaika pirts </a:t>
            </a:r>
            <a:r>
              <a:rPr lang="lv-LV" dirty="0" smtClean="0">
                <a:latin typeface="Baskerville Old Face" pitchFamily="18" charset="0"/>
              </a:rPr>
              <a:t>- temp. 45 – 65° C, mitrums 40% – 65%; praktizē arī – temp. 65° C, mitrums 65%; praktizē arī – temp. 70° C, mitrums 65%;</a:t>
            </a:r>
          </a:p>
          <a:p>
            <a:pPr>
              <a:buFont typeface="Wingdings" pitchFamily="2" charset="2"/>
              <a:buChar char="Ø"/>
            </a:pPr>
            <a:r>
              <a:rPr lang="lv-LV" b="1" dirty="0" smtClean="0">
                <a:latin typeface="Baskerville Old Face" pitchFamily="18" charset="0"/>
              </a:rPr>
              <a:t>Tvaika (ūdens) pirts </a:t>
            </a:r>
            <a:r>
              <a:rPr lang="lv-LV" dirty="0" smtClean="0">
                <a:latin typeface="Baskerville Old Face" pitchFamily="18" charset="0"/>
              </a:rPr>
              <a:t>- temp. 40 – 45° C, mitrums 100%;</a:t>
            </a:r>
          </a:p>
          <a:p>
            <a:endParaRPr lang="lv-LV" dirty="0"/>
          </a:p>
        </p:txBody>
      </p:sp>
      <p:pic>
        <p:nvPicPr>
          <p:cNvPr id="2050" name="Picture 2" descr="http://www.pristineblue.lt/imgs/20070531_sauna5.jpg.jpg"/>
          <p:cNvPicPr>
            <a:picLocks noChangeAspect="1" noChangeArrowheads="1"/>
          </p:cNvPicPr>
          <p:nvPr/>
        </p:nvPicPr>
        <p:blipFill>
          <a:blip r:embed="rId2" cstate="print"/>
          <a:srcRect/>
          <a:stretch>
            <a:fillRect/>
          </a:stretch>
        </p:blipFill>
        <p:spPr bwMode="auto">
          <a:xfrm>
            <a:off x="1331640" y="4653136"/>
            <a:ext cx="2736304" cy="2052228"/>
          </a:xfrm>
          <a:prstGeom prst="rect">
            <a:avLst/>
          </a:prstGeom>
          <a:noFill/>
        </p:spPr>
      </p:pic>
      <p:pic>
        <p:nvPicPr>
          <p:cNvPr id="2052" name="Picture 4" descr="http://www.aloha.lv/box/images/x23.jpg"/>
          <p:cNvPicPr>
            <a:picLocks noChangeAspect="1" noChangeArrowheads="1"/>
          </p:cNvPicPr>
          <p:nvPr/>
        </p:nvPicPr>
        <p:blipFill>
          <a:blip r:embed="rId3" cstate="print"/>
          <a:srcRect/>
          <a:stretch>
            <a:fillRect/>
          </a:stretch>
        </p:blipFill>
        <p:spPr bwMode="auto">
          <a:xfrm>
            <a:off x="4427984" y="4679299"/>
            <a:ext cx="2987824" cy="20367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683568" y="548680"/>
            <a:ext cx="7772400" cy="6048672"/>
          </a:xfrm>
        </p:spPr>
        <p:txBody>
          <a:bodyPr>
            <a:normAutofit lnSpcReduction="10000"/>
          </a:bodyPr>
          <a:lstStyle/>
          <a:p>
            <a:r>
              <a:rPr lang="lv-LV" dirty="0" smtClean="0">
                <a:latin typeface="Baskerville Old Face" pitchFamily="18" charset="0"/>
              </a:rPr>
              <a:t>Uzskata, ka </a:t>
            </a:r>
            <a:r>
              <a:rPr lang="lv-LV" b="1" dirty="0" smtClean="0">
                <a:latin typeface="Baskerville Old Face" pitchFamily="18" charset="0"/>
              </a:rPr>
              <a:t>mitrās un ūdens pirtis </a:t>
            </a:r>
            <a:r>
              <a:rPr lang="lv-LV" dirty="0" smtClean="0">
                <a:latin typeface="Baskerville Old Face" pitchFamily="18" charset="0"/>
              </a:rPr>
              <a:t>(piem., japāņu pirtis) mazāk efektīvi atjauno darbaspējas. Organisma termoregulācijas sistēma dažādi reaģē atkarībā no gaisa mitruma. Sauss gaiss atvieglo mitruma iztvaikošanu no ādas virskārtas, elpošanas ceļiem un plaušām, mazāk intensīvi sakarsē audus, neizmainās gāzu apmaiņa plaušās, kopumā ņemot, atvieglo termoregulācijas procesus, un vieglāk ir izturams karstums.</a:t>
            </a:r>
          </a:p>
          <a:p>
            <a:r>
              <a:rPr lang="lv-LV" dirty="0" smtClean="0">
                <a:latin typeface="Baskerville Old Face" pitchFamily="18" charset="0"/>
              </a:rPr>
              <a:t>Pretēja ir mitra gaisa iedarbība. Tomēr nevar teikt, ka tvaika pirts nebūtu vēlama cilvēka organismam. Tai ir lieliska higiēniska iedarbība, norūdīšanās iespējas. </a:t>
            </a:r>
            <a:r>
              <a:rPr lang="lv-LV" b="1" dirty="0" smtClean="0">
                <a:latin typeface="Baskerville Old Face" pitchFamily="18" charset="0"/>
              </a:rPr>
              <a:t>Sausās pirtis </a:t>
            </a:r>
            <a:r>
              <a:rPr lang="lv-LV" dirty="0" smtClean="0">
                <a:latin typeface="Baskerville Old Face" pitchFamily="18" charset="0"/>
              </a:rPr>
              <a:t>ieteicamas mazāk norūdītiem cilvēkiem, kā arī atveseļošanās periodā, gados vecākiem cilvēkiem, sportistiem, lai atjaunotu spēku pēc fiziskas pārslodzes, kā arī </a:t>
            </a:r>
            <a:r>
              <a:rPr lang="lv-LV" dirty="0" err="1" smtClean="0">
                <a:latin typeface="Baskerville Old Face" pitchFamily="18" charset="0"/>
              </a:rPr>
              <a:t>notievēšanai</a:t>
            </a:r>
            <a:r>
              <a:rPr lang="lv-LV" dirty="0" smtClean="0">
                <a:latin typeface="Baskerville Old Face" pitchFamily="18" charset="0"/>
              </a:rPr>
              <a:t>.</a:t>
            </a:r>
            <a:endParaRPr lang="lv-LV" dirty="0">
              <a:latin typeface="Baskerville Old Fac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387424"/>
            <a:ext cx="7772400" cy="1143000"/>
          </a:xfrm>
        </p:spPr>
        <p:txBody>
          <a:bodyPr/>
          <a:lstStyle/>
          <a:p>
            <a:r>
              <a:rPr lang="lv-LV" dirty="0" smtClean="0">
                <a:solidFill>
                  <a:srgbClr val="FF0000"/>
                </a:solidFill>
                <a:latin typeface="Baskerville Old Face" pitchFamily="18" charset="0"/>
              </a:rPr>
              <a:t>Pirts evolūcija</a:t>
            </a:r>
            <a:endParaRPr lang="lv-LV" dirty="0">
              <a:solidFill>
                <a:srgbClr val="FF0000"/>
              </a:solidFill>
              <a:latin typeface="Baskerville Old Face" pitchFamily="18" charset="0"/>
            </a:endParaRPr>
          </a:p>
        </p:txBody>
      </p:sp>
      <p:sp>
        <p:nvSpPr>
          <p:cNvPr id="3" name="Satura vietturis 2"/>
          <p:cNvSpPr>
            <a:spLocks noGrp="1"/>
          </p:cNvSpPr>
          <p:nvPr>
            <p:ph sz="quarter" idx="1"/>
          </p:nvPr>
        </p:nvSpPr>
        <p:spPr>
          <a:xfrm>
            <a:off x="251520" y="692696"/>
            <a:ext cx="7772400" cy="4572000"/>
          </a:xfrm>
        </p:spPr>
        <p:txBody>
          <a:bodyPr>
            <a:normAutofit fontScale="92500"/>
          </a:bodyPr>
          <a:lstStyle/>
          <a:p>
            <a:r>
              <a:rPr lang="lv-LV" dirty="0" smtClean="0">
                <a:latin typeface="Baskerville Old Face" pitchFamily="18" charset="0"/>
              </a:rPr>
              <a:t>Arheoloģiskie izrakumi liecina, ka  jau senatnē ir pastāvējušas speciālas konstrukcijas, kuras nešauboties var uzskatīt par mūsdienu pirts pirmsākumu. Pirmatnējie cilvēki par siltuma avotu izmantoja </a:t>
            </a:r>
            <a:r>
              <a:rPr lang="lv-LV" b="1" dirty="0" smtClean="0">
                <a:latin typeface="Baskerville Old Face" pitchFamily="18" charset="0"/>
              </a:rPr>
              <a:t>karstos (termiskos) pazemes ūdeņus </a:t>
            </a:r>
            <a:r>
              <a:rPr lang="lv-LV" dirty="0" smtClean="0">
                <a:latin typeface="Baskerville Old Face" pitchFamily="18" charset="0"/>
              </a:rPr>
              <a:t>vai </a:t>
            </a:r>
            <a:r>
              <a:rPr lang="lv-LV" b="1" dirty="0" smtClean="0">
                <a:latin typeface="Baskerville Old Face" pitchFamily="18" charset="0"/>
              </a:rPr>
              <a:t>sakarsētus akmeņus</a:t>
            </a:r>
            <a:r>
              <a:rPr lang="lv-LV" dirty="0" smtClean="0">
                <a:latin typeface="Baskerville Old Face" pitchFamily="18" charset="0"/>
              </a:rPr>
              <a:t>.</a:t>
            </a:r>
          </a:p>
          <a:p>
            <a:r>
              <a:rPr lang="lv-LV" dirty="0" smtClean="0">
                <a:latin typeface="Baskerville Old Face" pitchFamily="18" charset="0"/>
              </a:rPr>
              <a:t>Nepieciešamība pēc miesas un gara tīrības daudzām tautām radusies jau ļoti sen. Skitu ciltīm pirtis bija pārvietojamas telts veidā.  Senajā Krievzemē būvēja koka pirtis. Indijā ir atklātas seno pilsētu drupas, kur vannas bija gandrīz katrā namā. Arheologi Krētas salas valdnieka mītni attiecina uz otro tūkstošgadi pirms mūsu ēras. Šajā mītnē pirts vajadzībām bija aprīkotas vairākas telpas.</a:t>
            </a:r>
            <a:endParaRPr lang="lv-LV" dirty="0">
              <a:latin typeface="Baskerville Old Face" pitchFamily="18" charset="0"/>
            </a:endParaRPr>
          </a:p>
        </p:txBody>
      </p:sp>
      <p:pic>
        <p:nvPicPr>
          <p:cNvPr id="17410" name="Picture 2" descr="http://www.krauklisi.lv/files/images/pirts.preview.jpeg"/>
          <p:cNvPicPr>
            <a:picLocks noChangeAspect="1" noChangeArrowheads="1"/>
          </p:cNvPicPr>
          <p:nvPr/>
        </p:nvPicPr>
        <p:blipFill>
          <a:blip r:embed="rId2" cstate="print"/>
          <a:srcRect/>
          <a:stretch>
            <a:fillRect/>
          </a:stretch>
        </p:blipFill>
        <p:spPr bwMode="auto">
          <a:xfrm>
            <a:off x="5652120" y="4869160"/>
            <a:ext cx="2736304" cy="18259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179512" y="692696"/>
            <a:ext cx="8640960" cy="5616624"/>
          </a:xfrm>
        </p:spPr>
        <p:txBody>
          <a:bodyPr>
            <a:normAutofit lnSpcReduction="10000"/>
          </a:bodyPr>
          <a:lstStyle/>
          <a:p>
            <a:r>
              <a:rPr lang="lv-LV" dirty="0" smtClean="0">
                <a:latin typeface="Baskerville Old Face" pitchFamily="18" charset="0"/>
              </a:rPr>
              <a:t>Daudzos senos traktātos ir aprakstīta ūdens procedūru svarīgā nozīme cilvēku dzīvē. Senie “gudrie” </a:t>
            </a:r>
            <a:r>
              <a:rPr lang="lv-LV" dirty="0" err="1" smtClean="0">
                <a:latin typeface="Baskerville Old Face" pitchFamily="18" charset="0"/>
              </a:rPr>
              <a:t>Hērodots</a:t>
            </a:r>
            <a:r>
              <a:rPr lang="lv-LV" dirty="0" smtClean="0">
                <a:latin typeface="Baskerville Old Face" pitchFamily="18" charset="0"/>
              </a:rPr>
              <a:t> un Aristotelis šim jautājumam ir pievērsušies īpaši. Viņi sprieda par valsts civilizācijas attīstību atkarībā no pirts esamības vai neesamības. Var mēģināt izsekot dažiem attīstības virzieniem. No senajiem ēģiptiešiem tradīcijas aizguva senie </a:t>
            </a:r>
            <a:r>
              <a:rPr lang="lv-LV" dirty="0" err="1" smtClean="0">
                <a:latin typeface="Baskerville Old Face" pitchFamily="18" charset="0"/>
              </a:rPr>
              <a:t>spartieši</a:t>
            </a:r>
            <a:r>
              <a:rPr lang="lv-LV" dirty="0" smtClean="0">
                <a:latin typeface="Baskerville Old Face" pitchFamily="18" charset="0"/>
              </a:rPr>
              <a:t>, tad senie grieķi, tad senie romieši un viduslaiku romieši – Bizantijas grieķi, tad tiešā ceļā mūsu senči. Šīs attīstības ceļš un pielietošanas paņēmiens, kad tiek </a:t>
            </a:r>
            <a:r>
              <a:rPr lang="lv-LV" b="1" dirty="0" smtClean="0">
                <a:latin typeface="Baskerville Old Face" pitchFamily="18" charset="0"/>
              </a:rPr>
              <a:t>sasildītas akmens grīdas</a:t>
            </a:r>
            <a:r>
              <a:rPr lang="lv-LV" dirty="0" smtClean="0">
                <a:latin typeface="Baskerville Old Face" pitchFamily="18" charset="0"/>
              </a:rPr>
              <a:t> un </a:t>
            </a:r>
            <a:r>
              <a:rPr lang="lv-LV" b="1" dirty="0" smtClean="0">
                <a:latin typeface="Baskerville Old Face" pitchFamily="18" charset="0"/>
              </a:rPr>
              <a:t>telpas sienas, pa speciālām ejām vadot karsto gaisu. </a:t>
            </a:r>
            <a:r>
              <a:rPr lang="lv-LV" dirty="0" smtClean="0">
                <a:latin typeface="Baskerville Old Face" pitchFamily="18" charset="0"/>
              </a:rPr>
              <a:t>Mūsdienās šādas pirtis </a:t>
            </a:r>
            <a:r>
              <a:rPr lang="lv-LV" dirty="0" err="1" smtClean="0">
                <a:latin typeface="Baskerville Old Face" pitchFamily="18" charset="0"/>
              </a:rPr>
              <a:t>cauc</a:t>
            </a:r>
            <a:r>
              <a:rPr lang="lv-LV" dirty="0" smtClean="0">
                <a:latin typeface="Baskerville Old Face" pitchFamily="18" charset="0"/>
              </a:rPr>
              <a:t> par </a:t>
            </a:r>
            <a:r>
              <a:rPr lang="lv-LV" dirty="0" smtClean="0">
                <a:solidFill>
                  <a:srgbClr val="FF0000"/>
                </a:solidFill>
                <a:latin typeface="Baskerville Old Face" pitchFamily="18" charset="0"/>
              </a:rPr>
              <a:t>romiešu – turku pirtīm</a:t>
            </a:r>
            <a:r>
              <a:rPr lang="lv-LV" dirty="0" smtClean="0">
                <a:latin typeface="Baskerville Old Face" pitchFamily="18" charset="0"/>
              </a:rPr>
              <a:t>, dažkārt - par romiešu – īru pirtīm. </a:t>
            </a:r>
            <a:r>
              <a:rPr lang="lv-LV" b="1" dirty="0" smtClean="0">
                <a:latin typeface="Baskerville Old Face" pitchFamily="18" charset="0"/>
              </a:rPr>
              <a:t>Pamatprincips - siltuma avots ir karstais gaiss</a:t>
            </a:r>
            <a:r>
              <a:rPr lang="lv-LV" dirty="0" smtClean="0">
                <a:latin typeface="Baskerville Old Face" pitchFamily="18" charset="0"/>
              </a:rPr>
              <a:t>. </a:t>
            </a:r>
            <a:r>
              <a:rPr lang="lv-LV" b="1" dirty="0" smtClean="0">
                <a:latin typeface="Baskerville Old Face" pitchFamily="18" charset="0"/>
              </a:rPr>
              <a:t>Mērķis ir cilvēka miesu sakarsēt un sagatavot masāžas veikšanai vai </a:t>
            </a:r>
            <a:r>
              <a:rPr lang="lv-LV" b="1" dirty="0" err="1" smtClean="0">
                <a:latin typeface="Baskerville Old Face" pitchFamily="18" charset="0"/>
              </a:rPr>
              <a:t>rituālām</a:t>
            </a:r>
            <a:r>
              <a:rPr lang="lv-LV" b="1" dirty="0" smtClean="0">
                <a:latin typeface="Baskerville Old Face" pitchFamily="18" charset="0"/>
              </a:rPr>
              <a:t> mazgāšanās procedūrām</a:t>
            </a:r>
            <a:r>
              <a:rPr lang="lv-LV" b="1" dirty="0" smtClean="0"/>
              <a:t>.</a:t>
            </a:r>
            <a:endParaRPr lang="lv-LV"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323528" y="260648"/>
            <a:ext cx="8568952" cy="6120680"/>
          </a:xfrm>
        </p:spPr>
        <p:txBody>
          <a:bodyPr>
            <a:normAutofit/>
          </a:bodyPr>
          <a:lstStyle/>
          <a:p>
            <a:r>
              <a:rPr lang="lv-LV" dirty="0" smtClean="0">
                <a:latin typeface="Baskerville Old Face" pitchFamily="18" charset="0"/>
              </a:rPr>
              <a:t>Cits attīstības virziens meklējams </a:t>
            </a:r>
            <a:r>
              <a:rPr lang="lv-LV" b="1" dirty="0" smtClean="0">
                <a:latin typeface="Baskerville Old Face" pitchFamily="18" charset="0"/>
              </a:rPr>
              <a:t>austrumos</a:t>
            </a:r>
            <a:r>
              <a:rPr lang="lv-LV" dirty="0" smtClean="0">
                <a:latin typeface="Baskerville Old Face" pitchFamily="18" charset="0"/>
              </a:rPr>
              <a:t> un paredz </a:t>
            </a:r>
            <a:r>
              <a:rPr lang="lv-LV" b="1" dirty="0" smtClean="0">
                <a:latin typeface="Baskerville Old Face" pitchFamily="18" charset="0"/>
              </a:rPr>
              <a:t>pēršanās efektu sasniegt ar sasildītu ūdeni</a:t>
            </a:r>
            <a:r>
              <a:rPr lang="lv-LV" dirty="0" smtClean="0">
                <a:latin typeface="Baskerville Old Face" pitchFamily="18" charset="0"/>
              </a:rPr>
              <a:t>. Kā varianti ir </a:t>
            </a:r>
            <a:r>
              <a:rPr lang="lv-LV" b="1" dirty="0" smtClean="0">
                <a:latin typeface="Baskerville Old Face" pitchFamily="18" charset="0"/>
              </a:rPr>
              <a:t>sakarsētas smiltis </a:t>
            </a:r>
            <a:r>
              <a:rPr lang="lv-LV" dirty="0" smtClean="0">
                <a:latin typeface="Baskerville Old Face" pitchFamily="18" charset="0"/>
              </a:rPr>
              <a:t>vai </a:t>
            </a:r>
            <a:r>
              <a:rPr lang="lv-LV" b="1" dirty="0" smtClean="0">
                <a:latin typeface="Baskerville Old Face" pitchFamily="18" charset="0"/>
              </a:rPr>
              <a:t>koku skaidas</a:t>
            </a:r>
            <a:r>
              <a:rPr lang="lv-LV" dirty="0" smtClean="0">
                <a:latin typeface="Baskerville Old Face" pitchFamily="18" charset="0"/>
              </a:rPr>
              <a:t>. Cilvēki pērās, ieslīguši šajās ļoti karstajās vannās. Šādas pirts piemērs ir Japānas </a:t>
            </a:r>
            <a:r>
              <a:rPr lang="lv-LV" dirty="0" err="1" smtClean="0">
                <a:latin typeface="Baskerville Old Face" pitchFamily="18" charset="0"/>
              </a:rPr>
              <a:t>Sento</a:t>
            </a:r>
            <a:r>
              <a:rPr lang="lv-LV" dirty="0" smtClean="0">
                <a:latin typeface="Baskerville Old Face" pitchFamily="18" charset="0"/>
              </a:rPr>
              <a:t> vai </a:t>
            </a:r>
            <a:r>
              <a:rPr lang="lv-LV" dirty="0" err="1" smtClean="0">
                <a:latin typeface="Baskerville Old Face" pitchFamily="18" charset="0"/>
              </a:rPr>
              <a:t>Furo</a:t>
            </a:r>
            <a:r>
              <a:rPr lang="lv-LV" dirty="0" smtClean="0">
                <a:latin typeface="Baskerville Old Face" pitchFamily="18" charset="0"/>
              </a:rPr>
              <a:t>. Līdzīgas pirts tradīcijas ir arī Korejā.</a:t>
            </a:r>
          </a:p>
          <a:p>
            <a:r>
              <a:rPr lang="lv-LV" b="1" dirty="0" smtClean="0">
                <a:latin typeface="Baskerville Old Face" pitchFamily="18" charset="0"/>
              </a:rPr>
              <a:t>Publiskās pirts </a:t>
            </a:r>
            <a:r>
              <a:rPr lang="lv-LV" dirty="0" smtClean="0">
                <a:latin typeface="Baskerville Old Face" pitchFamily="18" charset="0"/>
              </a:rPr>
              <a:t>pirmsākumi meklējami </a:t>
            </a:r>
            <a:r>
              <a:rPr lang="lv-LV" b="1" dirty="0" smtClean="0">
                <a:latin typeface="Baskerville Old Face" pitchFamily="18" charset="0"/>
              </a:rPr>
              <a:t>senajās austrumu valstīs </a:t>
            </a:r>
            <a:r>
              <a:rPr lang="lv-LV" dirty="0" smtClean="0">
                <a:latin typeface="Baskerville Old Face" pitchFamily="18" charset="0"/>
              </a:rPr>
              <a:t>– Asīrijā, Babilonijā, Senajā Persijā un Ēģiptē. Pirms sešiem tūkstošiem gadu ēģiptieši izmantoja masāžu un mazgājās 2. reizes no rīta un 2. reizes vakarā. Visur uzceltās pirtis bija brīvi </a:t>
            </a:r>
            <a:r>
              <a:rPr lang="lv-LV" dirty="0" err="1" smtClean="0">
                <a:latin typeface="Baskerville Old Face" pitchFamily="18" charset="0"/>
              </a:rPr>
              <a:t>peejamas</a:t>
            </a:r>
            <a:r>
              <a:rPr lang="lv-LV" dirty="0" smtClean="0">
                <a:latin typeface="Baskerville Old Face" pitchFamily="18" charset="0"/>
              </a:rPr>
              <a:t>. Lielā cieņā esošās pirts procedūras, masāža un mērenība ēšanā ļāva tiem saglabāt skaistas figūras un lieliski cīnīties ar pāragru novecošanu. Tajā laikā ēģiptiešu ārsti tika uzskatīti par pašiem labākajiem. Ārstniecībā tie noteikti izmantoja dažādas </a:t>
            </a:r>
            <a:r>
              <a:rPr lang="lv-LV" b="1" dirty="0" smtClean="0">
                <a:latin typeface="Baskerville Old Face" pitchFamily="18" charset="0"/>
              </a:rPr>
              <a:t>ūdens procedūras</a:t>
            </a:r>
            <a:r>
              <a:rPr lang="lv-LV" dirty="0" smtClean="0">
                <a:latin typeface="Baskerville Old Face" pitchFamily="18" charset="0"/>
              </a:rPr>
              <a:t>.</a:t>
            </a:r>
            <a:endParaRPr lang="lv-LV" dirty="0">
              <a:latin typeface="Baskerville Old Fac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539552" y="332656"/>
            <a:ext cx="7772400" cy="4572000"/>
          </a:xfrm>
        </p:spPr>
        <p:txBody>
          <a:bodyPr/>
          <a:lstStyle/>
          <a:p>
            <a:r>
              <a:rPr lang="lv-LV" dirty="0" smtClean="0">
                <a:latin typeface="Baskerville Old Face" pitchFamily="18" charset="0"/>
              </a:rPr>
              <a:t>Īpašs pirts uzplaukums vērojams </a:t>
            </a:r>
            <a:r>
              <a:rPr lang="lv-LV" b="1" dirty="0" smtClean="0">
                <a:latin typeface="Baskerville Old Face" pitchFamily="18" charset="0"/>
              </a:rPr>
              <a:t>I – II gadsimtā Senajā Romā</a:t>
            </a:r>
            <a:r>
              <a:rPr lang="lv-LV" dirty="0" smtClean="0">
                <a:latin typeface="Baskerville Old Face" pitchFamily="18" charset="0"/>
              </a:rPr>
              <a:t>. Romieši uzbūvēja savas pirtis mūsdienu Anglijas, Vācijas, Francijas, Bulgārijas u.c. teritorijās. Kristietības laikā romiešu pirtis tika izdemolētas, un tradīcijas zuda. Eiropa par pirts tradīcijām no jauna uzzināja no Krievijas. Pēterim I apceļojot Eiropu, visur tika celtas </a:t>
            </a:r>
            <a:r>
              <a:rPr lang="lv-LV" b="1" dirty="0" smtClean="0">
                <a:latin typeface="Baskerville Old Face" pitchFamily="18" charset="0"/>
              </a:rPr>
              <a:t>krievu pirtis</a:t>
            </a:r>
            <a:r>
              <a:rPr lang="lv-LV" dirty="0" smtClean="0">
                <a:latin typeface="Baskerville Old Face" pitchFamily="18" charset="0"/>
              </a:rPr>
              <a:t>. Tas pārsteidza Eiropas aristokrātus, kuri tajā laikā nemīlēja mazgāties. Mazgāšanās tika aizstāta ar spēcīgām aromātiskām smaržvielām.</a:t>
            </a:r>
            <a:endParaRPr lang="lv-LV" dirty="0">
              <a:latin typeface="Baskerville Old Face" pitchFamily="18" charset="0"/>
            </a:endParaRPr>
          </a:p>
        </p:txBody>
      </p:sp>
      <p:pic>
        <p:nvPicPr>
          <p:cNvPr id="18434" name="Picture 2" descr="http://megastils.ucoz.lv/_bl/1/89248449.jpg"/>
          <p:cNvPicPr>
            <a:picLocks noChangeAspect="1" noChangeArrowheads="1"/>
          </p:cNvPicPr>
          <p:nvPr/>
        </p:nvPicPr>
        <p:blipFill>
          <a:blip r:embed="rId2" cstate="print"/>
          <a:srcRect/>
          <a:stretch>
            <a:fillRect/>
          </a:stretch>
        </p:blipFill>
        <p:spPr bwMode="auto">
          <a:xfrm>
            <a:off x="2915816" y="4005064"/>
            <a:ext cx="3456384" cy="25922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sz="quarter" idx="1"/>
          </p:nvPr>
        </p:nvSpPr>
        <p:spPr>
          <a:xfrm>
            <a:off x="395536" y="692696"/>
            <a:ext cx="8291264" cy="6552728"/>
          </a:xfrm>
        </p:spPr>
        <p:txBody>
          <a:bodyPr>
            <a:normAutofit fontScale="92500"/>
          </a:bodyPr>
          <a:lstStyle/>
          <a:p>
            <a:r>
              <a:rPr lang="lv-LV" dirty="0" smtClean="0">
                <a:latin typeface="Baskerville Old Face" pitchFamily="18" charset="0"/>
              </a:rPr>
              <a:t>Renesanses periodā miesas tīrība atguva savas pozīcijas, un tauta sāka mazgāties nedaudz biežāk. Arī aristokrātija sāka mazgāties biežāk, un mazgājamos traukos ūdeni sāka mainīt pēc katra cilvēka. Sāka atcerēties par pirti, tā kļuva par iegribu un kaprīzes lietu. Anglijas parlaments izdeva rīkojumu celt pirtis un samazināt pakalpojumu un ūdens cenas. </a:t>
            </a:r>
          </a:p>
          <a:p>
            <a:r>
              <a:rPr lang="lv-LV" b="1" dirty="0" smtClean="0">
                <a:latin typeface="Baskerville Old Face" pitchFamily="18" charset="0"/>
              </a:rPr>
              <a:t>Aristokrātu pirtīs </a:t>
            </a:r>
            <a:r>
              <a:rPr lang="lv-LV" dirty="0" smtClean="0">
                <a:latin typeface="Baskerville Old Face" pitchFamily="18" charset="0"/>
              </a:rPr>
              <a:t>katram individuāli tika piedāvāti mazgājamie trauki, un tā bija  liela greznība. Ūdens tika sildīts citā telpā. Lielos katlos ielēja aukstu ūdeni. Speciālās krāsnīs sakarsēja akmeņus, kurus ielika katlos ar auksto ūdeni. Tādā veidā stundas laikā varēja sasildīt ūdeni. Šajā laikā savādāka situācija  bija </a:t>
            </a:r>
            <a:r>
              <a:rPr lang="lv-LV" dirty="0" err="1" smtClean="0">
                <a:latin typeface="Baskerville Old Face" pitchFamily="18" charset="0"/>
              </a:rPr>
              <a:t>ziemeļeiropas</a:t>
            </a:r>
            <a:r>
              <a:rPr lang="lv-LV" dirty="0" smtClean="0">
                <a:latin typeface="Baskerville Old Face" pitchFamily="18" charset="0"/>
              </a:rPr>
              <a:t> valstīs - Somijā, Norvēģijā un Zviedrijā. Tur pērās bieži un ar baudu, nepievēršot nekādu vērību reliģiozajiem uzskatiem un aizliegumiem.</a:t>
            </a:r>
          </a:p>
          <a:p>
            <a:pPr>
              <a:buNone/>
            </a:pPr>
            <a:r>
              <a:rPr lang="lv-LV" dirty="0" smtClean="0"/>
              <a:t/>
            </a:r>
            <a:br>
              <a:rPr lang="lv-LV" dirty="0" smtClean="0"/>
            </a:br>
            <a:endParaRPr lang="lv-LV"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isnīgums">
  <a:themeElements>
    <a:clrScheme name="Taisnīgum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isnīgums">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isnīgum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202</TotalTime>
  <Words>860</Words>
  <Application>Microsoft Office PowerPoint</Application>
  <PresentationFormat>Slaidrāde ekrānā (4:3)</PresentationFormat>
  <Paragraphs>85</Paragraphs>
  <Slides>19</Slides>
  <Notes>0</Notes>
  <HiddenSlides>0</HiddenSlides>
  <MMClips>0</MMClips>
  <ScaleCrop>false</ScaleCrop>
  <HeadingPairs>
    <vt:vector size="4" baseType="variant">
      <vt:variant>
        <vt:lpstr>Dizains</vt:lpstr>
      </vt:variant>
      <vt:variant>
        <vt:i4>1</vt:i4>
      </vt:variant>
      <vt:variant>
        <vt:lpstr>Slaidu virsraksti</vt:lpstr>
      </vt:variant>
      <vt:variant>
        <vt:i4>19</vt:i4>
      </vt:variant>
    </vt:vector>
  </HeadingPairs>
  <TitlesOfParts>
    <vt:vector size="20" baseType="lpstr">
      <vt:lpstr>Taisnīgums</vt:lpstr>
      <vt:lpstr>Pirts procedūras</vt:lpstr>
      <vt:lpstr>Pirts formulējums</vt:lpstr>
      <vt:lpstr>Slaids 3</vt:lpstr>
      <vt:lpstr>Slaids 4</vt:lpstr>
      <vt:lpstr>Pirts evolūcija</vt:lpstr>
      <vt:lpstr>Slaids 6</vt:lpstr>
      <vt:lpstr>Slaids 7</vt:lpstr>
      <vt:lpstr>Slaids 8</vt:lpstr>
      <vt:lpstr>Slaids 9</vt:lpstr>
      <vt:lpstr>Pēršanās</vt:lpstr>
      <vt:lpstr>Slaids 11</vt:lpstr>
      <vt:lpstr>Slaids 12</vt:lpstr>
      <vt:lpstr>Pirts SPA procedūras</vt:lpstr>
      <vt:lpstr>Slaids 14</vt:lpstr>
      <vt:lpstr>Slaids 15</vt:lpstr>
      <vt:lpstr>10 ieguvumi, ko dod pirts un ūdens procedūras </vt:lpstr>
      <vt:lpstr>Ķermeņa maskas apmeklējot pirti</vt:lpstr>
      <vt:lpstr>Slaids 18</vt:lpstr>
      <vt:lpstr>Slaids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Pirts procedūras</dc:title>
  <dc:creator>Helmuts</dc:creator>
  <cp:lastModifiedBy>Helmuts</cp:lastModifiedBy>
  <cp:revision>20</cp:revision>
  <dcterms:created xsi:type="dcterms:W3CDTF">2014-04-21T08:58:22Z</dcterms:created>
  <dcterms:modified xsi:type="dcterms:W3CDTF">2014-04-23T14:52:42Z</dcterms:modified>
</cp:coreProperties>
</file>