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3"/>
    <p:sldId id="283" r:id="rId4"/>
    <p:sldId id="285" r:id="rId5"/>
    <p:sldId id="286" r:id="rId6"/>
    <p:sldId id="287" r:id="rId7"/>
    <p:sldId id="293" r:id="rId8"/>
    <p:sldId id="294" r:id="rId9"/>
    <p:sldId id="296" r:id="rId10"/>
    <p:sldId id="299" r:id="rId11"/>
    <p:sldId id="298" r:id="rId12"/>
    <p:sldId id="301" r:id="rId13"/>
    <p:sldId id="300" r:id="rId14"/>
    <p:sldId id="302" r:id="rId15"/>
    <p:sldId id="303" r:id="rId16"/>
    <p:sldId id="304" r:id="rId17"/>
    <p:sldId id="306" r:id="rId18"/>
    <p:sldId id="308" r:id="rId19"/>
    <p:sldId id="305" r:id="rId20"/>
    <p:sldId id="272" r:id="rId21"/>
    <p:sldId id="273" r:id="rId22"/>
    <p:sldId id="274" r:id="rId23"/>
    <p:sldId id="275" r:id="rId24"/>
    <p:sldId id="278" r:id="rId25"/>
    <p:sldId id="280" r:id="rId26"/>
    <p:sldId id="279" r:id="rId27"/>
    <p:sldId id="281" r:id="rId28"/>
    <p:sldId id="277" r:id="rId29"/>
    <p:sldId id="309" r:id="rId30"/>
    <p:sldId id="310" r:id="rId31"/>
    <p:sldId id="311" r:id="rId32"/>
    <p:sldId id="270" r:id="rId3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8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8F7326-AD95-498C-87B4-FD747AC39B7D}" type="slidenum">
              <a:rPr lang="lv-LV" smtClean="0"/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053E79-7F66-4755-ADFB-2B0476A9E7CE}" type="datetimeFigureOut">
              <a:rPr lang="lv-LV" smtClean="0"/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F7326-AD95-498C-87B4-FD747AC39B7D}" type="slidenum">
              <a:rPr lang="lv-LV" smtClean="0"/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 charset="2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 charset="2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 charset="2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 charset="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1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hyperlink" Target="http://www.twitter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hyperlink" Target="http://www.lvlsa.blogspot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60848"/>
            <a:ext cx="6172200" cy="1296144"/>
          </a:xfrm>
        </p:spPr>
        <p:txBody>
          <a:bodyPr/>
          <a:lstStyle/>
          <a:p>
            <a:r>
              <a:rPr lang="lv-LV" sz="3200" dirty="0">
                <a:solidFill>
                  <a:schemeClr val="tx1"/>
                </a:solidFill>
                <a:latin typeface="Arial" panose="02080604020202020204" charset="0"/>
                <a:cs typeface="Arial" panose="02080604020202020204" charset="0"/>
              </a:rPr>
              <a:t>Kā radīt interesi skolēnos par dzejoļu sacerēšanu</a:t>
            </a:r>
            <a:endParaRPr lang="en-GB" dirty="0">
              <a:latin typeface="Arial" panose="02080604020202020204" charset="0"/>
              <a:cs typeface="Arial" panose="0208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717032"/>
            <a:ext cx="6172200" cy="2657890"/>
          </a:xfrm>
        </p:spPr>
        <p:txBody>
          <a:bodyPr>
            <a:normAutofit fontScale="92500" lnSpcReduction="10000"/>
          </a:bodyPr>
          <a:lstStyle/>
          <a:p>
            <a:pPr algn="r"/>
            <a:endParaRPr lang="lv-LV" dirty="0" smtClean="0"/>
          </a:p>
          <a:p>
            <a:pPr algn="r"/>
            <a:r>
              <a:rPr lang="lv-LV" dirty="0" err="1" smtClean="0"/>
              <a:t>Mg.philol</a:t>
            </a:r>
            <a:r>
              <a:rPr lang="lv-LV" dirty="0" smtClean="0"/>
              <a:t>. Zanda </a:t>
            </a:r>
            <a:r>
              <a:rPr lang="lv-LV" dirty="0" err="1" smtClean="0"/>
              <a:t>Šlegelmilha</a:t>
            </a:r>
            <a:endParaRPr lang="lv-LV" dirty="0" smtClean="0"/>
          </a:p>
          <a:p>
            <a:pPr algn="r"/>
            <a:r>
              <a:rPr lang="lv-LV" dirty="0" smtClean="0"/>
              <a:t>PIKC «Kuldīgas Tehnoloģiju un </a:t>
            </a:r>
            <a:endParaRPr lang="lv-LV" dirty="0" smtClean="0"/>
          </a:p>
          <a:p>
            <a:pPr algn="r"/>
            <a:r>
              <a:rPr lang="lv-LV" dirty="0" smtClean="0"/>
              <a:t>tūrisma tehnikums» latviešu valodas </a:t>
            </a:r>
            <a:endParaRPr lang="lv-LV" dirty="0" smtClean="0"/>
          </a:p>
          <a:p>
            <a:pPr algn="r"/>
            <a:r>
              <a:rPr lang="lv-LV" dirty="0" smtClean="0"/>
              <a:t>un literatūras skolotāja</a:t>
            </a:r>
            <a:endParaRPr lang="lv-LV" dirty="0" smtClean="0"/>
          </a:p>
          <a:p>
            <a:pPr algn="r"/>
            <a:endParaRPr lang="lv-LV" dirty="0"/>
          </a:p>
          <a:p>
            <a:r>
              <a:rPr lang="lv-LV" dirty="0" smtClean="0"/>
              <a:t>Kuldīgā</a:t>
            </a:r>
            <a:endParaRPr lang="lv-LV" dirty="0" smtClean="0"/>
          </a:p>
          <a:p>
            <a:r>
              <a:rPr lang="lv-LV" dirty="0" smtClean="0"/>
              <a:t>2017.gads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lv-LV" dirty="0" smtClean="0"/>
              <a:t>Uzdevums- sacerēt 1 </a:t>
            </a:r>
            <a:r>
              <a:rPr lang="lv-LV" dirty="0" err="1" smtClean="0"/>
              <a:t>akrostihu</a:t>
            </a:r>
            <a:r>
              <a:rPr lang="lv-LV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v-LV" dirty="0" err="1">
                <a:latin typeface="Times New Roman" pitchFamily="18" charset="0"/>
                <a:cs typeface="Times New Roman" pitchFamily="18" charset="0"/>
              </a:rPr>
              <a:t>Akrostihs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 ir dzejolis,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kuru </a:t>
            </a:r>
            <a:r>
              <a:rPr lang="lv-LV" b="1" dirty="0">
                <a:latin typeface="Times New Roman" pitchFamily="18" charset="0"/>
                <a:cs typeface="Times New Roman" pitchFamily="18" charset="0"/>
              </a:rPr>
              <a:t>rindu pirmie burti veido vārdu vai frāzi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9018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R</a:t>
            </a:r>
            <a:r>
              <a:rPr lang="lv-LV" dirty="0"/>
              <a:t>īts miglā tīts ausa,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U</a:t>
            </a:r>
            <a:r>
              <a:rPr lang="lv-LV" dirty="0"/>
              <a:t>n saule kļuva gausa.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D</a:t>
            </a:r>
            <a:r>
              <a:rPr lang="lv-LV" dirty="0"/>
              <a:t>arbs uz galda tapa, 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E</a:t>
            </a:r>
            <a:r>
              <a:rPr lang="lv-LV" dirty="0"/>
              <a:t>zers mikls kļuva,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N</a:t>
            </a:r>
            <a:r>
              <a:rPr lang="lv-LV" dirty="0"/>
              <a:t>av vairs laika klausīties,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S</a:t>
            </a:r>
            <a:r>
              <a:rPr lang="lv-LV" dirty="0"/>
              <a:t>niegs jau taisās raisīties.</a:t>
            </a:r>
            <a:endParaRPr lang="en-GB" dirty="0"/>
          </a:p>
          <a:p>
            <a:pPr marL="0" indent="0" algn="r">
              <a:buNone/>
            </a:pPr>
            <a:r>
              <a:rPr lang="lv-LV" dirty="0" smtClean="0"/>
              <a:t>Paula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 </a:t>
            </a:r>
            <a:endParaRPr lang="lv-LV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408712"/>
          </a:xfrm>
        </p:spPr>
        <p:txBody>
          <a:bodyPr>
            <a:normAutofit fontScale="32500" lnSpcReduction="20000"/>
          </a:bodyPr>
          <a:lstStyle/>
          <a:p>
            <a:pPr marL="731520" lvl="2" indent="0">
              <a:buNone/>
            </a:pPr>
            <a:r>
              <a:rPr lang="lv-LV" sz="3500" dirty="0"/>
              <a:t>	</a:t>
            </a:r>
            <a:r>
              <a:rPr lang="lv-LV" sz="3500" dirty="0" smtClean="0"/>
              <a:t>	</a:t>
            </a:r>
            <a:r>
              <a:rPr lang="lv-LV" sz="3700" dirty="0" smtClean="0"/>
              <a:t>Silva</a:t>
            </a:r>
            <a:endParaRPr lang="en-GB" sz="3700" dirty="0"/>
          </a:p>
          <a:p>
            <a:r>
              <a:rPr lang="lv-LV" sz="3700" b="1" dirty="0" err="1"/>
              <a:t>Akrostihs</a:t>
            </a:r>
            <a:r>
              <a:rPr lang="lv-LV" sz="3700" b="1" dirty="0"/>
              <a:t> par dzimteni</a:t>
            </a:r>
            <a:endParaRPr lang="en-GB" sz="3700" dirty="0"/>
          </a:p>
          <a:p>
            <a:r>
              <a:rPr lang="lv-LV" sz="3700" b="1" dirty="0"/>
              <a:t> </a:t>
            </a:r>
            <a:endParaRPr lang="en-GB" sz="3700" dirty="0"/>
          </a:p>
          <a:p>
            <a:r>
              <a:rPr lang="lv-LV" sz="3700" b="1" dirty="0"/>
              <a:t>T</a:t>
            </a:r>
            <a:r>
              <a:rPr lang="lv-LV" sz="3700" dirty="0"/>
              <a:t>u par citām skaistāka,</a:t>
            </a:r>
            <a:endParaRPr lang="en-GB" sz="3700" dirty="0"/>
          </a:p>
          <a:p>
            <a:r>
              <a:rPr lang="lv-LV" sz="3700" b="1" dirty="0"/>
              <a:t>E</a:t>
            </a:r>
            <a:r>
              <a:rPr lang="lv-LV" sz="3700" dirty="0"/>
              <a:t>si mums, Latvija.</a:t>
            </a:r>
            <a:endParaRPr lang="en-GB" sz="3700" dirty="0"/>
          </a:p>
          <a:p>
            <a:r>
              <a:rPr lang="lv-LV" sz="3700" b="1" dirty="0"/>
              <a:t>V</a:t>
            </a:r>
            <a:r>
              <a:rPr lang="lv-LV" sz="3700" dirty="0"/>
              <a:t>ienmēr par Tevi atcerēsimies.</a:t>
            </a:r>
            <a:endParaRPr lang="en-GB" sz="3700" dirty="0"/>
          </a:p>
          <a:p>
            <a:r>
              <a:rPr lang="lv-LV" sz="3700" dirty="0"/>
              <a:t> </a:t>
            </a:r>
            <a:endParaRPr lang="en-GB" sz="3700" dirty="0"/>
          </a:p>
          <a:p>
            <a:r>
              <a:rPr lang="lv-LV" sz="3700" b="1" dirty="0"/>
              <a:t>M</a:t>
            </a:r>
            <a:r>
              <a:rPr lang="lv-LV" sz="3700" dirty="0"/>
              <a:t>ūžam Tavu vārdu sirdī nesīsim,</a:t>
            </a:r>
            <a:endParaRPr lang="en-GB" sz="3700" dirty="0"/>
          </a:p>
          <a:p>
            <a:r>
              <a:rPr lang="lv-LV" sz="3700" b="1" dirty="0"/>
              <a:t>Ū</a:t>
            </a:r>
            <a:r>
              <a:rPr lang="lv-LV" sz="3700" dirty="0"/>
              <a:t>dens ir mūsu spēks un posts,</a:t>
            </a:r>
            <a:endParaRPr lang="en-GB" sz="3700" dirty="0"/>
          </a:p>
          <a:p>
            <a:r>
              <a:rPr lang="lv-LV" sz="3700" b="1" dirty="0"/>
              <a:t>Ž</a:t>
            </a:r>
            <a:r>
              <a:rPr lang="lv-LV" sz="3700" dirty="0"/>
              <a:t>aunu kā zivīm mums nav, bet bez ūdens arī nevaram.</a:t>
            </a:r>
            <a:endParaRPr lang="en-GB" sz="3700" dirty="0"/>
          </a:p>
          <a:p>
            <a:r>
              <a:rPr lang="lv-LV" sz="3700" b="1" dirty="0"/>
              <a:t>A</a:t>
            </a:r>
            <a:r>
              <a:rPr lang="lv-LV" sz="3700" dirty="0"/>
              <a:t>r savu spēku un drosmi Tevi nosargāt spējām,</a:t>
            </a:r>
            <a:endParaRPr lang="en-GB" sz="3700" dirty="0"/>
          </a:p>
          <a:p>
            <a:r>
              <a:rPr lang="lv-LV" sz="3700" b="1" dirty="0"/>
              <a:t>M</a:t>
            </a:r>
            <a:r>
              <a:rPr lang="lv-LV" sz="3700" dirty="0"/>
              <a:t>ēs Tevi atdot nevienam negrasāmies.</a:t>
            </a:r>
            <a:endParaRPr lang="en-GB" sz="3700" dirty="0"/>
          </a:p>
          <a:p>
            <a:r>
              <a:rPr lang="lv-LV" sz="3700" dirty="0"/>
              <a:t> </a:t>
            </a:r>
            <a:endParaRPr lang="en-GB" sz="3700" dirty="0"/>
          </a:p>
          <a:p>
            <a:r>
              <a:rPr lang="lv-LV" sz="3700" b="1" dirty="0"/>
              <a:t>D</a:t>
            </a:r>
            <a:r>
              <a:rPr lang="lv-LV" sz="3700" dirty="0"/>
              <a:t>audzi gan mēs neesam, bet</a:t>
            </a:r>
            <a:endParaRPr lang="en-GB" sz="3700" dirty="0"/>
          </a:p>
          <a:p>
            <a:r>
              <a:rPr lang="lv-LV" sz="3700" b="1" dirty="0"/>
              <a:t>Z</a:t>
            </a:r>
            <a:r>
              <a:rPr lang="lv-LV" sz="3700" dirty="0"/>
              <a:t>inām mēs ne tik maz.</a:t>
            </a:r>
            <a:endParaRPr lang="en-GB" sz="3700" dirty="0"/>
          </a:p>
          <a:p>
            <a:r>
              <a:rPr lang="lv-LV" sz="3700" b="1" dirty="0"/>
              <a:t>Ī</a:t>
            </a:r>
            <a:r>
              <a:rPr lang="lv-LV" sz="3700" dirty="0"/>
              <a:t>sti par mums neviens neko nezina, bet </a:t>
            </a:r>
            <a:endParaRPr lang="en-GB" sz="3700" dirty="0"/>
          </a:p>
          <a:p>
            <a:r>
              <a:rPr lang="lv-LV" sz="3700" b="1" dirty="0"/>
              <a:t>V</a:t>
            </a:r>
            <a:r>
              <a:rPr lang="lv-LV" sz="3700" dirty="0"/>
              <a:t>isiem mēs parādām, ko spējam.</a:t>
            </a:r>
            <a:endParaRPr lang="en-GB" sz="3700" dirty="0"/>
          </a:p>
          <a:p>
            <a:r>
              <a:rPr lang="lv-LV" sz="3700" b="1" dirty="0"/>
              <a:t>O</a:t>
            </a:r>
            <a:r>
              <a:rPr lang="lv-LV" sz="3700" dirty="0"/>
              <a:t>tras tādas Latvijas nav,</a:t>
            </a:r>
            <a:endParaRPr lang="en-GB" sz="3700" dirty="0"/>
          </a:p>
          <a:p>
            <a:r>
              <a:rPr lang="lv-LV" sz="3700" b="1" dirty="0"/>
              <a:t>T</a:t>
            </a:r>
            <a:r>
              <a:rPr lang="lv-LV" sz="3700" dirty="0"/>
              <a:t>ādas arī nebūs.</a:t>
            </a:r>
            <a:endParaRPr lang="en-GB" sz="3700" dirty="0"/>
          </a:p>
          <a:p>
            <a:r>
              <a:rPr lang="lv-LV" sz="3700" dirty="0"/>
              <a:t> </a:t>
            </a:r>
            <a:endParaRPr lang="en-GB" sz="3700" dirty="0"/>
          </a:p>
          <a:p>
            <a:r>
              <a:rPr lang="lv-LV" sz="3700" b="1" dirty="0"/>
              <a:t>L</a:t>
            </a:r>
            <a:r>
              <a:rPr lang="lv-LV" sz="3700" dirty="0"/>
              <a:t>ai kur mēs arī būtu,</a:t>
            </a:r>
            <a:endParaRPr lang="en-GB" sz="3700" dirty="0"/>
          </a:p>
          <a:p>
            <a:r>
              <a:rPr lang="lv-LV" sz="3700" b="1" dirty="0"/>
              <a:t>A</a:t>
            </a:r>
            <a:r>
              <a:rPr lang="lv-LV" sz="3700" dirty="0"/>
              <a:t>r dzimtenes vārdu sirdī</a:t>
            </a:r>
            <a:endParaRPr lang="en-GB" sz="3700" dirty="0"/>
          </a:p>
          <a:p>
            <a:r>
              <a:rPr lang="lv-LV" sz="3700" b="1" dirty="0"/>
              <a:t>T</a:t>
            </a:r>
            <a:r>
              <a:rPr lang="lv-LV" sz="3700" dirty="0"/>
              <a:t>ās vārdu pasaulē nesīsim.</a:t>
            </a:r>
            <a:endParaRPr lang="en-GB" sz="3700" dirty="0"/>
          </a:p>
          <a:p>
            <a:r>
              <a:rPr lang="lv-LV" sz="3700" b="1" dirty="0"/>
              <a:t>V</a:t>
            </a:r>
            <a:r>
              <a:rPr lang="lv-LV" sz="3700" dirty="0"/>
              <a:t>isa pasaule tad zinās, ka </a:t>
            </a:r>
            <a:endParaRPr lang="en-GB" sz="3700" dirty="0"/>
          </a:p>
          <a:p>
            <a:r>
              <a:rPr lang="lv-LV" sz="3700" b="1" dirty="0"/>
              <a:t>I</a:t>
            </a:r>
            <a:r>
              <a:rPr lang="lv-LV" sz="3700" dirty="0"/>
              <a:t>r tāda valsts- Latvija!</a:t>
            </a:r>
            <a:endParaRPr lang="en-GB" sz="3700" dirty="0"/>
          </a:p>
          <a:p>
            <a:r>
              <a:rPr lang="lv-LV" sz="3700" b="1" dirty="0"/>
              <a:t>J</a:t>
            </a:r>
            <a:r>
              <a:rPr lang="lv-LV" sz="3700" dirty="0"/>
              <a:t>a kādu par to vēl šaubas māc, tad </a:t>
            </a:r>
            <a:endParaRPr lang="en-GB" sz="3700" dirty="0"/>
          </a:p>
          <a:p>
            <a:r>
              <a:rPr lang="lv-LV" sz="3700" b="1" dirty="0"/>
              <a:t>A</a:t>
            </a:r>
            <a:r>
              <a:rPr lang="lv-LV" sz="3700" dirty="0"/>
              <a:t>tkal meklē un atrodi-  SAVU  LATVIJU</a:t>
            </a:r>
            <a:r>
              <a:rPr lang="lv-LV" sz="3700" dirty="0" smtClean="0"/>
              <a:t>!</a:t>
            </a:r>
            <a:endParaRPr lang="en-GB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Uzdevums- sacerēt dzejoli, izmantojot pēc iespējas vairāk no 30 piedāvātajiem vārdiem!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Saule</a:t>
            </a:r>
            <a:r>
              <a:rPr lang="lv-LV" dirty="0"/>
              <a:t>, </a:t>
            </a:r>
            <a:r>
              <a:rPr lang="en-GB" dirty="0" err="1"/>
              <a:t>jūra</a:t>
            </a:r>
            <a:r>
              <a:rPr lang="lv-LV" dirty="0"/>
              <a:t>, </a:t>
            </a:r>
            <a:r>
              <a:rPr lang="en-GB" dirty="0" err="1"/>
              <a:t>laiva</a:t>
            </a:r>
            <a:r>
              <a:rPr lang="lv-LV" dirty="0"/>
              <a:t>, seja, spožums, vējš, vārdi, prieks, sirds, vasara, debesis.</a:t>
            </a:r>
            <a:endParaRPr lang="lv-LV" dirty="0"/>
          </a:p>
          <a:p>
            <a:pPr marL="0" indent="0">
              <a:buNone/>
            </a:pPr>
            <a:r>
              <a:rPr lang="en-GB" dirty="0" err="1"/>
              <a:t>Balta</a:t>
            </a:r>
            <a:r>
              <a:rPr lang="lv-LV" dirty="0"/>
              <a:t>, zila.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S</a:t>
            </a:r>
            <a:r>
              <a:rPr lang="en-GB" dirty="0" err="1"/>
              <a:t>pīd</a:t>
            </a:r>
            <a:r>
              <a:rPr lang="lv-LV" dirty="0"/>
              <a:t>, </a:t>
            </a:r>
            <a:r>
              <a:rPr lang="en-GB" dirty="0" err="1"/>
              <a:t>slīd</a:t>
            </a:r>
            <a:r>
              <a:rPr lang="lv-LV" dirty="0"/>
              <a:t>, krīt, norimst, reibst, jūt, klusēt, dusēt.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Mēs, tevi, es.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Ar, no.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Viens, divi.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Visapkārt, augstu.</a:t>
            </a:r>
            <a:endParaRPr lang="lv-LV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Balta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saule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spīd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Visapkārt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jūra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jūra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vien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Balta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laiva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slīd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laivā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mēs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tevi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vien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Balta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saule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spīd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sejā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jūras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spožums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krīt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Balta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laiva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slīd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vēja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slīd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Vārdi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neteikti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norimst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lūpām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kā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reibuši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priekā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Sirds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kā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pirmoreiz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tevi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sevi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vasaru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jūt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mēs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esam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vietā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jūra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debesīm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tiekas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starp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mūžībām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divām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klusēt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laimīgi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būt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(Ziedonis Purvs)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Saule spīd un jūra norimst, 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Sejā prieks un sirds to jūt. 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Ar debesīm es klusēju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Ar vasaru es noreibstu.</a:t>
            </a:r>
            <a:endParaRPr lang="en-GB" dirty="0"/>
          </a:p>
          <a:p>
            <a:pPr marL="0" indent="0">
              <a:buNone/>
            </a:pPr>
            <a:r>
              <a:rPr lang="lv-LV" dirty="0" smtClean="0"/>
              <a:t>				Liene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Saules spožums laivā krīt,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Prieks sirdī, vasara debesīs,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Saule norimst, tumsa nāk,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Bērniem sejā miedziņš dus,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Visapkārt maigums kluss.</a:t>
            </a:r>
            <a:endParaRPr lang="lv-LV" dirty="0" smtClean="0"/>
          </a:p>
          <a:p>
            <a:pPr marL="0" indent="0" algn="ctr">
              <a:buNone/>
            </a:pPr>
            <a:r>
              <a:rPr lang="lv-LV" dirty="0" smtClean="0"/>
              <a:t>Marta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Uzdevums- sacerēt dzejoli par vienu no attēliem!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ttp://www.ebaznica.lv/img/zvaigznes-dien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286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y.delfi.lv/norm/8839/191421_obyqm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395137" cy="32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3935288" cy="4903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Tā tveicīgā tuksneša saule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Manu bālo vaigu dedzīgi karsē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Aiz pavadas es kamieli vedu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Un horizontu es neredzu.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lv-LV" dirty="0"/>
              <a:t>Smiltis manās acīs pūš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Un kamieļa augums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Kā klintis tuksnesī lielā 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Ļauj sapņot par mājām.</a:t>
            </a:r>
            <a:endParaRPr lang="en-GB" dirty="0"/>
          </a:p>
          <a:p>
            <a:pPr marL="0" indent="0" algn="r">
              <a:buNone/>
            </a:pPr>
            <a:r>
              <a:rPr lang="lv-LV" dirty="0" smtClean="0"/>
              <a:t>Liene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692696"/>
            <a:ext cx="4406208" cy="5479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Ir melnbalta pasaule 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Ar īpašu meiteni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Tās sārtās lūpas 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Tik maigas kā rūpes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lv-LV" dirty="0"/>
              <a:t>Tā slīd pa pieneņu pļavu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Un pūš tā pieneņu pūkas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Ar savu silto dvašu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Tā pasauli apbur</a:t>
            </a:r>
            <a:r>
              <a:rPr lang="lv-LV" dirty="0" smtClean="0"/>
              <a:t>.</a:t>
            </a:r>
            <a:endParaRPr lang="lv-LV" dirty="0" smtClean="0"/>
          </a:p>
          <a:p>
            <a:pPr marL="0" indent="0" algn="r">
              <a:buNone/>
            </a:pPr>
            <a:r>
              <a:rPr lang="lv-LV" dirty="0"/>
              <a:t>Liene</a:t>
            </a:r>
            <a:endParaRPr lang="en-GB" dirty="0"/>
          </a:p>
          <a:p>
            <a:pPr marL="0" indent="0" algn="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Uzdevums- sacerēt dzejoli, kurā katra rinda sākas ar vienu un to pašu vārdu dažādos locījumos!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432048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v-LV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Brīvība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Brīva diena pie Brīvības statujas.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Brīvs stāsts brīvā valstī.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Brīva Latvija brīvā pasaulē.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Brīva tauta pie brīvas valsts.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 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 pļavā starp siena gubām,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Brīvības smarža kā tikko gubās salikts siens.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 mežā starp tikko iestādītajām eglēm,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Brīvības smarža pēc skujām smaržo.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 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 gaisā kā putnam debesīs,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 mežā kā čūskai krūmājos,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 ūdenī kā zivij dīķī,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 Latvijā kā miera pilsētā</a:t>
            </a:r>
            <a:r>
              <a:rPr lang="lv-LV" dirty="0" smtClean="0"/>
              <a:t>.</a:t>
            </a:r>
            <a:r>
              <a:rPr lang="lv-LV" dirty="0"/>
              <a:t>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478216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v-LV" dirty="0"/>
              <a:t>Brīvība pasaulē kā uz mākoņiem guļot,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Brīvība uz zemes kā </a:t>
            </a:r>
            <a:r>
              <a:rPr lang="lv-LV" dirty="0" smtClean="0"/>
              <a:t>sapņojot </a:t>
            </a:r>
            <a:r>
              <a:rPr lang="lv-LV" dirty="0"/>
              <a:t>sapni.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Brīvību saulei kā zilonim krūmājos,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Brīvību mēnesim kā odam mieru.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lv-LV" dirty="0"/>
              <a:t>Brīvību cilvēkiem kā sniegpārsliņai putenī,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Brīvību putniem kā lietuslāsei vētra,</a:t>
            </a:r>
            <a:endParaRPr lang="en-GB" dirty="0"/>
          </a:p>
          <a:p>
            <a:pPr marL="0" indent="0">
              <a:buNone/>
            </a:pPr>
            <a:r>
              <a:rPr lang="lv-LV" dirty="0"/>
              <a:t>Brīvību dziesmai kā liesmiņai kamīnā,</a:t>
            </a:r>
            <a:endParaRPr lang="en-GB" dirty="0"/>
          </a:p>
          <a:p>
            <a:pPr marL="0" indent="0">
              <a:buNone/>
            </a:pPr>
            <a:r>
              <a:rPr lang="lv-LV" dirty="0" smtClean="0"/>
              <a:t>Brīvību </a:t>
            </a:r>
            <a:r>
              <a:rPr lang="lv-LV" dirty="0"/>
              <a:t>karogam kā mieru tautai.</a:t>
            </a:r>
            <a:endParaRPr lang="en-GB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 smtClean="0"/>
              <a:t>Autors</a:t>
            </a:r>
            <a:r>
              <a:rPr lang="lv-LV" b="1" dirty="0"/>
              <a:t>: Ogres </a:t>
            </a:r>
            <a:r>
              <a:rPr lang="lv-LV" b="1" dirty="0" smtClean="0"/>
              <a:t>Valsts tehnikuma  </a:t>
            </a:r>
            <a:r>
              <a:rPr lang="lv-LV" b="1" dirty="0"/>
              <a:t>audzēknis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Kaspars Krūmiņš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Skolotāja: Inese Kaupuža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Uzdevums- sacerēt dzejoli prozā!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800" dirty="0">
                <a:latin typeface="Times New Roman" pitchFamily="18" charset="0"/>
                <a:cs typeface="Times New Roman" pitchFamily="18" charset="0"/>
              </a:rPr>
              <a:t>Mēs bijām pilsētā, kur ir vecs mūra tilts un platākais dabiskais ūdenskritums Eiropā. Kur ir veikali «Kukulītis» un «Dārziņš», un konditoreja «Krikumiņš». Kur daudzas mājas ir celtas 17.-20.gs., un kurai cauri plūstošā Alekšupīte rada vieglu Venēcijas efektu. Kur var dabūt lielu šķīvi ar kotletēm «</a:t>
            </a:r>
            <a:r>
              <a:rPr lang="lv-LV" sz="2800" dirty="0" err="1">
                <a:latin typeface="Times New Roman" pitchFamily="18" charset="0"/>
                <a:cs typeface="Times New Roman" pitchFamily="18" charset="0"/>
              </a:rPr>
              <a:t>Klidziņa</a:t>
            </a:r>
            <a:r>
              <a:rPr lang="lv-LV" sz="2800" dirty="0">
                <a:latin typeface="Times New Roman" pitchFamily="18" charset="0"/>
                <a:cs typeface="Times New Roman" pitchFamily="18" charset="0"/>
              </a:rPr>
              <a:t>» un piedevām tikai par Ls 1. Kur Lielajā piektdienā pa Liepājas ielu virzās krusta gājiens, un nākamajā rītā parkā pie estrādes, smalkam lietum smidzinot, jaunieši lec ar skrituļdēļiem.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lv-LV" sz="2800" dirty="0">
                <a:latin typeface="Times New Roman" pitchFamily="18" charset="0"/>
                <a:cs typeface="Times New Roman" pitchFamily="18" charset="0"/>
              </a:rPr>
              <a:t>(Kārlis Vērdiņš «Tai pilsētā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».)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354162"/>
          </a:xfrm>
        </p:spPr>
        <p:txBody>
          <a:bodyPr/>
          <a:lstStyle/>
          <a:p>
            <a:pPr algn="ctr"/>
            <a:r>
              <a:rPr lang="lv-LV" dirty="0" smtClean="0"/>
              <a:t>		</a:t>
            </a:r>
            <a:r>
              <a:rPr lang="lv-LV" b="1" dirty="0" smtClean="0">
                <a:solidFill>
                  <a:schemeClr val="tx1"/>
                </a:solidFill>
              </a:rPr>
              <a:t>2015.gads-</a:t>
            </a:r>
            <a:br>
              <a:rPr lang="lv-LV" dirty="0" smtClean="0">
                <a:solidFill>
                  <a:schemeClr val="tx1"/>
                </a:solidFill>
              </a:rPr>
            </a:b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               </a:t>
            </a:r>
            <a:r>
              <a:rPr lang="lv-LV" b="1" dirty="0" smtClean="0">
                <a:solidFill>
                  <a:schemeClr val="tx1"/>
                </a:solidFill>
              </a:rPr>
              <a:t>Raiņa un Aspazijas gads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564904"/>
            <a:ext cx="7457256" cy="3909048"/>
          </a:xfrm>
        </p:spPr>
        <p:txBody>
          <a:bodyPr/>
          <a:lstStyle/>
          <a:p>
            <a:r>
              <a:rPr lang="lv-LV" dirty="0" smtClean="0"/>
              <a:t>Aspazijas dzejoļu ilustrāciju konkurss- 2.kursa grupās</a:t>
            </a:r>
            <a:endParaRPr lang="en-GB" dirty="0"/>
          </a:p>
        </p:txBody>
      </p:sp>
      <p:pic>
        <p:nvPicPr>
          <p:cNvPr id="4" name="irc_mi" descr="http://www.aspazijarainis.lv/wp-content/uploads/2014/12/RunA_logo.pn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7544" y="620688"/>
            <a:ext cx="16668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CCE20150304_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125366"/>
            <a:ext cx="5691080" cy="39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tx1"/>
                </a:solidFill>
              </a:rPr>
              <a:t>Dzejas dienas pasākumi-literāro procesu popularizētāji un veicinātāji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385248" cy="4917160"/>
          </a:xfrm>
        </p:spPr>
        <p:txBody>
          <a:bodyPr/>
          <a:lstStyle/>
          <a:p>
            <a:r>
              <a:rPr lang="lv-LV" dirty="0" smtClean="0"/>
              <a:t>Tikšanās ar dzejnieku Jāni </a:t>
            </a:r>
            <a:r>
              <a:rPr lang="lv-LV" dirty="0" err="1" smtClean="0"/>
              <a:t>Vādonu-</a:t>
            </a:r>
            <a:r>
              <a:rPr lang="lv-LV" dirty="0" smtClean="0"/>
              <a:t> 17.09.2014.</a:t>
            </a:r>
            <a:endParaRPr lang="lv-LV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 descr="C:\Users\User\Pictures\ib\17.09.14.- tikšanās ar Vādonu\P91700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7704" y="2061261"/>
            <a:ext cx="5798716" cy="4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CCE20150304_0000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163" y="-241300"/>
            <a:ext cx="10474326" cy="73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lv-LV" dirty="0" err="1" smtClean="0"/>
              <a:t>Mīļvēstulīšu</a:t>
            </a:r>
            <a:r>
              <a:rPr lang="lv-LV" dirty="0" smtClean="0"/>
              <a:t> sacerēšana Dzimtās valodas dienā, atsaucoties UNESCO LNK aicinājumam atzīties mīlestībā savā dzimtajā valodā.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36620" y="1556792"/>
          <a:ext cx="4166338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1" imgW="10833100" imgH="13106400" progId="">
                  <p:embed/>
                </p:oleObj>
              </mc:Choice>
              <mc:Fallback>
                <p:oleObj name="Acrobat Document" r:id="rId1" imgW="10833100" imgH="13106400" progId="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36620" y="1556792"/>
                        <a:ext cx="4166338" cy="50405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CCE20150304_00000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342187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C:\Users\User\Downloads\CCE20150304_00001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342187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CCE20150304_00002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06" y="1196752"/>
            <a:ext cx="7342187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733256"/>
            <a:ext cx="6172200" cy="641666"/>
          </a:xfrm>
        </p:spPr>
        <p:txBody>
          <a:bodyPr>
            <a:normAutofit fontScale="92500" lnSpcReduction="10000"/>
          </a:bodyPr>
          <a:lstStyle/>
          <a:p>
            <a:r>
              <a:rPr lang="lv-LV" dirty="0" err="1">
                <a:hlinkClick r:id="rId1"/>
              </a:rPr>
              <a:t>www.twitter.com</a:t>
            </a:r>
            <a:r>
              <a:rPr lang="lv-LV" dirty="0"/>
              <a:t> </a:t>
            </a:r>
            <a:endParaRPr lang="lv-LV" dirty="0" smtClean="0"/>
          </a:p>
          <a:p>
            <a:r>
              <a:rPr lang="lv-LV" dirty="0" err="1" smtClean="0"/>
              <a:t>mirkļbirka</a:t>
            </a:r>
            <a:r>
              <a:rPr lang="lv-LV" dirty="0" smtClean="0"/>
              <a:t> </a:t>
            </a:r>
            <a:r>
              <a:rPr lang="lv-LV" dirty="0"/>
              <a:t>#</a:t>
            </a:r>
            <a:r>
              <a:rPr lang="lv-LV" dirty="0" err="1" smtClean="0"/>
              <a:t>unescodzimtavaloda</a:t>
            </a:r>
            <a:endParaRPr lang="en-GB" dirty="0"/>
          </a:p>
        </p:txBody>
      </p:sp>
      <p:pic>
        <p:nvPicPr>
          <p:cNvPr id="8194" name="Picture 2" descr="C:\Users\User\Downloads\ausodhnasok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539552"/>
            <a:ext cx="8512855" cy="71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CCE20150304_00007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9431" y="620688"/>
            <a:ext cx="7488832" cy="525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669360"/>
          </a:xfrm>
        </p:spPr>
        <p:txBody>
          <a:bodyPr/>
          <a:lstStyle/>
          <a:p>
            <a:r>
              <a:rPr lang="lv-LV" sz="2000" dirty="0" smtClean="0"/>
              <a:t>Piedalīšanās konkursā, kas veltīts Aspazijas 150.jubilejai       </a:t>
            </a:r>
            <a:r>
              <a:rPr lang="lv-LV" sz="2000" dirty="0" err="1" smtClean="0">
                <a:hlinkClick r:id="rId1"/>
              </a:rPr>
              <a:t>www</a:t>
            </a:r>
            <a:r>
              <a:rPr lang="lv-LV" sz="2000" dirty="0" smtClean="0">
                <a:hlinkClick r:id="rId1"/>
              </a:rPr>
              <a:t>.</a:t>
            </a:r>
            <a:r>
              <a:rPr lang="en-GB" sz="2000" dirty="0" smtClean="0">
                <a:hlinkClick r:id="rId1"/>
              </a:rPr>
              <a:t>lvlsa.blogspot.com</a:t>
            </a:r>
            <a:endParaRPr lang="lv-LV" sz="20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C:\Users\User\Downloads\CCE20150304_00005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50" y="908720"/>
            <a:ext cx="718066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Dzejolis dadaisma gaumē...</a:t>
            </a:r>
            <a:endParaRPr lang="en-GB" dirty="0"/>
          </a:p>
        </p:txBody>
      </p:sp>
      <p:pic>
        <p:nvPicPr>
          <p:cNvPr id="4098" name="Picture 2" descr="C:\Users\User\Pictures\dzejoli\P304062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592" y="854697"/>
            <a:ext cx="7018724" cy="526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Divrindes ar pamācību- Vecajam Stenderam veltītā konkursa «Darini ābeci» laureātes M.Priedes darbs</a:t>
            </a:r>
            <a:endParaRPr lang="en-GB" dirty="0"/>
          </a:p>
        </p:txBody>
      </p:sp>
      <p:pic>
        <p:nvPicPr>
          <p:cNvPr id="5122" name="Picture 2" descr="C:\Users\User\Desktop\Konkursi\Konkurss-darini ābeci\zīmējumi\Megija P_2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330280" cy="47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1"/>
                </a:solidFill>
              </a:rPr>
              <a:t>Uzdevums- sacerēt 3 četrrindes- 1,ko rakstījis bērns, 2.,ko rakstījis pusaudzis un 3., ko rakstījis sirmgalvis!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User\Pictures\ib\17.09.14.- tikšanās ar Vādonu\P923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41917" y="1861052"/>
            <a:ext cx="6150363" cy="461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-603448"/>
            <a:ext cx="4572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Ābeces divrindes</a:t>
            </a:r>
            <a:endParaRPr lang="en-GB" dirty="0"/>
          </a:p>
          <a:p>
            <a:r>
              <a:rPr lang="lv-LV" b="1" dirty="0"/>
              <a:t> </a:t>
            </a:r>
            <a:endParaRPr lang="en-GB" dirty="0"/>
          </a:p>
          <a:p>
            <a:r>
              <a:rPr lang="lv-LV" dirty="0" smtClean="0"/>
              <a:t>Ābols </a:t>
            </a:r>
            <a:r>
              <a:rPr lang="lv-LV" dirty="0"/>
              <a:t>no ābeles tālu nekrīt,</a:t>
            </a:r>
            <a:endParaRPr lang="en-GB" dirty="0"/>
          </a:p>
          <a:p>
            <a:r>
              <a:rPr lang="lv-LV" dirty="0"/>
              <a:t>Ja tēvs laipns, tad dēls ar</a:t>
            </a:r>
            <a:r>
              <a:rPr lang="lv-LV" dirty="0" smtClean="0"/>
              <a:t>’.</a:t>
            </a:r>
            <a:endParaRPr lang="en-GB" dirty="0"/>
          </a:p>
          <a:p>
            <a:r>
              <a:rPr lang="lv-LV" dirty="0"/>
              <a:t>Karīna </a:t>
            </a:r>
            <a:endParaRPr lang="lv-LV" dirty="0" smtClean="0"/>
          </a:p>
          <a:p>
            <a:r>
              <a:rPr lang="lv-LV" dirty="0"/>
              <a:t> </a:t>
            </a:r>
            <a:endParaRPr lang="en-GB" dirty="0"/>
          </a:p>
          <a:p>
            <a:pPr lvl="0"/>
            <a:r>
              <a:rPr lang="lv-LV" dirty="0"/>
              <a:t>Bāru pasaulē ir daudz,</a:t>
            </a:r>
            <a:endParaRPr lang="en-GB" dirty="0"/>
          </a:p>
          <a:p>
            <a:r>
              <a:rPr lang="lv-LV" dirty="0"/>
              <a:t>Tikai cilvēkiem naudas nav</a:t>
            </a:r>
            <a:r>
              <a:rPr lang="lv-LV" dirty="0" smtClean="0"/>
              <a:t>.</a:t>
            </a:r>
            <a:endParaRPr lang="en-GB" dirty="0"/>
          </a:p>
          <a:p>
            <a:r>
              <a:rPr lang="lv-LV" dirty="0"/>
              <a:t>Alvīne </a:t>
            </a:r>
            <a:endParaRPr lang="lv-LV" dirty="0" smtClean="0"/>
          </a:p>
          <a:p>
            <a:r>
              <a:rPr lang="lv-LV" dirty="0"/>
              <a:t> </a:t>
            </a:r>
            <a:endParaRPr lang="en-GB" dirty="0"/>
          </a:p>
          <a:p>
            <a:pPr lvl="0"/>
            <a:r>
              <a:rPr lang="lv-LV" dirty="0"/>
              <a:t>Datori tik dzīvi bendē,</a:t>
            </a:r>
            <a:endParaRPr lang="en-GB" dirty="0"/>
          </a:p>
          <a:p>
            <a:r>
              <a:rPr lang="lv-LV" dirty="0"/>
              <a:t>Labāk ej un bumbu spēlē</a:t>
            </a:r>
            <a:r>
              <a:rPr lang="lv-LV" dirty="0" smtClean="0"/>
              <a:t>!</a:t>
            </a:r>
            <a:endParaRPr lang="en-GB" dirty="0"/>
          </a:p>
          <a:p>
            <a:r>
              <a:rPr lang="lv-LV" dirty="0"/>
              <a:t>Zane  </a:t>
            </a:r>
            <a:endParaRPr lang="lv-LV" dirty="0" smtClean="0"/>
          </a:p>
          <a:p>
            <a:endParaRPr lang="en-GB" dirty="0"/>
          </a:p>
          <a:p>
            <a:pPr lvl="0"/>
            <a:r>
              <a:rPr lang="lv-LV" dirty="0"/>
              <a:t>Latvju tauta sabiezē-</a:t>
            </a:r>
            <a:endParaRPr lang="en-GB" dirty="0"/>
          </a:p>
          <a:p>
            <a:r>
              <a:rPr lang="lv-LV" dirty="0"/>
              <a:t>No žiguļiem uz </a:t>
            </a:r>
            <a:r>
              <a:rPr lang="lv-LV" dirty="0" err="1"/>
              <a:t>golfiem</a:t>
            </a:r>
            <a:r>
              <a:rPr lang="lv-LV" dirty="0"/>
              <a:t>, no </a:t>
            </a:r>
            <a:r>
              <a:rPr lang="lv-LV" dirty="0" err="1"/>
              <a:t>golfiem</a:t>
            </a:r>
            <a:r>
              <a:rPr lang="lv-LV" dirty="0"/>
              <a:t> uz </a:t>
            </a:r>
            <a:r>
              <a:rPr lang="lv-LV" dirty="0" err="1"/>
              <a:t>BMWē</a:t>
            </a:r>
            <a:r>
              <a:rPr lang="lv-LV" dirty="0" smtClean="0"/>
              <a:t>.</a:t>
            </a:r>
            <a:endParaRPr lang="en-GB" dirty="0"/>
          </a:p>
          <a:p>
            <a:r>
              <a:rPr lang="lv-LV" dirty="0" err="1"/>
              <a:t>Agnita</a:t>
            </a:r>
            <a:r>
              <a:rPr lang="lv-LV" dirty="0"/>
              <a:t>  </a:t>
            </a:r>
            <a:endParaRPr lang="lv-LV" dirty="0" smtClean="0"/>
          </a:p>
          <a:p>
            <a:endParaRPr lang="en-GB" dirty="0"/>
          </a:p>
          <a:p>
            <a:r>
              <a:rPr lang="lv-LV" dirty="0" smtClean="0"/>
              <a:t>Mājās </a:t>
            </a:r>
            <a:r>
              <a:rPr lang="lv-LV" dirty="0"/>
              <a:t>Tevi vienmēr kāds gaidīs,</a:t>
            </a:r>
            <a:endParaRPr lang="en-GB" dirty="0"/>
          </a:p>
          <a:p>
            <a:r>
              <a:rPr lang="lv-LV" dirty="0"/>
              <a:t> </a:t>
            </a:r>
            <a:r>
              <a:rPr lang="lv-LV" dirty="0" smtClean="0"/>
              <a:t>Ja </a:t>
            </a:r>
            <a:r>
              <a:rPr lang="lv-LV" dirty="0"/>
              <a:t>pats kādu mīlēsi un cienīsi.  </a:t>
            </a:r>
            <a:endParaRPr lang="en-GB" dirty="0"/>
          </a:p>
          <a:p>
            <a:r>
              <a:rPr lang="lv-LV" dirty="0" smtClean="0"/>
              <a:t>Gita   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Smēķa viens dūms ir pietiekams</a:t>
            </a:r>
            <a:endParaRPr lang="lv-LV" dirty="0" smtClean="0"/>
          </a:p>
          <a:p>
            <a:r>
              <a:rPr lang="lv-LV" dirty="0" smtClean="0"/>
              <a:t>Lai saprastu, ka to nevajag.</a:t>
            </a:r>
            <a:endParaRPr lang="en-GB" dirty="0" smtClean="0"/>
          </a:p>
          <a:p>
            <a:r>
              <a:rPr lang="lv-LV" dirty="0" smtClean="0"/>
              <a:t>Laura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996952"/>
            <a:ext cx="6678488" cy="3377970"/>
          </a:xfrm>
        </p:spPr>
        <p:txBody>
          <a:bodyPr>
            <a:normAutofit/>
          </a:bodyPr>
          <a:lstStyle/>
          <a:p>
            <a:r>
              <a:rPr lang="en-GB" sz="4000" dirty="0"/>
              <a:t>„</a:t>
            </a:r>
            <a:r>
              <a:rPr lang="en-GB" sz="4000" dirty="0" err="1"/>
              <a:t>Es</a:t>
            </a:r>
            <a:r>
              <a:rPr lang="en-GB" sz="4000" dirty="0"/>
              <a:t> </a:t>
            </a:r>
            <a:r>
              <a:rPr lang="en-GB" sz="4000" dirty="0" err="1"/>
              <a:t>neizgudroju</a:t>
            </a:r>
            <a:r>
              <a:rPr lang="en-GB" sz="4000" dirty="0"/>
              <a:t> </a:t>
            </a:r>
            <a:r>
              <a:rPr lang="en-GB" sz="4000" dirty="0" err="1"/>
              <a:t>dzeju</a:t>
            </a:r>
            <a:r>
              <a:rPr lang="en-GB" sz="4000" dirty="0"/>
              <a:t>. </a:t>
            </a:r>
            <a:br>
              <a:rPr lang="en-GB" sz="4000" dirty="0"/>
            </a:br>
            <a:r>
              <a:rPr lang="en-GB" sz="4000" dirty="0" err="1"/>
              <a:t>Dzeja</a:t>
            </a:r>
            <a:r>
              <a:rPr lang="en-GB" sz="4000" dirty="0"/>
              <a:t> </a:t>
            </a:r>
            <a:r>
              <a:rPr lang="en-GB" sz="4000" dirty="0" err="1"/>
              <a:t>izgudrojusi</a:t>
            </a:r>
            <a:r>
              <a:rPr lang="en-GB" sz="4000" dirty="0"/>
              <a:t> </a:t>
            </a:r>
            <a:r>
              <a:rPr lang="en-GB" sz="4000" dirty="0" err="1"/>
              <a:t>mani</a:t>
            </a:r>
            <a:r>
              <a:rPr lang="en-GB" sz="4000" dirty="0"/>
              <a:t>.</a:t>
            </a:r>
            <a:br>
              <a:rPr lang="en-GB" sz="4000" dirty="0"/>
            </a:br>
            <a:r>
              <a:rPr lang="en-GB" sz="4000" dirty="0"/>
              <a:t>Un </a:t>
            </a:r>
            <a:r>
              <a:rPr lang="en-GB" sz="4000" dirty="0" err="1"/>
              <a:t>turpina</a:t>
            </a:r>
            <a:r>
              <a:rPr lang="en-GB" sz="4000" dirty="0"/>
              <a:t> </a:t>
            </a:r>
            <a:r>
              <a:rPr lang="en-GB" sz="4000" dirty="0" err="1"/>
              <a:t>izgudrot</a:t>
            </a:r>
            <a:r>
              <a:rPr lang="en-GB" sz="4000" dirty="0" smtClean="0"/>
              <a:t>.”</a:t>
            </a:r>
            <a:endParaRPr lang="lv-LV" sz="4000" dirty="0" smtClean="0"/>
          </a:p>
          <a:p>
            <a:pPr algn="r"/>
            <a:r>
              <a:rPr lang="lv-LV" sz="3200" b="0" dirty="0" smtClean="0"/>
              <a:t>O.Vācietis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CCE20150304_00004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68257" y="0"/>
            <a:ext cx="4807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CCE20150304_0000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3608" y="404664"/>
            <a:ext cx="6736482" cy="96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lv-LV" dirty="0" smtClean="0"/>
              <a:t>Pasākums «Sirds uz perona». Literārā konsultanta loma.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C:\Users\User\Pictures\ib\2014914174910372\P912028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0953" y="1268760"/>
            <a:ext cx="6909743" cy="50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Dzejas radīšanas </a:t>
            </a:r>
            <a:r>
              <a:rPr lang="lv-LV" b="1" dirty="0" smtClean="0"/>
              <a:t>meistarklases</a:t>
            </a:r>
            <a:br>
              <a:rPr lang="lv-LV" dirty="0" smtClean="0"/>
            </a:br>
            <a:r>
              <a:rPr lang="lv-LV" dirty="0" smtClean="0"/>
              <a:t>uzdevums- sacerēt 1 vizuālo dzejoli!</a:t>
            </a:r>
            <a:endParaRPr lang="lv-LV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lv-LV" b="1" dirty="0" smtClean="0"/>
              <a:t>	Vizuālie dzejoļi </a:t>
            </a:r>
            <a:r>
              <a:rPr lang="lv-LV" dirty="0" smtClean="0"/>
              <a:t>(grafiskie dzejoļi, </a:t>
            </a:r>
            <a:r>
              <a:rPr lang="lv-LV" dirty="0" err="1" smtClean="0"/>
              <a:t>kaligrammas</a:t>
            </a:r>
            <a:r>
              <a:rPr lang="lv-LV" dirty="0" smtClean="0"/>
              <a:t>) - </a:t>
            </a:r>
            <a:r>
              <a:rPr lang="lv-LV" b="1" dirty="0" smtClean="0"/>
              <a:t>zīmējums tiek veidots no vārdiem, </a:t>
            </a:r>
            <a:r>
              <a:rPr lang="lv-LV" dirty="0" smtClean="0"/>
              <a:t>kurus veido dzejolis. Šo zīmējumu var veidot arī atsevišķi tekstā izcelti vārdi vai burti.  </a:t>
            </a:r>
            <a:endParaRPr lang="lv-LV" dirty="0"/>
          </a:p>
        </p:txBody>
      </p:sp>
      <p:pic>
        <p:nvPicPr>
          <p:cNvPr id="44034" name="Picture 2" descr="File:Guillaume Apollinaire Calligramm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7752" y="1714488"/>
            <a:ext cx="311467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lv-LV" dirty="0" smtClean="0"/>
              <a:t>Vizuālie dzejoļi no meistarklases- 13.10.2013.</a:t>
            </a:r>
            <a:endParaRPr lang="lv-LV" dirty="0" smtClean="0"/>
          </a:p>
          <a:p>
            <a:endParaRPr lang="en-GB" dirty="0"/>
          </a:p>
        </p:txBody>
      </p:sp>
      <p:pic>
        <p:nvPicPr>
          <p:cNvPr id="5" name="Picture 3" descr="C:\Users\User\Pictures\ib\30.10.13.-meistarklases dzejoļi\PA30000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552" y="1052737"/>
            <a:ext cx="7255839" cy="54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i="1" dirty="0" smtClean="0"/>
              <a:t>Audzēkņi un skolotāji radīšanas procesā</a:t>
            </a:r>
            <a:endParaRPr lang="en-GB" i="1" dirty="0"/>
          </a:p>
        </p:txBody>
      </p:sp>
      <p:pic>
        <p:nvPicPr>
          <p:cNvPr id="4" name="Picture 3" descr="C:\Users\User\Pictures\ib\Dzejas dienas-01.10.2013\PA010043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99792" y="692696"/>
            <a:ext cx="5731510" cy="429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5388</Words>
  <Application>Kingsoft Office WPP</Application>
  <PresentationFormat>Slaidrāde ekrānā (4:3)</PresentationFormat>
  <Paragraphs>234</Paragraphs>
  <Slides>31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Oriel</vt:lpstr>
      <vt:lpstr>Kā radīt interesi skolēnos par dzejoļu sacerēšanu</vt:lpstr>
      <vt:lpstr>Dzejas dienas pasākumi-literāro procesu popularizētāji un veicinātāji</vt:lpstr>
      <vt:lpstr>Uzdevums- sacerēt 3 četrrindes- 1,ko rakstījis bērns, 2.,ko rakstījis pusaudzis un 3., ko rakstījis sirmgalvis!</vt:lpstr>
      <vt:lpstr>PowerPoint 演示文稿</vt:lpstr>
      <vt:lpstr>PowerPoint 演示文稿</vt:lpstr>
      <vt:lpstr>PowerPoint 演示文稿</vt:lpstr>
      <vt:lpstr>Dzejas radīšanas meistarklases uzdevums- sacerēt 1 vizuālo dzejoli!</vt:lpstr>
      <vt:lpstr>PowerPoint 演示文稿</vt:lpstr>
      <vt:lpstr>PowerPoint 演示文稿</vt:lpstr>
      <vt:lpstr>Uzdevums- sacerēt 1 akrostihu!</vt:lpstr>
      <vt:lpstr>PowerPoint 演示文稿</vt:lpstr>
      <vt:lpstr>Uzdevums- sacerēt dzejoli, izmantojot pēc iespējas vairāk no 30 piedāvātajiem vārdiem!</vt:lpstr>
      <vt:lpstr>PowerPoint 演示文稿</vt:lpstr>
      <vt:lpstr>PowerPoint 演示文稿</vt:lpstr>
      <vt:lpstr>Uzdevums- sacerēt dzejoli par vienu no attēliem!</vt:lpstr>
      <vt:lpstr>PowerPoint 演示文稿</vt:lpstr>
      <vt:lpstr>Uzdevums- sacerēt dzejoli, kurā katra rinda sākas ar vienu un to pašu vārdu dažādos locījumos!</vt:lpstr>
      <vt:lpstr>Uzdevums- sacerēt dzejoli prozā!</vt:lpstr>
      <vt:lpstr>		2015.gads-                 Raiņa un Aspazijas gads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kttpv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Dzejas dienas</dc:title>
  <dc:creator>skolotaji-1</dc:creator>
  <cp:lastModifiedBy>evalds</cp:lastModifiedBy>
  <cp:revision>71</cp:revision>
  <dcterms:created xsi:type="dcterms:W3CDTF">2017-06-15T21:15:28Z</dcterms:created>
  <dcterms:modified xsi:type="dcterms:W3CDTF">2017-06-15T21:15:28Z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  38-10.1.0.5672</vt:lpwstr>
  </property>
</Properties>
</file>