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58" r:id="rId6"/>
    <p:sldId id="263" r:id="rId7"/>
    <p:sldId id="259" r:id="rId8"/>
    <p:sldId id="261" r:id="rId9"/>
    <p:sldId id="262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leņķa trīsstūr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7" name="Apakšvirsrakst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Noklikšķiniet, lai rediģētu šablona apakšvirsraksta stilu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Brīv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Brīv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Brīv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aisns savienotāj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a vietturi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19" name="Kājenes vietturi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7" name="Slaida numura vietturi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V veida bultiņ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 veida bultiņ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Virsrakst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Noklikšķiniet, lai rediģētu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Lai pievienotu attēlu, noklikšķiniet uz ikonas</a:t>
            </a:r>
            <a:endParaRPr kumimoji="0"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Brīvform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Brīvform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aisnleņķa trīsstūr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aisns savienotāj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 veida bultiņ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 veida bultiņ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rīvform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Brīvform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aisnleņķa trīsstūr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aisns savienotāj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irsraksta viettur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0" name="Teksta vietturi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Noklikšķiniet, lai rediģētu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0" name="Datuma vietturi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F355B8-45A5-42A1-A76D-CC4C48E89CFB}" type="datetimeFigureOut">
              <a:rPr lang="lv-LV" smtClean="0"/>
              <a:pPr/>
              <a:t>2017.01.24.</a:t>
            </a:fld>
            <a:endParaRPr lang="lv-LV"/>
          </a:p>
        </p:txBody>
      </p:sp>
      <p:sp>
        <p:nvSpPr>
          <p:cNvPr id="22" name="Kājenes vietturi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A91418-4F9B-455B-9082-B8BF694B933E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zm.lu.lv/" TargetMode="External"/><Relationship Id="rId2" Type="http://schemas.openxmlformats.org/officeDocument/2006/relationships/hyperlink" Target="http://www.uzdevumi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poki.tvnet.lv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829761"/>
          </a:xfrm>
        </p:spPr>
        <p:txBody>
          <a:bodyPr/>
          <a:lstStyle/>
          <a:p>
            <a:pPr algn="l"/>
            <a:r>
              <a:rPr lang="lv-LV" dirty="0" smtClean="0"/>
              <a:t>     Prizma</a:t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373216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 smtClean="0"/>
              <a:t>Kuldīgas Tehnoloģiju un tūrisma tehnikums</a:t>
            </a:r>
          </a:p>
          <a:p>
            <a:r>
              <a:rPr lang="lv-LV" dirty="0" smtClean="0"/>
              <a:t>Vispārējās izglītības programma</a:t>
            </a:r>
          </a:p>
          <a:p>
            <a:r>
              <a:rPr lang="lv-LV" dirty="0" smtClean="0"/>
              <a:t>Mācību priekšmets: Matemātika</a:t>
            </a:r>
          </a:p>
          <a:p>
            <a:r>
              <a:rPr lang="lv-LV" dirty="0" smtClean="0"/>
              <a:t>Autors</a:t>
            </a:r>
            <a:r>
              <a:rPr lang="lv-LV" dirty="0" smtClean="0"/>
              <a:t>: Gita </a:t>
            </a:r>
            <a:r>
              <a:rPr lang="lv-LV" dirty="0" err="1" smtClean="0"/>
              <a:t>Arājuma</a:t>
            </a:r>
            <a:endParaRPr lang="lv-LV" dirty="0" smtClean="0"/>
          </a:p>
          <a:p>
            <a:r>
              <a:rPr lang="lv-LV" dirty="0" smtClean="0"/>
              <a:t>2017.gads.</a:t>
            </a:r>
            <a:endParaRPr lang="lv-LV" dirty="0"/>
          </a:p>
        </p:txBody>
      </p:sp>
      <p:pic>
        <p:nvPicPr>
          <p:cNvPr id="4" name="Attēls 3" descr="priz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453524"/>
            <a:ext cx="3096344" cy="2319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Taisnu prizmu, kuras pamati ir regulāri daudzstūri, sauc par </a:t>
            </a:r>
            <a:r>
              <a:rPr lang="lv-LV" dirty="0" smtClean="0">
                <a:solidFill>
                  <a:srgbClr val="FF0000"/>
                </a:solidFill>
              </a:rPr>
              <a:t>regulāru prizmu</a:t>
            </a:r>
            <a:r>
              <a:rPr lang="lv-LV" dirty="0" smtClean="0"/>
              <a:t>.</a:t>
            </a:r>
          </a:p>
          <a:p>
            <a:endParaRPr lang="lv-LV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Regulāras prizmas</a:t>
            </a:r>
            <a:endParaRPr lang="lv-LV" dirty="0"/>
          </a:p>
        </p:txBody>
      </p:sp>
      <p:pic>
        <p:nvPicPr>
          <p:cNvPr id="4" name="Attēls 3" descr="regpri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636912"/>
            <a:ext cx="3054988" cy="1656184"/>
          </a:xfrm>
          <a:prstGeom prst="rect">
            <a:avLst/>
          </a:prstGeom>
        </p:spPr>
      </p:pic>
      <p:pic>
        <p:nvPicPr>
          <p:cNvPr id="5" name="Attēls 4" descr="regpriz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2636912"/>
            <a:ext cx="2186930" cy="2186930"/>
          </a:xfrm>
          <a:prstGeom prst="rect">
            <a:avLst/>
          </a:prstGeom>
        </p:spPr>
      </p:pic>
      <p:cxnSp>
        <p:nvCxnSpPr>
          <p:cNvPr id="7" name="Taisns savienotājs 6"/>
          <p:cNvCxnSpPr/>
          <p:nvPr/>
        </p:nvCxnSpPr>
        <p:spPr>
          <a:xfrm>
            <a:off x="6300192" y="4581128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Taisns savienotājs 10"/>
          <p:cNvCxnSpPr/>
          <p:nvPr/>
        </p:nvCxnSpPr>
        <p:spPr>
          <a:xfrm>
            <a:off x="7020272" y="4221088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Taisns savienotājs 12"/>
          <p:cNvCxnSpPr/>
          <p:nvPr/>
        </p:nvCxnSpPr>
        <p:spPr>
          <a:xfrm>
            <a:off x="6588224" y="4005064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Taisns savienotājs 14"/>
          <p:cNvCxnSpPr/>
          <p:nvPr/>
        </p:nvCxnSpPr>
        <p:spPr>
          <a:xfrm>
            <a:off x="5940152" y="414908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Attēls 15" descr="priz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4437112"/>
            <a:ext cx="1966246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Par prizmas sānu virsmas laukumu sauc visu prizmas sānu skaldņu laukumu summu un taisnai prizmai to aprēķina , izmantojot formulu: </a:t>
            </a:r>
          </a:p>
          <a:p>
            <a:endParaRPr lang="lv-LV" dirty="0" smtClean="0"/>
          </a:p>
          <a:p>
            <a:pPr>
              <a:buNone/>
            </a:pPr>
            <a:r>
              <a:rPr lang="lv-LV" dirty="0" smtClean="0">
                <a:solidFill>
                  <a:srgbClr val="FF0000"/>
                </a:solidFill>
              </a:rPr>
              <a:t>         </a:t>
            </a:r>
            <a:r>
              <a:rPr lang="lv-LV" dirty="0" err="1" smtClean="0">
                <a:solidFill>
                  <a:srgbClr val="FF0000"/>
                </a:solidFill>
              </a:rPr>
              <a:t>S</a:t>
            </a:r>
            <a:r>
              <a:rPr lang="lv-LV" baseline="-25000" dirty="0" err="1" smtClean="0">
                <a:solidFill>
                  <a:srgbClr val="FF0000"/>
                </a:solidFill>
              </a:rPr>
              <a:t>taisnas</a:t>
            </a:r>
            <a:r>
              <a:rPr lang="lv-LV" baseline="-25000" dirty="0" smtClean="0">
                <a:solidFill>
                  <a:srgbClr val="FF0000"/>
                </a:solidFill>
              </a:rPr>
              <a:t> prizmas sānu virsmai</a:t>
            </a:r>
            <a:r>
              <a:rPr lang="lv-LV" dirty="0" smtClean="0">
                <a:solidFill>
                  <a:srgbClr val="FF0000"/>
                </a:solidFill>
              </a:rPr>
              <a:t> = P·H ,</a:t>
            </a:r>
          </a:p>
          <a:p>
            <a:endParaRPr lang="lv-LV" dirty="0" smtClean="0"/>
          </a:p>
          <a:p>
            <a:pPr>
              <a:buNone/>
            </a:pPr>
            <a:r>
              <a:rPr lang="lv-LV" sz="2400" dirty="0" smtClean="0"/>
              <a:t>kur P- prizmas pamata daudzstūru perimetrs;</a:t>
            </a:r>
          </a:p>
          <a:p>
            <a:pPr>
              <a:buNone/>
            </a:pPr>
            <a:r>
              <a:rPr lang="lv-LV" sz="2400" dirty="0" smtClean="0"/>
              <a:t>      H- prizmas augstums.</a:t>
            </a:r>
          </a:p>
          <a:p>
            <a:endParaRPr lang="lv-LV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Prizmas sānu virsmas laukuma aprēķināšana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Par prizmas </a:t>
            </a:r>
            <a:r>
              <a:rPr lang="lv-LV" dirty="0" smtClean="0">
                <a:solidFill>
                  <a:srgbClr val="FF0000"/>
                </a:solidFill>
              </a:rPr>
              <a:t>pilnas virsmas laukumu </a:t>
            </a:r>
            <a:r>
              <a:rPr lang="lv-LV" dirty="0" smtClean="0"/>
              <a:t>sauc prizmas visu skaldņu laukumu summu un to aprēķina , izmantojot formulu.</a:t>
            </a:r>
          </a:p>
          <a:p>
            <a:endParaRPr lang="lv-LV" dirty="0" smtClean="0"/>
          </a:p>
          <a:p>
            <a:endParaRPr lang="lv-LV" dirty="0" smtClean="0"/>
          </a:p>
          <a:p>
            <a:r>
              <a:rPr lang="lv-LV" sz="3200" dirty="0" err="1" smtClean="0">
                <a:solidFill>
                  <a:srgbClr val="FF0000"/>
                </a:solidFill>
              </a:rPr>
              <a:t>S</a:t>
            </a:r>
            <a:r>
              <a:rPr lang="lv-LV" sz="3200" baseline="-25000" dirty="0" err="1" smtClean="0">
                <a:solidFill>
                  <a:srgbClr val="FF0000"/>
                </a:solidFill>
              </a:rPr>
              <a:t>pilna</a:t>
            </a:r>
            <a:r>
              <a:rPr lang="lv-LV" sz="3200" baseline="-25000" dirty="0" smtClean="0">
                <a:solidFill>
                  <a:srgbClr val="FF0000"/>
                </a:solidFill>
              </a:rPr>
              <a:t> virsma</a:t>
            </a:r>
            <a:r>
              <a:rPr lang="lv-LV" sz="3200" dirty="0" smtClean="0">
                <a:solidFill>
                  <a:srgbClr val="FF0000"/>
                </a:solidFill>
              </a:rPr>
              <a:t> = </a:t>
            </a:r>
            <a:r>
              <a:rPr lang="lv-LV" sz="3200" dirty="0" err="1" smtClean="0">
                <a:solidFill>
                  <a:srgbClr val="FF0000"/>
                </a:solidFill>
              </a:rPr>
              <a:t>S</a:t>
            </a:r>
            <a:r>
              <a:rPr lang="lv-LV" sz="3200" baseline="-25000" dirty="0" err="1" smtClean="0">
                <a:solidFill>
                  <a:srgbClr val="FF0000"/>
                </a:solidFill>
              </a:rPr>
              <a:t>sānu</a:t>
            </a:r>
            <a:r>
              <a:rPr lang="lv-LV" sz="3200" baseline="-25000" dirty="0" smtClean="0">
                <a:solidFill>
                  <a:srgbClr val="FF0000"/>
                </a:solidFill>
              </a:rPr>
              <a:t> virsmai</a:t>
            </a:r>
            <a:r>
              <a:rPr lang="lv-LV" sz="3200" dirty="0" smtClean="0">
                <a:solidFill>
                  <a:srgbClr val="FF0000"/>
                </a:solidFill>
              </a:rPr>
              <a:t>+ 2S</a:t>
            </a:r>
            <a:r>
              <a:rPr lang="lv-LV" sz="3200" baseline="-25000" dirty="0" smtClean="0">
                <a:solidFill>
                  <a:srgbClr val="FF0000"/>
                </a:solidFill>
              </a:rPr>
              <a:t>pamatam</a:t>
            </a:r>
            <a:endParaRPr lang="lv-LV" sz="3200" dirty="0" smtClean="0">
              <a:solidFill>
                <a:srgbClr val="FF0000"/>
              </a:solidFill>
            </a:endParaRPr>
          </a:p>
          <a:p>
            <a:endParaRPr lang="lv-LV" dirty="0"/>
          </a:p>
        </p:txBody>
      </p:sp>
      <p:sp>
        <p:nvSpPr>
          <p:cNvPr id="4" name="Virsrakst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 smtClean="0"/>
              <a:t>Prizmas pilnas virsmas laukuma aprēķināšana.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Taisnas prizmas tilpumu aprēķina, izmantojot formulu:</a:t>
            </a:r>
          </a:p>
          <a:p>
            <a:pPr>
              <a:buNone/>
            </a:pPr>
            <a:endParaRPr lang="lv-LV" dirty="0" smtClean="0"/>
          </a:p>
          <a:p>
            <a:pPr algn="ctr">
              <a:buNone/>
            </a:pPr>
            <a:r>
              <a:rPr lang="lv-LV" dirty="0" smtClean="0">
                <a:solidFill>
                  <a:srgbClr val="FF0000"/>
                </a:solidFill>
              </a:rPr>
              <a:t> </a:t>
            </a:r>
            <a:r>
              <a:rPr lang="lv-LV" dirty="0" err="1" smtClean="0">
                <a:solidFill>
                  <a:srgbClr val="FF0000"/>
                </a:solidFill>
              </a:rPr>
              <a:t>V</a:t>
            </a:r>
            <a:r>
              <a:rPr lang="lv-LV" baseline="-25000" dirty="0" err="1" smtClean="0">
                <a:solidFill>
                  <a:srgbClr val="FF0000"/>
                </a:solidFill>
              </a:rPr>
              <a:t>taisnai</a:t>
            </a:r>
            <a:r>
              <a:rPr lang="lv-LV" baseline="-25000" dirty="0" smtClean="0">
                <a:solidFill>
                  <a:srgbClr val="FF0000"/>
                </a:solidFill>
              </a:rPr>
              <a:t> prizmai</a:t>
            </a:r>
            <a:r>
              <a:rPr lang="lv-LV" dirty="0" smtClean="0">
                <a:solidFill>
                  <a:srgbClr val="FF0000"/>
                </a:solidFill>
              </a:rPr>
              <a:t> = </a:t>
            </a:r>
            <a:r>
              <a:rPr lang="lv-LV" dirty="0" err="1" smtClean="0">
                <a:solidFill>
                  <a:srgbClr val="FF0000"/>
                </a:solidFill>
              </a:rPr>
              <a:t>S</a:t>
            </a:r>
            <a:r>
              <a:rPr lang="lv-LV" baseline="-25000" dirty="0" err="1" smtClean="0">
                <a:solidFill>
                  <a:srgbClr val="FF0000"/>
                </a:solidFill>
              </a:rPr>
              <a:t>pamatam</a:t>
            </a:r>
            <a:r>
              <a:rPr lang="lv-LV" dirty="0" err="1" smtClean="0">
                <a:solidFill>
                  <a:srgbClr val="FF0000"/>
                </a:solidFill>
              </a:rPr>
              <a:t>·H</a:t>
            </a:r>
            <a:r>
              <a:rPr lang="lv-LV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r>
              <a:rPr lang="lv-LV" sz="2400" dirty="0" smtClean="0"/>
              <a:t> kur H- prizmas augstums,</a:t>
            </a:r>
          </a:p>
          <a:p>
            <a:pPr>
              <a:buNone/>
            </a:pPr>
            <a:r>
              <a:rPr lang="lv-LV" sz="2400" dirty="0" smtClean="0"/>
              <a:t>       </a:t>
            </a:r>
            <a:r>
              <a:rPr lang="lv-LV" sz="2400" dirty="0" err="1" smtClean="0"/>
              <a:t>S</a:t>
            </a:r>
            <a:r>
              <a:rPr lang="lv-LV" sz="2400" baseline="-25000" dirty="0" err="1" smtClean="0"/>
              <a:t>pamatam</a:t>
            </a:r>
            <a:r>
              <a:rPr lang="lv-LV" sz="2400" dirty="0" err="1" smtClean="0"/>
              <a:t>-</a:t>
            </a:r>
            <a:r>
              <a:rPr lang="lv-LV" sz="2400" dirty="0" smtClean="0"/>
              <a:t> prizmas pamata daudzstūra laukums</a:t>
            </a:r>
          </a:p>
          <a:p>
            <a:endParaRPr lang="lv-LV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Prizmas tilpuma aprēķināšana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Izmantotie avoti:</a:t>
            </a:r>
            <a:endParaRPr lang="lv-LV" dirty="0"/>
          </a:p>
        </p:txBody>
      </p:sp>
      <p:sp>
        <p:nvSpPr>
          <p:cNvPr id="4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err="1" smtClean="0"/>
              <a:t>E.Slokenberga,I.France,“Matemātika</a:t>
            </a:r>
            <a:r>
              <a:rPr lang="lv-LV" dirty="0" smtClean="0"/>
              <a:t> 11.klasei” Lielvārds,2011.</a:t>
            </a:r>
          </a:p>
          <a:p>
            <a:r>
              <a:rPr lang="lv-LV" dirty="0" err="1" smtClean="0">
                <a:hlinkClick r:id="rId2"/>
              </a:rPr>
              <a:t>www.uzdevumi.lv</a:t>
            </a:r>
            <a:endParaRPr lang="lv-LV" dirty="0" smtClean="0"/>
          </a:p>
          <a:p>
            <a:r>
              <a:rPr lang="lv-LV" dirty="0" err="1" smtClean="0">
                <a:hlinkClick r:id="rId3"/>
              </a:rPr>
              <a:t>www.dzm.lu.lv</a:t>
            </a:r>
            <a:endParaRPr lang="lv-LV" dirty="0" smtClean="0"/>
          </a:p>
          <a:p>
            <a:r>
              <a:rPr lang="lv-LV" dirty="0" err="1" smtClean="0">
                <a:hlinkClick r:id="rId4"/>
              </a:rPr>
              <a:t>www.spoki.tvnet.lv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755576" y="1988840"/>
            <a:ext cx="8229600" cy="1143000"/>
          </a:xfrm>
        </p:spPr>
        <p:txBody>
          <a:bodyPr/>
          <a:lstStyle/>
          <a:p>
            <a:pPr algn="ctr"/>
            <a:r>
              <a:rPr lang="lv-LV" dirty="0" smtClean="0"/>
              <a:t>Paldies par uzmanību!</a:t>
            </a:r>
            <a:endParaRPr lang="lv-LV" dirty="0"/>
          </a:p>
        </p:txBody>
      </p:sp>
      <p:pic>
        <p:nvPicPr>
          <p:cNvPr id="4" name="Satura vietturis 3" descr="smaidiņ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3212976"/>
            <a:ext cx="2772308" cy="2520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atura vietturis 4" descr="pri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1960" y="2996952"/>
            <a:ext cx="2485280" cy="2033411"/>
          </a:xfrm>
        </p:spPr>
      </p:pic>
      <p:pic>
        <p:nvPicPr>
          <p:cNvPr id="6" name="Attēls 5" descr="priz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692696"/>
            <a:ext cx="2664296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atura vietturis 4" descr="priz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564904"/>
            <a:ext cx="3816424" cy="3600400"/>
          </a:xfrm>
        </p:spPr>
      </p:pic>
      <p:pic>
        <p:nvPicPr>
          <p:cNvPr id="6" name="Picture 7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443" y="404664"/>
            <a:ext cx="3941509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prizm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861048"/>
            <a:ext cx="5040560" cy="2016224"/>
          </a:xfrm>
          <a:prstGeom prst="rect">
            <a:avLst/>
          </a:prstGeom>
        </p:spPr>
      </p:pic>
      <p:pic>
        <p:nvPicPr>
          <p:cNvPr id="7" name="Picture 5" descr="prizmamaks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95936" y="332656"/>
            <a:ext cx="4518415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atura vietturis 4" descr="priz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228184" y="2780928"/>
            <a:ext cx="2100064" cy="2139440"/>
          </a:xfrm>
        </p:spPr>
      </p:pic>
      <p:pic>
        <p:nvPicPr>
          <p:cNvPr id="6" name="Attēls 5" descr="priz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852936"/>
            <a:ext cx="2265040" cy="2061186"/>
          </a:xfrm>
          <a:prstGeom prst="rect">
            <a:avLst/>
          </a:prstGeom>
        </p:spPr>
      </p:pic>
      <p:pic>
        <p:nvPicPr>
          <p:cNvPr id="7" name="Attēls 6" descr="priz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9796439">
            <a:off x="2555776" y="3573016"/>
            <a:ext cx="3351262" cy="16892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9592" y="620688"/>
            <a:ext cx="75608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 smtClean="0"/>
              <a:t>Par </a:t>
            </a:r>
            <a:r>
              <a:rPr lang="lv-LV" sz="3200" dirty="0" smtClean="0">
                <a:solidFill>
                  <a:srgbClr val="FF0000"/>
                </a:solidFill>
              </a:rPr>
              <a:t>prizmu</a:t>
            </a:r>
            <a:r>
              <a:rPr lang="lv-LV" sz="3200" dirty="0" smtClean="0"/>
              <a:t> sauc daudzskaldni, kura divas malas ir vienādi daudzstūri, kas atrodas paralēlajās plaknēs, bet pārējās skaldnes ir paralelogrami</a:t>
            </a:r>
            <a:endParaRPr lang="lv-LV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atura vietturis 4" descr="priz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2780928"/>
            <a:ext cx="2697088" cy="2831942"/>
          </a:xfrm>
        </p:spPr>
      </p:pic>
      <p:sp>
        <p:nvSpPr>
          <p:cNvPr id="6" name="TextBox 5"/>
          <p:cNvSpPr txBox="1"/>
          <p:nvPr/>
        </p:nvSpPr>
        <p:spPr>
          <a:xfrm>
            <a:off x="539552" y="620688"/>
            <a:ext cx="77048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2800" dirty="0" smtClean="0"/>
              <a:t>Par </a:t>
            </a:r>
            <a:r>
              <a:rPr lang="lv-LV" sz="2800" dirty="0" smtClean="0">
                <a:solidFill>
                  <a:srgbClr val="FF0000"/>
                </a:solidFill>
              </a:rPr>
              <a:t>prizmas diagonāli </a:t>
            </a:r>
            <a:r>
              <a:rPr lang="lv-LV" sz="2800" dirty="0" smtClean="0"/>
              <a:t>sauc nogriezni, kas savieno prizmas abu pamatu divas virsotnes, ja tās neatrodas vienā sānu skaldnē.</a:t>
            </a:r>
            <a:endParaRPr lang="lv-LV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251520" y="404664"/>
            <a:ext cx="8229600" cy="5328592"/>
          </a:xfrm>
        </p:spPr>
        <p:txBody>
          <a:bodyPr/>
          <a:lstStyle/>
          <a:p>
            <a:r>
              <a:rPr lang="lv-LV" dirty="0" smtClean="0"/>
              <a:t>Par </a:t>
            </a:r>
            <a:r>
              <a:rPr lang="lv-LV" dirty="0" smtClean="0">
                <a:solidFill>
                  <a:srgbClr val="FF0000"/>
                </a:solidFill>
              </a:rPr>
              <a:t>prizmas diagonālšķēlumu </a:t>
            </a:r>
            <a:r>
              <a:rPr lang="lv-LV" dirty="0" smtClean="0"/>
              <a:t>sauc prizmas šķēlumu ar plakni, kas novilkta caur divām sānu šķautnēm, kuras nepieder vienai sānu skaldnei.</a:t>
            </a:r>
          </a:p>
          <a:p>
            <a:endParaRPr lang="lv-LV" dirty="0" smtClean="0"/>
          </a:p>
          <a:p>
            <a:r>
              <a:rPr lang="lv-LV" dirty="0" smtClean="0"/>
              <a:t>Piem. </a:t>
            </a:r>
            <a:r>
              <a:rPr lang="lv-LV" dirty="0" smtClean="0">
                <a:solidFill>
                  <a:srgbClr val="FF0000"/>
                </a:solidFill>
              </a:rPr>
              <a:t>BFKD</a:t>
            </a:r>
          </a:p>
          <a:p>
            <a:endParaRPr lang="lv-LV" dirty="0" smtClean="0"/>
          </a:p>
          <a:p>
            <a:pPr>
              <a:buNone/>
            </a:pPr>
            <a:endParaRPr lang="lv-LV" dirty="0" smtClean="0"/>
          </a:p>
          <a:p>
            <a:endParaRPr lang="lv-LV" dirty="0" smtClean="0"/>
          </a:p>
          <a:p>
            <a:endParaRPr lang="lv-LV" dirty="0" smtClean="0"/>
          </a:p>
          <a:p>
            <a:r>
              <a:rPr lang="lv-LV" dirty="0" smtClean="0"/>
              <a:t>Prizmas diagonālšķēlums ir </a:t>
            </a:r>
            <a:r>
              <a:rPr lang="lv-LV" dirty="0" smtClean="0">
                <a:solidFill>
                  <a:srgbClr val="FF0000"/>
                </a:solidFill>
              </a:rPr>
              <a:t>paralelograms.</a:t>
            </a:r>
            <a:endParaRPr lang="lv-LV" dirty="0">
              <a:solidFill>
                <a:srgbClr val="FF0000"/>
              </a:solidFill>
            </a:endParaRPr>
          </a:p>
        </p:txBody>
      </p:sp>
      <p:pic>
        <p:nvPicPr>
          <p:cNvPr id="4" name="Attēls 3" descr="priz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132856"/>
            <a:ext cx="3096344" cy="26009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atura vietturis 4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lv-LV" dirty="0" smtClean="0">
                <a:solidFill>
                  <a:srgbClr val="FF0000"/>
                </a:solidFill>
              </a:rPr>
              <a:t>Prizmas augstums </a:t>
            </a:r>
            <a:r>
              <a:rPr lang="lv-LV" dirty="0" smtClean="0"/>
              <a:t>ir perpendikuls, kas novilkts no viena prizmas pamata kāda punkta pret otra pamata plakni.</a:t>
            </a:r>
            <a:endParaRPr lang="lv-LV" dirty="0"/>
          </a:p>
        </p:txBody>
      </p:sp>
      <p:pic>
        <p:nvPicPr>
          <p:cNvPr id="7" name="Attēls 6" descr="priz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7" y="2996952"/>
            <a:ext cx="4380787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atura vietturis 4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pPr algn="just"/>
            <a:r>
              <a:rPr lang="lv-LV" dirty="0" smtClean="0"/>
              <a:t>Prizmu, kura sānu šķautnes ir perpendikulāras prizmas pamatiem, sauc par </a:t>
            </a:r>
            <a:r>
              <a:rPr lang="lv-LV" dirty="0" smtClean="0">
                <a:solidFill>
                  <a:srgbClr val="FF0000"/>
                </a:solidFill>
              </a:rPr>
              <a:t>taisnu prizmu</a:t>
            </a:r>
            <a:r>
              <a:rPr lang="lv-LV" dirty="0" smtClean="0"/>
              <a:t>, bet prizmu, kuras sānu šķautnes nav perpendikulāras prizmas pamatiem, sauc par </a:t>
            </a:r>
            <a:r>
              <a:rPr lang="lv-LV" dirty="0" smtClean="0">
                <a:solidFill>
                  <a:srgbClr val="FF0000"/>
                </a:solidFill>
              </a:rPr>
              <a:t>slīpu prizmu.</a:t>
            </a:r>
            <a:endParaRPr lang="lv-LV" dirty="0">
              <a:solidFill>
                <a:srgbClr val="FF0000"/>
              </a:solidFill>
            </a:endParaRPr>
          </a:p>
        </p:txBody>
      </p:sp>
      <p:pic>
        <p:nvPicPr>
          <p:cNvPr id="8" name="Attēls 7" descr="priz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676788"/>
            <a:ext cx="5328592" cy="2799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vērtība">
  <a:themeElements>
    <a:clrScheme name="Atvērtīb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tvērtīb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Atvērtīb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409</TotalTime>
  <Words>281</Words>
  <Application>Microsoft Office PowerPoint</Application>
  <PresentationFormat>Slaidrāde ekrānā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15</vt:i4>
      </vt:variant>
    </vt:vector>
  </HeadingPairs>
  <TitlesOfParts>
    <vt:vector size="16" baseType="lpstr">
      <vt:lpstr>Atvērtība</vt:lpstr>
      <vt:lpstr>     Prizma </vt:lpstr>
      <vt:lpstr>Slaids 2</vt:lpstr>
      <vt:lpstr>Slaids 3</vt:lpstr>
      <vt:lpstr>Slaids 4</vt:lpstr>
      <vt:lpstr>Slaids 5</vt:lpstr>
      <vt:lpstr>Slaids 6</vt:lpstr>
      <vt:lpstr>Slaids 7</vt:lpstr>
      <vt:lpstr>Slaids 8</vt:lpstr>
      <vt:lpstr>Slaids 9</vt:lpstr>
      <vt:lpstr>Regulāras prizmas</vt:lpstr>
      <vt:lpstr>Prizmas sānu virsmas laukuma aprēķināšana</vt:lpstr>
      <vt:lpstr>Prizmas pilnas virsmas laukuma aprēķināšana.</vt:lpstr>
      <vt:lpstr>Prizmas tilpuma aprēķināšana</vt:lpstr>
      <vt:lpstr>Izmantotie avoti:</vt:lpstr>
      <vt:lpstr>Paldies par uzmanību!</vt:lpstr>
    </vt:vector>
  </TitlesOfParts>
  <Company>KTTPV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Nošķelta piramīda </dc:title>
  <dc:creator>Gita</dc:creator>
  <cp:lastModifiedBy>Skolotajs</cp:lastModifiedBy>
  <cp:revision>30</cp:revision>
  <dcterms:created xsi:type="dcterms:W3CDTF">2016-02-23T06:24:17Z</dcterms:created>
  <dcterms:modified xsi:type="dcterms:W3CDTF">2017-01-24T07:25:17Z</dcterms:modified>
</cp:coreProperties>
</file>