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81" r:id="rId10"/>
    <p:sldId id="264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90" r:id="rId20"/>
    <p:sldId id="282" r:id="rId21"/>
    <p:sldId id="275" r:id="rId22"/>
    <p:sldId id="276" r:id="rId23"/>
    <p:sldId id="289" r:id="rId24"/>
    <p:sldId id="277" r:id="rId25"/>
    <p:sldId id="278" r:id="rId26"/>
    <p:sldId id="279" r:id="rId27"/>
    <p:sldId id="283" r:id="rId28"/>
    <p:sldId id="284" r:id="rId29"/>
    <p:sldId id="285" r:id="rId30"/>
    <p:sldId id="286" r:id="rId31"/>
    <p:sldId id="287" r:id="rId32"/>
    <p:sldId id="288" r:id="rId33"/>
    <p:sldId id="292" r:id="rId34"/>
    <p:sldId id="291" r:id="rId35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1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5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irsrakst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22" name="Apakšvirsrakst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lv-LV" smtClean="0"/>
              <a:t>Noklikšķiniet, lai rediģētu šablona apakšvirsraksta stilu</a:t>
            </a:r>
            <a:endParaRPr kumimoji="0"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162D74-89D0-4658-9CF1-09B13E35E849}" type="datetimeFigureOut">
              <a:rPr lang="lv-LV" smtClean="0"/>
              <a:pPr/>
              <a:t>06.07.2016</a:t>
            </a:fld>
            <a:endParaRPr lang="lv-LV"/>
          </a:p>
        </p:txBody>
      </p:sp>
      <p:sp>
        <p:nvSpPr>
          <p:cNvPr id="20" name="Kājenes vietturis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10" name="Slaida numura vietturis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54C4B-D8C0-4486-90E8-DD8FB97B669B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8" name="Ovāls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āls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162D74-89D0-4658-9CF1-09B13E35E849}" type="datetimeFigureOut">
              <a:rPr lang="lv-LV" smtClean="0"/>
              <a:pPr/>
              <a:t>06.07.2016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54C4B-D8C0-4486-90E8-DD8FB97B669B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162D74-89D0-4658-9CF1-09B13E35E849}" type="datetimeFigureOut">
              <a:rPr lang="lv-LV" smtClean="0"/>
              <a:pPr/>
              <a:t>06.07.2016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54C4B-D8C0-4486-90E8-DD8FB97B669B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162D74-89D0-4658-9CF1-09B13E35E849}" type="datetimeFigureOut">
              <a:rPr lang="lv-LV" smtClean="0"/>
              <a:pPr/>
              <a:t>06.07.2016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54C4B-D8C0-4486-90E8-DD8FB97B669B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isnstūris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162D74-89D0-4658-9CF1-09B13E35E849}" type="datetimeFigureOut">
              <a:rPr lang="lv-LV" smtClean="0"/>
              <a:pPr/>
              <a:t>06.07.2016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54C4B-D8C0-4486-90E8-DD8FB97B669B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0" name="Taisnstūris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āls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āls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162D74-89D0-4658-9CF1-09B13E35E849}" type="datetimeFigureOut">
              <a:rPr lang="lv-LV" smtClean="0"/>
              <a:pPr/>
              <a:t>06.07.2016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54C4B-D8C0-4486-90E8-DD8FB97B669B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5" name="Satura vietturis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162D74-89D0-4658-9CF1-09B13E35E849}" type="datetimeFigureOut">
              <a:rPr lang="lv-LV" smtClean="0"/>
              <a:pPr/>
              <a:t>06.07.2016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54C4B-D8C0-4486-90E8-DD8FB97B669B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162D74-89D0-4658-9CF1-09B13E35E849}" type="datetimeFigureOut">
              <a:rPr lang="lv-LV" smtClean="0"/>
              <a:pPr/>
              <a:t>06.07.2016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54C4B-D8C0-4486-90E8-DD8FB97B669B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isnstūris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162D74-89D0-4658-9CF1-09B13E35E849}" type="datetimeFigureOut">
              <a:rPr lang="lv-LV" smtClean="0"/>
              <a:pPr/>
              <a:t>06.07.2016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54C4B-D8C0-4486-90E8-DD8FB97B669B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6" name="Taisnstūris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162D74-89D0-4658-9CF1-09B13E35E849}" type="datetimeFigureOut">
              <a:rPr lang="lv-LV" smtClean="0"/>
              <a:pPr/>
              <a:t>06.07.2016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54C4B-D8C0-4486-90E8-DD8FB97B669B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162D74-89D0-4658-9CF1-09B13E35E849}" type="datetimeFigureOut">
              <a:rPr lang="lv-LV" smtClean="0"/>
              <a:pPr/>
              <a:t>06.07.2016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54C4B-D8C0-4486-90E8-DD8FB97B669B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8" name="Taisnstūris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lv-LV" smtClean="0"/>
              <a:t>Lai pievienotu attēlu, noklikšķiniet uz ikonas</a:t>
            </a:r>
            <a:endParaRPr kumimoji="0" lang="en-US" dirty="0"/>
          </a:p>
        </p:txBody>
      </p:sp>
      <p:sp>
        <p:nvSpPr>
          <p:cNvPr id="9" name="Blokshēma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Blokshēma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kto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āls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Gredzens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Taisnstūris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Virsraksta viettur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9" name="Teksta vietturis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  <a:p>
            <a:pPr lvl="1" eaLnBrk="1" latinLnBrk="0" hangingPunct="1"/>
            <a:r>
              <a:rPr kumimoji="0" lang="lv-LV" smtClean="0"/>
              <a:t>Otrais līmenis</a:t>
            </a:r>
          </a:p>
          <a:p>
            <a:pPr lvl="2" eaLnBrk="1" latinLnBrk="0" hangingPunct="1"/>
            <a:r>
              <a:rPr kumimoji="0" lang="lv-LV" smtClean="0"/>
              <a:t>Trešais līmenis</a:t>
            </a:r>
          </a:p>
          <a:p>
            <a:pPr lvl="3" eaLnBrk="1" latinLnBrk="0" hangingPunct="1"/>
            <a:r>
              <a:rPr kumimoji="0" lang="lv-LV" smtClean="0"/>
              <a:t>Ceturtais līmenis</a:t>
            </a:r>
          </a:p>
          <a:p>
            <a:pPr lvl="4" eaLnBrk="1" latinLnBrk="0" hangingPunct="1"/>
            <a:r>
              <a:rPr kumimoji="0" lang="lv-LV" smtClean="0"/>
              <a:t>Piektais līmenis</a:t>
            </a:r>
            <a:endParaRPr kumimoji="0" lang="en-US"/>
          </a:p>
        </p:txBody>
      </p:sp>
      <p:sp>
        <p:nvSpPr>
          <p:cNvPr id="24" name="Datuma vietturis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3162D74-89D0-4658-9CF1-09B13E35E849}" type="datetimeFigureOut">
              <a:rPr lang="lv-LV" smtClean="0"/>
              <a:pPr/>
              <a:t>06.07.2016</a:t>
            </a:fld>
            <a:endParaRPr lang="lv-LV"/>
          </a:p>
        </p:txBody>
      </p:sp>
      <p:sp>
        <p:nvSpPr>
          <p:cNvPr id="10" name="Kājenes vietturis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lv-LV"/>
          </a:p>
        </p:txBody>
      </p:sp>
      <p:sp>
        <p:nvSpPr>
          <p:cNvPr id="22" name="Slaida numura vietturis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CB54C4B-D8C0-4486-90E8-DD8FB97B669B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5" name="Taisnstūris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zm.lu.lv/" TargetMode="External"/><Relationship Id="rId2" Type="http://schemas.openxmlformats.org/officeDocument/2006/relationships/hyperlink" Target="http://www.uzdevumi.l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poki.tvnet.lv/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Rotācijas ķermeņi  </a:t>
            </a:r>
            <a:br>
              <a:rPr lang="lv-LV" dirty="0" smtClean="0"/>
            </a:br>
            <a:endParaRPr lang="lv-LV" dirty="0"/>
          </a:p>
        </p:txBody>
      </p:sp>
      <p:sp>
        <p:nvSpPr>
          <p:cNvPr id="4" name="TextBox 3"/>
          <p:cNvSpPr txBox="1"/>
          <p:nvPr/>
        </p:nvSpPr>
        <p:spPr>
          <a:xfrm>
            <a:off x="1331640" y="1340768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 smtClean="0">
                <a:latin typeface="Arial Rounded MT Bold" pitchFamily="34" charset="0"/>
              </a:rPr>
              <a:t>Cilindrs. Konuss. Nošķelts konuss. Lode</a:t>
            </a:r>
            <a:endParaRPr lang="lv-LV" sz="2800" dirty="0">
              <a:latin typeface="Arial Rounded MT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24128" y="558924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Autors:    Gita </a:t>
            </a:r>
            <a:r>
              <a:rPr lang="lv-LV" dirty="0" err="1" smtClean="0"/>
              <a:t>Arājuma</a:t>
            </a:r>
            <a:endParaRPr lang="lv-LV" dirty="0"/>
          </a:p>
        </p:txBody>
      </p:sp>
      <p:pic>
        <p:nvPicPr>
          <p:cNvPr id="7" name="Attēls 6" descr="konus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3356992"/>
            <a:ext cx="1524000" cy="1866900"/>
          </a:xfrm>
          <a:prstGeom prst="rect">
            <a:avLst/>
          </a:prstGeom>
        </p:spPr>
      </p:pic>
      <p:pic>
        <p:nvPicPr>
          <p:cNvPr id="6" name="Attēls 5" descr="lod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79712" y="2348880"/>
            <a:ext cx="1524000" cy="1524000"/>
          </a:xfrm>
          <a:prstGeom prst="rect">
            <a:avLst/>
          </a:prstGeom>
        </p:spPr>
      </p:pic>
      <p:pic>
        <p:nvPicPr>
          <p:cNvPr id="8" name="Attēls 7" descr="cilindr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8024" y="2420888"/>
            <a:ext cx="1524000" cy="990600"/>
          </a:xfrm>
          <a:prstGeom prst="rect">
            <a:avLst/>
          </a:prstGeom>
        </p:spPr>
      </p:pic>
      <p:pic>
        <p:nvPicPr>
          <p:cNvPr id="9" name="Attēls 8" descr="noško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68144" y="3284984"/>
            <a:ext cx="1905000" cy="19050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Cilindra virsmas laukuma un tilpuma aprēķināšana</a:t>
            </a:r>
            <a:br>
              <a:rPr lang="lv-LV" dirty="0" smtClean="0"/>
            </a:br>
            <a:endParaRPr lang="lv-LV" dirty="0"/>
          </a:p>
        </p:txBody>
      </p:sp>
      <p:pic>
        <p:nvPicPr>
          <p:cNvPr id="10" name="Satura vietturis 3" descr="cil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268760"/>
            <a:ext cx="3262362" cy="3240360"/>
          </a:xfrm>
        </p:spPr>
      </p:pic>
      <p:sp>
        <p:nvSpPr>
          <p:cNvPr id="4" name="TextBox 3"/>
          <p:cNvSpPr txBox="1"/>
          <p:nvPr/>
        </p:nvSpPr>
        <p:spPr>
          <a:xfrm>
            <a:off x="4932040" y="1196752"/>
            <a:ext cx="30963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200" dirty="0" err="1" smtClean="0"/>
              <a:t>S</a:t>
            </a:r>
            <a:r>
              <a:rPr lang="lv-LV" sz="3200" baseline="-25000" dirty="0" err="1" smtClean="0"/>
              <a:t>sānu</a:t>
            </a:r>
            <a:r>
              <a:rPr lang="lv-LV" sz="3200" dirty="0" smtClean="0"/>
              <a:t> = </a:t>
            </a:r>
          </a:p>
          <a:p>
            <a:endParaRPr lang="lv-LV" sz="3200" dirty="0" smtClean="0"/>
          </a:p>
          <a:p>
            <a:endParaRPr lang="lv-LV" sz="3200" dirty="0" smtClean="0"/>
          </a:p>
          <a:p>
            <a:endParaRPr lang="lv-LV" sz="3200" dirty="0" smtClean="0"/>
          </a:p>
          <a:p>
            <a:endParaRPr lang="lv-LV" sz="3200" dirty="0" smtClean="0"/>
          </a:p>
          <a:p>
            <a:endParaRPr lang="lv-LV" sz="3200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1268760"/>
            <a:ext cx="936104" cy="495584"/>
          </a:xfrm>
          <a:prstGeom prst="rect">
            <a:avLst/>
          </a:prstGeom>
          <a:noFill/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3429000"/>
            <a:ext cx="2578716" cy="592624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860032" y="1988840"/>
            <a:ext cx="38164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200" dirty="0" err="1" smtClean="0"/>
              <a:t>S</a:t>
            </a:r>
            <a:r>
              <a:rPr lang="lv-LV" sz="3200" baseline="-25000" dirty="0" err="1" smtClean="0"/>
              <a:t>pilnai</a:t>
            </a:r>
            <a:r>
              <a:rPr lang="lv-LV" sz="3200" baseline="-25000" dirty="0" smtClean="0"/>
              <a:t> virsmai</a:t>
            </a:r>
            <a:r>
              <a:rPr lang="lv-LV" sz="3200" dirty="0" smtClean="0"/>
              <a:t> = </a:t>
            </a:r>
            <a:r>
              <a:rPr lang="lv-LV" sz="3200" dirty="0" err="1" smtClean="0"/>
              <a:t>S</a:t>
            </a:r>
            <a:r>
              <a:rPr lang="lv-LV" sz="3200" baseline="-25000" dirty="0" err="1" smtClean="0"/>
              <a:t>sānu</a:t>
            </a:r>
            <a:r>
              <a:rPr lang="lv-LV" sz="3200" dirty="0" smtClean="0"/>
              <a:t> + 2 </a:t>
            </a:r>
            <a:r>
              <a:rPr lang="lv-LV" sz="3200" dirty="0" err="1" smtClean="0"/>
              <a:t>S</a:t>
            </a:r>
            <a:r>
              <a:rPr lang="lv-LV" sz="3200" baseline="-25000" dirty="0" err="1" smtClean="0"/>
              <a:t>pamatam</a:t>
            </a:r>
            <a:r>
              <a:rPr lang="lv-LV" sz="3200" dirty="0" smtClean="0"/>
              <a:t> =</a:t>
            </a:r>
          </a:p>
          <a:p>
            <a:endParaRPr lang="lv-LV" sz="3200" dirty="0" smtClean="0"/>
          </a:p>
          <a:p>
            <a:r>
              <a:rPr lang="lv-LV" sz="3200" dirty="0" smtClean="0"/>
              <a:t>= </a:t>
            </a:r>
            <a:endParaRPr lang="lv-LV" sz="3200" dirty="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619672" y="5373216"/>
            <a:ext cx="46805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lv-LV" sz="3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cilindram</a:t>
            </a:r>
            <a:r>
              <a:rPr kumimoji="0" lang="lv-LV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lv-LV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kumimoji="0" lang="lv-LV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lv-LV" sz="3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pamatam</a:t>
            </a:r>
            <a:r>
              <a:rPr kumimoji="0" lang="lv-LV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lv-LV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· </a:t>
            </a:r>
            <a:r>
              <a:rPr kumimoji="0" lang="lv-LV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lv-LV" sz="3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cilindram</a:t>
            </a:r>
            <a:r>
              <a:rPr kumimoji="0" lang="lv-LV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 </a:t>
            </a:r>
            <a:endParaRPr kumimoji="0" lang="lv-LV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8184" y="5517232"/>
            <a:ext cx="1043143" cy="576064"/>
          </a:xfrm>
          <a:prstGeom prst="rect">
            <a:avLst/>
          </a:prstGeom>
          <a:noFill/>
        </p:spPr>
      </p:pic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809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27584" y="2636912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lv-LV" sz="8000" dirty="0" smtClean="0"/>
              <a:t>Konuss</a:t>
            </a:r>
            <a:r>
              <a:rPr lang="lv-LV" sz="5400" dirty="0" smtClean="0"/>
              <a:t> </a:t>
            </a:r>
            <a:br>
              <a:rPr lang="lv-LV" sz="5400" dirty="0" smtClean="0"/>
            </a:br>
            <a:endParaRPr lang="lv-LV" sz="5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 descr="konus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0"/>
            <a:ext cx="4714908" cy="4714908"/>
          </a:xfrm>
        </p:spPr>
      </p:pic>
      <p:pic>
        <p:nvPicPr>
          <p:cNvPr id="3" name="Satura vietturis 3" descr="konus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2708920"/>
            <a:ext cx="3240360" cy="324036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 descr="konus2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00298" y="932645"/>
            <a:ext cx="3786214" cy="3786214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 descr="konus3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00364" y="928670"/>
            <a:ext cx="3071833" cy="4616947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 descr="konus4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11908" y="1547366"/>
            <a:ext cx="4408364" cy="2938909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 descr="konus5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214422"/>
            <a:ext cx="4786345" cy="3202500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 descr="konus6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982583"/>
            <a:ext cx="4929221" cy="3692157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Gita\My Documents\ko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196752"/>
            <a:ext cx="2738450" cy="285161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43608" y="692696"/>
            <a:ext cx="6336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 smtClean="0"/>
              <a:t>Taisnleņķa trijstūrim rotējot ap taisni, kas satur vienu tā kateti, iegūst </a:t>
            </a:r>
            <a:r>
              <a:rPr lang="lv-LV" sz="2800" dirty="0" smtClean="0">
                <a:solidFill>
                  <a:srgbClr val="FF0000"/>
                </a:solidFill>
              </a:rPr>
              <a:t>konusu.</a:t>
            </a:r>
            <a:endParaRPr lang="lv-LV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2924944"/>
            <a:ext cx="51845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 smtClean="0">
                <a:solidFill>
                  <a:srgbClr val="FF0000"/>
                </a:solidFill>
                <a:cs typeface="Aharoni" pitchFamily="2" charset="-79"/>
              </a:rPr>
              <a:t>Konusa veidule </a:t>
            </a:r>
            <a:r>
              <a:rPr lang="lv-LV" sz="2800" dirty="0" smtClean="0">
                <a:cs typeface="Aharoni" pitchFamily="2" charset="-79"/>
              </a:rPr>
              <a:t>ir rotējošā trijstūra hipotenūza  AK.</a:t>
            </a:r>
          </a:p>
          <a:p>
            <a:endParaRPr lang="lv-LV" sz="2800" dirty="0" smtClean="0">
              <a:cs typeface="Aharoni" pitchFamily="2" charset="-79"/>
            </a:endParaRPr>
          </a:p>
          <a:p>
            <a:r>
              <a:rPr lang="lv-LV" sz="2800" dirty="0" smtClean="0">
                <a:solidFill>
                  <a:srgbClr val="FF0000"/>
                </a:solidFill>
                <a:cs typeface="Aharoni" pitchFamily="2" charset="-79"/>
              </a:rPr>
              <a:t>Konusa augstums </a:t>
            </a:r>
            <a:r>
              <a:rPr lang="lv-LV" sz="2800" dirty="0" smtClean="0">
                <a:cs typeface="Aharoni" pitchFamily="2" charset="-79"/>
              </a:rPr>
              <a:t>ir rotācijas ass nogrieznis starp tā virsotni un pamatu.  KO    OA</a:t>
            </a:r>
            <a:endParaRPr lang="lv-LV" sz="2800" dirty="0">
              <a:cs typeface="Aharoni" pitchFamily="2" charset="-79"/>
            </a:endParaRPr>
          </a:p>
        </p:txBody>
      </p:sp>
      <p:cxnSp>
        <p:nvCxnSpPr>
          <p:cNvPr id="8" name="Taisns savienotājs 7"/>
          <p:cNvCxnSpPr/>
          <p:nvPr/>
        </p:nvCxnSpPr>
        <p:spPr>
          <a:xfrm>
            <a:off x="3203848" y="51571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Taisns savienotājs 9"/>
          <p:cNvCxnSpPr/>
          <p:nvPr/>
        </p:nvCxnSpPr>
        <p:spPr>
          <a:xfrm>
            <a:off x="3059832" y="5445224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atura vietturis 3"/>
          <p:cNvSpPr txBox="1">
            <a:spLocks noGrp="1"/>
          </p:cNvSpPr>
          <p:nvPr>
            <p:ph idx="1"/>
          </p:nvPr>
        </p:nvSpPr>
        <p:spPr>
          <a:xfrm>
            <a:off x="1403648" y="3356992"/>
            <a:ext cx="74980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 smtClean="0"/>
              <a:t>Konusa augstumam , rādiusam un veidulei ir spēkā šāda sakarība:</a:t>
            </a:r>
            <a:endParaRPr lang="lv-LV" sz="28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419872" y="4581128"/>
            <a:ext cx="24482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lv-LV" sz="4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lv-LV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R</a:t>
            </a:r>
            <a:r>
              <a:rPr kumimoji="0" lang="lv-LV" sz="4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lv-LV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l</a:t>
            </a:r>
            <a:r>
              <a:rPr kumimoji="0" lang="lv-LV" sz="4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lv-LV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Attēls 5" descr="konu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404664"/>
            <a:ext cx="2481064" cy="294006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500034" y="1785926"/>
            <a:ext cx="8183880" cy="2071702"/>
          </a:xfrm>
        </p:spPr>
        <p:txBody>
          <a:bodyPr>
            <a:normAutofit/>
          </a:bodyPr>
          <a:lstStyle/>
          <a:p>
            <a:pPr algn="ctr"/>
            <a:r>
              <a:rPr lang="lv-LV" sz="8800" dirty="0" smtClean="0"/>
              <a:t>Cilindrs</a:t>
            </a:r>
            <a:endParaRPr lang="lv-LV" sz="8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331640" y="980728"/>
            <a:ext cx="7498080" cy="1143000"/>
          </a:xfrm>
        </p:spPr>
        <p:txBody>
          <a:bodyPr>
            <a:noAutofit/>
          </a:bodyPr>
          <a:lstStyle/>
          <a:p>
            <a:r>
              <a:rPr lang="lv-LV" sz="3600" dirty="0" smtClean="0">
                <a:solidFill>
                  <a:srgbClr val="FF0000"/>
                </a:solidFill>
              </a:rPr>
              <a:t>Konusa </a:t>
            </a:r>
            <a:r>
              <a:rPr lang="lv-LV" sz="3600" dirty="0" err="1" smtClean="0">
                <a:solidFill>
                  <a:srgbClr val="FF0000"/>
                </a:solidFill>
              </a:rPr>
              <a:t>aksiālšķēlums</a:t>
            </a:r>
            <a:r>
              <a:rPr lang="lv-LV" sz="3600" dirty="0" smtClean="0">
                <a:solidFill>
                  <a:srgbClr val="FF0000"/>
                </a:solidFill>
              </a:rPr>
              <a:t> </a:t>
            </a:r>
            <a:r>
              <a:rPr lang="lv-LV" sz="3600" dirty="0" smtClean="0">
                <a:solidFill>
                  <a:schemeClr val="tx1"/>
                </a:solidFill>
              </a:rPr>
              <a:t>ir vienādsānu trijstūris AKB, kura malu garumi ir 2R, l un l.</a:t>
            </a:r>
            <a:endParaRPr lang="lv-LV" sz="3600" dirty="0">
              <a:solidFill>
                <a:schemeClr val="tx1"/>
              </a:solidFill>
            </a:endParaRPr>
          </a:p>
        </p:txBody>
      </p:sp>
      <p:pic>
        <p:nvPicPr>
          <p:cNvPr id="4" name="Satura vietturis 3" descr="konus8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15816" y="2564904"/>
            <a:ext cx="3528392" cy="3295086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Konusa virsmas laukums un tilpums</a:t>
            </a:r>
            <a:endParaRPr lang="lv-LV" dirty="0"/>
          </a:p>
        </p:txBody>
      </p:sp>
      <p:pic>
        <p:nvPicPr>
          <p:cNvPr id="7" name="Attēls 6" descr="konus9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124744"/>
            <a:ext cx="4286280" cy="280831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652120" y="4005064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 smtClean="0"/>
              <a:t> </a:t>
            </a:r>
            <a:r>
              <a:rPr lang="lv-LV" dirty="0" smtClean="0"/>
              <a:t>  </a:t>
            </a:r>
            <a:endParaRPr lang="lv-LV" dirty="0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68344" y="2060848"/>
            <a:ext cx="648072" cy="555490"/>
          </a:xfrm>
          <a:prstGeom prst="rect">
            <a:avLst/>
          </a:prstGeom>
          <a:noFill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80311" y="3140968"/>
            <a:ext cx="582887" cy="667891"/>
          </a:xfrm>
          <a:prstGeom prst="rect">
            <a:avLst/>
          </a:prstGeom>
          <a:noFill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4293096"/>
            <a:ext cx="904106" cy="774948"/>
          </a:xfrm>
          <a:prstGeom prst="rect">
            <a:avLst/>
          </a:prstGeom>
          <a:noFill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68344" y="4293096"/>
            <a:ext cx="805711" cy="648072"/>
          </a:xfrm>
          <a:prstGeom prst="rect">
            <a:avLst/>
          </a:prstGeom>
          <a:noFill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5373216"/>
            <a:ext cx="216024" cy="981927"/>
          </a:xfrm>
          <a:prstGeom prst="rect">
            <a:avLst/>
          </a:prstGeom>
          <a:noFill/>
        </p:spPr>
      </p:pic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5445224"/>
            <a:ext cx="1394075" cy="792088"/>
          </a:xfrm>
          <a:prstGeom prst="rect">
            <a:avLst/>
          </a:prstGeom>
          <a:noFill/>
        </p:spPr>
      </p:pic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5724128" y="1968515"/>
            <a:ext cx="21237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lv-LV" sz="3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sānu</a:t>
            </a:r>
            <a:r>
              <a:rPr kumimoji="0" lang="lv-LV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virsmai </a:t>
            </a:r>
            <a:r>
              <a:rPr kumimoji="0" lang="lv-LV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= </a:t>
            </a:r>
            <a:endParaRPr kumimoji="0" lang="lv-LV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211960" y="3284984"/>
            <a:ext cx="4427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lv-LV" sz="2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sānu</a:t>
            </a:r>
            <a:r>
              <a:rPr kumimoji="0" lang="lv-LV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virsmai</a:t>
            </a:r>
            <a:r>
              <a:rPr kumimoji="0" lang="lv-LV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kumimoji="0" lang="lv-LV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lv-LV" sz="2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sektoram</a:t>
            </a:r>
            <a:r>
              <a:rPr kumimoji="0" lang="lv-LV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endParaRPr kumimoji="0" lang="lv-LV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1187624" y="4216732"/>
            <a:ext cx="51125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lv-LV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lv-LV" sz="3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pilnai</a:t>
            </a:r>
            <a:r>
              <a:rPr kumimoji="0" lang="lv-LV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virsmai</a:t>
            </a:r>
            <a:r>
              <a:rPr kumimoji="0" lang="lv-LV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lv-LV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lv-LV" sz="3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sānu</a:t>
            </a:r>
            <a:r>
              <a:rPr kumimoji="0" lang="lv-LV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 </a:t>
            </a:r>
            <a:r>
              <a:rPr kumimoji="0" lang="lv-LV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lv-LV" sz="3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pamatam</a:t>
            </a:r>
            <a:r>
              <a:rPr kumimoji="0" lang="lv-LV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endParaRPr kumimoji="0" lang="lv-LV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 flipV="1">
            <a:off x="7092280" y="4375557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lv-LV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lv-L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1475656" y="5568335"/>
            <a:ext cx="18722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lv-LV" sz="3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konusam</a:t>
            </a:r>
            <a:r>
              <a:rPr kumimoji="0" lang="lv-LV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lv-LV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 </a:t>
            </a:r>
            <a:endParaRPr kumimoji="0" lang="lv-LV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3563888" y="5517232"/>
            <a:ext cx="33843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lv-LV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lv-LV" sz="3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pamatam</a:t>
            </a:r>
            <a:r>
              <a:rPr kumimoji="0" lang="lv-LV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lv-LV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· </a:t>
            </a:r>
            <a:r>
              <a:rPr kumimoji="0" lang="lv-LV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lv-LV" sz="3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konusam</a:t>
            </a:r>
            <a:r>
              <a:rPr kumimoji="0" lang="lv-LV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  </a:t>
            </a:r>
            <a:endParaRPr kumimoji="0" lang="lv-LV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331640" y="2060848"/>
            <a:ext cx="7498080" cy="1498178"/>
          </a:xfrm>
        </p:spPr>
        <p:txBody>
          <a:bodyPr>
            <a:normAutofit/>
          </a:bodyPr>
          <a:lstStyle/>
          <a:p>
            <a:pPr algn="ctr"/>
            <a:r>
              <a:rPr lang="lv-LV" sz="4400" dirty="0" smtClean="0"/>
              <a:t>Nošķelts konuss</a:t>
            </a:r>
            <a:endParaRPr lang="lv-LV" sz="4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 descr="nokon5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43808" y="1484784"/>
            <a:ext cx="4032448" cy="4032448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 descr="nokon4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1556792"/>
            <a:ext cx="5463024" cy="3097806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 descr="nokon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548680"/>
            <a:ext cx="3384376" cy="3454697"/>
          </a:xfrm>
        </p:spPr>
      </p:pic>
      <p:sp>
        <p:nvSpPr>
          <p:cNvPr id="3" name="TextBox 2"/>
          <p:cNvSpPr txBox="1"/>
          <p:nvPr/>
        </p:nvSpPr>
        <p:spPr>
          <a:xfrm>
            <a:off x="1547664" y="3933056"/>
            <a:ext cx="66967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3200" dirty="0" smtClean="0"/>
              <a:t>Rotācijas ķermeni, kuru iegūst taisnleņķa trapecei rotējot ap taisni, uz kuras atrodas trapeces īsākā sānu mala, sauc par </a:t>
            </a:r>
            <a:r>
              <a:rPr lang="lv-LV" sz="3200" dirty="0" smtClean="0">
                <a:solidFill>
                  <a:srgbClr val="FF0000"/>
                </a:solidFill>
              </a:rPr>
              <a:t>nošķeltu konusu</a:t>
            </a:r>
            <a:r>
              <a:rPr lang="lv-LV" sz="3200" dirty="0" smtClean="0"/>
              <a:t>.</a:t>
            </a:r>
            <a:endParaRPr lang="lv-LV" sz="32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283968" y="692696"/>
            <a:ext cx="45365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lv-LV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kumimoji="0" lang="lv-LV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un R</a:t>
            </a:r>
            <a:r>
              <a:rPr kumimoji="0" lang="lv-LV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lv-LV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-nošķelta konusa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lv-LV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</a:t>
            </a:r>
            <a:r>
              <a:rPr kumimoji="0" lang="lv-LV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pamata rādiusi</a:t>
            </a:r>
            <a:endParaRPr kumimoji="0" lang="lv-LV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6016" y="1700808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 smtClean="0"/>
              <a:t>H – nošķelta konusa  </a:t>
            </a:r>
          </a:p>
          <a:p>
            <a:r>
              <a:rPr lang="lv-LV" sz="2400" dirty="0" smtClean="0"/>
              <a:t>      </a:t>
            </a:r>
            <a:r>
              <a:rPr lang="lv-LV" sz="2400" dirty="0" smtClean="0">
                <a:solidFill>
                  <a:srgbClr val="FF0000"/>
                </a:solidFill>
              </a:rPr>
              <a:t> augstums</a:t>
            </a:r>
            <a:endParaRPr lang="lv-LV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88024" y="2708920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 smtClean="0"/>
              <a:t>l - nošķelta konusa</a:t>
            </a:r>
          </a:p>
          <a:p>
            <a:r>
              <a:rPr lang="lv-LV" sz="2400" dirty="0" smtClean="0"/>
              <a:t>   </a:t>
            </a:r>
            <a:r>
              <a:rPr lang="lv-LV" sz="2400" dirty="0" smtClean="0">
                <a:solidFill>
                  <a:srgbClr val="FF0000"/>
                </a:solidFill>
              </a:rPr>
              <a:t> veidule</a:t>
            </a:r>
            <a:endParaRPr lang="lv-LV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Nošķelta konusa </a:t>
            </a:r>
            <a:r>
              <a:rPr lang="lv-LV" dirty="0" err="1" smtClean="0"/>
              <a:t>aksialšķēlums</a:t>
            </a:r>
            <a:endParaRPr lang="lv-LV" dirty="0"/>
          </a:p>
        </p:txBody>
      </p:sp>
      <p:pic>
        <p:nvPicPr>
          <p:cNvPr id="4" name="Satura vietturis 3" descr="nokon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268760"/>
            <a:ext cx="6788980" cy="3405198"/>
          </a:xfrm>
        </p:spPr>
      </p:pic>
      <p:sp>
        <p:nvSpPr>
          <p:cNvPr id="5" name="TextBox 4"/>
          <p:cNvSpPr txBox="1"/>
          <p:nvPr/>
        </p:nvSpPr>
        <p:spPr>
          <a:xfrm>
            <a:off x="1331640" y="4581128"/>
            <a:ext cx="73448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 smtClean="0">
                <a:solidFill>
                  <a:srgbClr val="FF0000"/>
                </a:solidFill>
              </a:rPr>
              <a:t>Nošķelta konusa </a:t>
            </a:r>
            <a:r>
              <a:rPr lang="lv-LV" sz="2800" dirty="0" err="1" smtClean="0">
                <a:solidFill>
                  <a:srgbClr val="FF0000"/>
                </a:solidFill>
              </a:rPr>
              <a:t>aksialšķēlums</a:t>
            </a:r>
            <a:r>
              <a:rPr lang="lv-LV" sz="2800" dirty="0" smtClean="0"/>
              <a:t> ir vienādsānu trapece ABCD, kura sānu malas ir vienādas ar </a:t>
            </a:r>
            <a:r>
              <a:rPr lang="lv-LV" sz="2800" dirty="0" smtClean="0">
                <a:solidFill>
                  <a:srgbClr val="FF0000"/>
                </a:solidFill>
              </a:rPr>
              <a:t>veiduli l </a:t>
            </a:r>
            <a:r>
              <a:rPr lang="lv-LV" sz="2800" dirty="0" smtClean="0"/>
              <a:t>, bet pamati ir vienādi ar </a:t>
            </a:r>
            <a:r>
              <a:rPr lang="lv-LV" sz="2800" dirty="0" smtClean="0">
                <a:solidFill>
                  <a:srgbClr val="FF0000"/>
                </a:solidFill>
              </a:rPr>
              <a:t>konusa pamatu diametriem </a:t>
            </a:r>
            <a:r>
              <a:rPr lang="lv-LV" sz="2800" dirty="0" smtClean="0"/>
              <a:t>2r un 2R.</a:t>
            </a:r>
            <a:endParaRPr lang="lv-LV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 smtClean="0"/>
              <a:t>Nošķelta konusa virsmas laukuma un tilpuma aprēķināšana 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lv-LV" dirty="0" smtClean="0"/>
          </a:p>
          <a:p>
            <a:endParaRPr lang="lv-LV" dirty="0" smtClean="0"/>
          </a:p>
          <a:p>
            <a:endParaRPr lang="lv-LV" dirty="0" smtClean="0"/>
          </a:p>
          <a:p>
            <a:endParaRPr lang="lv-LV" dirty="0" smtClean="0"/>
          </a:p>
          <a:p>
            <a:endParaRPr lang="lv-LV" dirty="0" smtClean="0"/>
          </a:p>
          <a:p>
            <a:r>
              <a:rPr lang="lv-LV" dirty="0" err="1" smtClean="0"/>
              <a:t>S</a:t>
            </a:r>
            <a:r>
              <a:rPr lang="lv-LV" baseline="-25000" dirty="0" err="1" smtClean="0"/>
              <a:t>sānu</a:t>
            </a:r>
            <a:r>
              <a:rPr lang="lv-LV" dirty="0" smtClean="0"/>
              <a:t>=</a:t>
            </a:r>
          </a:p>
          <a:p>
            <a:r>
              <a:rPr lang="lv-LV" dirty="0" err="1" smtClean="0"/>
              <a:t>S</a:t>
            </a:r>
            <a:r>
              <a:rPr lang="lv-LV" baseline="-25000" dirty="0" err="1" smtClean="0"/>
              <a:t>pilna</a:t>
            </a:r>
            <a:r>
              <a:rPr lang="lv-LV" baseline="-25000" dirty="0" smtClean="0"/>
              <a:t> pilna virsma </a:t>
            </a:r>
            <a:r>
              <a:rPr lang="lv-LV" dirty="0" smtClean="0"/>
              <a:t>=</a:t>
            </a:r>
          </a:p>
          <a:p>
            <a:r>
              <a:rPr lang="lv-LV" dirty="0" err="1" smtClean="0"/>
              <a:t>V</a:t>
            </a:r>
            <a:r>
              <a:rPr lang="lv-LV" baseline="-25000" dirty="0" err="1" smtClean="0"/>
              <a:t>nošķ.konusam</a:t>
            </a:r>
            <a:r>
              <a:rPr lang="lv-LV" baseline="-25000" dirty="0" smtClean="0"/>
              <a:t> </a:t>
            </a:r>
            <a:r>
              <a:rPr lang="lv-LV" dirty="0" smtClean="0"/>
              <a:t>=</a:t>
            </a:r>
            <a:endParaRPr lang="lv-LV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4365104"/>
            <a:ext cx="1466850" cy="47625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4869160"/>
            <a:ext cx="3495675" cy="485775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5373216"/>
            <a:ext cx="3238500" cy="866775"/>
          </a:xfrm>
          <a:prstGeom prst="rect">
            <a:avLst/>
          </a:prstGeom>
          <a:noFill/>
        </p:spPr>
      </p:pic>
      <p:sp>
        <p:nvSpPr>
          <p:cNvPr id="11" name="Ovāls 10"/>
          <p:cNvSpPr/>
          <p:nvPr/>
        </p:nvSpPr>
        <p:spPr>
          <a:xfrm>
            <a:off x="2051720" y="2852936"/>
            <a:ext cx="1800200" cy="11521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2" name="Ovāls 11"/>
          <p:cNvSpPr/>
          <p:nvPr/>
        </p:nvSpPr>
        <p:spPr>
          <a:xfrm>
            <a:off x="2627784" y="1916832"/>
            <a:ext cx="648072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cxnSp>
        <p:nvCxnSpPr>
          <p:cNvPr id="16" name="Taisns savienotājs 15"/>
          <p:cNvCxnSpPr/>
          <p:nvPr/>
        </p:nvCxnSpPr>
        <p:spPr>
          <a:xfrm flipH="1">
            <a:off x="2051720" y="2132856"/>
            <a:ext cx="576064" cy="1296144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Taisns savienotājs 17"/>
          <p:cNvCxnSpPr>
            <a:stCxn id="12" idx="2"/>
            <a:endCxn id="12" idx="6"/>
          </p:cNvCxnSpPr>
          <p:nvPr/>
        </p:nvCxnSpPr>
        <p:spPr>
          <a:xfrm>
            <a:off x="2627784" y="2096852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Taisns savienotājs 21"/>
          <p:cNvCxnSpPr>
            <a:stCxn id="11" idx="6"/>
            <a:endCxn id="11" idx="2"/>
          </p:cNvCxnSpPr>
          <p:nvPr/>
        </p:nvCxnSpPr>
        <p:spPr>
          <a:xfrm flipH="1">
            <a:off x="2051720" y="3429000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Taisns savienotājs 24"/>
          <p:cNvCxnSpPr/>
          <p:nvPr/>
        </p:nvCxnSpPr>
        <p:spPr>
          <a:xfrm>
            <a:off x="2915816" y="2060848"/>
            <a:ext cx="0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Taisns savienotājs 30"/>
          <p:cNvCxnSpPr>
            <a:stCxn id="12" idx="6"/>
            <a:endCxn id="11" idx="6"/>
          </p:cNvCxnSpPr>
          <p:nvPr/>
        </p:nvCxnSpPr>
        <p:spPr>
          <a:xfrm>
            <a:off x="3275856" y="2096852"/>
            <a:ext cx="576064" cy="1332148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907704" y="22768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l</a:t>
            </a:r>
            <a:endParaRPr lang="lv-LV" dirty="0"/>
          </a:p>
        </p:txBody>
      </p:sp>
      <p:sp>
        <p:nvSpPr>
          <p:cNvPr id="41" name="TextBox 40"/>
          <p:cNvSpPr txBox="1"/>
          <p:nvPr/>
        </p:nvSpPr>
        <p:spPr>
          <a:xfrm>
            <a:off x="3131840" y="34290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R</a:t>
            </a:r>
            <a:endParaRPr lang="lv-LV" dirty="0"/>
          </a:p>
        </p:txBody>
      </p:sp>
      <p:sp>
        <p:nvSpPr>
          <p:cNvPr id="42" name="TextBox 41"/>
          <p:cNvSpPr txBox="1"/>
          <p:nvPr/>
        </p:nvSpPr>
        <p:spPr>
          <a:xfrm>
            <a:off x="2987824" y="18448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r</a:t>
            </a:r>
            <a:endParaRPr lang="lv-LV" dirty="0"/>
          </a:p>
        </p:txBody>
      </p:sp>
      <p:sp>
        <p:nvSpPr>
          <p:cNvPr id="43" name="TextBox 42"/>
          <p:cNvSpPr txBox="1"/>
          <p:nvPr/>
        </p:nvSpPr>
        <p:spPr>
          <a:xfrm>
            <a:off x="2915816" y="25649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H</a:t>
            </a:r>
            <a:endParaRPr lang="lv-LV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99592" y="126876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lv-LV" sz="6000" dirty="0" smtClean="0"/>
              <a:t>Lode</a:t>
            </a:r>
            <a:endParaRPr lang="lv-LV" sz="6000" dirty="0"/>
          </a:p>
        </p:txBody>
      </p:sp>
      <p:pic>
        <p:nvPicPr>
          <p:cNvPr id="4" name="Picture 2" descr="http://spice.ucoz.lv/_pu/5/67233266.jpg"/>
          <p:cNvPicPr>
            <a:picLocks noChangeAspect="1" noChangeArrowheads="1"/>
          </p:cNvPicPr>
          <p:nvPr/>
        </p:nvPicPr>
        <p:blipFill>
          <a:blip r:embed="rId2" cstate="print"/>
          <a:srcRect t="4239" b="4239"/>
          <a:stretch>
            <a:fillRect/>
          </a:stretch>
        </p:blipFill>
        <p:spPr bwMode="auto">
          <a:xfrm>
            <a:off x="1691680" y="2636912"/>
            <a:ext cx="3868194" cy="329371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od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94835" y="1789804"/>
            <a:ext cx="3981421" cy="2982222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 descr="cil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9958" y="789769"/>
            <a:ext cx="4139430" cy="4139430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de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47864" y="1870774"/>
            <a:ext cx="3312368" cy="350953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lode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260648"/>
            <a:ext cx="2526903" cy="24953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5616" y="2924944"/>
            <a:ext cx="72728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lv-LV" sz="2800" dirty="0" smtClean="0"/>
              <a:t>Pusriņķim rotējot ap taisni, kas satur pusriņķa diametru, iegūst </a:t>
            </a:r>
            <a:r>
              <a:rPr lang="lv-LV" sz="2800" dirty="0" smtClean="0">
                <a:solidFill>
                  <a:srgbClr val="FF0000"/>
                </a:solidFill>
              </a:rPr>
              <a:t>lodi</a:t>
            </a:r>
            <a:r>
              <a:rPr lang="lv-LV" sz="28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lv-LV" sz="2800" dirty="0" smtClean="0">
                <a:solidFill>
                  <a:srgbClr val="FF0000"/>
                </a:solidFill>
              </a:rPr>
              <a:t>Lodes veidule </a:t>
            </a:r>
            <a:r>
              <a:rPr lang="lv-LV" sz="2800" dirty="0" smtClean="0"/>
              <a:t>ir pusriņķa līnija.</a:t>
            </a:r>
          </a:p>
          <a:p>
            <a:pPr>
              <a:buFont typeface="Arial" pitchFamily="34" charset="0"/>
              <a:buChar char="•"/>
            </a:pPr>
            <a:r>
              <a:rPr lang="lv-LV" sz="2800" dirty="0" smtClean="0">
                <a:solidFill>
                  <a:srgbClr val="FF0000"/>
                </a:solidFill>
              </a:rPr>
              <a:t>Lodes centrs </a:t>
            </a:r>
            <a:r>
              <a:rPr lang="lv-LV" sz="2800" dirty="0" smtClean="0"/>
              <a:t>ir attiecīgā pusriņķa diametra viduspunkts.</a:t>
            </a:r>
          </a:p>
          <a:p>
            <a:pPr>
              <a:buFont typeface="Arial" pitchFamily="34" charset="0"/>
              <a:buChar char="•"/>
            </a:pPr>
            <a:r>
              <a:rPr lang="lv-LV" sz="2800" dirty="0" smtClean="0"/>
              <a:t>Rotācijas virsmu( lodes virsmu) sauc par </a:t>
            </a:r>
            <a:r>
              <a:rPr lang="lv-LV" sz="2800" dirty="0" smtClean="0">
                <a:solidFill>
                  <a:srgbClr val="FF0000"/>
                </a:solidFill>
              </a:rPr>
              <a:t>sfēru.</a:t>
            </a:r>
          </a:p>
          <a:p>
            <a:pPr>
              <a:buFont typeface="Arial" pitchFamily="34" charset="0"/>
              <a:buChar char="•"/>
            </a:pPr>
            <a:r>
              <a:rPr lang="lv-LV" sz="2800" dirty="0" smtClean="0">
                <a:solidFill>
                  <a:srgbClr val="FF0000"/>
                </a:solidFill>
              </a:rPr>
              <a:t>Lodes </a:t>
            </a:r>
            <a:r>
              <a:rPr lang="lv-LV" sz="2800" dirty="0" err="1" smtClean="0">
                <a:solidFill>
                  <a:srgbClr val="FF0000"/>
                </a:solidFill>
              </a:rPr>
              <a:t>aksialšķelums</a:t>
            </a:r>
            <a:r>
              <a:rPr lang="lv-LV" sz="2800" dirty="0" smtClean="0">
                <a:solidFill>
                  <a:srgbClr val="FF0000"/>
                </a:solidFill>
              </a:rPr>
              <a:t> </a:t>
            </a:r>
            <a:r>
              <a:rPr lang="lv-LV" sz="2800" dirty="0" smtClean="0"/>
              <a:t>ir riņķis, kura rādiuss vienāds ar lodes rādiusu.</a:t>
            </a:r>
            <a:endParaRPr lang="lv-LV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1628800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 smtClean="0"/>
              <a:t>AO- lodes rādiuss</a:t>
            </a:r>
            <a:endParaRPr lang="lv-LV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Lodes virsmas laukums un tilpums.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dirty="0" smtClean="0"/>
          </a:p>
          <a:p>
            <a:endParaRPr lang="lv-LV" dirty="0" smtClean="0"/>
          </a:p>
          <a:p>
            <a:endParaRPr lang="lv-LV" dirty="0" smtClean="0"/>
          </a:p>
          <a:p>
            <a:endParaRPr lang="lv-LV" dirty="0" smtClean="0"/>
          </a:p>
          <a:p>
            <a:r>
              <a:rPr lang="lv-LV" sz="3600" dirty="0" err="1" smtClean="0"/>
              <a:t>S</a:t>
            </a:r>
            <a:r>
              <a:rPr lang="lv-LV" sz="3600" baseline="-25000" dirty="0" err="1" smtClean="0"/>
              <a:t>sfērai</a:t>
            </a:r>
            <a:r>
              <a:rPr lang="lv-LV" sz="3600" dirty="0" smtClean="0"/>
              <a:t> </a:t>
            </a:r>
            <a:r>
              <a:rPr lang="lv-LV" dirty="0" smtClean="0"/>
              <a:t>= </a:t>
            </a:r>
          </a:p>
          <a:p>
            <a:endParaRPr lang="lv-LV" dirty="0" smtClean="0"/>
          </a:p>
          <a:p>
            <a:r>
              <a:rPr lang="lv-LV" dirty="0" err="1" smtClean="0"/>
              <a:t>V</a:t>
            </a:r>
            <a:r>
              <a:rPr lang="lv-LV" baseline="-25000" dirty="0" err="1" smtClean="0"/>
              <a:t>lodei</a:t>
            </a:r>
            <a:r>
              <a:rPr lang="lv-LV" dirty="0" smtClean="0"/>
              <a:t> = </a:t>
            </a:r>
          </a:p>
          <a:p>
            <a:endParaRPr lang="lv-LV" dirty="0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3789040"/>
            <a:ext cx="1080120" cy="648072"/>
          </a:xfrm>
          <a:prstGeom prst="rect">
            <a:avLst/>
          </a:prstGeom>
          <a:noFill/>
        </p:spPr>
      </p:pic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39" y="4725144"/>
            <a:ext cx="1107815" cy="1008112"/>
          </a:xfrm>
          <a:prstGeom prst="rect">
            <a:avLst/>
          </a:prstGeom>
          <a:noFill/>
        </p:spPr>
      </p:pic>
      <p:pic>
        <p:nvPicPr>
          <p:cNvPr id="8" name="Attēls 7" descr="lod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6016" y="1412776"/>
            <a:ext cx="2911535" cy="246045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Izmantotie avoti: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 smtClean="0"/>
              <a:t>E.Slokenberga,I.France,“Matemātika</a:t>
            </a:r>
            <a:r>
              <a:rPr lang="lv-LV" dirty="0" smtClean="0"/>
              <a:t> 12.klasei” Lielvārds,2011.</a:t>
            </a:r>
          </a:p>
          <a:p>
            <a:r>
              <a:rPr lang="lv-LV" dirty="0" err="1" smtClean="0">
                <a:hlinkClick r:id="rId2"/>
              </a:rPr>
              <a:t>www.uzdevumi.lv</a:t>
            </a:r>
            <a:endParaRPr lang="lv-LV" dirty="0" smtClean="0"/>
          </a:p>
          <a:p>
            <a:r>
              <a:rPr lang="lv-LV" dirty="0" err="1" smtClean="0">
                <a:hlinkClick r:id="rId3"/>
              </a:rPr>
              <a:t>www.dzm.lu.lv</a:t>
            </a:r>
            <a:endParaRPr lang="lv-LV" dirty="0" smtClean="0"/>
          </a:p>
          <a:p>
            <a:r>
              <a:rPr lang="lv-LV" dirty="0" err="1" smtClean="0">
                <a:hlinkClick r:id="rId4"/>
              </a:rPr>
              <a:t>www.spoki.tvnet.lv</a:t>
            </a:r>
            <a:endParaRPr lang="lv-LV" dirty="0" smtClean="0"/>
          </a:p>
          <a:p>
            <a:endParaRPr lang="lv-LV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isnstūris 3"/>
          <p:cNvSpPr/>
          <p:nvPr/>
        </p:nvSpPr>
        <p:spPr>
          <a:xfrm>
            <a:off x="971600" y="1556792"/>
            <a:ext cx="7876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lv-LV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Paldies par uzmanību</a:t>
            </a:r>
            <a:endParaRPr lang="lv-LV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3" name="Satura vietturis 3" descr="smaidiņ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2852936"/>
            <a:ext cx="3168352" cy="2880320"/>
          </a:xfrm>
        </p:spPr>
      </p:pic>
    </p:spTree>
  </p:cSld>
  <p:clrMapOvr>
    <a:masterClrMapping/>
  </p:clrMapOvr>
  <p:transition spd="med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 descr="cil1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14546" y="642918"/>
            <a:ext cx="4429156" cy="4429156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 descr="cil2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47864" y="836712"/>
            <a:ext cx="2523345" cy="4899495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 descr="cil3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07223" y="2022544"/>
            <a:ext cx="4053009" cy="2697093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836712"/>
            <a:ext cx="3501425" cy="5277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498080" cy="1143000"/>
          </a:xfrm>
        </p:spPr>
        <p:txBody>
          <a:bodyPr>
            <a:noAutofit/>
          </a:bodyPr>
          <a:lstStyle/>
          <a:p>
            <a:r>
              <a:rPr lang="lv-LV" sz="3200" dirty="0" smtClean="0"/>
              <a:t>Taisnstūrim rotējot ap taisni, kas satur vienu tā malu iegūst </a:t>
            </a:r>
            <a:r>
              <a:rPr lang="lv-LV" sz="3200" dirty="0" smtClean="0">
                <a:solidFill>
                  <a:srgbClr val="FF0000"/>
                </a:solidFill>
              </a:rPr>
              <a:t>cilindru</a:t>
            </a:r>
            <a:r>
              <a:rPr lang="lv-LV" sz="3200" dirty="0" smtClean="0"/>
              <a:t>.</a:t>
            </a:r>
            <a:br>
              <a:rPr lang="lv-LV" sz="3200" dirty="0" smtClean="0"/>
            </a:br>
            <a:endParaRPr lang="lv-LV" sz="3200" dirty="0"/>
          </a:p>
        </p:txBody>
      </p:sp>
      <p:pic>
        <p:nvPicPr>
          <p:cNvPr id="5" name="Attēls 4" descr="cil6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1628800"/>
            <a:ext cx="3131701" cy="30963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47664" y="5301208"/>
            <a:ext cx="66967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200" dirty="0" smtClean="0">
                <a:solidFill>
                  <a:srgbClr val="FF0000"/>
                </a:solidFill>
              </a:rPr>
              <a:t>Cilindra veidule </a:t>
            </a:r>
            <a:r>
              <a:rPr lang="lv-LV" sz="3200" dirty="0" smtClean="0"/>
              <a:t>ir rotējošā taisnstūra mala AB</a:t>
            </a:r>
            <a:endParaRPr lang="lv-LV" sz="3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r>
              <a:rPr lang="lv-LV" sz="3200" dirty="0" smtClean="0"/>
              <a:t>Veidule ir perpendikulāra cilindra pamatiem</a:t>
            </a:r>
            <a:endParaRPr lang="lv-LV" sz="3200" dirty="0"/>
          </a:p>
        </p:txBody>
      </p:sp>
      <p:pic>
        <p:nvPicPr>
          <p:cNvPr id="4" name="Satura vietturis 3" descr="cil5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49654" y="1700808"/>
            <a:ext cx="2351282" cy="2304256"/>
          </a:xfrm>
        </p:spPr>
      </p:pic>
      <p:sp>
        <p:nvSpPr>
          <p:cNvPr id="5" name="Virsraksts 1"/>
          <p:cNvSpPr txBox="1">
            <a:spLocks/>
          </p:cNvSpPr>
          <p:nvPr/>
        </p:nvSpPr>
        <p:spPr>
          <a:xfrm>
            <a:off x="1187624" y="4221088"/>
            <a:ext cx="7498080" cy="2088232"/>
          </a:xfrm>
          <a:prstGeom prst="rect">
            <a:avLst/>
          </a:prstGeom>
        </p:spPr>
        <p:txBody>
          <a:bodyPr anchor="ctr">
            <a:normAutofit fontScale="7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Cilindra veidules </a:t>
            </a:r>
            <a:r>
              <a:rPr kumimoji="0" lang="lv-LV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garums ir vienāds ar </a:t>
            </a:r>
            <a:r>
              <a:rPr kumimoji="0" lang="lv-LV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cilindra augstumu</a:t>
            </a:r>
            <a:r>
              <a:rPr kumimoji="0" lang="lv-LV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-pamatiem</a:t>
            </a:r>
            <a:r>
              <a:rPr kumimoji="0" lang="lv-LV" sz="43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perpendikulāru nogriezni, kura galapunkti atrodas pamatu plaknēs.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4300" noProof="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l = H</a:t>
            </a:r>
            <a:endParaRPr kumimoji="0" lang="lv-LV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ulgrieži">
  <a:themeElements>
    <a:clrScheme name="Saulgrieži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aulgrieži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aulgrieži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722</TotalTime>
  <Words>361</Words>
  <Application>Microsoft Office PowerPoint</Application>
  <PresentationFormat>Slaidrāde ekrānā (4:3)</PresentationFormat>
  <Paragraphs>78</Paragraphs>
  <Slides>34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34</vt:i4>
      </vt:variant>
    </vt:vector>
  </HeadingPairs>
  <TitlesOfParts>
    <vt:vector size="35" baseType="lpstr">
      <vt:lpstr>Saulgrieži</vt:lpstr>
      <vt:lpstr>Rotācijas ķermeņi   </vt:lpstr>
      <vt:lpstr>Cilindrs</vt:lpstr>
      <vt:lpstr>Slaids 3</vt:lpstr>
      <vt:lpstr>Slaids 4</vt:lpstr>
      <vt:lpstr>Slaids 5</vt:lpstr>
      <vt:lpstr>Slaids 6</vt:lpstr>
      <vt:lpstr>Slaids 7</vt:lpstr>
      <vt:lpstr>Taisnstūrim rotējot ap taisni, kas satur vienu tā malu iegūst cilindru. </vt:lpstr>
      <vt:lpstr>Veidule ir perpendikulāra cilindra pamatiem</vt:lpstr>
      <vt:lpstr>Cilindra virsmas laukuma un tilpuma aprēķināšana </vt:lpstr>
      <vt:lpstr>Konuss  </vt:lpstr>
      <vt:lpstr>Slaids 12</vt:lpstr>
      <vt:lpstr>Slaids 13</vt:lpstr>
      <vt:lpstr>Slaids 14</vt:lpstr>
      <vt:lpstr>Slaids 15</vt:lpstr>
      <vt:lpstr>Slaids 16</vt:lpstr>
      <vt:lpstr>Slaids 17</vt:lpstr>
      <vt:lpstr>Slaids 18</vt:lpstr>
      <vt:lpstr>Slaids 19</vt:lpstr>
      <vt:lpstr>Konusa aksiālšķēlums ir vienādsānu trijstūris AKB, kura malu garumi ir 2R, l un l.</vt:lpstr>
      <vt:lpstr>Konusa virsmas laukums un tilpums</vt:lpstr>
      <vt:lpstr>Nošķelts konuss</vt:lpstr>
      <vt:lpstr>Slaids 23</vt:lpstr>
      <vt:lpstr>Slaids 24</vt:lpstr>
      <vt:lpstr>Slaids 25</vt:lpstr>
      <vt:lpstr>Nošķelta konusa aksialšķēlums</vt:lpstr>
      <vt:lpstr>Nošķelta konusa virsmas laukuma un tilpuma aprēķināšana </vt:lpstr>
      <vt:lpstr>Lode</vt:lpstr>
      <vt:lpstr>Slaids 29</vt:lpstr>
      <vt:lpstr>Slaids 30</vt:lpstr>
      <vt:lpstr>Slaids 31</vt:lpstr>
      <vt:lpstr>Lodes virsmas laukums un tilpums.</vt:lpstr>
      <vt:lpstr>Izmantotie avoti:</vt:lpstr>
      <vt:lpstr>Slaids 34</vt:lpstr>
    </vt:vector>
  </TitlesOfParts>
  <Company>KTTPV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Cilindrs </dc:title>
  <dc:creator>Gita</dc:creator>
  <cp:lastModifiedBy>Admin</cp:lastModifiedBy>
  <cp:revision>80</cp:revision>
  <dcterms:created xsi:type="dcterms:W3CDTF">2016-02-26T07:39:20Z</dcterms:created>
  <dcterms:modified xsi:type="dcterms:W3CDTF">2016-07-06T10:30:16Z</dcterms:modified>
</cp:coreProperties>
</file>