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dirty="0"/>
          </a:p>
        </p:txBody>
      </p:sp>
      <p:sp>
        <p:nvSpPr>
          <p:cNvPr id="3" name="Datuma vietturi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CA5BDD-B3FA-468E-94C2-EEB5E30E7EC1}" type="datetimeFigureOut">
              <a:rPr lang="lv-LV" smtClean="0"/>
              <a:pPr/>
              <a:t>2014.03.18.</a:t>
            </a:fld>
            <a:endParaRPr lang="lv-LV" dirty="0"/>
          </a:p>
        </p:txBody>
      </p:sp>
      <p:sp>
        <p:nvSpPr>
          <p:cNvPr id="4" name="Slaida attēla vietturi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dirty="0"/>
          </a:p>
        </p:txBody>
      </p:sp>
      <p:sp>
        <p:nvSpPr>
          <p:cNvPr id="5" name="Piezīmju vietturi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dirty="0"/>
          </a:p>
        </p:txBody>
      </p:sp>
      <p:sp>
        <p:nvSpPr>
          <p:cNvPr id="7" name="Slaida numura vietturi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C63401-7084-4063-9167-6EE512F23D29}" type="slidenum">
              <a:rPr lang="lv-LV" smtClean="0"/>
              <a:pPr/>
              <a:t>‹#›</a:t>
            </a:fld>
            <a:endParaRPr lang="lv-LV"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bg>
      <p:bgRef idx="1001">
        <a:schemeClr val="bg1"/>
      </p:bgRef>
    </p:bg>
    <p:spTree>
      <p:nvGrpSpPr>
        <p:cNvPr id="1" name=""/>
        <p:cNvGrpSpPr/>
        <p:nvPr/>
      </p:nvGrpSpPr>
      <p:grpSpPr>
        <a:xfrm>
          <a:off x="0" y="0"/>
          <a:ext cx="0" cy="0"/>
          <a:chOff x="0" y="0"/>
          <a:chExt cx="0" cy="0"/>
        </a:xfrm>
      </p:grpSpPr>
      <p:sp>
        <p:nvSpPr>
          <p:cNvPr id="8" name="Virsraksts 7"/>
          <p:cNvSpPr>
            <a:spLocks noGrp="1"/>
          </p:cNvSpPr>
          <p:nvPr>
            <p:ph type="ctrTitle"/>
          </p:nvPr>
        </p:nvSpPr>
        <p:spPr>
          <a:xfrm>
            <a:off x="2286000" y="3124200"/>
            <a:ext cx="6172200" cy="1894362"/>
          </a:xfrm>
        </p:spPr>
        <p:txBody>
          <a:bodyPr/>
          <a:lstStyle>
            <a:lvl1pPr>
              <a:defRPr b="1"/>
            </a:lvl1pPr>
          </a:lstStyle>
          <a:p>
            <a:r>
              <a:rPr kumimoji="0" lang="lv-LV" smtClean="0"/>
              <a:t>Rediģēt šablona virsraksta stilu</a:t>
            </a:r>
            <a:endParaRPr kumimoji="0" lang="en-US"/>
          </a:p>
        </p:txBody>
      </p:sp>
      <p:sp>
        <p:nvSpPr>
          <p:cNvPr id="9" name="Apakšvirsrakst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v-LV" smtClean="0"/>
              <a:t>Noklikšķiniet, lai rediģētu šablona apakšvirsraksta stilu</a:t>
            </a:r>
            <a:endParaRPr kumimoji="0" lang="en-US"/>
          </a:p>
        </p:txBody>
      </p:sp>
      <p:sp>
        <p:nvSpPr>
          <p:cNvPr id="28" name="Datuma vietturis 27"/>
          <p:cNvSpPr>
            <a:spLocks noGrp="1"/>
          </p:cNvSpPr>
          <p:nvPr>
            <p:ph type="dt" sz="half" idx="10"/>
          </p:nvPr>
        </p:nvSpPr>
        <p:spPr bwMode="auto">
          <a:xfrm rot="5400000">
            <a:off x="7764621" y="1174097"/>
            <a:ext cx="2286000" cy="381000"/>
          </a:xfrm>
        </p:spPr>
        <p:txBody>
          <a:bodyPr/>
          <a:lstStyle/>
          <a:p>
            <a:fld id="{64CDC3CF-03E4-4F3D-8B92-39B127F4CB3A}" type="datetime1">
              <a:rPr lang="lv-LV" smtClean="0"/>
              <a:pPr/>
              <a:t>2014.03.18.</a:t>
            </a:fld>
            <a:endParaRPr lang="lv-LV" dirty="0"/>
          </a:p>
        </p:txBody>
      </p:sp>
      <p:sp>
        <p:nvSpPr>
          <p:cNvPr id="17" name="Kājenes vietturis 16"/>
          <p:cNvSpPr>
            <a:spLocks noGrp="1"/>
          </p:cNvSpPr>
          <p:nvPr>
            <p:ph type="ftr" sz="quarter" idx="11"/>
          </p:nvPr>
        </p:nvSpPr>
        <p:spPr bwMode="auto">
          <a:xfrm rot="5400000">
            <a:off x="7077269" y="4181669"/>
            <a:ext cx="3657600" cy="384048"/>
          </a:xfrm>
        </p:spPr>
        <p:txBody>
          <a:bodyPr/>
          <a:lstStyle/>
          <a:p>
            <a:endParaRPr lang="lv-LV" dirty="0"/>
          </a:p>
        </p:txBody>
      </p:sp>
      <p:sp>
        <p:nvSpPr>
          <p:cNvPr id="10" name="Taisnstūris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Taisnstūris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Taisnstūris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Taisnstūris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Taisns savienotājs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Taisns savienotājs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Taisns savienotājs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Taisns savienotāj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Taisns savienotājs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aisns savienotājs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Taisnstūris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āl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āl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āl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āl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āl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ida numura vietturis 28"/>
          <p:cNvSpPr>
            <a:spLocks noGrp="1"/>
          </p:cNvSpPr>
          <p:nvPr>
            <p:ph type="sldNum" sz="quarter" idx="12"/>
          </p:nvPr>
        </p:nvSpPr>
        <p:spPr bwMode="auto">
          <a:xfrm>
            <a:off x="1325544" y="4928702"/>
            <a:ext cx="609600" cy="517524"/>
          </a:xfrm>
        </p:spPr>
        <p:txBody>
          <a:bodyPr/>
          <a:lstStyle/>
          <a:p>
            <a:fld id="{93A05C01-84EC-4EB1-91EB-68166994A620}" type="slidenum">
              <a:rPr lang="lv-LV" smtClean="0"/>
              <a:pPr/>
              <a:t>‹#›</a:t>
            </a:fld>
            <a:endParaRPr lang="lv-LV"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p:txBody>
          <a:bodyPr vert="eaVer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9EF4C7DF-707D-4F3D-895F-0A33D68C5F5A}" type="datetime1">
              <a:rPr lang="lv-LV" smtClean="0"/>
              <a:pPr/>
              <a:t>2014.03.18.</a:t>
            </a:fld>
            <a:endParaRPr lang="lv-LV" dirty="0"/>
          </a:p>
        </p:txBody>
      </p:sp>
      <p:sp>
        <p:nvSpPr>
          <p:cNvPr id="5" name="Kājenes vietturis 4"/>
          <p:cNvSpPr>
            <a:spLocks noGrp="1"/>
          </p:cNvSpPr>
          <p:nvPr>
            <p:ph type="ftr" sz="quarter" idx="11"/>
          </p:nvPr>
        </p:nvSpPr>
        <p:spPr/>
        <p:txBody>
          <a:bodyPr/>
          <a:lstStyle/>
          <a:p>
            <a:endParaRPr lang="lv-LV" dirty="0"/>
          </a:p>
        </p:txBody>
      </p:sp>
      <p:sp>
        <p:nvSpPr>
          <p:cNvPr id="6" name="Slaida numura vietturis 5"/>
          <p:cNvSpPr>
            <a:spLocks noGrp="1"/>
          </p:cNvSpPr>
          <p:nvPr>
            <p:ph type="sldNum" sz="quarter" idx="12"/>
          </p:nvPr>
        </p:nvSpPr>
        <p:spPr/>
        <p:txBody>
          <a:bodyPr/>
          <a:lstStyle/>
          <a:p>
            <a:fld id="{93A05C01-84EC-4EB1-91EB-68166994A620}" type="slidenum">
              <a:rPr lang="lv-LV" smtClean="0"/>
              <a:pPr/>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9"/>
            <a:ext cx="1676400" cy="5851525"/>
          </a:xfrm>
        </p:spPr>
        <p:txBody>
          <a:bodyPr vert="eaVer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457200" y="274638"/>
            <a:ext cx="6019800" cy="5851525"/>
          </a:xfrm>
        </p:spPr>
        <p:txBody>
          <a:bodyPr vert="eaVer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EBC38010-8EB0-47D8-AADE-AEE0448F4DFD}" type="datetime1">
              <a:rPr lang="lv-LV" smtClean="0"/>
              <a:pPr/>
              <a:t>2014.03.18.</a:t>
            </a:fld>
            <a:endParaRPr lang="lv-LV" dirty="0"/>
          </a:p>
        </p:txBody>
      </p:sp>
      <p:sp>
        <p:nvSpPr>
          <p:cNvPr id="5" name="Kājenes vietturis 4"/>
          <p:cNvSpPr>
            <a:spLocks noGrp="1"/>
          </p:cNvSpPr>
          <p:nvPr>
            <p:ph type="ftr" sz="quarter" idx="11"/>
          </p:nvPr>
        </p:nvSpPr>
        <p:spPr/>
        <p:txBody>
          <a:bodyPr/>
          <a:lstStyle/>
          <a:p>
            <a:endParaRPr lang="lv-LV" dirty="0"/>
          </a:p>
        </p:txBody>
      </p:sp>
      <p:sp>
        <p:nvSpPr>
          <p:cNvPr id="6" name="Slaida numura vietturis 5"/>
          <p:cNvSpPr>
            <a:spLocks noGrp="1"/>
          </p:cNvSpPr>
          <p:nvPr>
            <p:ph type="sldNum" sz="quarter" idx="12"/>
          </p:nvPr>
        </p:nvSpPr>
        <p:spPr/>
        <p:txBody>
          <a:bodyPr/>
          <a:lstStyle/>
          <a:p>
            <a:fld id="{93A05C01-84EC-4EB1-91EB-68166994A620}" type="slidenum">
              <a:rPr lang="lv-LV" smtClean="0"/>
              <a:pPr/>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8" name="Satura vietturis 7"/>
          <p:cNvSpPr>
            <a:spLocks noGrp="1"/>
          </p:cNvSpPr>
          <p:nvPr>
            <p:ph sz="quarter" idx="1"/>
          </p:nvPr>
        </p:nvSpPr>
        <p:spPr>
          <a:xfrm>
            <a:off x="457200" y="1600200"/>
            <a:ext cx="7467600" cy="4873752"/>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7" name="Datuma vietturis 6"/>
          <p:cNvSpPr>
            <a:spLocks noGrp="1"/>
          </p:cNvSpPr>
          <p:nvPr>
            <p:ph type="dt" sz="half" idx="14"/>
          </p:nvPr>
        </p:nvSpPr>
        <p:spPr/>
        <p:txBody>
          <a:bodyPr rtlCol="0"/>
          <a:lstStyle/>
          <a:p>
            <a:fld id="{10B71998-CAF2-4871-A4E7-A1B37B76B2EE}" type="datetime1">
              <a:rPr lang="lv-LV" smtClean="0"/>
              <a:pPr/>
              <a:t>2014.03.18.</a:t>
            </a:fld>
            <a:endParaRPr lang="lv-LV" dirty="0"/>
          </a:p>
        </p:txBody>
      </p:sp>
      <p:sp>
        <p:nvSpPr>
          <p:cNvPr id="9" name="Slaida numura vietturis 8"/>
          <p:cNvSpPr>
            <a:spLocks noGrp="1"/>
          </p:cNvSpPr>
          <p:nvPr>
            <p:ph type="sldNum" sz="quarter" idx="15"/>
          </p:nvPr>
        </p:nvSpPr>
        <p:spPr/>
        <p:txBody>
          <a:bodyPr rtlCol="0"/>
          <a:lstStyle/>
          <a:p>
            <a:fld id="{93A05C01-84EC-4EB1-91EB-68166994A620}" type="slidenum">
              <a:rPr lang="lv-LV" smtClean="0"/>
              <a:pPr/>
              <a:t>‹#›</a:t>
            </a:fld>
            <a:endParaRPr lang="lv-LV" dirty="0"/>
          </a:p>
        </p:txBody>
      </p:sp>
      <p:sp>
        <p:nvSpPr>
          <p:cNvPr id="10" name="Kājenes vietturis 9"/>
          <p:cNvSpPr>
            <a:spLocks noGrp="1"/>
          </p:cNvSpPr>
          <p:nvPr>
            <p:ph type="ftr" sz="quarter" idx="16"/>
          </p:nvPr>
        </p:nvSpPr>
        <p:spPr/>
        <p:txBody>
          <a:bodyPr rtlCol="0"/>
          <a:lstStyle/>
          <a:p>
            <a:endParaRPr lang="lv-L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adaļas galvene">
    <p:bg>
      <p:bgRef idx="1001">
        <a:schemeClr val="bg2"/>
      </p:bgRef>
    </p:bg>
    <p:spTree>
      <p:nvGrpSpPr>
        <p:cNvPr id="1" name=""/>
        <p:cNvGrpSpPr/>
        <p:nvPr/>
      </p:nvGrpSpPr>
      <p:grpSpPr>
        <a:xfrm>
          <a:off x="0" y="0"/>
          <a:ext cx="0" cy="0"/>
          <a:chOff x="0" y="0"/>
          <a:chExt cx="0" cy="0"/>
        </a:xfrm>
      </p:grpSpPr>
      <p:sp>
        <p:nvSpPr>
          <p:cNvPr id="2" name="Virsraksts 1"/>
          <p:cNvSpPr>
            <a:spLocks noGrp="1"/>
          </p:cNvSpPr>
          <p:nvPr>
            <p:ph type="title"/>
          </p:nvPr>
        </p:nvSpPr>
        <p:spPr>
          <a:xfrm>
            <a:off x="2286000" y="2895600"/>
            <a:ext cx="6172200" cy="2053590"/>
          </a:xfrm>
        </p:spPr>
        <p:txBody>
          <a:bodyPr/>
          <a:lstStyle>
            <a:lvl1pPr algn="l">
              <a:buNone/>
              <a:defRPr sz="3000" b="1" cap="small" baseline="0"/>
            </a:lvl1pPr>
          </a:lstStyle>
          <a:p>
            <a:r>
              <a:rPr kumimoji="0" lang="lv-LV" smtClean="0"/>
              <a:t>Rediģēt šablona virsraksta stilu</a:t>
            </a:r>
            <a:endParaRPr kumimoji="0" lang="en-US"/>
          </a:p>
        </p:txBody>
      </p:sp>
      <p:sp>
        <p:nvSpPr>
          <p:cNvPr id="3" name="Teksta vietturis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v-LV" smtClean="0"/>
              <a:t>Noklikšķiniet, lai rediģētu šablona teksta stilus</a:t>
            </a:r>
          </a:p>
        </p:txBody>
      </p:sp>
      <p:sp>
        <p:nvSpPr>
          <p:cNvPr id="4" name="Datuma vietturis 3"/>
          <p:cNvSpPr>
            <a:spLocks noGrp="1"/>
          </p:cNvSpPr>
          <p:nvPr>
            <p:ph type="dt" sz="half" idx="10"/>
          </p:nvPr>
        </p:nvSpPr>
        <p:spPr bwMode="auto">
          <a:xfrm rot="5400000">
            <a:off x="7763256" y="1170432"/>
            <a:ext cx="2286000" cy="381000"/>
          </a:xfrm>
        </p:spPr>
        <p:txBody>
          <a:bodyPr/>
          <a:lstStyle/>
          <a:p>
            <a:fld id="{923925E2-99CC-4563-8CA4-00728A815E56}" type="datetime1">
              <a:rPr lang="lv-LV" smtClean="0"/>
              <a:pPr/>
              <a:t>2014.03.18.</a:t>
            </a:fld>
            <a:endParaRPr lang="lv-LV" dirty="0"/>
          </a:p>
        </p:txBody>
      </p:sp>
      <p:sp>
        <p:nvSpPr>
          <p:cNvPr id="5" name="Kājenes vietturis 4"/>
          <p:cNvSpPr>
            <a:spLocks noGrp="1"/>
          </p:cNvSpPr>
          <p:nvPr>
            <p:ph type="ftr" sz="quarter" idx="11"/>
          </p:nvPr>
        </p:nvSpPr>
        <p:spPr bwMode="auto">
          <a:xfrm rot="5400000">
            <a:off x="7077456" y="4178808"/>
            <a:ext cx="3657600" cy="384048"/>
          </a:xfrm>
        </p:spPr>
        <p:txBody>
          <a:bodyPr/>
          <a:lstStyle/>
          <a:p>
            <a:endParaRPr lang="lv-LV" dirty="0"/>
          </a:p>
        </p:txBody>
      </p:sp>
      <p:sp>
        <p:nvSpPr>
          <p:cNvPr id="9" name="Taisnstūris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Taisnstūris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Taisnstūris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Taisnstūris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Taisns savienotājs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Taisns savienotājs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Taisns savienotājs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Taisns savienotāj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Taisns savienotājs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Taisnstūris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āl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āl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āl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āl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āl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Taisns savienotājs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aida numura vietturis 5"/>
          <p:cNvSpPr>
            <a:spLocks noGrp="1"/>
          </p:cNvSpPr>
          <p:nvPr>
            <p:ph type="sldNum" sz="quarter" idx="12"/>
          </p:nvPr>
        </p:nvSpPr>
        <p:spPr bwMode="auto">
          <a:xfrm>
            <a:off x="1340616" y="4928702"/>
            <a:ext cx="609600" cy="517524"/>
          </a:xfrm>
        </p:spPr>
        <p:txBody>
          <a:bodyPr/>
          <a:lstStyle/>
          <a:p>
            <a:fld id="{93A05C01-84EC-4EB1-91EB-68166994A620}" type="slidenum">
              <a:rPr lang="lv-LV" smtClean="0"/>
              <a:pPr/>
              <a:t>‹#›</a:t>
            </a:fld>
            <a:endParaRPr lang="lv-LV"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5" name="Datuma vietturis 4"/>
          <p:cNvSpPr>
            <a:spLocks noGrp="1"/>
          </p:cNvSpPr>
          <p:nvPr>
            <p:ph type="dt" sz="half" idx="10"/>
          </p:nvPr>
        </p:nvSpPr>
        <p:spPr/>
        <p:txBody>
          <a:bodyPr/>
          <a:lstStyle/>
          <a:p>
            <a:fld id="{941AA6A6-0739-4CA5-90AD-1A82C870D002}" type="datetime1">
              <a:rPr lang="lv-LV" smtClean="0"/>
              <a:pPr/>
              <a:t>2014.03.18.</a:t>
            </a:fld>
            <a:endParaRPr lang="lv-LV" dirty="0"/>
          </a:p>
        </p:txBody>
      </p:sp>
      <p:sp>
        <p:nvSpPr>
          <p:cNvPr id="6" name="Kājenes vietturis 5"/>
          <p:cNvSpPr>
            <a:spLocks noGrp="1"/>
          </p:cNvSpPr>
          <p:nvPr>
            <p:ph type="ftr" sz="quarter" idx="11"/>
          </p:nvPr>
        </p:nvSpPr>
        <p:spPr/>
        <p:txBody>
          <a:bodyPr/>
          <a:lstStyle/>
          <a:p>
            <a:endParaRPr lang="lv-LV" dirty="0"/>
          </a:p>
        </p:txBody>
      </p:sp>
      <p:sp>
        <p:nvSpPr>
          <p:cNvPr id="7" name="Slaida numura vietturis 6"/>
          <p:cNvSpPr>
            <a:spLocks noGrp="1"/>
          </p:cNvSpPr>
          <p:nvPr>
            <p:ph type="sldNum" sz="quarter" idx="12"/>
          </p:nvPr>
        </p:nvSpPr>
        <p:spPr/>
        <p:txBody>
          <a:bodyPr/>
          <a:lstStyle/>
          <a:p>
            <a:fld id="{93A05C01-84EC-4EB1-91EB-68166994A620}" type="slidenum">
              <a:rPr lang="lv-LV" smtClean="0"/>
              <a:pPr/>
              <a:t>‹#›</a:t>
            </a:fld>
            <a:endParaRPr lang="lv-LV" dirty="0"/>
          </a:p>
        </p:txBody>
      </p:sp>
      <p:sp>
        <p:nvSpPr>
          <p:cNvPr id="9" name="Satura vietturis 8"/>
          <p:cNvSpPr>
            <a:spLocks noGrp="1"/>
          </p:cNvSpPr>
          <p:nvPr>
            <p:ph sz="quarter" idx="1"/>
          </p:nvPr>
        </p:nvSpPr>
        <p:spPr>
          <a:xfrm>
            <a:off x="457200" y="1600200"/>
            <a:ext cx="3657600" cy="45720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1" name="Satura vietturis 10"/>
          <p:cNvSpPr>
            <a:spLocks noGrp="1"/>
          </p:cNvSpPr>
          <p:nvPr>
            <p:ph sz="quarter" idx="2"/>
          </p:nvPr>
        </p:nvSpPr>
        <p:spPr>
          <a:xfrm>
            <a:off x="4270248" y="1600200"/>
            <a:ext cx="3657600" cy="45720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7543800" cy="1143000"/>
          </a:xfrm>
        </p:spPr>
        <p:txBody>
          <a:bodyPr anchor="b"/>
          <a:lstStyle>
            <a:lvl1pPr>
              <a:defRPr/>
            </a:lvl1pPr>
          </a:lstStyle>
          <a:p>
            <a:r>
              <a:rPr kumimoji="0" lang="lv-LV" smtClean="0"/>
              <a:t>Rediģēt šablona virsraksta stilu</a:t>
            </a:r>
            <a:endParaRPr kumimoji="0" lang="en-US"/>
          </a:p>
        </p:txBody>
      </p:sp>
      <p:sp>
        <p:nvSpPr>
          <p:cNvPr id="7" name="Datuma vietturis 6"/>
          <p:cNvSpPr>
            <a:spLocks noGrp="1"/>
          </p:cNvSpPr>
          <p:nvPr>
            <p:ph type="dt" sz="half" idx="10"/>
          </p:nvPr>
        </p:nvSpPr>
        <p:spPr/>
        <p:txBody>
          <a:bodyPr/>
          <a:lstStyle/>
          <a:p>
            <a:fld id="{F13A5B6E-1032-4376-B7A6-3992CE783689}" type="datetime1">
              <a:rPr lang="lv-LV" smtClean="0"/>
              <a:pPr/>
              <a:t>2014.03.18.</a:t>
            </a:fld>
            <a:endParaRPr lang="lv-LV" dirty="0"/>
          </a:p>
        </p:txBody>
      </p:sp>
      <p:sp>
        <p:nvSpPr>
          <p:cNvPr id="8" name="Kājenes vietturis 7"/>
          <p:cNvSpPr>
            <a:spLocks noGrp="1"/>
          </p:cNvSpPr>
          <p:nvPr>
            <p:ph type="ftr" sz="quarter" idx="11"/>
          </p:nvPr>
        </p:nvSpPr>
        <p:spPr/>
        <p:txBody>
          <a:bodyPr/>
          <a:lstStyle/>
          <a:p>
            <a:endParaRPr lang="lv-LV" dirty="0"/>
          </a:p>
        </p:txBody>
      </p:sp>
      <p:sp>
        <p:nvSpPr>
          <p:cNvPr id="9" name="Slaida numura vietturis 8"/>
          <p:cNvSpPr>
            <a:spLocks noGrp="1"/>
          </p:cNvSpPr>
          <p:nvPr>
            <p:ph type="sldNum" sz="quarter" idx="12"/>
          </p:nvPr>
        </p:nvSpPr>
        <p:spPr/>
        <p:txBody>
          <a:bodyPr/>
          <a:lstStyle/>
          <a:p>
            <a:fld id="{93A05C01-84EC-4EB1-91EB-68166994A620}" type="slidenum">
              <a:rPr lang="lv-LV" smtClean="0"/>
              <a:pPr/>
              <a:t>‹#›</a:t>
            </a:fld>
            <a:endParaRPr lang="lv-LV" dirty="0"/>
          </a:p>
        </p:txBody>
      </p:sp>
      <p:sp>
        <p:nvSpPr>
          <p:cNvPr id="11" name="Satura vietturis 10"/>
          <p:cNvSpPr>
            <a:spLocks noGrp="1"/>
          </p:cNvSpPr>
          <p:nvPr>
            <p:ph sz="quarter" idx="2"/>
          </p:nvPr>
        </p:nvSpPr>
        <p:spPr>
          <a:xfrm>
            <a:off x="457200" y="2362200"/>
            <a:ext cx="3657600" cy="38862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3" name="Satura vietturis 12"/>
          <p:cNvSpPr>
            <a:spLocks noGrp="1"/>
          </p:cNvSpPr>
          <p:nvPr>
            <p:ph sz="quarter" idx="4"/>
          </p:nvPr>
        </p:nvSpPr>
        <p:spPr>
          <a:xfrm>
            <a:off x="4371975" y="2362200"/>
            <a:ext cx="3657600" cy="3886200"/>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12" name="Teksta vietturis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v-LV" smtClean="0"/>
              <a:t>Noklikšķiniet, lai rediģētu šablona teksta stilus</a:t>
            </a:r>
          </a:p>
        </p:txBody>
      </p:sp>
      <p:sp>
        <p:nvSpPr>
          <p:cNvPr id="14" name="Teksta vietturis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v-LV" smtClean="0"/>
              <a:t>Noklikšķiniet, lai rediģētu šablona teksta stilus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6" name="Datuma vietturis 5"/>
          <p:cNvSpPr>
            <a:spLocks noGrp="1"/>
          </p:cNvSpPr>
          <p:nvPr>
            <p:ph type="dt" sz="half" idx="10"/>
          </p:nvPr>
        </p:nvSpPr>
        <p:spPr/>
        <p:txBody>
          <a:bodyPr rtlCol="0"/>
          <a:lstStyle/>
          <a:p>
            <a:fld id="{3115CA02-A74E-4B01-AAB6-69629987AD30}" type="datetime1">
              <a:rPr lang="lv-LV" smtClean="0"/>
              <a:pPr/>
              <a:t>2014.03.18.</a:t>
            </a:fld>
            <a:endParaRPr lang="lv-LV" dirty="0"/>
          </a:p>
        </p:txBody>
      </p:sp>
      <p:sp>
        <p:nvSpPr>
          <p:cNvPr id="7" name="Slaida numura vietturis 6"/>
          <p:cNvSpPr>
            <a:spLocks noGrp="1"/>
          </p:cNvSpPr>
          <p:nvPr>
            <p:ph type="sldNum" sz="quarter" idx="11"/>
          </p:nvPr>
        </p:nvSpPr>
        <p:spPr/>
        <p:txBody>
          <a:bodyPr rtlCol="0"/>
          <a:lstStyle/>
          <a:p>
            <a:fld id="{93A05C01-84EC-4EB1-91EB-68166994A620}" type="slidenum">
              <a:rPr lang="lv-LV" smtClean="0"/>
              <a:pPr/>
              <a:t>‹#›</a:t>
            </a:fld>
            <a:endParaRPr lang="lv-LV" dirty="0"/>
          </a:p>
        </p:txBody>
      </p:sp>
      <p:sp>
        <p:nvSpPr>
          <p:cNvPr id="8" name="Kājenes vietturis 7"/>
          <p:cNvSpPr>
            <a:spLocks noGrp="1"/>
          </p:cNvSpPr>
          <p:nvPr>
            <p:ph type="ftr" sz="quarter" idx="12"/>
          </p:nvPr>
        </p:nvSpPr>
        <p:spPr/>
        <p:txBody>
          <a:bodyPr rtlCol="0"/>
          <a:lstStyle/>
          <a:p>
            <a:endParaRPr lang="lv-L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E6E038FB-F84D-40D3-B40D-5801E80C9289}" type="datetime1">
              <a:rPr lang="lv-LV" smtClean="0"/>
              <a:pPr/>
              <a:t>2014.03.18.</a:t>
            </a:fld>
            <a:endParaRPr lang="lv-LV" dirty="0"/>
          </a:p>
        </p:txBody>
      </p:sp>
      <p:sp>
        <p:nvSpPr>
          <p:cNvPr id="3" name="Kājenes vietturis 2"/>
          <p:cNvSpPr>
            <a:spLocks noGrp="1"/>
          </p:cNvSpPr>
          <p:nvPr>
            <p:ph type="ftr" sz="quarter" idx="11"/>
          </p:nvPr>
        </p:nvSpPr>
        <p:spPr/>
        <p:txBody>
          <a:bodyPr/>
          <a:lstStyle/>
          <a:p>
            <a:endParaRPr lang="lv-LV" dirty="0"/>
          </a:p>
        </p:txBody>
      </p:sp>
      <p:sp>
        <p:nvSpPr>
          <p:cNvPr id="4" name="Slaida numura vietturis 3"/>
          <p:cNvSpPr>
            <a:spLocks noGrp="1"/>
          </p:cNvSpPr>
          <p:nvPr>
            <p:ph type="sldNum" sz="quarter" idx="12"/>
          </p:nvPr>
        </p:nvSpPr>
        <p:spPr/>
        <p:txBody>
          <a:bodyPr/>
          <a:lstStyle/>
          <a:p>
            <a:fld id="{93A05C01-84EC-4EB1-91EB-68166994A620}" type="slidenum">
              <a:rPr lang="lv-LV" smtClean="0"/>
              <a:pPr/>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bg>
      <p:bgRef idx="1001">
        <a:schemeClr val="bg1"/>
      </p:bgRef>
    </p:bg>
    <p:spTree>
      <p:nvGrpSpPr>
        <p:cNvPr id="1" name=""/>
        <p:cNvGrpSpPr/>
        <p:nvPr/>
      </p:nvGrpSpPr>
      <p:grpSpPr>
        <a:xfrm>
          <a:off x="0" y="0"/>
          <a:ext cx="0" cy="0"/>
          <a:chOff x="0" y="0"/>
          <a:chExt cx="0" cy="0"/>
        </a:xfrm>
      </p:grpSpPr>
      <p:sp>
        <p:nvSpPr>
          <p:cNvPr id="10" name="Taisns savienotājs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Virsrakst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lv-LV" smtClean="0"/>
              <a:t>Rediģēt šablona virsraksta stilu</a:t>
            </a:r>
            <a:endParaRPr kumimoji="0" lang="en-US"/>
          </a:p>
        </p:txBody>
      </p:sp>
      <p:sp>
        <p:nvSpPr>
          <p:cNvPr id="3" name="Teksta vietturis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lv-LV" smtClean="0"/>
              <a:t>Noklikšķiniet, lai rediģētu šablona teksta stilus</a:t>
            </a:r>
          </a:p>
        </p:txBody>
      </p:sp>
      <p:sp>
        <p:nvSpPr>
          <p:cNvPr id="8" name="Taisns savienotājs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aisns savienotājs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Taisns savienotājs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aisnstūris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Taisns savienotājs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āl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atura vietturis 17"/>
          <p:cNvSpPr>
            <a:spLocks noGrp="1"/>
          </p:cNvSpPr>
          <p:nvPr>
            <p:ph sz="quarter" idx="1"/>
          </p:nvPr>
        </p:nvSpPr>
        <p:spPr>
          <a:xfrm>
            <a:off x="304800" y="274320"/>
            <a:ext cx="5638800" cy="6327648"/>
          </a:xfrm>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1" name="Datuma vietturis 20"/>
          <p:cNvSpPr>
            <a:spLocks noGrp="1"/>
          </p:cNvSpPr>
          <p:nvPr>
            <p:ph type="dt" sz="half" idx="14"/>
          </p:nvPr>
        </p:nvSpPr>
        <p:spPr/>
        <p:txBody>
          <a:bodyPr rtlCol="0"/>
          <a:lstStyle/>
          <a:p>
            <a:fld id="{D784FB5C-D219-4C4A-8085-E8DDC09A8B13}" type="datetime1">
              <a:rPr lang="lv-LV" smtClean="0"/>
              <a:pPr/>
              <a:t>2014.03.18.</a:t>
            </a:fld>
            <a:endParaRPr lang="lv-LV" dirty="0"/>
          </a:p>
        </p:txBody>
      </p:sp>
      <p:sp>
        <p:nvSpPr>
          <p:cNvPr id="22" name="Slaida numura vietturis 21"/>
          <p:cNvSpPr>
            <a:spLocks noGrp="1"/>
          </p:cNvSpPr>
          <p:nvPr>
            <p:ph type="sldNum" sz="quarter" idx="15"/>
          </p:nvPr>
        </p:nvSpPr>
        <p:spPr/>
        <p:txBody>
          <a:bodyPr rtlCol="0"/>
          <a:lstStyle/>
          <a:p>
            <a:fld id="{93A05C01-84EC-4EB1-91EB-68166994A620}" type="slidenum">
              <a:rPr lang="lv-LV" smtClean="0"/>
              <a:pPr/>
              <a:t>‹#›</a:t>
            </a:fld>
            <a:endParaRPr lang="lv-LV" dirty="0"/>
          </a:p>
        </p:txBody>
      </p:sp>
      <p:sp>
        <p:nvSpPr>
          <p:cNvPr id="23" name="Kājenes vietturis 22"/>
          <p:cNvSpPr>
            <a:spLocks noGrp="1"/>
          </p:cNvSpPr>
          <p:nvPr>
            <p:ph type="ftr" sz="quarter" idx="16"/>
          </p:nvPr>
        </p:nvSpPr>
        <p:spPr/>
        <p:txBody>
          <a:bodyPr rtlCol="0"/>
          <a:lstStyle/>
          <a:p>
            <a:endParaRPr lang="lv-LV"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sp>
        <p:nvSpPr>
          <p:cNvPr id="9" name="Taisns savienotājs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āl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Virsraksts 1"/>
          <p:cNvSpPr>
            <a:spLocks noGrp="1"/>
          </p:cNvSpPr>
          <p:nvPr>
            <p:ph type="title"/>
          </p:nvPr>
        </p:nvSpPr>
        <p:spPr>
          <a:xfrm rot="5400000">
            <a:off x="3350133" y="3200400"/>
            <a:ext cx="6309360" cy="457200"/>
          </a:xfrm>
        </p:spPr>
        <p:txBody>
          <a:bodyPr anchor="b"/>
          <a:lstStyle>
            <a:lvl1pPr algn="l">
              <a:buNone/>
              <a:defRPr sz="2000" b="1"/>
            </a:lvl1pPr>
          </a:lstStyle>
          <a:p>
            <a:r>
              <a:rPr kumimoji="0" lang="lv-LV" smtClean="0"/>
              <a:t>Rediģēt šablona virsraksta stilu</a:t>
            </a:r>
            <a:endParaRPr kumimoji="0" lang="en-US"/>
          </a:p>
        </p:txBody>
      </p:sp>
      <p:sp>
        <p:nvSpPr>
          <p:cNvPr id="3" name="Attēla vietturis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lv-LV" dirty="0" smtClean="0"/>
              <a:t>Lai pievienotu attēlu, noklikšķiniet uz ikonas</a:t>
            </a:r>
            <a:endParaRPr kumimoji="0" lang="en-US" dirty="0"/>
          </a:p>
        </p:txBody>
      </p:sp>
      <p:sp>
        <p:nvSpPr>
          <p:cNvPr id="4" name="Teksta vietturis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lv-LV" smtClean="0"/>
              <a:t>Noklikšķiniet, lai rediģētu šablona teksta stilus</a:t>
            </a:r>
          </a:p>
        </p:txBody>
      </p:sp>
      <p:sp>
        <p:nvSpPr>
          <p:cNvPr id="10" name="Taisns savienotājs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Taisnstūris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Taisns savienotājs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Taisns savienotājs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Taisns savienotājs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uma vietturis 16"/>
          <p:cNvSpPr>
            <a:spLocks noGrp="1"/>
          </p:cNvSpPr>
          <p:nvPr>
            <p:ph type="dt" sz="half" idx="10"/>
          </p:nvPr>
        </p:nvSpPr>
        <p:spPr/>
        <p:txBody>
          <a:bodyPr rtlCol="0"/>
          <a:lstStyle/>
          <a:p>
            <a:fld id="{63E49404-27B8-49E9-B7F9-641FAE686FD1}" type="datetime1">
              <a:rPr lang="lv-LV" smtClean="0"/>
              <a:pPr/>
              <a:t>2014.03.18.</a:t>
            </a:fld>
            <a:endParaRPr lang="lv-LV" dirty="0"/>
          </a:p>
        </p:txBody>
      </p:sp>
      <p:sp>
        <p:nvSpPr>
          <p:cNvPr id="18" name="Slaida numura vietturis 17"/>
          <p:cNvSpPr>
            <a:spLocks noGrp="1"/>
          </p:cNvSpPr>
          <p:nvPr>
            <p:ph type="sldNum" sz="quarter" idx="11"/>
          </p:nvPr>
        </p:nvSpPr>
        <p:spPr/>
        <p:txBody>
          <a:bodyPr rtlCol="0"/>
          <a:lstStyle/>
          <a:p>
            <a:fld id="{93A05C01-84EC-4EB1-91EB-68166994A620}" type="slidenum">
              <a:rPr lang="lv-LV" smtClean="0"/>
              <a:pPr/>
              <a:t>‹#›</a:t>
            </a:fld>
            <a:endParaRPr lang="lv-LV" dirty="0"/>
          </a:p>
        </p:txBody>
      </p:sp>
      <p:sp>
        <p:nvSpPr>
          <p:cNvPr id="21" name="Kājenes vietturis 20"/>
          <p:cNvSpPr>
            <a:spLocks noGrp="1"/>
          </p:cNvSpPr>
          <p:nvPr>
            <p:ph type="ftr" sz="quarter" idx="12"/>
          </p:nvPr>
        </p:nvSpPr>
        <p:spPr/>
        <p:txBody>
          <a:bodyPr rtlCol="0"/>
          <a:lstStyle/>
          <a:p>
            <a:endParaRPr lang="lv-L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Taisns savienotājs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Virsraksta vietturis 21"/>
          <p:cNvSpPr>
            <a:spLocks noGrp="1"/>
          </p:cNvSpPr>
          <p:nvPr>
            <p:ph type="title"/>
          </p:nvPr>
        </p:nvSpPr>
        <p:spPr>
          <a:xfrm>
            <a:off x="457200" y="274638"/>
            <a:ext cx="7467600" cy="1143000"/>
          </a:xfrm>
          <a:prstGeom prst="rect">
            <a:avLst/>
          </a:prstGeom>
        </p:spPr>
        <p:txBody>
          <a:bodyPr vert="horz" anchor="b">
            <a:normAutofit/>
          </a:bodyPr>
          <a:lstStyle/>
          <a:p>
            <a:r>
              <a:rPr kumimoji="0" lang="lv-LV" smtClean="0"/>
              <a:t>Rediģēt šablona virsraksta stilu</a:t>
            </a:r>
            <a:endParaRPr kumimoji="0" lang="en-US"/>
          </a:p>
        </p:txBody>
      </p:sp>
      <p:sp>
        <p:nvSpPr>
          <p:cNvPr id="13" name="Teksta vietturis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lv-LV" smtClean="0"/>
              <a:t>Noklikšķiniet, lai rediģētu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14" name="Datuma vietturis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881E84D-A69F-42A4-BFF3-47DF721BF66E}" type="datetime1">
              <a:rPr lang="lv-LV" smtClean="0"/>
              <a:pPr/>
              <a:t>2014.03.18.</a:t>
            </a:fld>
            <a:endParaRPr lang="lv-LV" dirty="0"/>
          </a:p>
        </p:txBody>
      </p:sp>
      <p:sp>
        <p:nvSpPr>
          <p:cNvPr id="3" name="Kājenes vietturis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lv-LV" dirty="0"/>
          </a:p>
        </p:txBody>
      </p:sp>
      <p:sp>
        <p:nvSpPr>
          <p:cNvPr id="7" name="Taisns savienotājs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aisns savienotājs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Taisnstūris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Taisns savienotājs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āl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ida numura vietturis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3A05C01-84EC-4EB1-91EB-68166994A620}" type="slidenum">
              <a:rPr lang="lv-LV" smtClean="0"/>
              <a:pPr/>
              <a:t>‹#›</a:t>
            </a:fld>
            <a:endParaRPr lang="lv-LV"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1835696" y="1700808"/>
            <a:ext cx="6172200" cy="1894362"/>
          </a:xfrm>
        </p:spPr>
        <p:txBody>
          <a:bodyPr/>
          <a:lstStyle/>
          <a:p>
            <a:pPr algn="ctr"/>
            <a:r>
              <a:rPr lang="lv-LV" dirty="0"/>
              <a:t>STARPTAUTISKĀ LIETIŠĶĀ ETIĶETE </a:t>
            </a:r>
          </a:p>
        </p:txBody>
      </p:sp>
      <p:sp>
        <p:nvSpPr>
          <p:cNvPr id="3" name="Apakšvirsraksts 2"/>
          <p:cNvSpPr>
            <a:spLocks noGrp="1"/>
          </p:cNvSpPr>
          <p:nvPr>
            <p:ph type="subTitle" idx="1"/>
          </p:nvPr>
        </p:nvSpPr>
        <p:spPr>
          <a:xfrm>
            <a:off x="1835696" y="4797152"/>
            <a:ext cx="6400800" cy="1512168"/>
          </a:xfrm>
        </p:spPr>
        <p:txBody>
          <a:bodyPr>
            <a:normAutofit/>
          </a:bodyPr>
          <a:lstStyle/>
          <a:p>
            <a:pPr algn="ctr"/>
            <a:r>
              <a:rPr lang="lv-LV" dirty="0" smtClean="0"/>
              <a:t>Elīna Gaile</a:t>
            </a:r>
          </a:p>
          <a:p>
            <a:pPr algn="ctr"/>
            <a:r>
              <a:rPr lang="lv-LV" dirty="0" smtClean="0"/>
              <a:t>Kuldīgas Tehnoloģiju un tūrisma tehnikums</a:t>
            </a:r>
          </a:p>
          <a:p>
            <a:pPr algn="ctr"/>
            <a:r>
              <a:rPr lang="lv-LV" dirty="0" smtClean="0"/>
              <a:t>2014</a:t>
            </a:r>
          </a:p>
          <a:p>
            <a:endParaRPr lang="lv-LV"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476672"/>
            <a:ext cx="7467600" cy="4968552"/>
          </a:xfrm>
        </p:spPr>
        <p:txBody>
          <a:bodyPr>
            <a:normAutofit/>
          </a:bodyPr>
          <a:lstStyle/>
          <a:p>
            <a:pPr lvl="0">
              <a:buNone/>
            </a:pPr>
            <a:r>
              <a:rPr lang="lv-LV" b="1" i="1" dirty="0" smtClean="0">
                <a:solidFill>
                  <a:schemeClr val="accent1">
                    <a:lumMod val="75000"/>
                  </a:schemeClr>
                </a:solidFill>
              </a:rPr>
              <a:t>Ķermeniskā jeb neverbālā sasveicināšanās</a:t>
            </a:r>
            <a:endParaRPr lang="lv-LV" b="1" dirty="0" smtClean="0">
              <a:solidFill>
                <a:schemeClr val="accent1">
                  <a:lumMod val="75000"/>
                </a:schemeClr>
              </a:solidFill>
            </a:endParaRPr>
          </a:p>
          <a:p>
            <a:r>
              <a:rPr lang="lv-LV" dirty="0" smtClean="0"/>
              <a:t>Sasveicināšanās formas ietver ne tikai verbālos, bet arī neverbālos komponentus. Pie ķermeniskās sasveicināšanās var pieskaitīt </a:t>
            </a:r>
            <a:r>
              <a:rPr lang="lv-LV" i="1" dirty="0" smtClean="0">
                <a:solidFill>
                  <a:schemeClr val="accent1">
                    <a:lumMod val="75000"/>
                  </a:schemeClr>
                </a:solidFill>
              </a:rPr>
              <a:t>rokasspiedienu</a:t>
            </a:r>
            <a:r>
              <a:rPr lang="lv-LV" dirty="0" smtClean="0"/>
              <a:t>, </a:t>
            </a:r>
            <a:r>
              <a:rPr lang="lv-LV" i="1" dirty="0" smtClean="0">
                <a:solidFill>
                  <a:schemeClr val="accent1">
                    <a:lumMod val="75000"/>
                  </a:schemeClr>
                </a:solidFill>
              </a:rPr>
              <a:t>skūpstu</a:t>
            </a:r>
            <a:r>
              <a:rPr lang="lv-LV" dirty="0" smtClean="0"/>
              <a:t>, </a:t>
            </a:r>
            <a:r>
              <a:rPr lang="lv-LV" i="1" dirty="0" smtClean="0">
                <a:solidFill>
                  <a:schemeClr val="accent1">
                    <a:lumMod val="75000"/>
                  </a:schemeClr>
                </a:solidFill>
              </a:rPr>
              <a:t>noliekšanos</a:t>
            </a:r>
            <a:r>
              <a:rPr lang="lv-LV" dirty="0" smtClean="0"/>
              <a:t>, </a:t>
            </a:r>
            <a:r>
              <a:rPr lang="lv-LV" i="1" dirty="0" smtClean="0">
                <a:solidFill>
                  <a:schemeClr val="accent1">
                    <a:lumMod val="75000"/>
                  </a:schemeClr>
                </a:solidFill>
              </a:rPr>
              <a:t>uzsitienu pa plecu aplausus</a:t>
            </a:r>
            <a:r>
              <a:rPr lang="lv-LV" dirty="0" smtClean="0"/>
              <a:t> utt. Rietumeiropā, Skandināvijā, Ziemeļamerikā un arī Latvijā visizplatītākais neverbālās saskarsmes elements ir </a:t>
            </a:r>
            <a:r>
              <a:rPr lang="lv-LV" dirty="0" smtClean="0">
                <a:solidFill>
                  <a:schemeClr val="accent1">
                    <a:lumMod val="50000"/>
                  </a:schemeClr>
                </a:solidFill>
              </a:rPr>
              <a:t>sarokošanās</a:t>
            </a:r>
            <a:r>
              <a:rPr lang="lv-LV" dirty="0" smtClean="0"/>
              <a:t>. Rokas pasniegšanas veids un kārtība ir daudzveidīga atkarībā no kultūras atšķirībām. Taču attīstoties lietišķajai saskarsmei starptautiskā līmenī, ir izveidojušās arī kopīgas iezīmes.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10</a:t>
            </a:fld>
            <a:endParaRPr lang="lv-LV" dirty="0"/>
          </a:p>
        </p:txBody>
      </p:sp>
      <p:pic>
        <p:nvPicPr>
          <p:cNvPr id="24578" name="Picture 2" descr="http://www.lgblog.lv/wp-content/uploads/2012/04/rokasspiediens.jpg"/>
          <p:cNvPicPr>
            <a:picLocks noChangeAspect="1" noChangeArrowheads="1"/>
          </p:cNvPicPr>
          <p:nvPr/>
        </p:nvPicPr>
        <p:blipFill>
          <a:blip r:embed="rId2" cstate="print"/>
          <a:srcRect/>
          <a:stretch>
            <a:fillRect/>
          </a:stretch>
        </p:blipFill>
        <p:spPr bwMode="auto">
          <a:xfrm>
            <a:off x="3995936" y="5085184"/>
            <a:ext cx="2520280" cy="1678507"/>
          </a:xfrm>
          <a:prstGeom prst="rect">
            <a:avLst/>
          </a:prstGeom>
          <a:noFill/>
        </p:spPr>
      </p:pic>
      <p:pic>
        <p:nvPicPr>
          <p:cNvPr id="24580" name="Picture 4" descr="http://2.bp.blogspot.com/-w6wN_E8NyVU/TljSpa1iOpI/AAAAAAAAEwM/bQYywGbp6qc/s1600/cheek-kiss1.jpg"/>
          <p:cNvPicPr>
            <a:picLocks noChangeAspect="1" noChangeArrowheads="1"/>
          </p:cNvPicPr>
          <p:nvPr/>
        </p:nvPicPr>
        <p:blipFill>
          <a:blip r:embed="rId3" cstate="print"/>
          <a:srcRect/>
          <a:stretch>
            <a:fillRect/>
          </a:stretch>
        </p:blipFill>
        <p:spPr bwMode="auto">
          <a:xfrm>
            <a:off x="7596336" y="1196752"/>
            <a:ext cx="1330051" cy="174384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Kopīgi sarokošanās principi ir šādi:</a:t>
            </a:r>
            <a:br>
              <a:rPr lang="lv-LV" dirty="0" smtClean="0"/>
            </a:br>
            <a:endParaRPr lang="lv-LV" dirty="0"/>
          </a:p>
        </p:txBody>
      </p:sp>
      <p:sp>
        <p:nvSpPr>
          <p:cNvPr id="3" name="Satura vietturis 2"/>
          <p:cNvSpPr>
            <a:spLocks noGrp="1"/>
          </p:cNvSpPr>
          <p:nvPr>
            <p:ph sz="quarter" idx="1"/>
          </p:nvPr>
        </p:nvSpPr>
        <p:spPr>
          <a:xfrm>
            <a:off x="457200" y="1052736"/>
            <a:ext cx="7467600" cy="5421216"/>
          </a:xfrm>
        </p:spPr>
        <p:txBody>
          <a:bodyPr>
            <a:normAutofit fontScale="92500" lnSpcReduction="20000"/>
          </a:bodyPr>
          <a:lstStyle/>
          <a:p>
            <a:pPr lvl="0"/>
            <a:r>
              <a:rPr lang="lv-LV" dirty="0" smtClean="0"/>
              <a:t>Roku pirmais sniedz vecākais – jaunākajam, sieviete – vīrietim, pasniedzējs – studentam, augstākstāvoša persona – zemākstāvošai.</a:t>
            </a:r>
          </a:p>
          <a:p>
            <a:pPr lvl="0"/>
            <a:r>
              <a:rPr lang="lv-LV" dirty="0" smtClean="0"/>
              <a:t>Vīrietis vienmēr sniedz roku stāvot, sieviete var pasniegt roku arī sēžot. Šo priekšrocību var izmantot gados vecāki cilvēki un augstāka ranga personas. Ja vīrieši ir labi pazīstami, viņi var sarokoties nepieceļoties. Sarokoties nepieceļoties var arī tad, ja tas traucē vai apgrūtina apkārtējos.</a:t>
            </a:r>
          </a:p>
          <a:p>
            <a:pPr lvl="0"/>
            <a:r>
              <a:rPr lang="lv-LV" dirty="0" smtClean="0"/>
              <a:t>Pēc sarokošanās vīrietim ir atļauts apsēsties tad, kad to ir izdarījusi sieviete. Tas pats attiecas uz gados jaunāka vai zemāka ranga personu attiecībā pret gados vecāku vai augstāka ranga personu.</a:t>
            </a:r>
          </a:p>
          <a:p>
            <a:pPr lvl="0"/>
            <a:r>
              <a:rPr lang="lv-LV" dirty="0" smtClean="0"/>
              <a:t>Parasti sasveicinoties dod labo roku, taču dažās valstīs, piemēram, Malaizijā pasniedz abas rokas. Āfrikā, Āzijā un Tuvajos Austrumos kreisā roka tiek uzskatīta par “netīru”, tāpēc ar to nekad nedrīkst sarokoties.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11</a:t>
            </a:fld>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332656"/>
            <a:ext cx="7787208" cy="6141296"/>
          </a:xfrm>
        </p:spPr>
        <p:txBody>
          <a:bodyPr>
            <a:normAutofit fontScale="92500" lnSpcReduction="20000"/>
          </a:bodyPr>
          <a:lstStyle/>
          <a:p>
            <a:pPr lvl="0"/>
            <a:r>
              <a:rPr lang="lv-LV" dirty="0" smtClean="0"/>
              <a:t>Pievienojoties kādai grupai, parasti roku sniedz visiem grupas locekļiem, vispirms augstākstāvošajai personai. Austrumu kultūrās vēl joprojām vispirms cieņa tiek izrādīta vecākiem cilvēkiem neatkarīgi no ranga.</a:t>
            </a:r>
          </a:p>
          <a:p>
            <a:pPr lvl="0"/>
            <a:r>
              <a:rPr lang="lv-LV" dirty="0" smtClean="0"/>
              <a:t>Parasti sarokojas sasveicinoties vai sasveicinoties un atvadoties. Arābu zemēs ir pieņemts paspiest roku ikreiz, kad cilvēki satiekas, neatkarīgi no tikšanos skaita dienā. Citās zemēs, arī Latvijā, sarokojas tikai satiekoties vai satiekoties un atvadoties.</a:t>
            </a:r>
          </a:p>
          <a:p>
            <a:pPr lvl="0"/>
            <a:r>
              <a:rPr lang="lv-LV" dirty="0" smtClean="0"/>
              <a:t>Sasveicinoties ir pieņemts skatīties acīs. Izņēmums ir Austrumu kultūras, kurās skatīšanos acīs varētu interpretēt kā necieņas izrādīšanu. Austrumos ir pieņemts pacelt skatienu aptuveni kaklasaites mezgla augstumā.</a:t>
            </a:r>
          </a:p>
          <a:p>
            <a:pPr lvl="0"/>
            <a:r>
              <a:rPr lang="lv-LV" dirty="0" smtClean="0"/>
              <a:t>Pasniegtā roka jāpieņem vienmēr, pretējā gadījumā sniedzējs to var uzskatīt par apvainojumu.</a:t>
            </a:r>
          </a:p>
          <a:p>
            <a:r>
              <a:rPr lang="ru-RU" dirty="0" err="1" smtClean="0"/>
              <a:t>Sasveicinoties</a:t>
            </a:r>
            <a:r>
              <a:rPr lang="ru-RU" dirty="0" smtClean="0"/>
              <a:t> </a:t>
            </a:r>
            <a:r>
              <a:rPr lang="ru-RU" dirty="0" err="1" smtClean="0"/>
              <a:t>nedrīkst</a:t>
            </a:r>
            <a:r>
              <a:rPr lang="ru-RU" dirty="0" smtClean="0"/>
              <a:t> </a:t>
            </a:r>
            <a:r>
              <a:rPr lang="ru-RU" dirty="0" err="1" smtClean="0"/>
              <a:t>otru</a:t>
            </a:r>
            <a:r>
              <a:rPr lang="ru-RU" dirty="0" smtClean="0"/>
              <a:t> </a:t>
            </a:r>
            <a:r>
              <a:rPr lang="ru-RU" dirty="0" err="1" smtClean="0"/>
              <a:t>roku</a:t>
            </a:r>
            <a:r>
              <a:rPr lang="ru-RU" dirty="0" smtClean="0"/>
              <a:t> </a:t>
            </a:r>
            <a:r>
              <a:rPr lang="ru-RU" dirty="0" err="1" smtClean="0"/>
              <a:t>turēt</a:t>
            </a:r>
            <a:r>
              <a:rPr lang="ru-RU" dirty="0" smtClean="0"/>
              <a:t> </a:t>
            </a:r>
            <a:r>
              <a:rPr lang="ru-RU" dirty="0" err="1" smtClean="0"/>
              <a:t>kabatā</a:t>
            </a:r>
            <a:r>
              <a:rPr lang="ru-RU" dirty="0" smtClean="0"/>
              <a:t>, </a:t>
            </a:r>
            <a:r>
              <a:rPr lang="ru-RU" dirty="0" err="1" smtClean="0"/>
              <a:t>jo</a:t>
            </a:r>
            <a:r>
              <a:rPr lang="ru-RU" dirty="0" smtClean="0"/>
              <a:t> </a:t>
            </a:r>
            <a:r>
              <a:rPr lang="ru-RU" dirty="0" err="1" smtClean="0"/>
              <a:t>to</a:t>
            </a:r>
            <a:r>
              <a:rPr lang="ru-RU" dirty="0" smtClean="0"/>
              <a:t> </a:t>
            </a:r>
            <a:r>
              <a:rPr lang="ru-RU" dirty="0" err="1" smtClean="0"/>
              <a:t>var</a:t>
            </a:r>
            <a:r>
              <a:rPr lang="ru-RU" dirty="0" smtClean="0"/>
              <a:t> </a:t>
            </a:r>
            <a:r>
              <a:rPr lang="ru-RU" dirty="0" err="1" smtClean="0"/>
              <a:t>uzskatīt</a:t>
            </a:r>
            <a:r>
              <a:rPr lang="ru-RU" dirty="0" smtClean="0"/>
              <a:t> </a:t>
            </a:r>
            <a:r>
              <a:rPr lang="ru-RU" dirty="0" err="1" smtClean="0"/>
              <a:t>par</a:t>
            </a:r>
            <a:r>
              <a:rPr lang="ru-RU" dirty="0" smtClean="0"/>
              <a:t> </a:t>
            </a:r>
            <a:r>
              <a:rPr lang="ru-RU" dirty="0" err="1" smtClean="0"/>
              <a:t>necieņas</a:t>
            </a:r>
            <a:r>
              <a:rPr lang="ru-RU" dirty="0" smtClean="0"/>
              <a:t> </a:t>
            </a:r>
            <a:r>
              <a:rPr lang="ru-RU" dirty="0" err="1" smtClean="0"/>
              <a:t>izrādīšanu</a:t>
            </a:r>
            <a:r>
              <a:rPr lang="ru-RU" dirty="0" smtClean="0"/>
              <a:t>.</a:t>
            </a:r>
            <a:endParaRPr lang="lv-LV" dirty="0" smtClean="0"/>
          </a:p>
          <a:p>
            <a:pPr>
              <a:buNone/>
            </a:pPr>
            <a:r>
              <a:rPr lang="lv-LV" dirty="0" smtClean="0"/>
              <a:t>Lai gan pastāv kopīgas iezīmes, dažādās kultūrās</a:t>
            </a:r>
          </a:p>
          <a:p>
            <a:pPr>
              <a:buNone/>
            </a:pPr>
            <a:r>
              <a:rPr lang="lv-LV" dirty="0" smtClean="0"/>
              <a:t>rokasspiediens var atšķirties pēc ilguma un stipruma.</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12</a:t>
            </a:fld>
            <a:endParaRPr lang="lv-LV"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Iepazīšanās un iepazīstināšana</a:t>
            </a:r>
            <a:endParaRPr lang="lv-LV" dirty="0"/>
          </a:p>
        </p:txBody>
      </p:sp>
      <p:sp>
        <p:nvSpPr>
          <p:cNvPr id="3" name="Satura vietturis 2"/>
          <p:cNvSpPr>
            <a:spLocks noGrp="1"/>
          </p:cNvSpPr>
          <p:nvPr>
            <p:ph sz="quarter" idx="1"/>
          </p:nvPr>
        </p:nvSpPr>
        <p:spPr/>
        <p:txBody>
          <a:bodyPr/>
          <a:lstStyle/>
          <a:p>
            <a:r>
              <a:rPr lang="ru-RU" dirty="0" err="1" smtClean="0"/>
              <a:t>Lietišķajā</a:t>
            </a:r>
            <a:r>
              <a:rPr lang="ru-RU" dirty="0" smtClean="0"/>
              <a:t> </a:t>
            </a:r>
            <a:r>
              <a:rPr lang="ru-RU" dirty="0" err="1" smtClean="0"/>
              <a:t>pasaulē</a:t>
            </a:r>
            <a:r>
              <a:rPr lang="ru-RU" dirty="0" smtClean="0"/>
              <a:t> </a:t>
            </a:r>
            <a:r>
              <a:rPr lang="ru-RU" dirty="0" err="1" smtClean="0"/>
              <a:t>šim</a:t>
            </a:r>
            <a:r>
              <a:rPr lang="ru-RU" dirty="0" smtClean="0"/>
              <a:t> </a:t>
            </a:r>
            <a:r>
              <a:rPr lang="ru-RU" dirty="0" err="1" smtClean="0"/>
              <a:t>rituālam</a:t>
            </a:r>
            <a:r>
              <a:rPr lang="ru-RU" dirty="0" smtClean="0"/>
              <a:t> </a:t>
            </a:r>
            <a:r>
              <a:rPr lang="ru-RU" dirty="0" err="1" smtClean="0"/>
              <a:t>ir</a:t>
            </a:r>
            <a:r>
              <a:rPr lang="ru-RU" dirty="0" smtClean="0"/>
              <a:t> </a:t>
            </a:r>
            <a:r>
              <a:rPr lang="ru-RU" dirty="0" err="1" smtClean="0"/>
              <a:t>gan</a:t>
            </a:r>
            <a:r>
              <a:rPr lang="ru-RU" dirty="0" smtClean="0"/>
              <a:t> </a:t>
            </a:r>
            <a:r>
              <a:rPr lang="ru-RU" dirty="0" err="1" smtClean="0"/>
              <a:t>praktiska</a:t>
            </a:r>
            <a:r>
              <a:rPr lang="ru-RU" dirty="0" smtClean="0"/>
              <a:t>, </a:t>
            </a:r>
            <a:r>
              <a:rPr lang="ru-RU" dirty="0" err="1" smtClean="0"/>
              <a:t>gan</a:t>
            </a:r>
            <a:r>
              <a:rPr lang="ru-RU" dirty="0" smtClean="0"/>
              <a:t> </a:t>
            </a:r>
            <a:r>
              <a:rPr lang="ru-RU" dirty="0" err="1" smtClean="0"/>
              <a:t>reprezentatīva</a:t>
            </a:r>
            <a:r>
              <a:rPr lang="ru-RU" dirty="0" smtClean="0"/>
              <a:t> </a:t>
            </a:r>
            <a:r>
              <a:rPr lang="ru-RU" dirty="0" err="1" smtClean="0"/>
              <a:t>loma</a:t>
            </a:r>
            <a:r>
              <a:rPr lang="ru-RU" dirty="0" smtClean="0"/>
              <a:t>. </a:t>
            </a:r>
            <a:r>
              <a:rPr lang="ru-RU" dirty="0" err="1" smtClean="0"/>
              <a:t>Iepazīstināšanai</a:t>
            </a:r>
            <a:r>
              <a:rPr lang="ru-RU" dirty="0" smtClean="0"/>
              <a:t> </a:t>
            </a:r>
            <a:r>
              <a:rPr lang="ru-RU" dirty="0" err="1" smtClean="0"/>
              <a:t>vai</a:t>
            </a:r>
            <a:r>
              <a:rPr lang="ru-RU" dirty="0" smtClean="0"/>
              <a:t> </a:t>
            </a:r>
            <a:r>
              <a:rPr lang="ru-RU" dirty="0" err="1" smtClean="0"/>
              <a:t>priekšā</a:t>
            </a:r>
            <a:r>
              <a:rPr lang="ru-RU" dirty="0" smtClean="0"/>
              <a:t> </a:t>
            </a:r>
            <a:r>
              <a:rPr lang="ru-RU" dirty="0" err="1" smtClean="0"/>
              <a:t>stādīšanās</a:t>
            </a:r>
            <a:r>
              <a:rPr lang="ru-RU" dirty="0" smtClean="0"/>
              <a:t> </a:t>
            </a:r>
            <a:r>
              <a:rPr lang="ru-RU" dirty="0" err="1" smtClean="0"/>
              <a:t>procedūrai</a:t>
            </a:r>
            <a:r>
              <a:rPr lang="ru-RU" dirty="0" smtClean="0"/>
              <a:t> </a:t>
            </a:r>
            <a:r>
              <a:rPr lang="ru-RU" dirty="0" err="1" smtClean="0"/>
              <a:t>ir</a:t>
            </a:r>
            <a:r>
              <a:rPr lang="ru-RU" dirty="0" smtClean="0"/>
              <a:t> </a:t>
            </a:r>
            <a:r>
              <a:rPr lang="ru-RU" dirty="0" err="1" smtClean="0"/>
              <a:t>divas</a:t>
            </a:r>
            <a:r>
              <a:rPr lang="ru-RU" dirty="0" smtClean="0"/>
              <a:t> </a:t>
            </a:r>
            <a:r>
              <a:rPr lang="ru-RU" dirty="0" err="1" smtClean="0"/>
              <a:t>formas</a:t>
            </a:r>
            <a:r>
              <a:rPr lang="ru-RU" dirty="0" smtClean="0"/>
              <a:t>: </a:t>
            </a:r>
            <a:r>
              <a:rPr lang="ru-RU" i="1" dirty="0" err="1" smtClean="0">
                <a:solidFill>
                  <a:schemeClr val="accent1">
                    <a:lumMod val="75000"/>
                  </a:schemeClr>
                </a:solidFill>
              </a:rPr>
              <a:t>Tiešā</a:t>
            </a:r>
            <a:r>
              <a:rPr lang="ru-RU" i="1" dirty="0" smtClean="0">
                <a:solidFill>
                  <a:schemeClr val="accent1">
                    <a:lumMod val="75000"/>
                  </a:schemeClr>
                </a:solidFill>
              </a:rPr>
              <a:t> </a:t>
            </a:r>
            <a:r>
              <a:rPr lang="ru-RU" dirty="0" smtClean="0"/>
              <a:t>(</a:t>
            </a:r>
            <a:r>
              <a:rPr lang="ru-RU" dirty="0" err="1" smtClean="0"/>
              <a:t>katrs</a:t>
            </a:r>
            <a:r>
              <a:rPr lang="ru-RU" dirty="0" smtClean="0"/>
              <a:t> </a:t>
            </a:r>
            <a:r>
              <a:rPr lang="ru-RU" dirty="0" err="1" smtClean="0"/>
              <a:t>pats</a:t>
            </a:r>
            <a:r>
              <a:rPr lang="ru-RU" dirty="0" smtClean="0"/>
              <a:t> </a:t>
            </a:r>
            <a:r>
              <a:rPr lang="ru-RU" dirty="0" err="1" smtClean="0"/>
              <a:t>stādās</a:t>
            </a:r>
            <a:r>
              <a:rPr lang="ru-RU" dirty="0" smtClean="0"/>
              <a:t> </a:t>
            </a:r>
            <a:r>
              <a:rPr lang="ru-RU" dirty="0" err="1" smtClean="0"/>
              <a:t>priekšā</a:t>
            </a:r>
            <a:r>
              <a:rPr lang="ru-RU" dirty="0" smtClean="0"/>
              <a:t>) </a:t>
            </a:r>
            <a:r>
              <a:rPr lang="ru-RU" dirty="0" err="1" smtClean="0"/>
              <a:t>un</a:t>
            </a:r>
            <a:r>
              <a:rPr lang="ru-RU" dirty="0" smtClean="0"/>
              <a:t> </a:t>
            </a:r>
            <a:r>
              <a:rPr lang="ru-RU" i="1" dirty="0" err="1" smtClean="0">
                <a:solidFill>
                  <a:schemeClr val="accent1">
                    <a:lumMod val="75000"/>
                  </a:schemeClr>
                </a:solidFill>
              </a:rPr>
              <a:t>pastarpinātā</a:t>
            </a:r>
            <a:r>
              <a:rPr lang="ru-RU" dirty="0" smtClean="0"/>
              <a:t> (</a:t>
            </a:r>
            <a:r>
              <a:rPr lang="ru-RU" dirty="0" err="1" smtClean="0"/>
              <a:t>saskarsmē</a:t>
            </a:r>
            <a:r>
              <a:rPr lang="ru-RU" dirty="0" smtClean="0"/>
              <a:t> </a:t>
            </a:r>
            <a:r>
              <a:rPr lang="ru-RU" dirty="0" err="1" smtClean="0"/>
              <a:t>iesaistās</a:t>
            </a:r>
            <a:r>
              <a:rPr lang="ru-RU" dirty="0" smtClean="0"/>
              <a:t> </a:t>
            </a:r>
            <a:r>
              <a:rPr lang="ru-RU" dirty="0" err="1" smtClean="0"/>
              <a:t>trešais</a:t>
            </a:r>
            <a:r>
              <a:rPr lang="ru-RU" dirty="0" smtClean="0"/>
              <a:t> jeb </a:t>
            </a:r>
            <a:r>
              <a:rPr lang="ru-RU" dirty="0" err="1" smtClean="0"/>
              <a:t>starpnieks</a:t>
            </a:r>
            <a:r>
              <a:rPr lang="ru-RU" dirty="0" smtClean="0"/>
              <a:t>). </a:t>
            </a:r>
            <a:r>
              <a:rPr lang="ru-RU" dirty="0" err="1" smtClean="0"/>
              <a:t>Trešā</a:t>
            </a:r>
            <a:r>
              <a:rPr lang="ru-RU" dirty="0" smtClean="0"/>
              <a:t> </a:t>
            </a:r>
            <a:r>
              <a:rPr lang="ru-RU" dirty="0" err="1" smtClean="0"/>
              <a:t>persona</a:t>
            </a:r>
            <a:r>
              <a:rPr lang="ru-RU" dirty="0" smtClean="0"/>
              <a:t> </a:t>
            </a:r>
            <a:r>
              <a:rPr lang="ru-RU" dirty="0" err="1" smtClean="0"/>
              <a:t>visbiežāk</a:t>
            </a:r>
            <a:r>
              <a:rPr lang="ru-RU" dirty="0" smtClean="0"/>
              <a:t> </a:t>
            </a:r>
            <a:r>
              <a:rPr lang="ru-RU" dirty="0" err="1" smtClean="0"/>
              <a:t>ir</a:t>
            </a:r>
            <a:r>
              <a:rPr lang="ru-RU" dirty="0" smtClean="0"/>
              <a:t> biznesa </a:t>
            </a:r>
            <a:r>
              <a:rPr lang="ru-RU" dirty="0" err="1" smtClean="0"/>
              <a:t>partneris</a:t>
            </a:r>
            <a:r>
              <a:rPr lang="ru-RU" dirty="0" smtClean="0"/>
              <a:t>, </a:t>
            </a:r>
            <a:r>
              <a:rPr lang="ru-RU" dirty="0" err="1" smtClean="0"/>
              <a:t>kopīgs</a:t>
            </a:r>
            <a:r>
              <a:rPr lang="ru-RU" dirty="0" smtClean="0"/>
              <a:t> </a:t>
            </a:r>
            <a:r>
              <a:rPr lang="ru-RU" dirty="0" err="1" smtClean="0"/>
              <a:t>paziņa</a:t>
            </a:r>
            <a:r>
              <a:rPr lang="ru-RU" dirty="0" smtClean="0"/>
              <a:t>, </a:t>
            </a:r>
            <a:r>
              <a:rPr lang="ru-RU" dirty="0" err="1" smtClean="0"/>
              <a:t>namatēvs</a:t>
            </a:r>
            <a:r>
              <a:rPr lang="ru-RU" dirty="0" smtClean="0"/>
              <a:t> </a:t>
            </a:r>
            <a:r>
              <a:rPr lang="ru-RU" dirty="0" err="1" smtClean="0"/>
              <a:t>vai</a:t>
            </a:r>
            <a:r>
              <a:rPr lang="ru-RU" dirty="0" smtClean="0"/>
              <a:t> </a:t>
            </a:r>
            <a:r>
              <a:rPr lang="ru-RU" dirty="0" err="1" smtClean="0"/>
              <a:t>namamāte</a:t>
            </a:r>
            <a:r>
              <a:rPr lang="ru-RU" dirty="0" smtClean="0"/>
              <a:t>. </a:t>
            </a:r>
            <a:r>
              <a:rPr lang="ru-RU" dirty="0" err="1" smtClean="0"/>
              <a:t>Plašākos</a:t>
            </a:r>
            <a:r>
              <a:rPr lang="ru-RU" dirty="0" smtClean="0"/>
              <a:t> </a:t>
            </a:r>
            <a:r>
              <a:rPr lang="ru-RU" dirty="0" err="1" smtClean="0"/>
              <a:t>saietos</a:t>
            </a:r>
            <a:r>
              <a:rPr lang="ru-RU" dirty="0" smtClean="0"/>
              <a:t> </a:t>
            </a:r>
            <a:r>
              <a:rPr lang="ru-RU" dirty="0" err="1" smtClean="0"/>
              <a:t>parasti</a:t>
            </a:r>
            <a:r>
              <a:rPr lang="ru-RU" dirty="0" smtClean="0"/>
              <a:t> </a:t>
            </a:r>
            <a:r>
              <a:rPr lang="ru-RU" dirty="0" err="1" smtClean="0"/>
              <a:t>iepazīstinātāja</a:t>
            </a:r>
            <a:r>
              <a:rPr lang="ru-RU" dirty="0" smtClean="0"/>
              <a:t> </a:t>
            </a:r>
            <a:r>
              <a:rPr lang="ru-RU" dirty="0" err="1" smtClean="0"/>
              <a:t>lomu</a:t>
            </a:r>
            <a:r>
              <a:rPr lang="ru-RU" dirty="0" smtClean="0"/>
              <a:t> </a:t>
            </a:r>
            <a:r>
              <a:rPr lang="ru-RU" dirty="0" err="1" smtClean="0"/>
              <a:t>uzņemas</a:t>
            </a:r>
            <a:r>
              <a:rPr lang="ru-RU" dirty="0" smtClean="0"/>
              <a:t> </a:t>
            </a:r>
            <a:r>
              <a:rPr lang="ru-RU" dirty="0" err="1" smtClean="0"/>
              <a:t>organizators</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13</a:t>
            </a:fld>
            <a:endParaRPr lang="lv-LV"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dirty="0" smtClean="0"/>
              <a:t>Iepazīstoties, tā pat kā sasveicinoties, jāievēro noteikta kārtība. Vīrieti stāda priekšā sieviete, jaunu cilvēku – gados vecākam, padoto – priekšniekam. Jāatceras, ka lietišķajās attiecībās kārtību nosaka dienesta stāvoklis, nevis dzimums vai vecums. Ja cilvēki iepazīstas vai tiek iepazīstināti, ir jāpieceļas, izņemot atsevišķus gadījumus, kad tas nav iespējams.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14</a:t>
            </a:fld>
            <a:endParaRPr lang="lv-LV"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dirty="0" smtClean="0"/>
              <a:t>Pirms cilvēku savstarpējās iepazīstināšanas ir pieklājīgi vispirms lūgt atļauju. Latvijā atļauja tiek lūgta ar vārdiem “Atļaujiet jūs iepazīstināt!”, “Atļaujiet stādīt priekšā!”. Kad atļauja ir dota, iepazīstināšanu parasti sāk ar vārdiem “Mans kolēģis [vārds, uzvārds]…”. Nebūtu ieteicams lietot norādāmos vietniekvārdus, piemēram, “Tas ir mans kolēģis” vai “Lūk, tas/šis cilvēks ir…”.</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15</a:t>
            </a:fld>
            <a:endParaRPr lang="lv-LV"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67544" y="1052736"/>
            <a:ext cx="7467600" cy="4873752"/>
          </a:xfrm>
        </p:spPr>
        <p:txBody>
          <a:bodyPr/>
          <a:lstStyle/>
          <a:p>
            <a:r>
              <a:rPr lang="lv-LV" dirty="0" smtClean="0"/>
              <a:t>Nereti iepazīstinot min arī </a:t>
            </a:r>
            <a:r>
              <a:rPr lang="lv-LV" i="1" dirty="0" smtClean="0">
                <a:solidFill>
                  <a:schemeClr val="accent1">
                    <a:lumMod val="75000"/>
                  </a:schemeClr>
                </a:solidFill>
              </a:rPr>
              <a:t>personas ieņemamo amatu</a:t>
            </a:r>
            <a:r>
              <a:rPr lang="lv-LV" dirty="0" smtClean="0"/>
              <a:t>, </a:t>
            </a:r>
            <a:r>
              <a:rPr lang="lv-LV" i="1" dirty="0" smtClean="0">
                <a:solidFill>
                  <a:schemeClr val="accent1">
                    <a:lumMod val="75000"/>
                  </a:schemeClr>
                </a:solidFill>
              </a:rPr>
              <a:t>profesionālo statusu </a:t>
            </a:r>
            <a:r>
              <a:rPr lang="lv-LV" dirty="0" smtClean="0"/>
              <a:t>vai </a:t>
            </a:r>
            <a:r>
              <a:rPr lang="lv-LV" i="1" dirty="0" smtClean="0">
                <a:solidFill>
                  <a:schemeClr val="accent1">
                    <a:lumMod val="75000"/>
                  </a:schemeClr>
                </a:solidFill>
              </a:rPr>
              <a:t>akadēmisko grādu</a:t>
            </a:r>
            <a:r>
              <a:rPr lang="lv-LV" dirty="0" smtClean="0"/>
              <a:t>. Trešā persona dažreiz iepazīstinot sniedz īsu informāciju par personu, lai ievadītu turpmāko sarunu. Iepazīstinot sievieti ar vīrieti vai otrādi, parasti pirmo nosauc vīrieša, tad sievietes vārdu un uzvārdu, ja sievietei ir pavadonis, vispirms iepazīstina ar sievietes pavadoni un tad – ar pašu sievieti. Ja mājās viesojas paziņas un biznesa partneri, viņus stāda priekšā mājiniekiem, nevis otrādi.</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16</a:t>
            </a:fld>
            <a:endParaRPr lang="lv-LV"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404664"/>
            <a:ext cx="7467600" cy="6069288"/>
          </a:xfrm>
        </p:spPr>
        <p:txBody>
          <a:bodyPr>
            <a:normAutofit fontScale="92500"/>
          </a:bodyPr>
          <a:lstStyle/>
          <a:p>
            <a:r>
              <a:rPr lang="lv-LV" dirty="0" smtClean="0"/>
              <a:t>Pēc iepazīšanās ir pieklājīgi izteikt savu prieku par to. Pirmos vārdus parasti saka sievietei, gados vecākam vīrietim vai augstākstāvošai personai. </a:t>
            </a:r>
          </a:p>
          <a:p>
            <a:r>
              <a:rPr lang="lv-LV" dirty="0" smtClean="0"/>
              <a:t>Īslaicīgā saskarsmē, piemēram, nejauši satiekoties liftā, nav obligāti jāiepazīstina ar blakus stāvošo cilvēku. It īpaši tas nav vajadzīgs tad, ja ir skaidri zināms, ka šiem cilvēkiem nebūs nekādu lietišķu attiecību un viņi turpmāk netiksies.</a:t>
            </a:r>
          </a:p>
          <a:p>
            <a:r>
              <a:rPr lang="ru-RU" dirty="0" err="1" smtClean="0"/>
              <a:t>Lai</a:t>
            </a:r>
            <a:r>
              <a:rPr lang="ru-RU" dirty="0" smtClean="0"/>
              <a:t> </a:t>
            </a:r>
            <a:r>
              <a:rPr lang="ru-RU" dirty="0" err="1" smtClean="0"/>
              <a:t>arī</a:t>
            </a:r>
            <a:r>
              <a:rPr lang="ru-RU" dirty="0" smtClean="0"/>
              <a:t> </a:t>
            </a:r>
            <a:r>
              <a:rPr lang="ru-RU" dirty="0" err="1" smtClean="0"/>
              <a:t>iepazīšanās</a:t>
            </a:r>
            <a:r>
              <a:rPr lang="ru-RU" dirty="0" smtClean="0"/>
              <a:t> </a:t>
            </a:r>
            <a:r>
              <a:rPr lang="ru-RU" dirty="0" err="1" smtClean="0"/>
              <a:t>formas</a:t>
            </a:r>
            <a:r>
              <a:rPr lang="ru-RU" dirty="0" smtClean="0"/>
              <a:t> </a:t>
            </a:r>
            <a:r>
              <a:rPr lang="ru-RU" dirty="0" err="1" smtClean="0"/>
              <a:t>tiek</a:t>
            </a:r>
            <a:r>
              <a:rPr lang="ru-RU" dirty="0" smtClean="0"/>
              <a:t> </a:t>
            </a:r>
            <a:r>
              <a:rPr lang="ru-RU" dirty="0" err="1" smtClean="0"/>
              <a:t>stingri</a:t>
            </a:r>
            <a:r>
              <a:rPr lang="ru-RU" dirty="0" smtClean="0"/>
              <a:t> </a:t>
            </a:r>
            <a:r>
              <a:rPr lang="ru-RU" dirty="0" err="1" smtClean="0"/>
              <a:t>regulētas</a:t>
            </a:r>
            <a:r>
              <a:rPr lang="ru-RU" dirty="0" smtClean="0"/>
              <a:t>, </a:t>
            </a:r>
            <a:r>
              <a:rPr lang="ru-RU" dirty="0" err="1" smtClean="0"/>
              <a:t>mūsdienās</a:t>
            </a:r>
            <a:r>
              <a:rPr lang="ru-RU" dirty="0" smtClean="0"/>
              <a:t> </a:t>
            </a:r>
            <a:r>
              <a:rPr lang="ru-RU" dirty="0" err="1" smtClean="0"/>
              <a:t>tās</a:t>
            </a:r>
            <a:r>
              <a:rPr lang="ru-RU" dirty="0" smtClean="0"/>
              <a:t> </a:t>
            </a:r>
            <a:r>
              <a:rPr lang="ru-RU" dirty="0" err="1" smtClean="0"/>
              <a:t>kļūst</a:t>
            </a:r>
            <a:r>
              <a:rPr lang="ru-RU" dirty="0" smtClean="0"/>
              <a:t> </a:t>
            </a:r>
            <a:r>
              <a:rPr lang="ru-RU" dirty="0" err="1" smtClean="0"/>
              <a:t>daudz</a:t>
            </a:r>
            <a:r>
              <a:rPr lang="ru-RU" dirty="0" smtClean="0"/>
              <a:t> </a:t>
            </a:r>
            <a:r>
              <a:rPr lang="ru-RU" dirty="0" err="1" smtClean="0"/>
              <a:t>brīvākas</a:t>
            </a:r>
            <a:r>
              <a:rPr lang="ru-RU" dirty="0" smtClean="0"/>
              <a:t> </a:t>
            </a:r>
            <a:r>
              <a:rPr lang="ru-RU" dirty="0" err="1" smtClean="0"/>
              <a:t>un</a:t>
            </a:r>
            <a:r>
              <a:rPr lang="ru-RU" dirty="0" smtClean="0"/>
              <a:t> cilvēku </a:t>
            </a:r>
            <a:r>
              <a:rPr lang="ru-RU" dirty="0" err="1" smtClean="0"/>
              <a:t>attieksme</a:t>
            </a:r>
            <a:r>
              <a:rPr lang="ru-RU" dirty="0" smtClean="0"/>
              <a:t> </a:t>
            </a:r>
            <a:r>
              <a:rPr lang="ru-RU" dirty="0" err="1" smtClean="0"/>
              <a:t>pret</a:t>
            </a:r>
            <a:r>
              <a:rPr lang="ru-RU" dirty="0" smtClean="0"/>
              <a:t> </a:t>
            </a:r>
            <a:r>
              <a:rPr lang="ru-RU" dirty="0" err="1" smtClean="0"/>
              <a:t>tām</a:t>
            </a:r>
            <a:r>
              <a:rPr lang="ru-RU" dirty="0" smtClean="0"/>
              <a:t> </a:t>
            </a:r>
            <a:r>
              <a:rPr lang="ru-RU" dirty="0" err="1" smtClean="0"/>
              <a:t>ir</a:t>
            </a:r>
            <a:r>
              <a:rPr lang="ru-RU" dirty="0" smtClean="0"/>
              <a:t> </a:t>
            </a:r>
            <a:r>
              <a:rPr lang="ru-RU" dirty="0" err="1" smtClean="0"/>
              <a:t>tolerantāka</a:t>
            </a:r>
            <a:r>
              <a:rPr lang="ru-RU" dirty="0" smtClean="0"/>
              <a:t>. </a:t>
            </a:r>
            <a:r>
              <a:rPr lang="ru-RU" dirty="0" err="1" smtClean="0"/>
              <a:t>Agrāk</a:t>
            </a:r>
            <a:r>
              <a:rPr lang="ru-RU" dirty="0" smtClean="0"/>
              <a:t> </a:t>
            </a:r>
            <a:r>
              <a:rPr lang="ru-RU" dirty="0" err="1" smtClean="0"/>
              <a:t>sarunas</a:t>
            </a:r>
            <a:r>
              <a:rPr lang="ru-RU" dirty="0" smtClean="0"/>
              <a:t> </a:t>
            </a:r>
            <a:r>
              <a:rPr lang="ru-RU" dirty="0" err="1" smtClean="0"/>
              <a:t>laikā</a:t>
            </a:r>
            <a:r>
              <a:rPr lang="ru-RU" dirty="0" smtClean="0"/>
              <a:t> </a:t>
            </a:r>
            <a:r>
              <a:rPr lang="ru-RU" dirty="0" err="1" smtClean="0"/>
              <a:t>turēt</a:t>
            </a:r>
            <a:r>
              <a:rPr lang="ru-RU" dirty="0" smtClean="0"/>
              <a:t> </a:t>
            </a:r>
            <a:r>
              <a:rPr lang="ru-RU" dirty="0" err="1" smtClean="0"/>
              <a:t>roku</a:t>
            </a:r>
            <a:r>
              <a:rPr lang="ru-RU" dirty="0" smtClean="0"/>
              <a:t> </a:t>
            </a:r>
            <a:r>
              <a:rPr lang="ru-RU" dirty="0" err="1" smtClean="0"/>
              <a:t>kabatā</a:t>
            </a:r>
            <a:r>
              <a:rPr lang="ru-RU" dirty="0" smtClean="0"/>
              <a:t> </a:t>
            </a:r>
            <a:r>
              <a:rPr lang="ru-RU" dirty="0" err="1" smtClean="0"/>
              <a:t>bija</a:t>
            </a:r>
            <a:r>
              <a:rPr lang="ru-RU" dirty="0" smtClean="0"/>
              <a:t> </a:t>
            </a:r>
            <a:r>
              <a:rPr lang="ru-RU" dirty="0" err="1" smtClean="0"/>
              <a:t>nepieklājīgi</a:t>
            </a:r>
            <a:r>
              <a:rPr lang="ru-RU" dirty="0" smtClean="0"/>
              <a:t>, </a:t>
            </a:r>
            <a:r>
              <a:rPr lang="ru-RU" dirty="0" err="1" smtClean="0"/>
              <a:t>savukārt</a:t>
            </a:r>
            <a:r>
              <a:rPr lang="ru-RU" dirty="0" smtClean="0"/>
              <a:t> </a:t>
            </a:r>
            <a:r>
              <a:rPr lang="ru-RU" dirty="0" err="1" smtClean="0"/>
              <a:t>tagad</a:t>
            </a:r>
            <a:r>
              <a:rPr lang="ru-RU" dirty="0" smtClean="0"/>
              <a:t> </a:t>
            </a:r>
            <a:r>
              <a:rPr lang="ru-RU" dirty="0" err="1" smtClean="0"/>
              <a:t>turēt</a:t>
            </a:r>
            <a:r>
              <a:rPr lang="ru-RU" dirty="0" smtClean="0"/>
              <a:t> </a:t>
            </a:r>
            <a:r>
              <a:rPr lang="ru-RU" dirty="0" err="1" smtClean="0"/>
              <a:t>roku</a:t>
            </a:r>
            <a:r>
              <a:rPr lang="ru-RU" dirty="0" smtClean="0"/>
              <a:t> </a:t>
            </a:r>
            <a:r>
              <a:rPr lang="ru-RU" dirty="0" err="1" smtClean="0"/>
              <a:t>kabatā</a:t>
            </a:r>
            <a:r>
              <a:rPr lang="ru-RU" dirty="0" smtClean="0"/>
              <a:t> </a:t>
            </a:r>
            <a:r>
              <a:rPr lang="ru-RU" dirty="0" err="1" smtClean="0"/>
              <a:t>nebūtu</a:t>
            </a:r>
            <a:r>
              <a:rPr lang="ru-RU" dirty="0" smtClean="0"/>
              <a:t> </a:t>
            </a:r>
            <a:r>
              <a:rPr lang="ru-RU" dirty="0" err="1" smtClean="0"/>
              <a:t>pieņemams</a:t>
            </a:r>
            <a:r>
              <a:rPr lang="ru-RU" dirty="0" smtClean="0"/>
              <a:t> </a:t>
            </a:r>
            <a:r>
              <a:rPr lang="ru-RU" dirty="0" err="1" smtClean="0"/>
              <a:t>sasveicināšanās</a:t>
            </a:r>
            <a:r>
              <a:rPr lang="ru-RU" dirty="0" smtClean="0"/>
              <a:t> </a:t>
            </a:r>
            <a:r>
              <a:rPr lang="ru-RU" dirty="0" err="1" smtClean="0"/>
              <a:t>brīdī</a:t>
            </a:r>
            <a:r>
              <a:rPr lang="ru-RU" dirty="0" smtClean="0"/>
              <a:t>, </a:t>
            </a:r>
            <a:r>
              <a:rPr lang="ru-RU" dirty="0" err="1" smtClean="0"/>
              <a:t>taču</a:t>
            </a:r>
            <a:r>
              <a:rPr lang="ru-RU" dirty="0" smtClean="0"/>
              <a:t> </a:t>
            </a:r>
            <a:r>
              <a:rPr lang="ru-RU" dirty="0" err="1" smtClean="0"/>
              <a:t>sarunas</a:t>
            </a:r>
            <a:r>
              <a:rPr lang="ru-RU" dirty="0" smtClean="0"/>
              <a:t> </a:t>
            </a:r>
            <a:r>
              <a:rPr lang="ru-RU" dirty="0" err="1" smtClean="0"/>
              <a:t>laikā</a:t>
            </a:r>
            <a:r>
              <a:rPr lang="ru-RU" dirty="0" smtClean="0"/>
              <a:t> </a:t>
            </a:r>
            <a:r>
              <a:rPr lang="ru-RU" dirty="0" err="1" smtClean="0"/>
              <a:t>tas</a:t>
            </a:r>
            <a:r>
              <a:rPr lang="ru-RU" dirty="0" smtClean="0"/>
              <a:t> </a:t>
            </a:r>
            <a:r>
              <a:rPr lang="ru-RU" dirty="0" err="1" smtClean="0"/>
              <a:t>vairs</a:t>
            </a:r>
            <a:r>
              <a:rPr lang="ru-RU" dirty="0" smtClean="0"/>
              <a:t> </a:t>
            </a:r>
            <a:r>
              <a:rPr lang="ru-RU" dirty="0" err="1" smtClean="0"/>
              <a:t>netiek</a:t>
            </a:r>
            <a:r>
              <a:rPr lang="ru-RU" dirty="0" smtClean="0"/>
              <a:t> </a:t>
            </a:r>
            <a:r>
              <a:rPr lang="ru-RU" dirty="0" err="1" smtClean="0"/>
              <a:t>uzskatīts</a:t>
            </a:r>
            <a:r>
              <a:rPr lang="ru-RU" dirty="0" smtClean="0"/>
              <a:t> </a:t>
            </a:r>
            <a:r>
              <a:rPr lang="ru-RU" dirty="0" err="1" smtClean="0"/>
              <a:t>par</a:t>
            </a:r>
            <a:r>
              <a:rPr lang="ru-RU" dirty="0" smtClean="0"/>
              <a:t> </a:t>
            </a:r>
            <a:r>
              <a:rPr lang="ru-RU" dirty="0" err="1" smtClean="0"/>
              <a:t>etiķetes</a:t>
            </a:r>
            <a:r>
              <a:rPr lang="ru-RU" dirty="0" smtClean="0"/>
              <a:t> </a:t>
            </a:r>
            <a:r>
              <a:rPr lang="ru-RU" dirty="0" err="1" smtClean="0"/>
              <a:t>pārkāpumu</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17</a:t>
            </a:fld>
            <a:endParaRPr lang="lv-LV"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Lietišķā sarakste</a:t>
            </a:r>
            <a:endParaRPr lang="lv-LV" dirty="0"/>
          </a:p>
        </p:txBody>
      </p:sp>
      <p:sp>
        <p:nvSpPr>
          <p:cNvPr id="3" name="Satura vietturis 2"/>
          <p:cNvSpPr>
            <a:spLocks noGrp="1"/>
          </p:cNvSpPr>
          <p:nvPr>
            <p:ph sz="quarter" idx="1"/>
          </p:nvPr>
        </p:nvSpPr>
        <p:spPr/>
        <p:txBody>
          <a:bodyPr>
            <a:normAutofit lnSpcReduction="10000"/>
          </a:bodyPr>
          <a:lstStyle/>
          <a:p>
            <a:r>
              <a:rPr lang="lv-LV" i="1" dirty="0" smtClean="0">
                <a:solidFill>
                  <a:schemeClr val="accent1">
                    <a:lumMod val="75000"/>
                  </a:schemeClr>
                </a:solidFill>
              </a:rPr>
              <a:t>Lietišķajā pasaulē vēstules un citas sarakstes formas tiek dēvētas par biznesa korespondenci jeb lietišķo saraksti. </a:t>
            </a:r>
            <a:r>
              <a:rPr lang="lv-LV" dirty="0" smtClean="0"/>
              <a:t>Tā pilda korespondences apmaiņas funkciju starp cilvēkiem vai uzņēmumiem, un tai ir lietišķs raksturs. Lietišķas vēstules atšķirībā no privātām vēstulēm parasti </a:t>
            </a:r>
            <a:r>
              <a:rPr lang="lv-LV" i="1" dirty="0" smtClean="0">
                <a:solidFill>
                  <a:schemeClr val="accent1">
                    <a:lumMod val="75000"/>
                  </a:schemeClr>
                </a:solidFill>
              </a:rPr>
              <a:t>raksta ar datoru</a:t>
            </a:r>
            <a:r>
              <a:rPr lang="lv-LV" dirty="0" smtClean="0"/>
              <a:t>. Darījumu vēstules ir saturīgas, loģiskas, īsas un bez liekvārdības. Lietišķajām vēstulēm ir stingri noteikta struktūra. Vēstules sākas ar oficiālu uzrunu, pēc tam seko īss problēmas izklāsts un nobeigums. Nereti lieto atsauces uz iepriekšējo saraksti vai dokumentiem, vēstules beigās ir datums un paraksts.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18</a:t>
            </a:fld>
            <a:endParaRPr lang="lv-LV"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ru-RU" dirty="0" err="1" smtClean="0"/>
              <a:t>Dažās</a:t>
            </a:r>
            <a:r>
              <a:rPr lang="ru-RU" dirty="0" smtClean="0"/>
              <a:t> </a:t>
            </a:r>
            <a:r>
              <a:rPr lang="ru-RU" dirty="0" err="1" smtClean="0"/>
              <a:t>kultūrās</a:t>
            </a:r>
            <a:r>
              <a:rPr lang="ru-RU" dirty="0" smtClean="0"/>
              <a:t> </a:t>
            </a:r>
            <a:r>
              <a:rPr lang="ru-RU" dirty="0" err="1" smtClean="0"/>
              <a:t>cilvēkus</a:t>
            </a:r>
            <a:r>
              <a:rPr lang="ru-RU" dirty="0" smtClean="0"/>
              <a:t> </a:t>
            </a:r>
            <a:r>
              <a:rPr lang="ru-RU" dirty="0" err="1" smtClean="0"/>
              <a:t>uzrunā</a:t>
            </a:r>
            <a:r>
              <a:rPr lang="ru-RU" dirty="0" smtClean="0"/>
              <a:t> </a:t>
            </a:r>
            <a:r>
              <a:rPr lang="ru-RU" dirty="0" err="1" smtClean="0"/>
              <a:t>tikai</a:t>
            </a:r>
            <a:r>
              <a:rPr lang="ru-RU" dirty="0" smtClean="0"/>
              <a:t> </a:t>
            </a:r>
            <a:r>
              <a:rPr lang="ru-RU" dirty="0" err="1" smtClean="0"/>
              <a:t>uzvārdā</a:t>
            </a:r>
            <a:r>
              <a:rPr lang="ru-RU" dirty="0" smtClean="0"/>
              <a:t>, </a:t>
            </a:r>
            <a:r>
              <a:rPr lang="ru-RU" dirty="0" err="1" smtClean="0"/>
              <a:t>citās</a:t>
            </a:r>
            <a:r>
              <a:rPr lang="ru-RU" dirty="0" smtClean="0"/>
              <a:t> </a:t>
            </a:r>
            <a:r>
              <a:rPr lang="ru-RU" dirty="0" err="1" smtClean="0"/>
              <a:t>lieto</a:t>
            </a:r>
            <a:r>
              <a:rPr lang="ru-RU" dirty="0" smtClean="0"/>
              <a:t> </a:t>
            </a:r>
            <a:r>
              <a:rPr lang="ru-RU" dirty="0" err="1" smtClean="0"/>
              <a:t>vārdu</a:t>
            </a:r>
            <a:r>
              <a:rPr lang="ru-RU" dirty="0" smtClean="0"/>
              <a:t> </a:t>
            </a:r>
            <a:r>
              <a:rPr lang="ru-RU" dirty="0" err="1" smtClean="0"/>
              <a:t>un</a:t>
            </a:r>
            <a:r>
              <a:rPr lang="ru-RU" dirty="0" smtClean="0"/>
              <a:t> </a:t>
            </a:r>
            <a:r>
              <a:rPr lang="ru-RU" dirty="0" err="1" smtClean="0"/>
              <a:t>uzvārdu</a:t>
            </a:r>
            <a:r>
              <a:rPr lang="ru-RU" dirty="0" smtClean="0"/>
              <a:t>, </a:t>
            </a:r>
            <a:r>
              <a:rPr lang="ru-RU" dirty="0" err="1" smtClean="0"/>
              <a:t>citās</a:t>
            </a:r>
            <a:r>
              <a:rPr lang="ru-RU" dirty="0" smtClean="0"/>
              <a:t> </a:t>
            </a:r>
            <a:r>
              <a:rPr lang="ru-RU" dirty="0" err="1" smtClean="0"/>
              <a:t>tam</a:t>
            </a:r>
            <a:r>
              <a:rPr lang="ru-RU" dirty="0" smtClean="0"/>
              <a:t> </a:t>
            </a:r>
            <a:r>
              <a:rPr lang="ru-RU" dirty="0" err="1" smtClean="0"/>
              <a:t>pievieno</a:t>
            </a:r>
            <a:r>
              <a:rPr lang="ru-RU" dirty="0" smtClean="0"/>
              <a:t> </a:t>
            </a:r>
            <a:r>
              <a:rPr lang="ru-RU" dirty="0" err="1" smtClean="0"/>
              <a:t>amatu</a:t>
            </a:r>
            <a:r>
              <a:rPr lang="ru-RU" dirty="0" smtClean="0"/>
              <a:t> </a:t>
            </a:r>
            <a:r>
              <a:rPr lang="ru-RU" dirty="0" err="1" smtClean="0"/>
              <a:t>un</a:t>
            </a:r>
            <a:r>
              <a:rPr lang="ru-RU" dirty="0" smtClean="0"/>
              <a:t>/</a:t>
            </a:r>
            <a:r>
              <a:rPr lang="ru-RU" dirty="0" err="1" smtClean="0"/>
              <a:t>vai</a:t>
            </a:r>
            <a:r>
              <a:rPr lang="ru-RU" dirty="0" smtClean="0"/>
              <a:t> </a:t>
            </a:r>
            <a:r>
              <a:rPr lang="ru-RU" dirty="0" err="1" smtClean="0"/>
              <a:t>akadēmisko</a:t>
            </a:r>
            <a:r>
              <a:rPr lang="ru-RU" dirty="0" smtClean="0"/>
              <a:t> </a:t>
            </a:r>
            <a:r>
              <a:rPr lang="ru-RU" dirty="0" err="1" smtClean="0"/>
              <a:t>grādu</a:t>
            </a:r>
            <a:r>
              <a:rPr lang="ru-RU" dirty="0" smtClean="0"/>
              <a:t>. Biznesa </a:t>
            </a:r>
            <a:r>
              <a:rPr lang="ru-RU" dirty="0" err="1" smtClean="0"/>
              <a:t>korespondencē</a:t>
            </a:r>
            <a:r>
              <a:rPr lang="ru-RU" dirty="0" smtClean="0"/>
              <a:t> </a:t>
            </a:r>
            <a:r>
              <a:rPr lang="ru-RU" dirty="0" err="1" smtClean="0"/>
              <a:t>uzrunas</a:t>
            </a:r>
            <a:r>
              <a:rPr lang="ru-RU" dirty="0" smtClean="0"/>
              <a:t> </a:t>
            </a:r>
            <a:r>
              <a:rPr lang="ru-RU" dirty="0" err="1" smtClean="0"/>
              <a:t>un</a:t>
            </a:r>
            <a:r>
              <a:rPr lang="ru-RU" dirty="0" smtClean="0"/>
              <a:t> </a:t>
            </a:r>
            <a:r>
              <a:rPr lang="ru-RU" dirty="0" err="1" smtClean="0"/>
              <a:t>nobeiguma</a:t>
            </a:r>
            <a:r>
              <a:rPr lang="ru-RU" dirty="0" smtClean="0"/>
              <a:t> </a:t>
            </a:r>
            <a:r>
              <a:rPr lang="ru-RU" dirty="0" err="1" smtClean="0"/>
              <a:t>forma</a:t>
            </a:r>
            <a:r>
              <a:rPr lang="ru-RU" dirty="0" smtClean="0"/>
              <a:t> </a:t>
            </a:r>
            <a:r>
              <a:rPr lang="ru-RU" dirty="0" err="1" smtClean="0"/>
              <a:t>ir</a:t>
            </a:r>
            <a:r>
              <a:rPr lang="ru-RU" dirty="0" smtClean="0"/>
              <a:t> </a:t>
            </a:r>
            <a:r>
              <a:rPr lang="ru-RU" dirty="0" err="1" smtClean="0"/>
              <a:t>stingri</a:t>
            </a:r>
            <a:r>
              <a:rPr lang="ru-RU" dirty="0" smtClean="0"/>
              <a:t> </a:t>
            </a:r>
            <a:r>
              <a:rPr lang="ru-RU" dirty="0" err="1" smtClean="0"/>
              <a:t>noteikta</a:t>
            </a:r>
            <a:r>
              <a:rPr lang="ru-RU" dirty="0" smtClean="0"/>
              <a:t>. </a:t>
            </a:r>
            <a:r>
              <a:rPr lang="ru-RU" dirty="0" err="1" smtClean="0"/>
              <a:t>Anglijā</a:t>
            </a:r>
            <a:r>
              <a:rPr lang="ru-RU" dirty="0" smtClean="0"/>
              <a:t> </a:t>
            </a:r>
            <a:r>
              <a:rPr lang="ru-RU" dirty="0" err="1" smtClean="0"/>
              <a:t>nobeiguma</a:t>
            </a:r>
            <a:r>
              <a:rPr lang="ru-RU" dirty="0" smtClean="0"/>
              <a:t> </a:t>
            </a:r>
            <a:r>
              <a:rPr lang="ru-RU" dirty="0" err="1" smtClean="0"/>
              <a:t>formas</a:t>
            </a:r>
            <a:r>
              <a:rPr lang="ru-RU" dirty="0" smtClean="0"/>
              <a:t> </a:t>
            </a:r>
            <a:r>
              <a:rPr lang="ru-RU" dirty="0" err="1" smtClean="0"/>
              <a:t>lietojums</a:t>
            </a:r>
            <a:r>
              <a:rPr lang="ru-RU" dirty="0" smtClean="0"/>
              <a:t> </a:t>
            </a:r>
            <a:r>
              <a:rPr lang="ru-RU" dirty="0" err="1" smtClean="0"/>
              <a:t>ir</a:t>
            </a:r>
            <a:r>
              <a:rPr lang="ru-RU" dirty="0" smtClean="0"/>
              <a:t> </a:t>
            </a:r>
            <a:r>
              <a:rPr lang="ru-RU" dirty="0" err="1" smtClean="0"/>
              <a:t>atkarīgs</a:t>
            </a:r>
            <a:r>
              <a:rPr lang="ru-RU" dirty="0" smtClean="0"/>
              <a:t> </a:t>
            </a:r>
            <a:r>
              <a:rPr lang="ru-RU" dirty="0" err="1" smtClean="0"/>
              <a:t>no</a:t>
            </a:r>
            <a:r>
              <a:rPr lang="ru-RU" dirty="0" smtClean="0"/>
              <a:t> </a:t>
            </a:r>
            <a:r>
              <a:rPr lang="ru-RU" dirty="0" err="1" smtClean="0"/>
              <a:t>uzrunas</a:t>
            </a:r>
            <a:r>
              <a:rPr lang="ru-RU" dirty="0" smtClean="0"/>
              <a:t>, </a:t>
            </a:r>
            <a:r>
              <a:rPr lang="ru-RU" dirty="0" err="1" smtClean="0"/>
              <a:t>piemēram</a:t>
            </a:r>
            <a:r>
              <a:rPr lang="ru-RU" dirty="0" smtClean="0"/>
              <a:t>, </a:t>
            </a:r>
            <a:r>
              <a:rPr lang="ru-RU" dirty="0" err="1" smtClean="0"/>
              <a:t>pie</a:t>
            </a:r>
            <a:r>
              <a:rPr lang="ru-RU" dirty="0" smtClean="0"/>
              <a:t> </a:t>
            </a:r>
            <a:r>
              <a:rPr lang="ru-RU" dirty="0" err="1" smtClean="0"/>
              <a:t>uzrunas</a:t>
            </a:r>
            <a:r>
              <a:rPr lang="ru-RU" dirty="0" smtClean="0"/>
              <a:t>, </a:t>
            </a:r>
            <a:r>
              <a:rPr lang="ru-RU" dirty="0" err="1" smtClean="0"/>
              <a:t>kas</a:t>
            </a:r>
            <a:r>
              <a:rPr lang="ru-RU" dirty="0" smtClean="0"/>
              <a:t> </a:t>
            </a:r>
            <a:r>
              <a:rPr lang="ru-RU" dirty="0" err="1" smtClean="0"/>
              <a:t>sākas</a:t>
            </a:r>
            <a:r>
              <a:rPr lang="ru-RU" dirty="0" smtClean="0"/>
              <a:t> </a:t>
            </a:r>
            <a:r>
              <a:rPr lang="ru-RU" dirty="0" err="1" smtClean="0"/>
              <a:t>ar</a:t>
            </a:r>
            <a:r>
              <a:rPr lang="ru-RU" dirty="0" smtClean="0"/>
              <a:t> ”</a:t>
            </a:r>
            <a:r>
              <a:rPr lang="ru-RU" dirty="0" err="1" smtClean="0"/>
              <a:t>Dear</a:t>
            </a:r>
            <a:r>
              <a:rPr lang="ru-RU" dirty="0" smtClean="0"/>
              <a:t> </a:t>
            </a:r>
            <a:r>
              <a:rPr lang="ru-RU" dirty="0" err="1" smtClean="0"/>
              <a:t>Sirs</a:t>
            </a:r>
            <a:r>
              <a:rPr lang="ru-RU" dirty="0" smtClean="0"/>
              <a:t>/</a:t>
            </a:r>
            <a:r>
              <a:rPr lang="ru-RU" dirty="0" err="1" smtClean="0"/>
              <a:t>Sir</a:t>
            </a:r>
            <a:r>
              <a:rPr lang="ru-RU" dirty="0" smtClean="0"/>
              <a:t>/</a:t>
            </a:r>
            <a:r>
              <a:rPr lang="ru-RU" dirty="0" err="1" smtClean="0"/>
              <a:t>Madam</a:t>
            </a:r>
            <a:r>
              <a:rPr lang="ru-RU" dirty="0" smtClean="0"/>
              <a:t> [</a:t>
            </a:r>
            <a:r>
              <a:rPr lang="ru-RU" dirty="0" err="1" smtClean="0"/>
              <a:t>uzvārds</a:t>
            </a:r>
            <a:r>
              <a:rPr lang="ru-RU" dirty="0" smtClean="0"/>
              <a:t>]”, </a:t>
            </a:r>
            <a:r>
              <a:rPr lang="ru-RU" dirty="0" err="1" smtClean="0"/>
              <a:t>tiek</a:t>
            </a:r>
            <a:r>
              <a:rPr lang="ru-RU" dirty="0" smtClean="0"/>
              <a:t> </a:t>
            </a:r>
            <a:r>
              <a:rPr lang="ru-RU" dirty="0" err="1" smtClean="0"/>
              <a:t>izmantota</a:t>
            </a:r>
            <a:r>
              <a:rPr lang="ru-RU" dirty="0" smtClean="0"/>
              <a:t> </a:t>
            </a:r>
            <a:r>
              <a:rPr lang="ru-RU" dirty="0" err="1" smtClean="0"/>
              <a:t>nobeiguma</a:t>
            </a:r>
            <a:r>
              <a:rPr lang="ru-RU" dirty="0" smtClean="0"/>
              <a:t> </a:t>
            </a:r>
            <a:r>
              <a:rPr lang="ru-RU" dirty="0" err="1" smtClean="0"/>
              <a:t>forma</a:t>
            </a:r>
            <a:r>
              <a:rPr lang="ru-RU" dirty="0" smtClean="0"/>
              <a:t> “</a:t>
            </a:r>
            <a:r>
              <a:rPr lang="ru-RU" dirty="0" err="1" smtClean="0"/>
              <a:t>Yours</a:t>
            </a:r>
            <a:r>
              <a:rPr lang="ru-RU" dirty="0" smtClean="0"/>
              <a:t> </a:t>
            </a:r>
            <a:r>
              <a:rPr lang="ru-RU" dirty="0" err="1" smtClean="0"/>
              <a:t>faithfully</a:t>
            </a:r>
            <a:r>
              <a:rPr lang="ru-RU" dirty="0" smtClean="0"/>
              <a:t>” </a:t>
            </a:r>
            <a:r>
              <a:rPr lang="ru-RU" dirty="0" err="1" smtClean="0"/>
              <a:t>vai</a:t>
            </a:r>
            <a:r>
              <a:rPr lang="ru-RU" dirty="0" smtClean="0"/>
              <a:t> “</a:t>
            </a:r>
            <a:r>
              <a:rPr lang="ru-RU" dirty="0" err="1" smtClean="0"/>
              <a:t>Yours</a:t>
            </a:r>
            <a:r>
              <a:rPr lang="ru-RU" dirty="0" smtClean="0"/>
              <a:t> </a:t>
            </a:r>
            <a:r>
              <a:rPr lang="ru-RU" dirty="0" err="1" smtClean="0"/>
              <a:t>sincerely</a:t>
            </a:r>
            <a:r>
              <a:rPr lang="ru-RU" dirty="0" smtClean="0"/>
              <a:t>”, </a:t>
            </a:r>
            <a:r>
              <a:rPr lang="ru-RU" dirty="0" err="1" smtClean="0"/>
              <a:t>savukārt</a:t>
            </a:r>
            <a:r>
              <a:rPr lang="ru-RU" dirty="0" smtClean="0"/>
              <a:t> </a:t>
            </a:r>
            <a:r>
              <a:rPr lang="ru-RU" dirty="0" err="1" smtClean="0"/>
              <a:t>pie</a:t>
            </a:r>
            <a:r>
              <a:rPr lang="ru-RU" dirty="0" smtClean="0"/>
              <a:t> </a:t>
            </a:r>
            <a:r>
              <a:rPr lang="ru-RU" dirty="0" err="1" smtClean="0"/>
              <a:t>uzrunas</a:t>
            </a:r>
            <a:r>
              <a:rPr lang="ru-RU" dirty="0" smtClean="0"/>
              <a:t> “</a:t>
            </a:r>
            <a:r>
              <a:rPr lang="ru-RU" dirty="0" err="1" smtClean="0"/>
              <a:t>Dear</a:t>
            </a:r>
            <a:r>
              <a:rPr lang="ru-RU" dirty="0" smtClean="0"/>
              <a:t> [</a:t>
            </a:r>
            <a:r>
              <a:rPr lang="ru-RU" dirty="0" err="1" smtClean="0"/>
              <a:t>vārds</a:t>
            </a:r>
            <a:r>
              <a:rPr lang="ru-RU" dirty="0" smtClean="0"/>
              <a:t>]” – “</a:t>
            </a:r>
            <a:r>
              <a:rPr lang="ru-RU" dirty="0" err="1" smtClean="0"/>
              <a:t>Best</a:t>
            </a:r>
            <a:r>
              <a:rPr lang="ru-RU" dirty="0" smtClean="0"/>
              <a:t> </a:t>
            </a:r>
            <a:r>
              <a:rPr lang="ru-RU" dirty="0" err="1" smtClean="0"/>
              <a:t>wishes</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19</a:t>
            </a:fld>
            <a:endParaRPr lang="lv-LV"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5"/>
          </p:nvPr>
        </p:nvSpPr>
        <p:spPr/>
        <p:txBody>
          <a:bodyPr/>
          <a:lstStyle/>
          <a:p>
            <a:fld id="{93A05C01-84EC-4EB1-91EB-68166994A620}" type="slidenum">
              <a:rPr lang="lv-LV" smtClean="0"/>
              <a:pPr/>
              <a:t>2</a:t>
            </a:fld>
            <a:endParaRPr lang="lv-LV" dirty="0"/>
          </a:p>
        </p:txBody>
      </p:sp>
      <p:sp>
        <p:nvSpPr>
          <p:cNvPr id="5" name="Virsraksts 1"/>
          <p:cNvSpPr>
            <a:spLocks noGrp="1"/>
          </p:cNvSpPr>
          <p:nvPr>
            <p:ph sz="quarter" idx="1"/>
          </p:nvPr>
        </p:nvSpPr>
        <p:spPr>
          <a:xfrm>
            <a:off x="395536" y="548680"/>
            <a:ext cx="7467600" cy="4873752"/>
          </a:xfrm>
        </p:spPr>
        <p:txBody>
          <a:bodyPr/>
          <a:lstStyle/>
          <a:p>
            <a:pPr>
              <a:buNone/>
            </a:pPr>
            <a:endParaRPr lang="lv-LV" dirty="0" smtClean="0"/>
          </a:p>
          <a:p>
            <a:r>
              <a:rPr lang="ru-RU" u="sng" dirty="0" smtClean="0">
                <a:solidFill>
                  <a:schemeClr val="accent1">
                    <a:lumMod val="75000"/>
                  </a:schemeClr>
                </a:solidFill>
              </a:rPr>
              <a:t>Starptautiskā </a:t>
            </a:r>
            <a:r>
              <a:rPr lang="ru-RU" u="sng" dirty="0" err="1" smtClean="0">
                <a:solidFill>
                  <a:schemeClr val="accent1">
                    <a:lumMod val="75000"/>
                  </a:schemeClr>
                </a:solidFill>
              </a:rPr>
              <a:t>lietišķā</a:t>
            </a:r>
            <a:r>
              <a:rPr lang="ru-RU" u="sng" dirty="0" smtClean="0">
                <a:solidFill>
                  <a:schemeClr val="accent1">
                    <a:lumMod val="75000"/>
                  </a:schemeClr>
                </a:solidFill>
              </a:rPr>
              <a:t> etiķete </a:t>
            </a:r>
            <a:r>
              <a:rPr lang="ru-RU" dirty="0" err="1" smtClean="0"/>
              <a:t>ir</a:t>
            </a:r>
            <a:r>
              <a:rPr lang="ru-RU" dirty="0" smtClean="0"/>
              <a:t> uzvedības </a:t>
            </a:r>
            <a:r>
              <a:rPr lang="ru-RU" dirty="0" err="1" smtClean="0"/>
              <a:t>normu</a:t>
            </a:r>
            <a:r>
              <a:rPr lang="ru-RU" dirty="0" smtClean="0"/>
              <a:t> </a:t>
            </a:r>
            <a:r>
              <a:rPr lang="ru-RU" dirty="0" err="1" smtClean="0"/>
              <a:t>kopums</a:t>
            </a:r>
            <a:r>
              <a:rPr lang="ru-RU" dirty="0" smtClean="0"/>
              <a:t>, </a:t>
            </a:r>
            <a:r>
              <a:rPr lang="ru-RU" dirty="0" err="1" smtClean="0"/>
              <a:t>kas</a:t>
            </a:r>
            <a:r>
              <a:rPr lang="ru-RU" dirty="0" smtClean="0"/>
              <a:t> </a:t>
            </a:r>
            <a:r>
              <a:rPr lang="ru-RU" dirty="0" err="1" smtClean="0"/>
              <a:t>jāievēro</a:t>
            </a:r>
            <a:r>
              <a:rPr lang="ru-RU" dirty="0" smtClean="0"/>
              <a:t> </a:t>
            </a:r>
            <a:r>
              <a:rPr lang="ru-RU" dirty="0" err="1" smtClean="0"/>
              <a:t>lietišķajās</a:t>
            </a:r>
            <a:r>
              <a:rPr lang="ru-RU" dirty="0" smtClean="0"/>
              <a:t> </a:t>
            </a:r>
            <a:r>
              <a:rPr lang="ru-RU" dirty="0" err="1" smtClean="0"/>
              <a:t>attiecībās</a:t>
            </a:r>
            <a:r>
              <a:rPr lang="ru-RU" dirty="0" smtClean="0"/>
              <a:t>. </a:t>
            </a:r>
            <a:r>
              <a:rPr lang="ru-RU" dirty="0" err="1" smtClean="0"/>
              <a:t>Tās</a:t>
            </a:r>
            <a:r>
              <a:rPr lang="ru-RU" dirty="0" smtClean="0"/>
              <a:t> </a:t>
            </a:r>
            <a:r>
              <a:rPr lang="ru-RU" u="sng" dirty="0" err="1" smtClean="0"/>
              <a:t>mērķis</a:t>
            </a:r>
            <a:r>
              <a:rPr lang="ru-RU" dirty="0" smtClean="0"/>
              <a:t> </a:t>
            </a:r>
            <a:r>
              <a:rPr lang="ru-RU" dirty="0" err="1" smtClean="0"/>
              <a:t>ir</a:t>
            </a:r>
            <a:r>
              <a:rPr lang="ru-RU" dirty="0" smtClean="0"/>
              <a:t> </a:t>
            </a:r>
            <a:r>
              <a:rPr lang="ru-RU" dirty="0" err="1" smtClean="0"/>
              <a:t>palīdzēt</a:t>
            </a:r>
            <a:r>
              <a:rPr lang="ru-RU" dirty="0" smtClean="0"/>
              <a:t> </a:t>
            </a:r>
            <a:r>
              <a:rPr lang="ru-RU" dirty="0" err="1" smtClean="0"/>
              <a:t>veidot</a:t>
            </a:r>
            <a:r>
              <a:rPr lang="ru-RU" dirty="0" smtClean="0"/>
              <a:t> </a:t>
            </a:r>
            <a:r>
              <a:rPr lang="ru-RU" dirty="0" err="1" smtClean="0"/>
              <a:t>veiksmīgu</a:t>
            </a:r>
            <a:r>
              <a:rPr lang="ru-RU" dirty="0" smtClean="0"/>
              <a:t> </a:t>
            </a:r>
            <a:r>
              <a:rPr lang="ru-RU" dirty="0" err="1" smtClean="0"/>
              <a:t>saskarsmi</a:t>
            </a:r>
            <a:r>
              <a:rPr lang="ru-RU" dirty="0" smtClean="0"/>
              <a:t> </a:t>
            </a:r>
            <a:r>
              <a:rPr lang="ru-RU" dirty="0" err="1" smtClean="0"/>
              <a:t>starp</a:t>
            </a:r>
            <a:r>
              <a:rPr lang="ru-RU" dirty="0" smtClean="0"/>
              <a:t> </a:t>
            </a:r>
            <a:r>
              <a:rPr lang="ru-RU" dirty="0" err="1" smtClean="0"/>
              <a:t>dažādu</a:t>
            </a:r>
            <a:r>
              <a:rPr lang="ru-RU" dirty="0" smtClean="0"/>
              <a:t> </a:t>
            </a:r>
            <a:r>
              <a:rPr lang="ru-RU" dirty="0" err="1" smtClean="0"/>
              <a:t>tautu</a:t>
            </a:r>
            <a:r>
              <a:rPr lang="ru-RU" dirty="0" smtClean="0"/>
              <a:t> </a:t>
            </a:r>
            <a:r>
              <a:rPr lang="ru-RU" dirty="0" err="1" smtClean="0"/>
              <a:t>un</a:t>
            </a:r>
            <a:r>
              <a:rPr lang="ru-RU" dirty="0" smtClean="0"/>
              <a:t> </a:t>
            </a:r>
            <a:r>
              <a:rPr lang="ru-RU" dirty="0" err="1" smtClean="0"/>
              <a:t>kultūru</a:t>
            </a:r>
            <a:r>
              <a:rPr lang="ru-RU" dirty="0" smtClean="0"/>
              <a:t> </a:t>
            </a:r>
            <a:r>
              <a:rPr lang="ru-RU" dirty="0" err="1" smtClean="0"/>
              <a:t>pārstāvjiem</a:t>
            </a:r>
            <a:r>
              <a:rPr lang="ru-RU" dirty="0" smtClean="0"/>
              <a:t>. </a:t>
            </a:r>
            <a:r>
              <a:rPr lang="ru-RU" dirty="0" err="1" smtClean="0"/>
              <a:t>Darbs</a:t>
            </a:r>
            <a:r>
              <a:rPr lang="ru-RU" dirty="0" smtClean="0"/>
              <a:t> </a:t>
            </a:r>
            <a:r>
              <a:rPr lang="ru-RU" dirty="0" err="1" smtClean="0"/>
              <a:t>ar</a:t>
            </a:r>
            <a:r>
              <a:rPr lang="ru-RU" dirty="0" smtClean="0"/>
              <a:t> </a:t>
            </a:r>
            <a:r>
              <a:rPr lang="ru-RU" dirty="0" err="1" smtClean="0"/>
              <a:t>citu</a:t>
            </a:r>
            <a:r>
              <a:rPr lang="ru-RU" dirty="0" smtClean="0"/>
              <a:t> </a:t>
            </a:r>
            <a:r>
              <a:rPr lang="ru-RU" dirty="0" err="1" smtClean="0"/>
              <a:t>kultūru</a:t>
            </a:r>
            <a:r>
              <a:rPr lang="ru-RU" dirty="0" smtClean="0"/>
              <a:t> </a:t>
            </a:r>
            <a:r>
              <a:rPr lang="ru-RU" dirty="0" err="1" smtClean="0"/>
              <a:t>pārstāvjiem</a:t>
            </a:r>
            <a:r>
              <a:rPr lang="ru-RU" dirty="0" smtClean="0"/>
              <a:t> </a:t>
            </a:r>
            <a:r>
              <a:rPr lang="ru-RU" dirty="0" err="1" smtClean="0"/>
              <a:t>prasa</a:t>
            </a:r>
            <a:r>
              <a:rPr lang="ru-RU" dirty="0" smtClean="0"/>
              <a:t> </a:t>
            </a:r>
            <a:r>
              <a:rPr lang="ru-RU" dirty="0" err="1" smtClean="0"/>
              <a:t>ļoti</a:t>
            </a:r>
            <a:r>
              <a:rPr lang="ru-RU" dirty="0" smtClean="0"/>
              <a:t> </a:t>
            </a:r>
            <a:r>
              <a:rPr lang="ru-RU" i="1" dirty="0" err="1" smtClean="0">
                <a:solidFill>
                  <a:schemeClr val="accent1">
                    <a:lumMod val="75000"/>
                  </a:schemeClr>
                </a:solidFill>
              </a:rPr>
              <a:t>augstu</a:t>
            </a:r>
            <a:r>
              <a:rPr lang="ru-RU" i="1" dirty="0" smtClean="0">
                <a:solidFill>
                  <a:schemeClr val="accent1">
                    <a:lumMod val="75000"/>
                  </a:schemeClr>
                </a:solidFill>
              </a:rPr>
              <a:t> </a:t>
            </a:r>
            <a:r>
              <a:rPr lang="ru-RU" i="1" dirty="0" err="1" smtClean="0">
                <a:solidFill>
                  <a:schemeClr val="accent1">
                    <a:lumMod val="75000"/>
                  </a:schemeClr>
                </a:solidFill>
              </a:rPr>
              <a:t>profesionālās</a:t>
            </a:r>
            <a:r>
              <a:rPr lang="ru-RU" i="1" dirty="0" smtClean="0">
                <a:solidFill>
                  <a:schemeClr val="accent1">
                    <a:lumMod val="75000"/>
                  </a:schemeClr>
                </a:solidFill>
              </a:rPr>
              <a:t> </a:t>
            </a:r>
            <a:r>
              <a:rPr lang="ru-RU" i="1" dirty="0" err="1" smtClean="0">
                <a:solidFill>
                  <a:schemeClr val="accent1">
                    <a:lumMod val="75000"/>
                  </a:schemeClr>
                </a:solidFill>
              </a:rPr>
              <a:t>sagatavotības</a:t>
            </a:r>
            <a:r>
              <a:rPr lang="ru-RU" i="1" dirty="0" smtClean="0">
                <a:solidFill>
                  <a:schemeClr val="accent1">
                    <a:lumMod val="75000"/>
                  </a:schemeClr>
                </a:solidFill>
              </a:rPr>
              <a:t> </a:t>
            </a:r>
            <a:r>
              <a:rPr lang="ru-RU" i="1" dirty="0" err="1" smtClean="0">
                <a:solidFill>
                  <a:schemeClr val="accent1">
                    <a:lumMod val="75000"/>
                  </a:schemeClr>
                </a:solidFill>
              </a:rPr>
              <a:t>līmeni</a:t>
            </a:r>
            <a:r>
              <a:rPr lang="ru-RU" dirty="0" smtClean="0"/>
              <a:t>. </a:t>
            </a:r>
            <a:r>
              <a:rPr lang="ru-RU" dirty="0" err="1" smtClean="0"/>
              <a:t>Dažādu</a:t>
            </a:r>
            <a:r>
              <a:rPr lang="ru-RU" dirty="0" smtClean="0"/>
              <a:t> </a:t>
            </a:r>
            <a:r>
              <a:rPr lang="ru-RU" dirty="0" err="1" smtClean="0"/>
              <a:t>kultūras</a:t>
            </a:r>
            <a:r>
              <a:rPr lang="ru-RU" dirty="0" smtClean="0"/>
              <a:t> </a:t>
            </a:r>
            <a:r>
              <a:rPr lang="ru-RU" dirty="0" err="1" smtClean="0"/>
              <a:t>īpatnību</a:t>
            </a:r>
            <a:r>
              <a:rPr lang="ru-RU" dirty="0" smtClean="0"/>
              <a:t> </a:t>
            </a:r>
            <a:r>
              <a:rPr lang="ru-RU" dirty="0" err="1" smtClean="0"/>
              <a:t>pārzināšana</a:t>
            </a:r>
            <a:r>
              <a:rPr lang="ru-RU" dirty="0" smtClean="0"/>
              <a:t> </a:t>
            </a:r>
            <a:r>
              <a:rPr lang="ru-RU" dirty="0" err="1" smtClean="0"/>
              <a:t>un</a:t>
            </a:r>
            <a:r>
              <a:rPr lang="ru-RU" dirty="0" smtClean="0"/>
              <a:t> </a:t>
            </a:r>
            <a:r>
              <a:rPr lang="ru-RU" dirty="0" err="1" smtClean="0"/>
              <a:t>atbilstošu</a:t>
            </a:r>
            <a:r>
              <a:rPr lang="ru-RU" dirty="0" smtClean="0"/>
              <a:t> etiķete </a:t>
            </a:r>
            <a:r>
              <a:rPr lang="ru-RU" dirty="0" err="1" smtClean="0"/>
              <a:t>normu</a:t>
            </a:r>
            <a:r>
              <a:rPr lang="ru-RU" dirty="0" smtClean="0"/>
              <a:t> </a:t>
            </a:r>
            <a:r>
              <a:rPr lang="ru-RU" dirty="0" err="1" smtClean="0"/>
              <a:t>ievērošana</a:t>
            </a:r>
            <a:r>
              <a:rPr lang="ru-RU" dirty="0" smtClean="0"/>
              <a:t> </a:t>
            </a:r>
            <a:r>
              <a:rPr lang="ru-RU" dirty="0" err="1" smtClean="0"/>
              <a:t>palīdz</a:t>
            </a:r>
            <a:r>
              <a:rPr lang="ru-RU" dirty="0" smtClean="0"/>
              <a:t> </a:t>
            </a:r>
            <a:r>
              <a:rPr lang="ru-RU" dirty="0" err="1" smtClean="0"/>
              <a:t>izvairīties</a:t>
            </a:r>
            <a:r>
              <a:rPr lang="ru-RU" dirty="0" smtClean="0"/>
              <a:t> </a:t>
            </a:r>
            <a:r>
              <a:rPr lang="ru-RU" dirty="0" err="1" smtClean="0"/>
              <a:t>no</a:t>
            </a:r>
            <a:r>
              <a:rPr lang="ru-RU" dirty="0" smtClean="0"/>
              <a:t> pārpratumiem </a:t>
            </a:r>
            <a:r>
              <a:rPr lang="ru-RU" dirty="0" err="1" smtClean="0"/>
              <a:t>vai</a:t>
            </a:r>
            <a:r>
              <a:rPr lang="ru-RU" dirty="0" smtClean="0"/>
              <a:t> </a:t>
            </a:r>
            <a:r>
              <a:rPr lang="ru-RU" dirty="0" err="1" smtClean="0"/>
              <a:t>pat</a:t>
            </a:r>
            <a:r>
              <a:rPr lang="ru-RU" dirty="0" smtClean="0"/>
              <a:t> </a:t>
            </a:r>
            <a:r>
              <a:rPr lang="ru-RU" dirty="0" err="1" smtClean="0"/>
              <a:t>attiecību</a:t>
            </a:r>
            <a:r>
              <a:rPr lang="ru-RU" dirty="0" smtClean="0"/>
              <a:t> </a:t>
            </a:r>
            <a:r>
              <a:rPr lang="ru-RU" dirty="0" err="1" smtClean="0"/>
              <a:t>izbeigšanos</a:t>
            </a:r>
            <a:r>
              <a:rPr lang="ru-RU" dirty="0" smtClean="0"/>
              <a:t>.</a:t>
            </a:r>
            <a:endParaRPr lang="lv-LV"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ru-RU" dirty="0" err="1" smtClean="0"/>
              <a:t>Aiz</a:t>
            </a:r>
            <a:r>
              <a:rPr lang="ru-RU" dirty="0" smtClean="0"/>
              <a:t> </a:t>
            </a:r>
            <a:r>
              <a:rPr lang="ru-RU" dirty="0" err="1" smtClean="0"/>
              <a:t>oficiālajām</a:t>
            </a:r>
            <a:r>
              <a:rPr lang="ru-RU" dirty="0" smtClean="0"/>
              <a:t> </a:t>
            </a:r>
            <a:r>
              <a:rPr lang="ru-RU" dirty="0" err="1" smtClean="0"/>
              <a:t>uzrunām</a:t>
            </a:r>
            <a:r>
              <a:rPr lang="ru-RU" dirty="0" smtClean="0"/>
              <a:t> </a:t>
            </a:r>
            <a:r>
              <a:rPr lang="ru-RU" dirty="0" err="1" smtClean="0"/>
              <a:t>parasti</a:t>
            </a:r>
            <a:r>
              <a:rPr lang="ru-RU" dirty="0" smtClean="0"/>
              <a:t> </a:t>
            </a:r>
            <a:r>
              <a:rPr lang="ru-RU" dirty="0" err="1" smtClean="0"/>
              <a:t>lieto</a:t>
            </a:r>
            <a:r>
              <a:rPr lang="ru-RU" dirty="0" smtClean="0"/>
              <a:t> </a:t>
            </a:r>
            <a:r>
              <a:rPr lang="ru-RU" dirty="0" err="1" smtClean="0"/>
              <a:t>uzvārdu</a:t>
            </a:r>
            <a:r>
              <a:rPr lang="ru-RU" dirty="0" smtClean="0"/>
              <a:t>. </a:t>
            </a:r>
            <a:r>
              <a:rPr lang="ru-RU" dirty="0" err="1" smtClean="0"/>
              <a:t>Zemēs</a:t>
            </a:r>
            <a:r>
              <a:rPr lang="ru-RU" dirty="0" smtClean="0"/>
              <a:t>, </a:t>
            </a:r>
            <a:r>
              <a:rPr lang="ru-RU" dirty="0" err="1" smtClean="0"/>
              <a:t>kur</a:t>
            </a:r>
            <a:r>
              <a:rPr lang="ru-RU" dirty="0" smtClean="0"/>
              <a:t> </a:t>
            </a:r>
            <a:r>
              <a:rPr lang="ru-RU" dirty="0" err="1" smtClean="0"/>
              <a:t>cilvēkam</a:t>
            </a:r>
            <a:r>
              <a:rPr lang="ru-RU" dirty="0" smtClean="0"/>
              <a:t> </a:t>
            </a:r>
            <a:r>
              <a:rPr lang="ru-RU" dirty="0" err="1" smtClean="0"/>
              <a:t>parasti</a:t>
            </a:r>
            <a:r>
              <a:rPr lang="ru-RU" dirty="0" smtClean="0"/>
              <a:t> </a:t>
            </a:r>
            <a:r>
              <a:rPr lang="ru-RU" dirty="0" err="1" smtClean="0"/>
              <a:t>ir</a:t>
            </a:r>
            <a:r>
              <a:rPr lang="ru-RU" dirty="0" smtClean="0"/>
              <a:t> </a:t>
            </a:r>
            <a:r>
              <a:rPr lang="ru-RU" dirty="0" err="1" smtClean="0"/>
              <a:t>viens</a:t>
            </a:r>
            <a:r>
              <a:rPr lang="ru-RU" dirty="0" smtClean="0"/>
              <a:t> </a:t>
            </a:r>
            <a:r>
              <a:rPr lang="ru-RU" dirty="0" err="1" smtClean="0"/>
              <a:t>uzvārds</a:t>
            </a:r>
            <a:r>
              <a:rPr lang="ru-RU" dirty="0" smtClean="0"/>
              <a:t> </a:t>
            </a:r>
            <a:r>
              <a:rPr lang="ru-RU" dirty="0" err="1" smtClean="0"/>
              <a:t>un</a:t>
            </a:r>
            <a:r>
              <a:rPr lang="ru-RU" dirty="0" smtClean="0"/>
              <a:t> </a:t>
            </a:r>
            <a:r>
              <a:rPr lang="ru-RU" dirty="0" err="1" smtClean="0"/>
              <a:t>viens</a:t>
            </a:r>
            <a:r>
              <a:rPr lang="ru-RU" dirty="0" smtClean="0"/>
              <a:t> </a:t>
            </a:r>
            <a:r>
              <a:rPr lang="ru-RU" dirty="0" err="1" smtClean="0"/>
              <a:t>vārds</a:t>
            </a:r>
            <a:r>
              <a:rPr lang="ru-RU" dirty="0" smtClean="0"/>
              <a:t> </a:t>
            </a:r>
            <a:r>
              <a:rPr lang="ru-RU" dirty="0" err="1" smtClean="0"/>
              <a:t>un</a:t>
            </a:r>
            <a:r>
              <a:rPr lang="ru-RU" dirty="0" smtClean="0"/>
              <a:t> </a:t>
            </a:r>
            <a:r>
              <a:rPr lang="ru-RU" dirty="0" err="1" smtClean="0"/>
              <a:t>tie</a:t>
            </a:r>
            <a:r>
              <a:rPr lang="ru-RU" dirty="0" smtClean="0"/>
              <a:t> </a:t>
            </a:r>
            <a:r>
              <a:rPr lang="ru-RU" dirty="0" err="1" smtClean="0"/>
              <a:t>tiek</a:t>
            </a:r>
            <a:r>
              <a:rPr lang="ru-RU" dirty="0" smtClean="0"/>
              <a:t> </a:t>
            </a:r>
            <a:r>
              <a:rPr lang="ru-RU" dirty="0" err="1" smtClean="0"/>
              <a:t>lietoti</a:t>
            </a:r>
            <a:r>
              <a:rPr lang="ru-RU" dirty="0" smtClean="0"/>
              <a:t> </a:t>
            </a:r>
            <a:r>
              <a:rPr lang="ru-RU" dirty="0" err="1" smtClean="0"/>
              <a:t>zināmā</a:t>
            </a:r>
            <a:r>
              <a:rPr lang="ru-RU" dirty="0" smtClean="0"/>
              <a:t> </a:t>
            </a:r>
            <a:r>
              <a:rPr lang="ru-RU" dirty="0" err="1" smtClean="0"/>
              <a:t>secībā</a:t>
            </a:r>
            <a:r>
              <a:rPr lang="ru-RU" dirty="0" smtClean="0"/>
              <a:t>, </a:t>
            </a:r>
            <a:r>
              <a:rPr lang="ru-RU" dirty="0" err="1" smtClean="0"/>
              <a:t>šo</a:t>
            </a:r>
            <a:r>
              <a:rPr lang="ru-RU" dirty="0" smtClean="0"/>
              <a:t> </a:t>
            </a:r>
            <a:r>
              <a:rPr lang="ru-RU" dirty="0" err="1" smtClean="0"/>
              <a:t>prasību</a:t>
            </a:r>
            <a:r>
              <a:rPr lang="ru-RU" dirty="0" smtClean="0"/>
              <a:t> </a:t>
            </a:r>
            <a:r>
              <a:rPr lang="ru-RU" dirty="0" err="1" smtClean="0"/>
              <a:t>var</a:t>
            </a:r>
            <a:r>
              <a:rPr lang="ru-RU" dirty="0" smtClean="0"/>
              <a:t>  </a:t>
            </a:r>
            <a:r>
              <a:rPr lang="ru-RU" dirty="0" err="1" smtClean="0"/>
              <a:t>viegli</a:t>
            </a:r>
            <a:r>
              <a:rPr lang="ru-RU" dirty="0" smtClean="0"/>
              <a:t> </a:t>
            </a:r>
            <a:r>
              <a:rPr lang="ru-RU" dirty="0" err="1" smtClean="0"/>
              <a:t>izpildīt</a:t>
            </a:r>
            <a:r>
              <a:rPr lang="ru-RU" dirty="0" smtClean="0"/>
              <a:t>. </a:t>
            </a:r>
            <a:r>
              <a:rPr lang="ru-RU" dirty="0" err="1" smtClean="0"/>
              <a:t>Taču</a:t>
            </a:r>
            <a:r>
              <a:rPr lang="ru-RU" dirty="0" smtClean="0"/>
              <a:t> </a:t>
            </a:r>
            <a:r>
              <a:rPr lang="ru-RU" dirty="0" err="1" smtClean="0"/>
              <a:t>Ķīnā</a:t>
            </a:r>
            <a:r>
              <a:rPr lang="ru-RU" dirty="0" smtClean="0"/>
              <a:t>, </a:t>
            </a:r>
            <a:r>
              <a:rPr lang="ru-RU" dirty="0" err="1" smtClean="0"/>
              <a:t>kur</a:t>
            </a:r>
            <a:r>
              <a:rPr lang="ru-RU" dirty="0" smtClean="0"/>
              <a:t> </a:t>
            </a:r>
            <a:r>
              <a:rPr lang="ru-RU" dirty="0" err="1" smtClean="0"/>
              <a:t>cilvēkam</a:t>
            </a:r>
            <a:r>
              <a:rPr lang="ru-RU" dirty="0" smtClean="0"/>
              <a:t> </a:t>
            </a:r>
            <a:r>
              <a:rPr lang="ru-RU" dirty="0" err="1" smtClean="0"/>
              <a:t>mēdz</a:t>
            </a:r>
            <a:r>
              <a:rPr lang="ru-RU" dirty="0" smtClean="0"/>
              <a:t> </a:t>
            </a:r>
            <a:r>
              <a:rPr lang="ru-RU" dirty="0" err="1" smtClean="0"/>
              <a:t>būt</a:t>
            </a:r>
            <a:r>
              <a:rPr lang="ru-RU" dirty="0" smtClean="0"/>
              <a:t> </a:t>
            </a:r>
            <a:r>
              <a:rPr lang="ru-RU" dirty="0" err="1" smtClean="0"/>
              <a:t>uzvārds</a:t>
            </a:r>
            <a:r>
              <a:rPr lang="ru-RU" dirty="0" smtClean="0"/>
              <a:t> </a:t>
            </a:r>
            <a:r>
              <a:rPr lang="ru-RU" dirty="0" err="1" smtClean="0"/>
              <a:t>un</a:t>
            </a:r>
            <a:r>
              <a:rPr lang="ru-RU" dirty="0" smtClean="0"/>
              <a:t> </a:t>
            </a:r>
            <a:r>
              <a:rPr lang="ru-RU" dirty="0" err="1" smtClean="0"/>
              <a:t>vairāki</a:t>
            </a:r>
            <a:r>
              <a:rPr lang="ru-RU" dirty="0" smtClean="0"/>
              <a:t> </a:t>
            </a:r>
            <a:r>
              <a:rPr lang="ru-RU" dirty="0" err="1" smtClean="0"/>
              <a:t>vārdi</a:t>
            </a:r>
            <a:r>
              <a:rPr lang="ru-RU" dirty="0" smtClean="0"/>
              <a:t>, </a:t>
            </a:r>
            <a:r>
              <a:rPr lang="ru-RU" dirty="0" err="1" smtClean="0"/>
              <a:t>uzvārds</a:t>
            </a:r>
            <a:r>
              <a:rPr lang="ru-RU" dirty="0" smtClean="0"/>
              <a:t> </a:t>
            </a:r>
            <a:r>
              <a:rPr lang="ru-RU" dirty="0" err="1" smtClean="0"/>
              <a:t>parasti</a:t>
            </a:r>
            <a:r>
              <a:rPr lang="ru-RU" dirty="0" smtClean="0"/>
              <a:t> </a:t>
            </a:r>
            <a:r>
              <a:rPr lang="ru-RU" dirty="0" err="1" smtClean="0"/>
              <a:t>tiek</a:t>
            </a:r>
            <a:r>
              <a:rPr lang="ru-RU" dirty="0" smtClean="0"/>
              <a:t> </a:t>
            </a:r>
            <a:r>
              <a:rPr lang="ru-RU" dirty="0" err="1" smtClean="0"/>
              <a:t>nosaukts</a:t>
            </a:r>
            <a:r>
              <a:rPr lang="ru-RU" dirty="0" smtClean="0"/>
              <a:t> </a:t>
            </a:r>
            <a:r>
              <a:rPr lang="ru-RU" dirty="0" err="1" smtClean="0"/>
              <a:t>vai</a:t>
            </a:r>
            <a:r>
              <a:rPr lang="ru-RU" dirty="0" smtClean="0"/>
              <a:t> </a:t>
            </a:r>
            <a:r>
              <a:rPr lang="ru-RU" dirty="0" err="1" smtClean="0"/>
              <a:t>rakstīts</a:t>
            </a:r>
            <a:r>
              <a:rPr lang="ru-RU" dirty="0" smtClean="0"/>
              <a:t> </a:t>
            </a:r>
            <a:r>
              <a:rPr lang="ru-RU" dirty="0" err="1" smtClean="0"/>
              <a:t>pirmais</a:t>
            </a:r>
            <a:r>
              <a:rPr lang="ru-RU" dirty="0" smtClean="0"/>
              <a:t>. </a:t>
            </a:r>
            <a:r>
              <a:rPr lang="ru-RU" dirty="0" err="1" smtClean="0"/>
              <a:t>Taču</a:t>
            </a:r>
            <a:r>
              <a:rPr lang="ru-RU" dirty="0" smtClean="0"/>
              <a:t> </a:t>
            </a:r>
            <a:r>
              <a:rPr lang="ru-RU" dirty="0" err="1" smtClean="0"/>
              <a:t>jābūt</a:t>
            </a:r>
            <a:r>
              <a:rPr lang="ru-RU" dirty="0" smtClean="0"/>
              <a:t> </a:t>
            </a:r>
            <a:r>
              <a:rPr lang="ru-RU" dirty="0" err="1" smtClean="0"/>
              <a:t>uzmanīgiem</a:t>
            </a:r>
            <a:r>
              <a:rPr lang="ru-RU" dirty="0" smtClean="0"/>
              <a:t>, </a:t>
            </a:r>
            <a:r>
              <a:rPr lang="ru-RU" dirty="0" err="1" smtClean="0"/>
              <a:t>jo</a:t>
            </a:r>
            <a:r>
              <a:rPr lang="ru-RU" dirty="0" smtClean="0"/>
              <a:t> </a:t>
            </a:r>
            <a:r>
              <a:rPr lang="ru-RU" dirty="0" err="1" smtClean="0"/>
              <a:t>ķīnieši</a:t>
            </a:r>
            <a:r>
              <a:rPr lang="ru-RU" dirty="0" smtClean="0"/>
              <a:t> </a:t>
            </a:r>
            <a:r>
              <a:rPr lang="ru-RU" dirty="0" err="1" smtClean="0"/>
              <a:t>un</a:t>
            </a:r>
            <a:r>
              <a:rPr lang="ru-RU" dirty="0" smtClean="0"/>
              <a:t> </a:t>
            </a:r>
            <a:r>
              <a:rPr lang="ru-RU" dirty="0" err="1" smtClean="0"/>
              <a:t>japāņi</a:t>
            </a:r>
            <a:r>
              <a:rPr lang="ru-RU" dirty="0" smtClean="0"/>
              <a:t> </a:t>
            </a:r>
            <a:r>
              <a:rPr lang="ru-RU" dirty="0" err="1" smtClean="0"/>
              <a:t>starptautiskajā</a:t>
            </a:r>
            <a:r>
              <a:rPr lang="ru-RU" dirty="0" smtClean="0"/>
              <a:t> biznesā </a:t>
            </a:r>
            <a:r>
              <a:rPr lang="ru-RU" dirty="0" err="1" smtClean="0"/>
              <a:t>dažreiz</a:t>
            </a:r>
            <a:r>
              <a:rPr lang="ru-RU" dirty="0" smtClean="0"/>
              <a:t>, </a:t>
            </a:r>
            <a:r>
              <a:rPr lang="ru-RU" dirty="0" err="1" smtClean="0"/>
              <a:t>veidojot</a:t>
            </a:r>
            <a:r>
              <a:rPr lang="ru-RU" dirty="0" smtClean="0"/>
              <a:t> </a:t>
            </a:r>
            <a:r>
              <a:rPr lang="ru-RU" dirty="0" err="1" smtClean="0"/>
              <a:t>vizītkartes</a:t>
            </a:r>
            <a:r>
              <a:rPr lang="ru-RU" dirty="0" smtClean="0"/>
              <a:t>, </a:t>
            </a:r>
            <a:r>
              <a:rPr lang="ru-RU" dirty="0" err="1" smtClean="0"/>
              <a:t>maina</a:t>
            </a:r>
            <a:r>
              <a:rPr lang="ru-RU" dirty="0" smtClean="0"/>
              <a:t> </a:t>
            </a:r>
            <a:r>
              <a:rPr lang="ru-RU" dirty="0" err="1" smtClean="0"/>
              <a:t>savu</a:t>
            </a:r>
            <a:r>
              <a:rPr lang="ru-RU" dirty="0" smtClean="0"/>
              <a:t> </a:t>
            </a:r>
            <a:r>
              <a:rPr lang="ru-RU" dirty="0" err="1" smtClean="0"/>
              <a:t>ierasto</a:t>
            </a:r>
            <a:r>
              <a:rPr lang="ru-RU" dirty="0" smtClean="0"/>
              <a:t> </a:t>
            </a:r>
            <a:r>
              <a:rPr lang="ru-RU" dirty="0" err="1" smtClean="0"/>
              <a:t>vārdu</a:t>
            </a:r>
            <a:r>
              <a:rPr lang="ru-RU" dirty="0" smtClean="0"/>
              <a:t> </a:t>
            </a:r>
            <a:r>
              <a:rPr lang="ru-RU" dirty="0" err="1" smtClean="0"/>
              <a:t>kārtību</a:t>
            </a:r>
            <a:r>
              <a:rPr lang="ru-RU" dirty="0" smtClean="0"/>
              <a:t>. </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20</a:t>
            </a:fld>
            <a:endParaRPr lang="lv-LV"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5"/>
          </p:nvPr>
        </p:nvSpPr>
        <p:spPr/>
        <p:txBody>
          <a:bodyPr/>
          <a:lstStyle/>
          <a:p>
            <a:fld id="{93A05C01-84EC-4EB1-91EB-68166994A620}" type="slidenum">
              <a:rPr lang="lv-LV" smtClean="0"/>
              <a:pPr/>
              <a:t>21</a:t>
            </a:fld>
            <a:endParaRPr lang="lv-LV" dirty="0"/>
          </a:p>
        </p:txBody>
      </p:sp>
      <p:sp>
        <p:nvSpPr>
          <p:cNvPr id="5" name="Virsraksts 1"/>
          <p:cNvSpPr>
            <a:spLocks noGrp="1"/>
          </p:cNvSpPr>
          <p:nvPr>
            <p:ph sz="quarter" idx="1"/>
          </p:nvPr>
        </p:nvSpPr>
        <p:spPr>
          <a:xfrm>
            <a:off x="467544" y="260648"/>
            <a:ext cx="7467600" cy="6264696"/>
          </a:xfrm>
        </p:spPr>
        <p:txBody>
          <a:bodyPr>
            <a:normAutofit fontScale="92500" lnSpcReduction="10000"/>
          </a:bodyPr>
          <a:lstStyle/>
          <a:p>
            <a:r>
              <a:rPr lang="lv-LV" dirty="0" smtClean="0"/>
              <a:t>Kā norādīts </a:t>
            </a:r>
            <a:r>
              <a:rPr lang="lv-LV" dirty="0" err="1" smtClean="0"/>
              <a:t>Andrew</a:t>
            </a:r>
            <a:r>
              <a:rPr lang="lv-LV" dirty="0" smtClean="0"/>
              <a:t> </a:t>
            </a:r>
            <a:r>
              <a:rPr lang="lv-LV" dirty="0" err="1" smtClean="0"/>
              <a:t>Littlejohn</a:t>
            </a:r>
            <a:r>
              <a:rPr lang="lv-LV" dirty="0" smtClean="0"/>
              <a:t> grāmatā “</a:t>
            </a:r>
            <a:r>
              <a:rPr lang="lv-LV" dirty="0" err="1" smtClean="0"/>
              <a:t>Company</a:t>
            </a:r>
            <a:r>
              <a:rPr lang="lv-LV" dirty="0" smtClean="0"/>
              <a:t> to </a:t>
            </a:r>
            <a:r>
              <a:rPr lang="lv-LV" dirty="0" err="1" smtClean="0"/>
              <a:t>Company</a:t>
            </a:r>
            <a:r>
              <a:rPr lang="lv-LV" dirty="0" smtClean="0"/>
              <a:t>” par biznesa vēstuļu rakstīšanas pamatprincipiem, biznesa vēstules tiek iedalītas </a:t>
            </a:r>
            <a:r>
              <a:rPr lang="lv-LV" b="1" i="1" dirty="0" smtClean="0">
                <a:solidFill>
                  <a:schemeClr val="accent1">
                    <a:lumMod val="75000"/>
                  </a:schemeClr>
                </a:solidFill>
              </a:rPr>
              <a:t>trīs grupās </a:t>
            </a:r>
            <a:r>
              <a:rPr lang="lv-LV" dirty="0" smtClean="0"/>
              <a:t>– </a:t>
            </a:r>
            <a:r>
              <a:rPr lang="lv-LV" i="1" dirty="0" smtClean="0">
                <a:solidFill>
                  <a:schemeClr val="accent1">
                    <a:lumMod val="75000"/>
                  </a:schemeClr>
                </a:solidFill>
              </a:rPr>
              <a:t>formālajās biznesa vēstulēs</a:t>
            </a:r>
            <a:r>
              <a:rPr lang="lv-LV" dirty="0" smtClean="0"/>
              <a:t>, </a:t>
            </a:r>
            <a:r>
              <a:rPr lang="lv-LV" i="1" dirty="0" smtClean="0">
                <a:solidFill>
                  <a:schemeClr val="accent1">
                    <a:lumMod val="75000"/>
                  </a:schemeClr>
                </a:solidFill>
              </a:rPr>
              <a:t>personiskajās biznesa vēstulēs </a:t>
            </a:r>
            <a:r>
              <a:rPr lang="lv-LV" dirty="0" smtClean="0"/>
              <a:t>un </a:t>
            </a:r>
            <a:r>
              <a:rPr lang="lv-LV" i="1" dirty="0" smtClean="0">
                <a:solidFill>
                  <a:schemeClr val="accent1">
                    <a:lumMod val="75000"/>
                  </a:schemeClr>
                </a:solidFill>
              </a:rPr>
              <a:t>neformālajās biznesa vēstulēs</a:t>
            </a:r>
            <a:r>
              <a:rPr lang="lv-LV" dirty="0" smtClean="0"/>
              <a:t>. Atkarībā no vēstules tipa ir jāievēro </a:t>
            </a:r>
            <a:r>
              <a:rPr lang="lv-LV" dirty="0" smtClean="0">
                <a:solidFill>
                  <a:schemeClr val="accent3">
                    <a:lumMod val="75000"/>
                  </a:schemeClr>
                </a:solidFill>
              </a:rPr>
              <a:t>struktūras</a:t>
            </a:r>
            <a:r>
              <a:rPr lang="lv-LV" dirty="0" smtClean="0"/>
              <a:t> un </a:t>
            </a:r>
            <a:r>
              <a:rPr lang="lv-LV" dirty="0" smtClean="0">
                <a:solidFill>
                  <a:schemeClr val="accent3">
                    <a:lumMod val="75000"/>
                  </a:schemeClr>
                </a:solidFill>
              </a:rPr>
              <a:t>satura atšķirības.</a:t>
            </a:r>
          </a:p>
          <a:p>
            <a:r>
              <a:rPr lang="lv-LV" b="1" i="1" dirty="0" smtClean="0">
                <a:solidFill>
                  <a:schemeClr val="accent1">
                    <a:lumMod val="75000"/>
                  </a:schemeClr>
                </a:solidFill>
              </a:rPr>
              <a:t>Formālās biznesa vēstules </a:t>
            </a:r>
            <a:r>
              <a:rPr lang="lv-LV" dirty="0" smtClean="0"/>
              <a:t>ir oficiālākas un, kā jau rāda nosaukums, formālākas. Parasti formālajās vēstulēs lieto formu </a:t>
            </a:r>
            <a:r>
              <a:rPr lang="lv-LV" dirty="0" smtClean="0">
                <a:solidFill>
                  <a:schemeClr val="accent3">
                    <a:lumMod val="75000"/>
                  </a:schemeClr>
                </a:solidFill>
              </a:rPr>
              <a:t>“mēs” </a:t>
            </a:r>
            <a:r>
              <a:rPr lang="lv-LV" i="1" dirty="0" smtClean="0"/>
              <a:t>, </a:t>
            </a:r>
            <a:r>
              <a:rPr lang="lv-LV" dirty="0" smtClean="0"/>
              <a:t>ar to domājot uzņēmumu vai iestādi. Formālā vēstule sastāv no uzrunas, ievadvārdiem, kur tiek pateikts rakstīšanas iemesls, galvenās daļas, kur tiek izklāstīts fakts, nobeiguma, kur tiek runāts par nākotni, un atvadīšanās vārdiem. Vēstules sākumdaļā nereti tiek dota atsauce uz kādu konkrētu dokumentu (līgumu, rēķinu, iepriekšējo vēstuli, minot tās rakstīšanas datumu un/vai numuru) vai telefona sarunu. Valodas stils ir atturīgs, bezpersonisks un ļoti pieklājīgs.</a:t>
            </a:r>
          </a:p>
          <a:p>
            <a:endParaRPr lang="lv-LV"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dirty="0" smtClean="0"/>
              <a:t>Pie otrās vēstuļu grupas tiek pieskaitītas </a:t>
            </a:r>
            <a:r>
              <a:rPr lang="lv-LV" b="1" i="1" dirty="0" smtClean="0">
                <a:solidFill>
                  <a:schemeClr val="accent1">
                    <a:lumMod val="75000"/>
                  </a:schemeClr>
                </a:solidFill>
              </a:rPr>
              <a:t>personiskās jeb privātās biznesa vēstules</a:t>
            </a:r>
            <a:r>
              <a:rPr lang="lv-LV" dirty="0" smtClean="0"/>
              <a:t>. Personisko biznesa vēstuļu struktūra ir nedaudz atšķirīga no formālo vēstuļu struktūras. Ievadvārdos parasti atsaucas uz pēdējo tikšanos vai telefona sarunu, paužot par to prieku. Nobeigumā seko kāda personiska informācija. Nereti ar vēstules saņēmēja starpniecību tiek nodoti sveicieni kādai trešajai personai.</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22</a:t>
            </a:fld>
            <a:endParaRPr lang="lv-LV"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b="1" i="1" dirty="0" smtClean="0">
                <a:solidFill>
                  <a:schemeClr val="accent1">
                    <a:lumMod val="75000"/>
                  </a:schemeClr>
                </a:solidFill>
              </a:rPr>
              <a:t>Neformālās biznesa vēstules </a:t>
            </a:r>
            <a:r>
              <a:rPr lang="lv-LV" dirty="0" smtClean="0"/>
              <a:t>struktūra un valodas stils ir atšķirīgs no formālās un personiskās biznesa vēstules. Līdzīgi kā personiskajā biznesa vēstulē, sākumā un beigās tiek minēta kāda informācija, kas raksturo personu labās personiskās attiecības. Valoda ir vienkāršākā, un frāzes tiek saīsinātas, piemēram, tā vietā lai lietotu frāzi “Es būtu pateicīgs, ja Jūs varētu…”, raksta </a:t>
            </a:r>
            <a:r>
              <a:rPr lang="lv-LV" dirty="0" smtClean="0">
                <a:solidFill>
                  <a:schemeClr val="accent3">
                    <a:lumMod val="75000"/>
                  </a:schemeClr>
                </a:solidFill>
              </a:rPr>
              <a:t>“Vai Jūs varētu…?”.</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23</a:t>
            </a:fld>
            <a:endParaRPr lang="lv-LV"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dirty="0" smtClean="0"/>
              <a:t>Lietišķā sarakste balstās uz </a:t>
            </a:r>
            <a:r>
              <a:rPr lang="lv-LV" dirty="0" smtClean="0">
                <a:solidFill>
                  <a:schemeClr val="accent1">
                    <a:lumMod val="75000"/>
                  </a:schemeClr>
                </a:solidFill>
              </a:rPr>
              <a:t>konkrētām prasībām</a:t>
            </a:r>
            <a:r>
              <a:rPr lang="lv-LV" dirty="0" smtClean="0"/>
              <a:t>, kuras nereti ir </a:t>
            </a:r>
            <a:r>
              <a:rPr lang="lv-LV" dirty="0" smtClean="0">
                <a:solidFill>
                  <a:schemeClr val="accent1">
                    <a:lumMod val="75000"/>
                  </a:schemeClr>
                </a:solidFill>
              </a:rPr>
              <a:t>starptautiski atzītas</a:t>
            </a:r>
            <a:r>
              <a:rPr lang="lv-LV" dirty="0" smtClean="0"/>
              <a:t>. Tas palīdz nodot informāciju saprotamā veidā un ļauj izvairīties no pārpratumiem. Lietišķās sarakstes principi nedaudz mainās, rakstot elektroniskās vēstules.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24</a:t>
            </a:fld>
            <a:endParaRPr lang="lv-LV"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ru-RU" dirty="0" err="1" smtClean="0"/>
              <a:t>Tīkla</a:t>
            </a:r>
            <a:r>
              <a:rPr lang="ru-RU" dirty="0" smtClean="0"/>
              <a:t> </a:t>
            </a:r>
            <a:r>
              <a:rPr lang="ru-RU" dirty="0" err="1" smtClean="0"/>
              <a:t>etiķete</a:t>
            </a:r>
            <a:r>
              <a:rPr lang="ru-RU" dirty="0" smtClean="0"/>
              <a:t> </a:t>
            </a:r>
            <a:r>
              <a:rPr lang="ru-RU" dirty="0" err="1" smtClean="0"/>
              <a:t>un</a:t>
            </a:r>
            <a:r>
              <a:rPr lang="ru-RU" dirty="0" smtClean="0"/>
              <a:t> </a:t>
            </a:r>
            <a:r>
              <a:rPr lang="ru-RU" dirty="0" err="1" smtClean="0"/>
              <a:t>elektroniskā</a:t>
            </a:r>
            <a:r>
              <a:rPr lang="ru-RU" dirty="0" smtClean="0"/>
              <a:t> </a:t>
            </a:r>
            <a:r>
              <a:rPr lang="ru-RU" dirty="0" err="1" smtClean="0"/>
              <a:t>pasta</a:t>
            </a:r>
            <a:r>
              <a:rPr lang="ru-RU" dirty="0" smtClean="0"/>
              <a:t> </a:t>
            </a:r>
            <a:r>
              <a:rPr lang="ru-RU" dirty="0" err="1" smtClean="0"/>
              <a:t>lietošanas</a:t>
            </a:r>
            <a:r>
              <a:rPr lang="ru-RU" dirty="0" smtClean="0"/>
              <a:t> </a:t>
            </a:r>
            <a:r>
              <a:rPr lang="ru-RU" dirty="0" err="1" smtClean="0"/>
              <a:t>principi</a:t>
            </a:r>
            <a:endParaRPr lang="lv-LV" dirty="0"/>
          </a:p>
        </p:txBody>
      </p:sp>
      <p:sp>
        <p:nvSpPr>
          <p:cNvPr id="3" name="Satura vietturis 2"/>
          <p:cNvSpPr>
            <a:spLocks noGrp="1"/>
          </p:cNvSpPr>
          <p:nvPr>
            <p:ph sz="quarter" idx="1"/>
          </p:nvPr>
        </p:nvSpPr>
        <p:spPr/>
        <p:txBody>
          <a:bodyPr>
            <a:normAutofit lnSpcReduction="10000"/>
          </a:bodyPr>
          <a:lstStyle/>
          <a:p>
            <a:r>
              <a:rPr lang="lv-LV" dirty="0" smtClean="0"/>
              <a:t>Interneta un elektroniskā pasta lietošana ir kļuvusi par vietējo un starptautisko uzņēmumu saziņas neatņemamu sastāvdaļu. </a:t>
            </a:r>
            <a:r>
              <a:rPr lang="lv-LV" i="1" dirty="0" smtClean="0">
                <a:solidFill>
                  <a:schemeClr val="accent1">
                    <a:lumMod val="75000"/>
                  </a:schemeClr>
                </a:solidFill>
              </a:rPr>
              <a:t>Internets ir ērts, salīdzinoši lēts un ļoti ātrs līdzeklis informācijas nodošanai un saņemšanai</a:t>
            </a:r>
            <a:r>
              <a:rPr lang="lv-LV" dirty="0" smtClean="0"/>
              <a:t>. Elektroniskais pasts jau daudzviet pilnībā ir aizstājis faksa lietošanu, jo ar to iespējams nodot informāciju daudz kvalitatīvākā formā. Elektroniskā pasta lietotājiem ir arī iespēja nosūtīt dokumentus, kurus saņēmējs vajadzības gadījumā var rediģēt un nosūtīt atpakaļ. Var teikt, ka interneta iespējas kļūst aizvien neierobežotākas un tādēļ to lietotāju skaits pasaulē arvien pieaug.</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25</a:t>
            </a:fld>
            <a:endParaRPr lang="lv-LV"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67544" y="260648"/>
            <a:ext cx="7467600" cy="6473952"/>
          </a:xfrm>
        </p:spPr>
        <p:txBody>
          <a:bodyPr>
            <a:normAutofit lnSpcReduction="10000"/>
          </a:bodyPr>
          <a:lstStyle/>
          <a:p>
            <a:r>
              <a:rPr lang="ru-RU" dirty="0" err="1" smtClean="0"/>
              <a:t>Internetā</a:t>
            </a:r>
            <a:r>
              <a:rPr lang="ru-RU" dirty="0" smtClean="0"/>
              <a:t>, </a:t>
            </a:r>
            <a:r>
              <a:rPr lang="ru-RU" dirty="0" err="1" smtClean="0"/>
              <a:t>tāpat</a:t>
            </a:r>
            <a:r>
              <a:rPr lang="ru-RU" dirty="0" smtClean="0"/>
              <a:t> </a:t>
            </a:r>
            <a:r>
              <a:rPr lang="ru-RU" dirty="0" err="1" smtClean="0"/>
              <a:t>kā</a:t>
            </a:r>
            <a:r>
              <a:rPr lang="ru-RU" dirty="0" smtClean="0"/>
              <a:t> </a:t>
            </a:r>
            <a:r>
              <a:rPr lang="ru-RU" dirty="0" err="1" smtClean="0"/>
              <a:t>tiešajos</a:t>
            </a:r>
            <a:r>
              <a:rPr lang="ru-RU" dirty="0" smtClean="0"/>
              <a:t> </a:t>
            </a:r>
            <a:r>
              <a:rPr lang="ru-RU" dirty="0" err="1" smtClean="0"/>
              <a:t>kontaktos</a:t>
            </a:r>
            <a:r>
              <a:rPr lang="ru-RU" dirty="0" smtClean="0"/>
              <a:t> </a:t>
            </a:r>
            <a:r>
              <a:rPr lang="ru-RU" dirty="0" err="1" smtClean="0"/>
              <a:t>un</a:t>
            </a:r>
            <a:r>
              <a:rPr lang="ru-RU" dirty="0" smtClean="0"/>
              <a:t> </a:t>
            </a:r>
            <a:r>
              <a:rPr lang="ru-RU" dirty="0" err="1" smtClean="0"/>
              <a:t>biznesa</a:t>
            </a:r>
            <a:r>
              <a:rPr lang="ru-RU" dirty="0" smtClean="0"/>
              <a:t> </a:t>
            </a:r>
            <a:r>
              <a:rPr lang="ru-RU" dirty="0" err="1" smtClean="0"/>
              <a:t>korespondencē</a:t>
            </a:r>
            <a:r>
              <a:rPr lang="ru-RU" dirty="0" smtClean="0"/>
              <a:t>, </a:t>
            </a:r>
            <a:r>
              <a:rPr lang="ru-RU" dirty="0" err="1" smtClean="0"/>
              <a:t>ir</a:t>
            </a:r>
            <a:r>
              <a:rPr lang="ru-RU" dirty="0" smtClean="0"/>
              <a:t> </a:t>
            </a:r>
            <a:r>
              <a:rPr lang="ru-RU" dirty="0" err="1" smtClean="0"/>
              <a:t>jāievēro</a:t>
            </a:r>
            <a:r>
              <a:rPr lang="ru-RU" dirty="0" smtClean="0"/>
              <a:t> </a:t>
            </a:r>
            <a:r>
              <a:rPr lang="ru-RU" dirty="0" err="1" smtClean="0"/>
              <a:t>etiķetes</a:t>
            </a:r>
            <a:r>
              <a:rPr lang="ru-RU" dirty="0" smtClean="0"/>
              <a:t> </a:t>
            </a:r>
            <a:r>
              <a:rPr lang="ru-RU" dirty="0" err="1" smtClean="0"/>
              <a:t>normas</a:t>
            </a:r>
            <a:r>
              <a:rPr lang="ru-RU" dirty="0" smtClean="0"/>
              <a:t>. </a:t>
            </a:r>
            <a:r>
              <a:rPr lang="ru-RU" dirty="0" err="1" smtClean="0"/>
              <a:t>Lai</a:t>
            </a:r>
            <a:r>
              <a:rPr lang="ru-RU" dirty="0" smtClean="0"/>
              <a:t> </a:t>
            </a:r>
            <a:r>
              <a:rPr lang="ru-RU" dirty="0" err="1" smtClean="0"/>
              <a:t>gan</a:t>
            </a:r>
            <a:r>
              <a:rPr lang="ru-RU" dirty="0" smtClean="0"/>
              <a:t> </a:t>
            </a:r>
            <a:r>
              <a:rPr lang="ru-RU" dirty="0" err="1" smtClean="0"/>
              <a:t>par</a:t>
            </a:r>
            <a:r>
              <a:rPr lang="ru-RU" dirty="0" smtClean="0"/>
              <a:t> </a:t>
            </a:r>
            <a:r>
              <a:rPr lang="ru-RU" dirty="0" err="1" smtClean="0"/>
              <a:t>interneta</a:t>
            </a:r>
            <a:r>
              <a:rPr lang="ru-RU" dirty="0" smtClean="0"/>
              <a:t> </a:t>
            </a:r>
            <a:r>
              <a:rPr lang="ru-RU" dirty="0" err="1" smtClean="0"/>
              <a:t>lietošanu</a:t>
            </a:r>
            <a:r>
              <a:rPr lang="ru-RU" dirty="0" smtClean="0"/>
              <a:t> </a:t>
            </a:r>
            <a:r>
              <a:rPr lang="ru-RU" dirty="0" err="1" smtClean="0"/>
              <a:t>ir</a:t>
            </a:r>
            <a:r>
              <a:rPr lang="ru-RU" dirty="0" smtClean="0"/>
              <a:t> </a:t>
            </a:r>
            <a:r>
              <a:rPr lang="ru-RU" dirty="0" err="1" smtClean="0"/>
              <a:t>izdotas</a:t>
            </a:r>
            <a:r>
              <a:rPr lang="ru-RU" dirty="0" smtClean="0"/>
              <a:t> </a:t>
            </a:r>
            <a:r>
              <a:rPr lang="ru-RU" dirty="0" err="1" smtClean="0"/>
              <a:t>vairākas</a:t>
            </a:r>
            <a:r>
              <a:rPr lang="ru-RU" dirty="0" smtClean="0"/>
              <a:t> </a:t>
            </a:r>
            <a:r>
              <a:rPr lang="ru-RU" dirty="0" err="1" smtClean="0"/>
              <a:t>rokasgrāmatas</a:t>
            </a:r>
            <a:r>
              <a:rPr lang="ru-RU" dirty="0" smtClean="0"/>
              <a:t>, </a:t>
            </a:r>
            <a:r>
              <a:rPr lang="ru-RU" dirty="0" err="1" smtClean="0"/>
              <a:t>tīkla</a:t>
            </a:r>
            <a:r>
              <a:rPr lang="ru-RU" dirty="0" smtClean="0"/>
              <a:t> </a:t>
            </a:r>
            <a:r>
              <a:rPr lang="ru-RU" dirty="0" err="1" smtClean="0"/>
              <a:t>etiķete</a:t>
            </a:r>
            <a:r>
              <a:rPr lang="ru-RU" dirty="0" smtClean="0"/>
              <a:t> </a:t>
            </a:r>
            <a:r>
              <a:rPr lang="ru-RU" dirty="0" err="1" smtClean="0"/>
              <a:t>ir</a:t>
            </a:r>
            <a:r>
              <a:rPr lang="ru-RU" dirty="0" smtClean="0"/>
              <a:t> </a:t>
            </a:r>
            <a:r>
              <a:rPr lang="ru-RU" dirty="0" err="1" smtClean="0"/>
              <a:t>tikai</a:t>
            </a:r>
            <a:r>
              <a:rPr lang="ru-RU" dirty="0" smtClean="0"/>
              <a:t> </a:t>
            </a:r>
            <a:r>
              <a:rPr lang="ru-RU" dirty="0" err="1" smtClean="0"/>
              <a:t>veidošanās</a:t>
            </a:r>
            <a:r>
              <a:rPr lang="ru-RU" dirty="0" smtClean="0"/>
              <a:t> </a:t>
            </a:r>
            <a:r>
              <a:rPr lang="ru-RU" dirty="0" err="1" smtClean="0"/>
              <a:t>stadijā</a:t>
            </a:r>
            <a:r>
              <a:rPr lang="ru-RU" dirty="0" smtClean="0"/>
              <a:t>. </a:t>
            </a:r>
            <a:r>
              <a:rPr lang="ru-RU" i="1" dirty="0" err="1" smtClean="0">
                <a:solidFill>
                  <a:schemeClr val="accent1">
                    <a:lumMod val="75000"/>
                  </a:schemeClr>
                </a:solidFill>
              </a:rPr>
              <a:t>Angļu</a:t>
            </a:r>
            <a:r>
              <a:rPr lang="ru-RU" i="1" dirty="0" smtClean="0">
                <a:solidFill>
                  <a:schemeClr val="accent1">
                    <a:lumMod val="75000"/>
                  </a:schemeClr>
                </a:solidFill>
              </a:rPr>
              <a:t> </a:t>
            </a:r>
            <a:r>
              <a:rPr lang="ru-RU" i="1" dirty="0" err="1" smtClean="0">
                <a:solidFill>
                  <a:schemeClr val="accent1">
                    <a:lumMod val="75000"/>
                  </a:schemeClr>
                </a:solidFill>
              </a:rPr>
              <a:t>valodā</a:t>
            </a:r>
            <a:r>
              <a:rPr lang="ru-RU" i="1" dirty="0" smtClean="0">
                <a:solidFill>
                  <a:schemeClr val="accent1">
                    <a:lumMod val="75000"/>
                  </a:schemeClr>
                </a:solidFill>
              </a:rPr>
              <a:t> </a:t>
            </a:r>
            <a:r>
              <a:rPr lang="ru-RU" i="1" dirty="0" err="1" smtClean="0">
                <a:solidFill>
                  <a:schemeClr val="accent1">
                    <a:lumMod val="75000"/>
                  </a:schemeClr>
                </a:solidFill>
              </a:rPr>
              <a:t>interneta</a:t>
            </a:r>
            <a:r>
              <a:rPr lang="ru-RU" i="1" dirty="0" smtClean="0">
                <a:solidFill>
                  <a:schemeClr val="accent1">
                    <a:lumMod val="75000"/>
                  </a:schemeClr>
                </a:solidFill>
              </a:rPr>
              <a:t> jeb </a:t>
            </a:r>
            <a:r>
              <a:rPr lang="ru-RU" i="1" dirty="0" err="1" smtClean="0">
                <a:solidFill>
                  <a:schemeClr val="accent1">
                    <a:lumMod val="75000"/>
                  </a:schemeClr>
                </a:solidFill>
              </a:rPr>
              <a:t>tīkla</a:t>
            </a:r>
            <a:r>
              <a:rPr lang="ru-RU" i="1" dirty="0" smtClean="0">
                <a:solidFill>
                  <a:schemeClr val="accent1">
                    <a:lumMod val="75000"/>
                  </a:schemeClr>
                </a:solidFill>
              </a:rPr>
              <a:t> </a:t>
            </a:r>
            <a:r>
              <a:rPr lang="ru-RU" i="1" dirty="0" err="1" smtClean="0">
                <a:solidFill>
                  <a:schemeClr val="accent1">
                    <a:lumMod val="75000"/>
                  </a:schemeClr>
                </a:solidFill>
              </a:rPr>
              <a:t>etiķetei</a:t>
            </a:r>
            <a:r>
              <a:rPr lang="ru-RU" i="1" dirty="0" smtClean="0">
                <a:solidFill>
                  <a:schemeClr val="accent1">
                    <a:lumMod val="75000"/>
                  </a:schemeClr>
                </a:solidFill>
              </a:rPr>
              <a:t> </a:t>
            </a:r>
            <a:r>
              <a:rPr lang="ru-RU" i="1" dirty="0" err="1" smtClean="0">
                <a:solidFill>
                  <a:schemeClr val="accent1">
                    <a:lumMod val="75000"/>
                  </a:schemeClr>
                </a:solidFill>
              </a:rPr>
              <a:t>ir</a:t>
            </a:r>
            <a:r>
              <a:rPr lang="ru-RU" i="1" dirty="0" smtClean="0">
                <a:solidFill>
                  <a:schemeClr val="accent1">
                    <a:lumMod val="75000"/>
                  </a:schemeClr>
                </a:solidFill>
              </a:rPr>
              <a:t> </a:t>
            </a:r>
            <a:r>
              <a:rPr lang="ru-RU" i="1" dirty="0" err="1" smtClean="0">
                <a:solidFill>
                  <a:schemeClr val="accent1">
                    <a:lumMod val="75000"/>
                  </a:schemeClr>
                </a:solidFill>
              </a:rPr>
              <a:t>izveidojies</a:t>
            </a:r>
            <a:r>
              <a:rPr lang="ru-RU" i="1" dirty="0" smtClean="0">
                <a:solidFill>
                  <a:schemeClr val="accent1">
                    <a:lumMod val="75000"/>
                  </a:schemeClr>
                </a:solidFill>
              </a:rPr>
              <a:t> </a:t>
            </a:r>
            <a:r>
              <a:rPr lang="ru-RU" i="1" dirty="0" err="1" smtClean="0">
                <a:solidFill>
                  <a:schemeClr val="accent1">
                    <a:lumMod val="75000"/>
                  </a:schemeClr>
                </a:solidFill>
              </a:rPr>
              <a:t>saīsināts</a:t>
            </a:r>
            <a:r>
              <a:rPr lang="ru-RU" i="1" dirty="0" smtClean="0">
                <a:solidFill>
                  <a:schemeClr val="accent1">
                    <a:lumMod val="75000"/>
                  </a:schemeClr>
                </a:solidFill>
              </a:rPr>
              <a:t> </a:t>
            </a:r>
            <a:r>
              <a:rPr lang="ru-RU" i="1" dirty="0" err="1" smtClean="0">
                <a:solidFill>
                  <a:schemeClr val="accent1">
                    <a:lumMod val="75000"/>
                  </a:schemeClr>
                </a:solidFill>
              </a:rPr>
              <a:t>nosaukums</a:t>
            </a:r>
            <a:r>
              <a:rPr lang="ru-RU" i="1" dirty="0" smtClean="0">
                <a:solidFill>
                  <a:schemeClr val="accent1">
                    <a:lumMod val="75000"/>
                  </a:schemeClr>
                </a:solidFill>
              </a:rPr>
              <a:t> </a:t>
            </a:r>
            <a:r>
              <a:rPr lang="ru-RU" b="1" i="1" u="sng" dirty="0" err="1" smtClean="0">
                <a:solidFill>
                  <a:schemeClr val="accent1">
                    <a:lumMod val="75000"/>
                  </a:schemeClr>
                </a:solidFill>
              </a:rPr>
              <a:t>netiquette</a:t>
            </a:r>
            <a:r>
              <a:rPr lang="ru-RU" dirty="0" smtClean="0"/>
              <a:t>. </a:t>
            </a:r>
            <a:endParaRPr lang="lv-LV" dirty="0" smtClean="0"/>
          </a:p>
          <a:p>
            <a:r>
              <a:rPr lang="lv-LV" dirty="0" smtClean="0">
                <a:solidFill>
                  <a:schemeClr val="accent1">
                    <a:lumMod val="75000"/>
                  </a:schemeClr>
                </a:solidFill>
              </a:rPr>
              <a:t>Tīkla etiķete ir uzvedības normas un noteikumi, kas regulē cilvēka darbību un sazināšanās principus tīklā. </a:t>
            </a:r>
            <a:r>
              <a:rPr lang="lv-LV" dirty="0" smtClean="0"/>
              <a:t>Elektroniskās vēstules ir lietišķas sarakstes jeb biznesa korespondences sastāvdaļa. Rakstot šīs vēstules, jāievēro līdzīgas prasības, kā rakstot lietišķās vēstules vai sūtot faksu. Īpatnība ir tāda, ka elektroniskās vēstules ir vēl lakoniskākas, īsākas un ietver tikai pašu būtiskāko informāciju. Lai gan elektroniskā pasta etiķete ir nedaudz liberālāka, tā nosaka, ka uz elektroniskajām vēstulēm ir jāatbild 24 stundu laikā (izņemot brīvdienas).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26</a:t>
            </a:fld>
            <a:endParaRPr lang="lv-LV"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539552" y="188640"/>
            <a:ext cx="7467600" cy="6120680"/>
          </a:xfrm>
        </p:spPr>
        <p:txBody>
          <a:bodyPr>
            <a:normAutofit/>
          </a:bodyPr>
          <a:lstStyle/>
          <a:p>
            <a:r>
              <a:rPr lang="lv-LV" dirty="0" smtClean="0"/>
              <a:t>Lai izceltu svarīgāko un paātrinātu pretējās puses informācijas saņemšanu, elektroniskajās vēstulēs bieži lieto standarta </a:t>
            </a:r>
            <a:r>
              <a:rPr lang="lv-LV" i="1" dirty="0" smtClean="0">
                <a:solidFill>
                  <a:schemeClr val="accent1">
                    <a:lumMod val="75000"/>
                  </a:schemeClr>
                </a:solidFill>
              </a:rPr>
              <a:t>saīsinājumus</a:t>
            </a:r>
            <a:r>
              <a:rPr lang="lv-LV" dirty="0" smtClean="0"/>
              <a:t>. Latviski tiek lietoti daudzi dažādi saīsinājumi, galvenokārt tādi paši kā vēstulēs vai faksos. Starptautiski izplatīti ir saīsinājumi no angļu valodas vārdiem, piemēram: OBO – </a:t>
            </a:r>
            <a:r>
              <a:rPr lang="lv-LV" dirty="0" err="1" smtClean="0"/>
              <a:t>our</a:t>
            </a:r>
            <a:r>
              <a:rPr lang="lv-LV" dirty="0" smtClean="0"/>
              <a:t> </a:t>
            </a:r>
            <a:r>
              <a:rPr lang="lv-LV" dirty="0" err="1" smtClean="0"/>
              <a:t>best</a:t>
            </a:r>
            <a:r>
              <a:rPr lang="lv-LV" dirty="0" smtClean="0"/>
              <a:t> </a:t>
            </a:r>
            <a:r>
              <a:rPr lang="lv-LV" dirty="0" err="1" smtClean="0"/>
              <a:t>offer</a:t>
            </a:r>
            <a:r>
              <a:rPr lang="lv-LV" dirty="0" smtClean="0"/>
              <a:t> (mūsu labākais piedāvājums); DTD – </a:t>
            </a:r>
            <a:r>
              <a:rPr lang="lv-LV" dirty="0" err="1" smtClean="0"/>
              <a:t>dated</a:t>
            </a:r>
            <a:r>
              <a:rPr lang="lv-LV" dirty="0" smtClean="0"/>
              <a:t> (datēts); B4U – </a:t>
            </a:r>
            <a:r>
              <a:rPr lang="lv-LV" dirty="0" err="1" smtClean="0"/>
              <a:t>before</a:t>
            </a:r>
            <a:r>
              <a:rPr lang="lv-LV" dirty="0" smtClean="0"/>
              <a:t> </a:t>
            </a:r>
            <a:r>
              <a:rPr lang="lv-LV" dirty="0" err="1" smtClean="0"/>
              <a:t>you</a:t>
            </a:r>
            <a:r>
              <a:rPr lang="lv-LV" dirty="0" smtClean="0"/>
              <a:t> (pirms Jums) u.c</a:t>
            </a:r>
            <a:r>
              <a:rPr lang="lv-LV" dirty="0" smtClean="0"/>
              <a:t>.</a:t>
            </a:r>
            <a:endParaRPr lang="lv-LV" dirty="0" smtClean="0"/>
          </a:p>
          <a:p>
            <a:r>
              <a:rPr lang="lv-LV" dirty="0" smtClean="0"/>
              <a:t>Noformējot elektronisko vēstuli, nedrīkst ignorēt aili </a:t>
            </a:r>
            <a:r>
              <a:rPr lang="lv-LV" i="1" dirty="0" err="1" smtClean="0"/>
              <a:t>Subject</a:t>
            </a:r>
            <a:r>
              <a:rPr lang="lv-LV" i="1" dirty="0" smtClean="0"/>
              <a:t> </a:t>
            </a:r>
            <a:r>
              <a:rPr lang="lv-LV" dirty="0" smtClean="0"/>
              <a:t>jeb </a:t>
            </a:r>
            <a:r>
              <a:rPr lang="lv-LV" i="1" dirty="0" smtClean="0"/>
              <a:t>Temats. </a:t>
            </a:r>
            <a:r>
              <a:rPr lang="lv-LV" dirty="0" smtClean="0"/>
              <a:t>Šajā ailē pēc iespējas precīzāk un īsāk jāformulē vēstules saturs, Tas saņēmējam palīdz ātri orientēties un saprast, par ko ir rakstīts vēstulē, un ienākošās vēstules sakārtot pēc to svarīguma</a:t>
            </a:r>
            <a:r>
              <a:rPr lang="lv-LV" dirty="0" smtClean="0"/>
              <a:t>.</a:t>
            </a:r>
            <a:endParaRPr lang="lv-LV" dirty="0" smtClean="0"/>
          </a:p>
        </p:txBody>
      </p:sp>
      <p:sp>
        <p:nvSpPr>
          <p:cNvPr id="4" name="Slaida numura vietturis 3"/>
          <p:cNvSpPr>
            <a:spLocks noGrp="1"/>
          </p:cNvSpPr>
          <p:nvPr>
            <p:ph type="sldNum" sz="quarter" idx="15"/>
          </p:nvPr>
        </p:nvSpPr>
        <p:spPr/>
        <p:txBody>
          <a:bodyPr/>
          <a:lstStyle/>
          <a:p>
            <a:fld id="{93A05C01-84EC-4EB1-91EB-68166994A620}" type="slidenum">
              <a:rPr lang="lv-LV" smtClean="0"/>
              <a:pPr/>
              <a:t>27</a:t>
            </a:fld>
            <a:endParaRPr lang="lv-LV"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116632"/>
            <a:ext cx="7467600" cy="6741368"/>
          </a:xfrm>
        </p:spPr>
        <p:txBody>
          <a:bodyPr>
            <a:normAutofit fontScale="85000" lnSpcReduction="10000"/>
          </a:bodyPr>
          <a:lstStyle/>
          <a:p>
            <a:pPr>
              <a:buNone/>
            </a:pPr>
            <a:r>
              <a:rPr lang="lv-LV" dirty="0" err="1" smtClean="0"/>
              <a:t>Virginia</a:t>
            </a:r>
            <a:r>
              <a:rPr lang="lv-LV" dirty="0" smtClean="0"/>
              <a:t> </a:t>
            </a:r>
            <a:r>
              <a:rPr lang="lv-LV" dirty="0" err="1" smtClean="0"/>
              <a:t>Shea</a:t>
            </a:r>
            <a:r>
              <a:rPr lang="lv-LV" dirty="0" smtClean="0"/>
              <a:t>, kas raksta par </a:t>
            </a:r>
            <a:r>
              <a:rPr lang="lv-LV" dirty="0" smtClean="0">
                <a:solidFill>
                  <a:schemeClr val="accent1">
                    <a:lumMod val="75000"/>
                  </a:schemeClr>
                </a:solidFill>
              </a:rPr>
              <a:t>tīkla etiķeti</a:t>
            </a:r>
            <a:r>
              <a:rPr lang="lv-LV" dirty="0" smtClean="0"/>
              <a:t>, ir </a:t>
            </a:r>
            <a:r>
              <a:rPr lang="lv-LV" dirty="0" smtClean="0"/>
              <a:t>formulējusi</a:t>
            </a:r>
          </a:p>
          <a:p>
            <a:pPr>
              <a:buNone/>
            </a:pPr>
            <a:r>
              <a:rPr lang="lv-LV" dirty="0" smtClean="0"/>
              <a:t>vairākus </a:t>
            </a:r>
            <a:r>
              <a:rPr lang="lv-LV" dirty="0" smtClean="0">
                <a:solidFill>
                  <a:schemeClr val="accent1">
                    <a:lumMod val="75000"/>
                  </a:schemeClr>
                </a:solidFill>
              </a:rPr>
              <a:t>principus</a:t>
            </a:r>
            <a:r>
              <a:rPr lang="lv-LV" dirty="0" smtClean="0"/>
              <a:t>, kuri jāievēro tīklā. Lūk, daži no tiem: </a:t>
            </a:r>
          </a:p>
          <a:p>
            <a:pPr lvl="0"/>
            <a:r>
              <a:rPr lang="lv-LV" i="1" dirty="0" smtClean="0">
                <a:solidFill>
                  <a:schemeClr val="accent1">
                    <a:lumMod val="75000"/>
                  </a:schemeClr>
                </a:solidFill>
              </a:rPr>
              <a:t>Cilvēciskuma un zelta morāles princips</a:t>
            </a:r>
            <a:r>
              <a:rPr lang="lv-LV" dirty="0" smtClean="0"/>
              <a:t>. Nereti cilvēki tīklā uzvedas nekulturāli vai rupji, īpaši, ja rakstītais ir anonīms.</a:t>
            </a:r>
          </a:p>
          <a:p>
            <a:pPr lvl="0"/>
            <a:r>
              <a:rPr lang="lv-LV" dirty="0" smtClean="0"/>
              <a:t>Tīklā ir svarīgi ievērot tos pašus </a:t>
            </a:r>
            <a:r>
              <a:rPr lang="lv-LV" i="1" dirty="0" smtClean="0">
                <a:solidFill>
                  <a:schemeClr val="accent1">
                    <a:lumMod val="75000"/>
                  </a:schemeClr>
                </a:solidFill>
              </a:rPr>
              <a:t>uzvedības standartus</a:t>
            </a:r>
            <a:r>
              <a:rPr lang="lv-LV" dirty="0" smtClean="0"/>
              <a:t>, ko dzīvē. Protams, uzvedības noteikumi tīklā mēdz būt nedaudz atšķirīgi, bet to nozīme nemainās.</a:t>
            </a:r>
          </a:p>
          <a:p>
            <a:pPr lvl="0"/>
            <a:r>
              <a:rPr lang="lv-LV" i="1" dirty="0" smtClean="0">
                <a:solidFill>
                  <a:schemeClr val="accent1">
                    <a:lumMod val="75000"/>
                  </a:schemeClr>
                </a:solidFill>
              </a:rPr>
              <a:t>Citu cilvēku laika respektēšana</a:t>
            </a:r>
            <a:r>
              <a:rPr lang="lv-LV" dirty="0" smtClean="0"/>
              <a:t>. Pirms nosūtīt elektronisko vēstuli, jāpārliecinās, vai tā nav veltīga sava un citu cilvēku laika tērēšana un vai vēstules nosūtīšana </a:t>
            </a:r>
            <a:r>
              <a:rPr lang="lv-LV" dirty="0" err="1" smtClean="0"/>
              <a:t>patiešam</a:t>
            </a:r>
            <a:r>
              <a:rPr lang="lv-LV" dirty="0" smtClean="0"/>
              <a:t> ir nepieciešama.</a:t>
            </a:r>
          </a:p>
          <a:p>
            <a:pPr lvl="0"/>
            <a:r>
              <a:rPr lang="lv-LV" i="1" dirty="0" smtClean="0">
                <a:solidFill>
                  <a:schemeClr val="accent1">
                    <a:lumMod val="75000"/>
                  </a:schemeClr>
                </a:solidFill>
              </a:rPr>
              <a:t>Loģika, saprotamība un pieklājība. </a:t>
            </a:r>
            <a:r>
              <a:rPr lang="lv-LV" dirty="0" smtClean="0"/>
              <a:t>Tīklā cilvēku vērtē nevis pēc apģērba, vecuma, ādas krāsas vai svara, bet pēc rakstīšanas kvalitātes. Svarīga ir ne tikai stila, bet arī pareizrakstības ievērošana.</a:t>
            </a:r>
          </a:p>
          <a:p>
            <a:pPr lvl="0"/>
            <a:r>
              <a:rPr lang="lv-LV" i="1" dirty="0" smtClean="0">
                <a:solidFill>
                  <a:schemeClr val="accent1">
                    <a:lumMod val="75000"/>
                  </a:schemeClr>
                </a:solidFill>
              </a:rPr>
              <a:t>Cilvēka privātās dzīves respektēšana un laika atšķirību ievērošana. </a:t>
            </a:r>
            <a:r>
              <a:rPr lang="lv-LV" dirty="0" smtClean="0"/>
              <a:t>Sūtot elektronisko pastu, tāpat kā zvanot vai sūtot faksu, ir jāievēro laika ierobežojumi un atšķirības.</a:t>
            </a:r>
          </a:p>
          <a:p>
            <a:pPr lvl="0"/>
            <a:r>
              <a:rPr lang="lv-LV" i="1" dirty="0" smtClean="0">
                <a:solidFill>
                  <a:schemeClr val="accent1">
                    <a:lumMod val="75000"/>
                  </a:schemeClr>
                </a:solidFill>
              </a:rPr>
              <a:t>Kļūdu piedošana</a:t>
            </a:r>
            <a:r>
              <a:rPr lang="lv-LV" dirty="0" smtClean="0"/>
              <a:t>. Cilvēki, īpaši tie, kuri internetu tikai apgūst, nereti pieļauj dažādas kļūdas. Ja uz kļūdām patiešām nepieciešams norādīt, tas jādara delikāti.</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28</a:t>
            </a:fld>
            <a:endParaRPr lang="lv-LV"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ru-RU" dirty="0" err="1" smtClean="0"/>
              <a:t>Papildus</a:t>
            </a:r>
            <a:r>
              <a:rPr lang="ru-RU" dirty="0" smtClean="0"/>
              <a:t> </a:t>
            </a:r>
            <a:r>
              <a:rPr lang="ru-RU" dirty="0" err="1" smtClean="0"/>
              <a:t>standarta</a:t>
            </a:r>
            <a:r>
              <a:rPr lang="ru-RU" dirty="0" smtClean="0"/>
              <a:t> </a:t>
            </a:r>
            <a:r>
              <a:rPr lang="ru-RU" dirty="0" err="1" smtClean="0"/>
              <a:t>etiķetes</a:t>
            </a:r>
            <a:r>
              <a:rPr lang="ru-RU" dirty="0" smtClean="0"/>
              <a:t> </a:t>
            </a:r>
            <a:r>
              <a:rPr lang="ru-RU" dirty="0" err="1" smtClean="0"/>
              <a:t>prasībām</a:t>
            </a:r>
            <a:r>
              <a:rPr lang="ru-RU" dirty="0" smtClean="0"/>
              <a:t> </a:t>
            </a:r>
            <a:r>
              <a:rPr lang="ru-RU" dirty="0" err="1" smtClean="0"/>
              <a:t>atsevišķas</a:t>
            </a:r>
            <a:r>
              <a:rPr lang="ru-RU" dirty="0" smtClean="0"/>
              <a:t> </a:t>
            </a:r>
            <a:r>
              <a:rPr lang="ru-RU" dirty="0" err="1" smtClean="0"/>
              <a:t>organizācijas</a:t>
            </a:r>
            <a:r>
              <a:rPr lang="ru-RU" dirty="0" smtClean="0"/>
              <a:t> </a:t>
            </a:r>
            <a:r>
              <a:rPr lang="ru-RU" dirty="0" err="1" smtClean="0"/>
              <a:t>un</a:t>
            </a:r>
            <a:r>
              <a:rPr lang="ru-RU" dirty="0" smtClean="0"/>
              <a:t> </a:t>
            </a:r>
            <a:r>
              <a:rPr lang="ru-RU" dirty="0" err="1" smtClean="0"/>
              <a:t>uzņēmumi</a:t>
            </a:r>
            <a:r>
              <a:rPr lang="ru-RU" dirty="0" smtClean="0"/>
              <a:t> </a:t>
            </a:r>
            <a:r>
              <a:rPr lang="ru-RU" dirty="0" err="1" smtClean="0"/>
              <a:t>ir</a:t>
            </a:r>
            <a:r>
              <a:rPr lang="ru-RU" dirty="0" smtClean="0"/>
              <a:t> </a:t>
            </a:r>
            <a:r>
              <a:rPr lang="ru-RU" dirty="0" err="1" smtClean="0"/>
              <a:t>izveidojuši</a:t>
            </a:r>
            <a:r>
              <a:rPr lang="ru-RU" dirty="0" smtClean="0"/>
              <a:t> </a:t>
            </a:r>
            <a:r>
              <a:rPr lang="ru-RU" dirty="0" err="1" smtClean="0"/>
              <a:t>savu</a:t>
            </a:r>
            <a:r>
              <a:rPr lang="ru-RU" dirty="0" smtClean="0"/>
              <a:t> </a:t>
            </a:r>
            <a:r>
              <a:rPr lang="ru-RU" i="1" dirty="0" err="1" smtClean="0">
                <a:solidFill>
                  <a:schemeClr val="accent1">
                    <a:lumMod val="75000"/>
                  </a:schemeClr>
                </a:solidFill>
              </a:rPr>
              <a:t>koncepciju</a:t>
            </a:r>
            <a:r>
              <a:rPr lang="ru-RU" dirty="0" smtClean="0"/>
              <a:t> </a:t>
            </a:r>
            <a:r>
              <a:rPr lang="ru-RU" dirty="0" err="1" smtClean="0"/>
              <a:t>un</a:t>
            </a:r>
            <a:r>
              <a:rPr lang="ru-RU" dirty="0" smtClean="0"/>
              <a:t> </a:t>
            </a:r>
            <a:r>
              <a:rPr lang="ru-RU" dirty="0" err="1" smtClean="0"/>
              <a:t>principus</a:t>
            </a:r>
            <a:r>
              <a:rPr lang="ru-RU" dirty="0" smtClean="0"/>
              <a:t> </a:t>
            </a:r>
            <a:r>
              <a:rPr lang="ru-RU" dirty="0" err="1" smtClean="0"/>
              <a:t>interneta</a:t>
            </a:r>
            <a:r>
              <a:rPr lang="ru-RU" dirty="0" smtClean="0"/>
              <a:t> </a:t>
            </a:r>
            <a:r>
              <a:rPr lang="ru-RU" dirty="0" err="1" smtClean="0"/>
              <a:t>lietošanai</a:t>
            </a:r>
            <a:r>
              <a:rPr lang="ru-RU" dirty="0" smtClean="0"/>
              <a:t> </a:t>
            </a:r>
            <a:r>
              <a:rPr lang="ru-RU" dirty="0" err="1" smtClean="0"/>
              <a:t>un</a:t>
            </a:r>
            <a:r>
              <a:rPr lang="ru-RU" dirty="0" smtClean="0"/>
              <a:t> </a:t>
            </a:r>
            <a:r>
              <a:rPr lang="ru-RU" dirty="0" err="1" smtClean="0"/>
              <a:t>elektroniskā</a:t>
            </a:r>
            <a:r>
              <a:rPr lang="ru-RU" dirty="0" smtClean="0"/>
              <a:t> </a:t>
            </a:r>
            <a:r>
              <a:rPr lang="ru-RU" dirty="0" err="1" smtClean="0"/>
              <a:t>pasta</a:t>
            </a:r>
            <a:r>
              <a:rPr lang="ru-RU" dirty="0" smtClean="0"/>
              <a:t> </a:t>
            </a:r>
            <a:r>
              <a:rPr lang="ru-RU" dirty="0" err="1" smtClean="0"/>
              <a:t>sūtīšanai</a:t>
            </a:r>
            <a:r>
              <a:rPr lang="ru-RU" dirty="0" smtClean="0"/>
              <a:t>. </a:t>
            </a:r>
            <a:r>
              <a:rPr lang="ru-RU" dirty="0" err="1" smtClean="0"/>
              <a:t>Elektroniskā</a:t>
            </a:r>
            <a:r>
              <a:rPr lang="ru-RU" dirty="0" smtClean="0"/>
              <a:t> </a:t>
            </a:r>
            <a:r>
              <a:rPr lang="ru-RU" dirty="0" err="1" smtClean="0"/>
              <a:t>saziņa</a:t>
            </a:r>
            <a:r>
              <a:rPr lang="ru-RU" dirty="0" smtClean="0"/>
              <a:t> </a:t>
            </a:r>
            <a:r>
              <a:rPr lang="ru-RU" dirty="0" err="1" smtClean="0"/>
              <a:t>tiek</a:t>
            </a:r>
            <a:r>
              <a:rPr lang="ru-RU" dirty="0" smtClean="0"/>
              <a:t> </a:t>
            </a:r>
            <a:r>
              <a:rPr lang="ru-RU" dirty="0" err="1" smtClean="0"/>
              <a:t>kontrolēta</a:t>
            </a:r>
            <a:r>
              <a:rPr lang="ru-RU" dirty="0" smtClean="0"/>
              <a:t> </a:t>
            </a:r>
            <a:r>
              <a:rPr lang="ru-RU" dirty="0" err="1" smtClean="0"/>
              <a:t>un</a:t>
            </a:r>
            <a:r>
              <a:rPr lang="ru-RU" dirty="0" smtClean="0"/>
              <a:t> </a:t>
            </a:r>
            <a:r>
              <a:rPr lang="ru-RU" dirty="0" err="1" smtClean="0"/>
              <a:t>darbavietā</a:t>
            </a:r>
            <a:r>
              <a:rPr lang="ru-RU" dirty="0" smtClean="0"/>
              <a:t> </a:t>
            </a:r>
            <a:r>
              <a:rPr lang="ru-RU" dirty="0" err="1" smtClean="0"/>
              <a:t>pieļaujama</a:t>
            </a:r>
            <a:r>
              <a:rPr lang="ru-RU" dirty="0" smtClean="0"/>
              <a:t> </a:t>
            </a:r>
            <a:r>
              <a:rPr lang="ru-RU" dirty="0" err="1" smtClean="0"/>
              <a:t>tikai</a:t>
            </a:r>
            <a:r>
              <a:rPr lang="ru-RU" dirty="0" smtClean="0"/>
              <a:t> </a:t>
            </a:r>
            <a:r>
              <a:rPr lang="ru-RU" dirty="0" err="1" smtClean="0"/>
              <a:t>darba</a:t>
            </a:r>
            <a:r>
              <a:rPr lang="ru-RU" dirty="0" smtClean="0"/>
              <a:t> </a:t>
            </a:r>
            <a:r>
              <a:rPr lang="ru-RU" dirty="0" err="1" smtClean="0"/>
              <a:t>vajadzībām</a:t>
            </a:r>
            <a:r>
              <a:rPr lang="ru-RU" dirty="0" smtClean="0"/>
              <a:t>. </a:t>
            </a:r>
            <a:r>
              <a:rPr lang="ru-RU" dirty="0" err="1" smtClean="0"/>
              <a:t>Bieži</a:t>
            </a:r>
            <a:r>
              <a:rPr lang="ru-RU" dirty="0" smtClean="0"/>
              <a:t> </a:t>
            </a:r>
            <a:r>
              <a:rPr lang="ru-RU" dirty="0" err="1" smtClean="0"/>
              <a:t>vien</a:t>
            </a:r>
            <a:r>
              <a:rPr lang="ru-RU" dirty="0" smtClean="0"/>
              <a:t> </a:t>
            </a:r>
            <a:r>
              <a:rPr lang="ru-RU" dirty="0" err="1" smtClean="0"/>
              <a:t>tīkla</a:t>
            </a:r>
            <a:r>
              <a:rPr lang="ru-RU" dirty="0" smtClean="0"/>
              <a:t> </a:t>
            </a:r>
            <a:r>
              <a:rPr lang="ru-RU" dirty="0" err="1" smtClean="0"/>
              <a:t>lietošanas</a:t>
            </a:r>
            <a:r>
              <a:rPr lang="ru-RU" dirty="0" smtClean="0"/>
              <a:t> </a:t>
            </a:r>
            <a:r>
              <a:rPr lang="ru-RU" dirty="0" err="1" smtClean="0"/>
              <a:t>noteikumus</a:t>
            </a:r>
            <a:r>
              <a:rPr lang="ru-RU" dirty="0" smtClean="0"/>
              <a:t> </a:t>
            </a:r>
            <a:r>
              <a:rPr lang="ru-RU" dirty="0" err="1" smtClean="0"/>
              <a:t>reglamentē</a:t>
            </a:r>
            <a:r>
              <a:rPr lang="ru-RU" dirty="0" smtClean="0"/>
              <a:t> </a:t>
            </a:r>
            <a:r>
              <a:rPr lang="ru-RU" dirty="0" err="1" smtClean="0"/>
              <a:t>iekšējās</a:t>
            </a:r>
            <a:r>
              <a:rPr lang="ru-RU" dirty="0" smtClean="0"/>
              <a:t> </a:t>
            </a:r>
            <a:r>
              <a:rPr lang="ru-RU" dirty="0" err="1" smtClean="0"/>
              <a:t>kārtības</a:t>
            </a:r>
            <a:r>
              <a:rPr lang="ru-RU" dirty="0" smtClean="0"/>
              <a:t> </a:t>
            </a:r>
            <a:r>
              <a:rPr lang="ru-RU" dirty="0" err="1" smtClean="0"/>
              <a:t>noteikumi</a:t>
            </a:r>
            <a:r>
              <a:rPr lang="ru-RU" dirty="0" smtClean="0"/>
              <a:t>. </a:t>
            </a:r>
            <a:r>
              <a:rPr lang="ru-RU" dirty="0" err="1" smtClean="0"/>
              <a:t>Elektroniskajām</a:t>
            </a:r>
            <a:r>
              <a:rPr lang="ru-RU" dirty="0" smtClean="0"/>
              <a:t> </a:t>
            </a:r>
            <a:r>
              <a:rPr lang="ru-RU" dirty="0" err="1" smtClean="0"/>
              <a:t>vēstulēm</a:t>
            </a:r>
            <a:r>
              <a:rPr lang="ru-RU" dirty="0" smtClean="0"/>
              <a:t> </a:t>
            </a:r>
            <a:r>
              <a:rPr lang="ru-RU" dirty="0" err="1" smtClean="0"/>
              <a:t>parasti</a:t>
            </a:r>
            <a:r>
              <a:rPr lang="ru-RU" dirty="0" smtClean="0"/>
              <a:t> </a:t>
            </a:r>
            <a:r>
              <a:rPr lang="ru-RU" dirty="0" err="1" smtClean="0"/>
              <a:t>ir</a:t>
            </a:r>
            <a:r>
              <a:rPr lang="ru-RU" dirty="0" smtClean="0"/>
              <a:t> </a:t>
            </a:r>
            <a:r>
              <a:rPr lang="ru-RU" dirty="0" err="1" smtClean="0"/>
              <a:t>noteikts</a:t>
            </a:r>
            <a:r>
              <a:rPr lang="ru-RU" dirty="0" smtClean="0"/>
              <a:t> </a:t>
            </a:r>
            <a:r>
              <a:rPr lang="ru-RU" dirty="0" err="1" smtClean="0"/>
              <a:t>formāts</a:t>
            </a:r>
            <a:r>
              <a:rPr lang="ru-RU" dirty="0" smtClean="0"/>
              <a:t> , </a:t>
            </a:r>
            <a:r>
              <a:rPr lang="ru-RU" dirty="0" err="1" smtClean="0"/>
              <a:t>un</a:t>
            </a:r>
            <a:r>
              <a:rPr lang="ru-RU" dirty="0" smtClean="0"/>
              <a:t> </a:t>
            </a:r>
            <a:r>
              <a:rPr lang="ru-RU" dirty="0" err="1" smtClean="0"/>
              <a:t>tajās</a:t>
            </a:r>
            <a:r>
              <a:rPr lang="ru-RU" dirty="0" smtClean="0"/>
              <a:t> </a:t>
            </a:r>
            <a:r>
              <a:rPr lang="ru-RU" dirty="0" err="1" smtClean="0"/>
              <a:t>ir</a:t>
            </a:r>
            <a:r>
              <a:rPr lang="ru-RU" dirty="0" smtClean="0"/>
              <a:t> </a:t>
            </a:r>
            <a:r>
              <a:rPr lang="ru-RU" dirty="0" err="1" smtClean="0"/>
              <a:t>iekļautas</a:t>
            </a:r>
            <a:r>
              <a:rPr lang="ru-RU" dirty="0" smtClean="0"/>
              <a:t> </a:t>
            </a:r>
            <a:r>
              <a:rPr lang="ru-RU" dirty="0" err="1" smtClean="0"/>
              <a:t>ziņas</a:t>
            </a:r>
            <a:r>
              <a:rPr lang="ru-RU" dirty="0" smtClean="0"/>
              <a:t> </a:t>
            </a:r>
            <a:r>
              <a:rPr lang="ru-RU" dirty="0" err="1" smtClean="0"/>
              <a:t>par</a:t>
            </a:r>
            <a:r>
              <a:rPr lang="ru-RU" dirty="0" smtClean="0"/>
              <a:t> </a:t>
            </a:r>
            <a:r>
              <a:rPr lang="ru-RU" dirty="0" err="1" smtClean="0"/>
              <a:t>uzņēmumu</a:t>
            </a:r>
            <a:r>
              <a:rPr lang="ru-RU" dirty="0" smtClean="0"/>
              <a:t> </a:t>
            </a:r>
            <a:r>
              <a:rPr lang="ru-RU" dirty="0" err="1" smtClean="0"/>
              <a:t>vai</a:t>
            </a:r>
            <a:r>
              <a:rPr lang="ru-RU" dirty="0" smtClean="0"/>
              <a:t> </a:t>
            </a:r>
            <a:r>
              <a:rPr lang="ru-RU" dirty="0" err="1" smtClean="0"/>
              <a:t>darbinieku</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29</a:t>
            </a:fld>
            <a:endParaRPr lang="lv-LV"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260648"/>
            <a:ext cx="7467600" cy="6213304"/>
          </a:xfrm>
        </p:spPr>
        <p:txBody>
          <a:bodyPr>
            <a:normAutofit fontScale="92500" lnSpcReduction="20000"/>
          </a:bodyPr>
          <a:lstStyle/>
          <a:p>
            <a:pPr>
              <a:buNone/>
            </a:pPr>
            <a:r>
              <a:rPr lang="lv-LV" dirty="0" smtClean="0"/>
              <a:t>Ir vairāki etiķetes veidi:</a:t>
            </a:r>
          </a:p>
          <a:p>
            <a:pPr lvl="0"/>
            <a:r>
              <a:rPr lang="lv-LV" b="1" i="1" dirty="0" smtClean="0">
                <a:solidFill>
                  <a:schemeClr val="accent1">
                    <a:lumMod val="75000"/>
                  </a:schemeClr>
                </a:solidFill>
              </a:rPr>
              <a:t>Diplomātiskā protokola norma </a:t>
            </a:r>
            <a:r>
              <a:rPr lang="lv-LV" dirty="0" smtClean="0"/>
              <a:t>– ar stingri ierobežotu un ceremoniālu raksturu – šīs prasības ir ļoti būtiskas un nozīmīgas;</a:t>
            </a:r>
          </a:p>
          <a:p>
            <a:pPr lvl="0"/>
            <a:r>
              <a:rPr lang="lv-LV" b="1" i="1" dirty="0" smtClean="0">
                <a:solidFill>
                  <a:schemeClr val="accent1">
                    <a:lumMod val="75000"/>
                  </a:schemeClr>
                </a:solidFill>
              </a:rPr>
              <a:t>Ikdienas etiķete </a:t>
            </a:r>
            <a:r>
              <a:rPr lang="lv-LV" dirty="0" smtClean="0"/>
              <a:t>– tā drīkst būt brīvāka, atraisītāka un pieļauj dažādus uzvedības variantus;</a:t>
            </a:r>
          </a:p>
          <a:p>
            <a:pPr lvl="0"/>
            <a:r>
              <a:rPr lang="lv-LV" b="1" i="1" dirty="0" smtClean="0">
                <a:solidFill>
                  <a:schemeClr val="accent1">
                    <a:lumMod val="75000"/>
                  </a:schemeClr>
                </a:solidFill>
              </a:rPr>
              <a:t>Viesmīlības etiķete</a:t>
            </a:r>
            <a:r>
              <a:rPr lang="lv-LV" b="1" dirty="0" smtClean="0">
                <a:solidFill>
                  <a:schemeClr val="accent1">
                    <a:lumMod val="75000"/>
                  </a:schemeClr>
                </a:solidFill>
              </a:rPr>
              <a:t> </a:t>
            </a:r>
            <a:r>
              <a:rPr lang="lv-LV" dirty="0" smtClean="0"/>
              <a:t>– jau prasa stingrāku etiķetes normu ievērošanu viesu uzņemšanā un pieņemšanās;</a:t>
            </a:r>
          </a:p>
          <a:p>
            <a:pPr lvl="0"/>
            <a:r>
              <a:rPr lang="lv-LV" b="1" i="1" dirty="0" smtClean="0">
                <a:solidFill>
                  <a:schemeClr val="accent1">
                    <a:lumMod val="75000"/>
                  </a:schemeClr>
                </a:solidFill>
              </a:rPr>
              <a:t>Svētku etiķete</a:t>
            </a:r>
            <a:r>
              <a:rPr lang="lv-LV" b="1" dirty="0" smtClean="0">
                <a:solidFill>
                  <a:schemeClr val="accent1">
                    <a:lumMod val="75000"/>
                  </a:schemeClr>
                </a:solidFill>
              </a:rPr>
              <a:t> </a:t>
            </a:r>
            <a:r>
              <a:rPr lang="lv-LV" dirty="0" smtClean="0"/>
              <a:t>– tā uz laiku atceļ ikdienā pieņemtās un akceptētās normas un uzvedības standartus.</a:t>
            </a:r>
          </a:p>
          <a:p>
            <a:pPr lvl="0"/>
            <a:r>
              <a:rPr lang="lv-LV" b="1" i="1" dirty="0" smtClean="0">
                <a:solidFill>
                  <a:schemeClr val="accent1">
                    <a:lumMod val="75000"/>
                  </a:schemeClr>
                </a:solidFill>
              </a:rPr>
              <a:t>Galma etiķete</a:t>
            </a:r>
            <a:r>
              <a:rPr lang="lv-LV" b="1" dirty="0" smtClean="0">
                <a:solidFill>
                  <a:schemeClr val="accent1">
                    <a:lumMod val="75000"/>
                  </a:schemeClr>
                </a:solidFill>
              </a:rPr>
              <a:t> </a:t>
            </a:r>
            <a:r>
              <a:rPr lang="lv-LV" dirty="0" smtClean="0"/>
              <a:t>– darbības vieta ir monarhu galmi un tiem pieņemts rituālu aranžējums;</a:t>
            </a:r>
          </a:p>
          <a:p>
            <a:pPr lvl="0"/>
            <a:r>
              <a:rPr lang="lv-LV" b="1" i="1" dirty="0" smtClean="0">
                <a:solidFill>
                  <a:schemeClr val="accent1">
                    <a:lumMod val="75000"/>
                  </a:schemeClr>
                </a:solidFill>
              </a:rPr>
              <a:t>Militārā etiķete</a:t>
            </a:r>
            <a:r>
              <a:rPr lang="lv-LV" b="1" dirty="0" smtClean="0">
                <a:solidFill>
                  <a:schemeClr val="accent1">
                    <a:lumMod val="75000"/>
                  </a:schemeClr>
                </a:solidFill>
              </a:rPr>
              <a:t> </a:t>
            </a:r>
            <a:r>
              <a:rPr lang="lv-LV" dirty="0" smtClean="0"/>
              <a:t>– rezumē militāristu uzvedības noteikumus visās to darbības sfērās;</a:t>
            </a:r>
          </a:p>
          <a:p>
            <a:pPr lvl="0"/>
            <a:r>
              <a:rPr lang="lv-LV" b="1" i="1" dirty="0" smtClean="0">
                <a:solidFill>
                  <a:schemeClr val="accent1">
                    <a:lumMod val="75000"/>
                  </a:schemeClr>
                </a:solidFill>
              </a:rPr>
              <a:t>Literārā etiķete</a:t>
            </a:r>
            <a:r>
              <a:rPr lang="lv-LV" b="1" dirty="0" smtClean="0">
                <a:solidFill>
                  <a:schemeClr val="accent1">
                    <a:lumMod val="75000"/>
                  </a:schemeClr>
                </a:solidFill>
              </a:rPr>
              <a:t> </a:t>
            </a:r>
            <a:r>
              <a:rPr lang="lv-LV" dirty="0" smtClean="0"/>
              <a:t>– mūsdienās ir zaudējusi savu kādreizējo nozīmi, lai arī vēsturiskā aspektā tā joprojām tiek respektēta;</a:t>
            </a:r>
          </a:p>
          <a:p>
            <a:r>
              <a:rPr lang="ru-RU" b="1" i="1" dirty="0" smtClean="0">
                <a:solidFill>
                  <a:schemeClr val="accent1">
                    <a:lumMod val="75000"/>
                  </a:schemeClr>
                </a:solidFill>
              </a:rPr>
              <a:t>Lietišķā jeb biznesa etiķete </a:t>
            </a:r>
            <a:r>
              <a:rPr lang="ru-RU" dirty="0" smtClean="0"/>
              <a:t>– nosaka darījumu cilvēku īpašos uzvedības noteikumus.</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a:t>
            </a:fld>
            <a:endParaRPr lang="lv-LV"/>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Vizītkartes</a:t>
            </a:r>
            <a:endParaRPr lang="lv-LV" dirty="0"/>
          </a:p>
        </p:txBody>
      </p:sp>
      <p:sp>
        <p:nvSpPr>
          <p:cNvPr id="3" name="Satura vietturis 2"/>
          <p:cNvSpPr>
            <a:spLocks noGrp="1"/>
          </p:cNvSpPr>
          <p:nvPr>
            <p:ph sz="quarter" idx="1"/>
          </p:nvPr>
        </p:nvSpPr>
        <p:spPr/>
        <p:txBody>
          <a:bodyPr/>
          <a:lstStyle/>
          <a:p>
            <a:r>
              <a:rPr lang="lv-LV" dirty="0" smtClean="0"/>
              <a:t>Vizītkartes prezentācija ir nozīmīga biznesa etiķetes sastāvdaļa. Vizītkartē ir rakstīts personas vārds, uzvārds, ieņemamais amats, uzņēmuma koordinātas un informācija par kontaktu iespējām. Vizītkartes izmērs parasti ir </a:t>
            </a:r>
            <a:r>
              <a:rPr lang="lv-LV" dirty="0" smtClean="0">
                <a:solidFill>
                  <a:schemeClr val="accent1">
                    <a:lumMod val="75000"/>
                  </a:schemeClr>
                </a:solidFill>
              </a:rPr>
              <a:t>10 X 5 cm</a:t>
            </a:r>
            <a:r>
              <a:rPr lang="lv-LV" dirty="0" smtClean="0"/>
              <a:t>. Vizītkaršu krāsa un izskats mēdz nedaudz atšķirties, taču to veidošanā jāievēro noteikti pamatprincipi.</a:t>
            </a:r>
          </a:p>
          <a:p>
            <a:r>
              <a:rPr lang="ru-RU" dirty="0" err="1" smtClean="0"/>
              <a:t>Vizītkartes</a:t>
            </a:r>
            <a:r>
              <a:rPr lang="ru-RU" dirty="0" smtClean="0"/>
              <a:t> </a:t>
            </a:r>
            <a:r>
              <a:rPr lang="ru-RU" dirty="0" err="1" smtClean="0"/>
              <a:t>var</a:t>
            </a:r>
            <a:r>
              <a:rPr lang="ru-RU" dirty="0" smtClean="0"/>
              <a:t> </a:t>
            </a:r>
            <a:r>
              <a:rPr lang="ru-RU" dirty="0" err="1" smtClean="0"/>
              <a:t>iedalīt</a:t>
            </a:r>
            <a:r>
              <a:rPr lang="ru-RU" dirty="0" smtClean="0"/>
              <a:t> </a:t>
            </a:r>
            <a:r>
              <a:rPr lang="ru-RU" i="1" dirty="0" err="1" smtClean="0">
                <a:solidFill>
                  <a:schemeClr val="accent1">
                    <a:lumMod val="75000"/>
                  </a:schemeClr>
                </a:solidFill>
              </a:rPr>
              <a:t>biznesa</a:t>
            </a:r>
            <a:r>
              <a:rPr lang="ru-RU" i="1" dirty="0" smtClean="0">
                <a:solidFill>
                  <a:schemeClr val="accent1">
                    <a:lumMod val="75000"/>
                  </a:schemeClr>
                </a:solidFill>
              </a:rPr>
              <a:t>, </a:t>
            </a:r>
            <a:r>
              <a:rPr lang="ru-RU" i="1" dirty="0" err="1" smtClean="0">
                <a:solidFill>
                  <a:schemeClr val="accent1">
                    <a:lumMod val="75000"/>
                  </a:schemeClr>
                </a:solidFill>
              </a:rPr>
              <a:t>ģimenes</a:t>
            </a:r>
            <a:r>
              <a:rPr lang="ru-RU" i="1" dirty="0" smtClean="0">
                <a:solidFill>
                  <a:schemeClr val="accent1">
                    <a:lumMod val="75000"/>
                  </a:schemeClr>
                </a:solidFill>
              </a:rPr>
              <a:t> </a:t>
            </a:r>
            <a:r>
              <a:rPr lang="ru-RU" dirty="0" err="1" smtClean="0"/>
              <a:t>un</a:t>
            </a:r>
            <a:r>
              <a:rPr lang="ru-RU" dirty="0" smtClean="0"/>
              <a:t> </a:t>
            </a:r>
            <a:r>
              <a:rPr lang="ru-RU" i="1" dirty="0" err="1" smtClean="0">
                <a:solidFill>
                  <a:schemeClr val="accent1">
                    <a:lumMod val="75000"/>
                  </a:schemeClr>
                </a:solidFill>
              </a:rPr>
              <a:t>privātās</a:t>
            </a:r>
            <a:r>
              <a:rPr lang="ru-RU" i="1" dirty="0" smtClean="0">
                <a:solidFill>
                  <a:schemeClr val="accent1">
                    <a:lumMod val="75000"/>
                  </a:schemeClr>
                </a:solidFill>
              </a:rPr>
              <a:t> </a:t>
            </a:r>
            <a:r>
              <a:rPr lang="ru-RU" i="1" dirty="0" err="1" smtClean="0">
                <a:solidFill>
                  <a:schemeClr val="accent1">
                    <a:lumMod val="75000"/>
                  </a:schemeClr>
                </a:solidFill>
              </a:rPr>
              <a:t>vizītkartēs</a:t>
            </a:r>
            <a:r>
              <a:rPr lang="ru-RU" dirty="0" smtClean="0"/>
              <a:t>. </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30</a:t>
            </a:fld>
            <a:endParaRPr lang="lv-LV"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pPr>
              <a:buNone/>
            </a:pPr>
            <a:r>
              <a:rPr lang="lv-LV" b="1" dirty="0" smtClean="0">
                <a:solidFill>
                  <a:schemeClr val="accent1">
                    <a:lumMod val="75000"/>
                  </a:schemeClr>
                </a:solidFill>
              </a:rPr>
              <a:t>Lietas, kas jāievēro privātās </a:t>
            </a:r>
            <a:r>
              <a:rPr lang="lv-LV" b="1" dirty="0" smtClean="0">
                <a:solidFill>
                  <a:schemeClr val="accent1">
                    <a:lumMod val="75000"/>
                  </a:schemeClr>
                </a:solidFill>
              </a:rPr>
              <a:t>iepazīšanās</a:t>
            </a:r>
          </a:p>
          <a:p>
            <a:pPr>
              <a:buNone/>
            </a:pPr>
            <a:r>
              <a:rPr lang="lv-LV" b="1" dirty="0" smtClean="0">
                <a:solidFill>
                  <a:schemeClr val="accent1">
                    <a:lumMod val="75000"/>
                  </a:schemeClr>
                </a:solidFill>
              </a:rPr>
              <a:t>gadījumos</a:t>
            </a:r>
            <a:r>
              <a:rPr lang="lv-LV" b="1" dirty="0" smtClean="0">
                <a:solidFill>
                  <a:schemeClr val="accent1">
                    <a:lumMod val="75000"/>
                  </a:schemeClr>
                </a:solidFill>
              </a:rPr>
              <a:t>:</a:t>
            </a:r>
          </a:p>
          <a:p>
            <a:pPr lvl="0"/>
            <a:r>
              <a:rPr lang="lv-LV" dirty="0" smtClean="0"/>
              <a:t>Sieviete nekad neatstāj savu vizītkarti neprecēta vīrieša mājās;</a:t>
            </a:r>
          </a:p>
          <a:p>
            <a:pPr lvl="0"/>
            <a:r>
              <a:rPr lang="lv-LV" dirty="0" smtClean="0"/>
              <a:t>Precēta pāra mājās viesis atstāj divas vizītkartes;</a:t>
            </a:r>
          </a:p>
          <a:p>
            <a:r>
              <a:rPr lang="ru-RU" dirty="0" err="1" smtClean="0"/>
              <a:t>Pēc</a:t>
            </a:r>
            <a:r>
              <a:rPr lang="ru-RU" dirty="0" smtClean="0"/>
              <a:t> </a:t>
            </a:r>
            <a:r>
              <a:rPr lang="ru-RU" dirty="0" err="1" smtClean="0"/>
              <a:t>iepazīšanās</a:t>
            </a:r>
            <a:r>
              <a:rPr lang="ru-RU" dirty="0" smtClean="0"/>
              <a:t> </a:t>
            </a:r>
            <a:r>
              <a:rPr lang="ru-RU" dirty="0" err="1" smtClean="0"/>
              <a:t>ar</a:t>
            </a:r>
            <a:r>
              <a:rPr lang="ru-RU" dirty="0" smtClean="0"/>
              <a:t> </a:t>
            </a:r>
            <a:r>
              <a:rPr lang="ru-RU" dirty="0" err="1" smtClean="0"/>
              <a:t>sievieti</a:t>
            </a:r>
            <a:r>
              <a:rPr lang="ru-RU" dirty="0" smtClean="0"/>
              <a:t> </a:t>
            </a:r>
            <a:r>
              <a:rPr lang="ru-RU" dirty="0" err="1" smtClean="0"/>
              <a:t>vīrietis</a:t>
            </a:r>
            <a:r>
              <a:rPr lang="ru-RU" dirty="0" smtClean="0"/>
              <a:t> </a:t>
            </a:r>
            <a:r>
              <a:rPr lang="ru-RU" dirty="0" err="1" smtClean="0"/>
              <a:t>sūta</a:t>
            </a:r>
            <a:r>
              <a:rPr lang="ru-RU" dirty="0" smtClean="0"/>
              <a:t> </a:t>
            </a:r>
            <a:r>
              <a:rPr lang="ru-RU" dirty="0" err="1" smtClean="0"/>
              <a:t>savu</a:t>
            </a:r>
            <a:r>
              <a:rPr lang="ru-RU" dirty="0" smtClean="0"/>
              <a:t> </a:t>
            </a:r>
            <a:r>
              <a:rPr lang="ru-RU" dirty="0" err="1" smtClean="0"/>
              <a:t>vizītkarti</a:t>
            </a:r>
            <a:r>
              <a:rPr lang="ru-RU" dirty="0" smtClean="0"/>
              <a:t> </a:t>
            </a:r>
            <a:r>
              <a:rPr lang="ru-RU" dirty="0" err="1" smtClean="0"/>
              <a:t>arī</a:t>
            </a:r>
            <a:r>
              <a:rPr lang="ru-RU" dirty="0" smtClean="0"/>
              <a:t> </a:t>
            </a:r>
            <a:r>
              <a:rPr lang="ru-RU" dirty="0" err="1" smtClean="0"/>
              <a:t>viņas</a:t>
            </a:r>
            <a:r>
              <a:rPr lang="ru-RU" dirty="0" smtClean="0"/>
              <a:t> </a:t>
            </a:r>
            <a:r>
              <a:rPr lang="ru-RU" dirty="0" err="1" smtClean="0"/>
              <a:t>dzīvesbiedram</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31</a:t>
            </a:fld>
            <a:endParaRPr lang="lv-LV"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67544" y="980728"/>
            <a:ext cx="7467600" cy="4873752"/>
          </a:xfrm>
        </p:spPr>
        <p:txBody>
          <a:bodyPr>
            <a:normAutofit lnSpcReduction="10000"/>
          </a:bodyPr>
          <a:lstStyle/>
          <a:p>
            <a:r>
              <a:rPr lang="ru-RU" dirty="0" err="1" smtClean="0"/>
              <a:t>Lai</a:t>
            </a:r>
            <a:r>
              <a:rPr lang="ru-RU" dirty="0" smtClean="0"/>
              <a:t> </a:t>
            </a:r>
            <a:r>
              <a:rPr lang="ru-RU" dirty="0" err="1" smtClean="0"/>
              <a:t>gan</a:t>
            </a:r>
            <a:r>
              <a:rPr lang="ru-RU" dirty="0" smtClean="0"/>
              <a:t> </a:t>
            </a:r>
            <a:r>
              <a:rPr lang="ru-RU" dirty="0" err="1" smtClean="0"/>
              <a:t>biznesa</a:t>
            </a:r>
            <a:r>
              <a:rPr lang="ru-RU" dirty="0" smtClean="0"/>
              <a:t> </a:t>
            </a:r>
            <a:r>
              <a:rPr lang="ru-RU" dirty="0" err="1" smtClean="0"/>
              <a:t>vizītkartes</a:t>
            </a:r>
            <a:r>
              <a:rPr lang="ru-RU" dirty="0" smtClean="0"/>
              <a:t> </a:t>
            </a:r>
            <a:r>
              <a:rPr lang="ru-RU" dirty="0" err="1" smtClean="0"/>
              <a:t>starptautiskajā</a:t>
            </a:r>
            <a:r>
              <a:rPr lang="ru-RU" dirty="0" smtClean="0"/>
              <a:t> </a:t>
            </a:r>
            <a:r>
              <a:rPr lang="ru-RU" dirty="0" err="1" smtClean="0"/>
              <a:t>mērogā</a:t>
            </a:r>
            <a:r>
              <a:rPr lang="ru-RU" dirty="0" smtClean="0"/>
              <a:t> </a:t>
            </a:r>
            <a:r>
              <a:rPr lang="ru-RU" dirty="0" err="1" smtClean="0"/>
              <a:t>tiek</a:t>
            </a:r>
            <a:r>
              <a:rPr lang="ru-RU" dirty="0" smtClean="0"/>
              <a:t> </a:t>
            </a:r>
            <a:r>
              <a:rPr lang="ru-RU" dirty="0" err="1" smtClean="0"/>
              <a:t>veidotas</a:t>
            </a:r>
            <a:r>
              <a:rPr lang="ru-RU" dirty="0" smtClean="0"/>
              <a:t> </a:t>
            </a:r>
            <a:r>
              <a:rPr lang="ru-RU" dirty="0" err="1" smtClean="0"/>
              <a:t>pēc</a:t>
            </a:r>
            <a:r>
              <a:rPr lang="ru-RU" dirty="0" smtClean="0"/>
              <a:t> </a:t>
            </a:r>
            <a:r>
              <a:rPr lang="ru-RU" dirty="0" err="1" smtClean="0"/>
              <a:t>līdzīgiem</a:t>
            </a:r>
            <a:r>
              <a:rPr lang="ru-RU" dirty="0" smtClean="0"/>
              <a:t> </a:t>
            </a:r>
            <a:r>
              <a:rPr lang="ru-RU" dirty="0" err="1" smtClean="0"/>
              <a:t>principiem</a:t>
            </a:r>
            <a:r>
              <a:rPr lang="ru-RU" dirty="0" smtClean="0"/>
              <a:t> </a:t>
            </a:r>
            <a:r>
              <a:rPr lang="ru-RU" dirty="0" err="1" smtClean="0"/>
              <a:t>un</a:t>
            </a:r>
            <a:r>
              <a:rPr lang="ru-RU" dirty="0" smtClean="0"/>
              <a:t> </a:t>
            </a:r>
            <a:r>
              <a:rPr lang="ru-RU" dirty="0" err="1" smtClean="0"/>
              <a:t>satur</a:t>
            </a:r>
            <a:r>
              <a:rPr lang="ru-RU" dirty="0" smtClean="0"/>
              <a:t> </a:t>
            </a:r>
            <a:r>
              <a:rPr lang="ru-RU" dirty="0" err="1" smtClean="0"/>
              <a:t>līdzīgu</a:t>
            </a:r>
            <a:r>
              <a:rPr lang="ru-RU" dirty="0" smtClean="0"/>
              <a:t> </a:t>
            </a:r>
            <a:r>
              <a:rPr lang="ru-RU" dirty="0" err="1" smtClean="0"/>
              <a:t>informāciju</a:t>
            </a:r>
            <a:r>
              <a:rPr lang="ru-RU" dirty="0" smtClean="0"/>
              <a:t>, </a:t>
            </a:r>
            <a:r>
              <a:rPr lang="ru-RU" dirty="0" err="1" smtClean="0"/>
              <a:t>attieksme</a:t>
            </a:r>
            <a:r>
              <a:rPr lang="ru-RU" dirty="0" smtClean="0"/>
              <a:t> </a:t>
            </a:r>
            <a:r>
              <a:rPr lang="ru-RU" dirty="0" err="1" smtClean="0"/>
              <a:t>pret</a:t>
            </a:r>
            <a:r>
              <a:rPr lang="ru-RU" dirty="0" smtClean="0"/>
              <a:t> </a:t>
            </a:r>
            <a:r>
              <a:rPr lang="ru-RU" dirty="0" err="1" smtClean="0"/>
              <a:t>tām</a:t>
            </a:r>
            <a:r>
              <a:rPr lang="ru-RU" dirty="0" smtClean="0"/>
              <a:t> </a:t>
            </a:r>
            <a:r>
              <a:rPr lang="ru-RU" dirty="0" err="1" smtClean="0"/>
              <a:t>ir</a:t>
            </a:r>
            <a:r>
              <a:rPr lang="ru-RU" dirty="0" smtClean="0"/>
              <a:t> </a:t>
            </a:r>
            <a:r>
              <a:rPr lang="ru-RU" dirty="0" err="1" smtClean="0"/>
              <a:t>atšķirīga</a:t>
            </a:r>
            <a:r>
              <a:rPr lang="ru-RU" dirty="0" smtClean="0"/>
              <a:t>. </a:t>
            </a:r>
            <a:r>
              <a:rPr lang="ru-RU" dirty="0" err="1" smtClean="0"/>
              <a:t>Austrumu</a:t>
            </a:r>
            <a:r>
              <a:rPr lang="ru-RU" dirty="0" smtClean="0"/>
              <a:t> </a:t>
            </a:r>
            <a:r>
              <a:rPr lang="ru-RU" dirty="0" err="1" smtClean="0"/>
              <a:t>zemēs</a:t>
            </a:r>
            <a:r>
              <a:rPr lang="ru-RU" dirty="0" smtClean="0"/>
              <a:t>, </a:t>
            </a:r>
            <a:r>
              <a:rPr lang="ru-RU" dirty="0" err="1" smtClean="0"/>
              <a:t>piemēram</a:t>
            </a:r>
            <a:r>
              <a:rPr lang="ru-RU" dirty="0" smtClean="0"/>
              <a:t>, </a:t>
            </a:r>
            <a:r>
              <a:rPr lang="ru-RU" dirty="0" err="1" smtClean="0">
                <a:solidFill>
                  <a:schemeClr val="accent1">
                    <a:lumMod val="75000"/>
                  </a:schemeClr>
                </a:solidFill>
              </a:rPr>
              <a:t>Japānā</a:t>
            </a:r>
            <a:r>
              <a:rPr lang="ru-RU" dirty="0" smtClean="0"/>
              <a:t>, </a:t>
            </a:r>
            <a:r>
              <a:rPr lang="ru-RU" dirty="0" err="1" smtClean="0"/>
              <a:t>vizītkaršu</a:t>
            </a:r>
            <a:r>
              <a:rPr lang="ru-RU" dirty="0" smtClean="0"/>
              <a:t> </a:t>
            </a:r>
            <a:r>
              <a:rPr lang="ru-RU" dirty="0" err="1" smtClean="0"/>
              <a:t>pasniegšanai</a:t>
            </a:r>
            <a:r>
              <a:rPr lang="ru-RU" dirty="0" smtClean="0"/>
              <a:t> </a:t>
            </a:r>
            <a:r>
              <a:rPr lang="ru-RU" dirty="0" err="1" smtClean="0"/>
              <a:t>un</a:t>
            </a:r>
            <a:r>
              <a:rPr lang="ru-RU" dirty="0" smtClean="0"/>
              <a:t> </a:t>
            </a:r>
            <a:r>
              <a:rPr lang="ru-RU" dirty="0" err="1" smtClean="0"/>
              <a:t>saņemšanai</a:t>
            </a:r>
            <a:r>
              <a:rPr lang="ru-RU" dirty="0" smtClean="0"/>
              <a:t> </a:t>
            </a:r>
            <a:r>
              <a:rPr lang="ru-RU" dirty="0" err="1" smtClean="0"/>
              <a:t>ir</a:t>
            </a:r>
            <a:r>
              <a:rPr lang="ru-RU" dirty="0" smtClean="0"/>
              <a:t> </a:t>
            </a:r>
            <a:r>
              <a:rPr lang="ru-RU" dirty="0" err="1" smtClean="0"/>
              <a:t>izveidojies</a:t>
            </a:r>
            <a:r>
              <a:rPr lang="ru-RU" dirty="0" smtClean="0"/>
              <a:t> </a:t>
            </a:r>
            <a:r>
              <a:rPr lang="ru-RU" dirty="0" err="1" smtClean="0"/>
              <a:t>īpašs</a:t>
            </a:r>
            <a:r>
              <a:rPr lang="ru-RU" dirty="0" smtClean="0"/>
              <a:t> </a:t>
            </a:r>
            <a:r>
              <a:rPr lang="ru-RU" dirty="0" err="1" smtClean="0"/>
              <a:t>rituāls</a:t>
            </a:r>
            <a:r>
              <a:rPr lang="ru-RU" dirty="0" smtClean="0"/>
              <a:t>. </a:t>
            </a:r>
            <a:r>
              <a:rPr lang="ru-RU" dirty="0" err="1" smtClean="0"/>
              <a:t>Tas</a:t>
            </a:r>
            <a:r>
              <a:rPr lang="ru-RU" dirty="0" smtClean="0"/>
              <a:t> </a:t>
            </a:r>
            <a:r>
              <a:rPr lang="ru-RU" dirty="0" err="1" smtClean="0"/>
              <a:t>ir</a:t>
            </a:r>
            <a:r>
              <a:rPr lang="ru-RU" dirty="0" smtClean="0"/>
              <a:t> </a:t>
            </a:r>
            <a:r>
              <a:rPr lang="ru-RU" dirty="0" err="1" smtClean="0"/>
              <a:t>šāds</a:t>
            </a:r>
            <a:r>
              <a:rPr lang="ru-RU" dirty="0" smtClean="0"/>
              <a:t>: </a:t>
            </a:r>
            <a:r>
              <a:rPr lang="ru-RU" dirty="0" err="1" smtClean="0"/>
              <a:t>vizītkarti</a:t>
            </a:r>
            <a:r>
              <a:rPr lang="ru-RU" dirty="0" smtClean="0"/>
              <a:t> </a:t>
            </a:r>
            <a:r>
              <a:rPr lang="ru-RU" dirty="0" err="1" smtClean="0"/>
              <a:t>dod</a:t>
            </a:r>
            <a:r>
              <a:rPr lang="ru-RU" dirty="0" smtClean="0"/>
              <a:t> </a:t>
            </a:r>
            <a:r>
              <a:rPr lang="ru-RU" dirty="0" err="1" smtClean="0"/>
              <a:t>un</a:t>
            </a:r>
            <a:r>
              <a:rPr lang="ru-RU" dirty="0" smtClean="0"/>
              <a:t> </a:t>
            </a:r>
            <a:r>
              <a:rPr lang="ru-RU" dirty="0" err="1" smtClean="0"/>
              <a:t>saņem</a:t>
            </a:r>
            <a:r>
              <a:rPr lang="ru-RU" dirty="0" smtClean="0"/>
              <a:t> </a:t>
            </a:r>
            <a:r>
              <a:rPr lang="ru-RU" dirty="0" err="1" smtClean="0"/>
              <a:t>ar</a:t>
            </a:r>
            <a:r>
              <a:rPr lang="ru-RU" dirty="0" smtClean="0"/>
              <a:t> </a:t>
            </a:r>
            <a:r>
              <a:rPr lang="ru-RU" dirty="0" err="1" smtClean="0"/>
              <a:t>abām</a:t>
            </a:r>
            <a:r>
              <a:rPr lang="ru-RU" dirty="0" smtClean="0"/>
              <a:t> </a:t>
            </a:r>
            <a:r>
              <a:rPr lang="ru-RU" dirty="0" err="1" smtClean="0"/>
              <a:t>rokām</a:t>
            </a:r>
            <a:r>
              <a:rPr lang="ru-RU" dirty="0" smtClean="0"/>
              <a:t>, </a:t>
            </a:r>
            <a:r>
              <a:rPr lang="ru-RU" dirty="0" err="1" smtClean="0"/>
              <a:t>rūpīgi</a:t>
            </a:r>
            <a:r>
              <a:rPr lang="ru-RU" dirty="0" smtClean="0"/>
              <a:t> </a:t>
            </a:r>
            <a:r>
              <a:rPr lang="ru-RU" dirty="0" err="1" smtClean="0"/>
              <a:t>apskata</a:t>
            </a:r>
            <a:r>
              <a:rPr lang="ru-RU" dirty="0" smtClean="0"/>
              <a:t> </a:t>
            </a:r>
            <a:r>
              <a:rPr lang="ru-RU" dirty="0" err="1" smtClean="0"/>
              <a:t>to</a:t>
            </a:r>
            <a:r>
              <a:rPr lang="ru-RU" dirty="0" smtClean="0"/>
              <a:t> </a:t>
            </a:r>
            <a:r>
              <a:rPr lang="ru-RU" dirty="0" err="1" smtClean="0"/>
              <a:t>četras</a:t>
            </a:r>
            <a:r>
              <a:rPr lang="ru-RU" dirty="0" smtClean="0"/>
              <a:t> </a:t>
            </a:r>
            <a:r>
              <a:rPr lang="ru-RU" dirty="0" err="1" smtClean="0"/>
              <a:t>piecas</a:t>
            </a:r>
            <a:r>
              <a:rPr lang="ru-RU" dirty="0" smtClean="0"/>
              <a:t> </a:t>
            </a:r>
            <a:r>
              <a:rPr lang="ru-RU" dirty="0" err="1" smtClean="0"/>
              <a:t>sekundes</a:t>
            </a:r>
            <a:r>
              <a:rPr lang="ru-RU" dirty="0" smtClean="0"/>
              <a:t> </a:t>
            </a:r>
            <a:r>
              <a:rPr lang="ru-RU" dirty="0" err="1" smtClean="0"/>
              <a:t>un</a:t>
            </a:r>
            <a:r>
              <a:rPr lang="ru-RU" dirty="0" smtClean="0"/>
              <a:t> </a:t>
            </a:r>
            <a:r>
              <a:rPr lang="ru-RU" dirty="0" err="1" smtClean="0"/>
              <a:t>tad</a:t>
            </a:r>
            <a:r>
              <a:rPr lang="ru-RU" dirty="0" smtClean="0"/>
              <a:t> </a:t>
            </a:r>
            <a:r>
              <a:rPr lang="ru-RU" dirty="0" err="1" smtClean="0"/>
              <a:t>ieliek</a:t>
            </a:r>
            <a:r>
              <a:rPr lang="ru-RU" dirty="0" smtClean="0"/>
              <a:t> </a:t>
            </a:r>
            <a:r>
              <a:rPr lang="ru-RU" dirty="0" err="1" smtClean="0"/>
              <a:t>vizītkaršu</a:t>
            </a:r>
            <a:r>
              <a:rPr lang="ru-RU" dirty="0" smtClean="0"/>
              <a:t> </a:t>
            </a:r>
            <a:r>
              <a:rPr lang="ru-RU" dirty="0" err="1" smtClean="0"/>
              <a:t>makā</a:t>
            </a:r>
            <a:r>
              <a:rPr lang="ru-RU" dirty="0" smtClean="0"/>
              <a:t>. </a:t>
            </a:r>
            <a:r>
              <a:rPr lang="ru-RU" dirty="0" err="1" smtClean="0">
                <a:solidFill>
                  <a:schemeClr val="accent1">
                    <a:lumMod val="75000"/>
                  </a:schemeClr>
                </a:solidFill>
              </a:rPr>
              <a:t>Austrumu</a:t>
            </a:r>
            <a:r>
              <a:rPr lang="ru-RU" dirty="0" smtClean="0">
                <a:solidFill>
                  <a:schemeClr val="accent1">
                    <a:lumMod val="75000"/>
                  </a:schemeClr>
                </a:solidFill>
              </a:rPr>
              <a:t> </a:t>
            </a:r>
            <a:r>
              <a:rPr lang="ru-RU" dirty="0" err="1" smtClean="0">
                <a:solidFill>
                  <a:schemeClr val="accent1">
                    <a:lumMod val="75000"/>
                  </a:schemeClr>
                </a:solidFill>
              </a:rPr>
              <a:t>zemēs</a:t>
            </a:r>
            <a:r>
              <a:rPr lang="ru-RU" dirty="0" smtClean="0">
                <a:solidFill>
                  <a:schemeClr val="accent1">
                    <a:lumMod val="75000"/>
                  </a:schemeClr>
                </a:solidFill>
              </a:rPr>
              <a:t> </a:t>
            </a:r>
            <a:r>
              <a:rPr lang="ru-RU" dirty="0" err="1" smtClean="0"/>
              <a:t>pret</a:t>
            </a:r>
            <a:r>
              <a:rPr lang="ru-RU" dirty="0" smtClean="0"/>
              <a:t> </a:t>
            </a:r>
            <a:r>
              <a:rPr lang="ru-RU" dirty="0" err="1" smtClean="0"/>
              <a:t>vizītkarti</a:t>
            </a:r>
            <a:r>
              <a:rPr lang="ru-RU" dirty="0" smtClean="0"/>
              <a:t> </a:t>
            </a:r>
            <a:r>
              <a:rPr lang="ru-RU" dirty="0" err="1" smtClean="0"/>
              <a:t>izrāda</a:t>
            </a:r>
            <a:r>
              <a:rPr lang="ru-RU" dirty="0" smtClean="0"/>
              <a:t> </a:t>
            </a:r>
            <a:r>
              <a:rPr lang="ru-RU" dirty="0" err="1" smtClean="0"/>
              <a:t>tādu</a:t>
            </a:r>
            <a:r>
              <a:rPr lang="ru-RU" dirty="0" smtClean="0"/>
              <a:t> </a:t>
            </a:r>
            <a:r>
              <a:rPr lang="ru-RU" dirty="0" err="1" smtClean="0"/>
              <a:t>pašu</a:t>
            </a:r>
            <a:r>
              <a:rPr lang="ru-RU" dirty="0" smtClean="0"/>
              <a:t> </a:t>
            </a:r>
            <a:r>
              <a:rPr lang="ru-RU" dirty="0" err="1" smtClean="0"/>
              <a:t>cieņu</a:t>
            </a:r>
            <a:r>
              <a:rPr lang="ru-RU" dirty="0" smtClean="0"/>
              <a:t> </a:t>
            </a:r>
            <a:r>
              <a:rPr lang="ru-RU" dirty="0" err="1" smtClean="0"/>
              <a:t>kā</a:t>
            </a:r>
            <a:r>
              <a:rPr lang="ru-RU" dirty="0" smtClean="0"/>
              <a:t> </a:t>
            </a:r>
            <a:r>
              <a:rPr lang="ru-RU" dirty="0" err="1" smtClean="0"/>
              <a:t>pret</a:t>
            </a:r>
            <a:r>
              <a:rPr lang="ru-RU" dirty="0" smtClean="0"/>
              <a:t> </a:t>
            </a:r>
            <a:r>
              <a:rPr lang="ru-RU" dirty="0" err="1" smtClean="0"/>
              <a:t>personu</a:t>
            </a:r>
            <a:r>
              <a:rPr lang="ru-RU" dirty="0" smtClean="0"/>
              <a:t>, </a:t>
            </a:r>
            <a:r>
              <a:rPr lang="ru-RU" dirty="0" err="1" smtClean="0"/>
              <a:t>kura</a:t>
            </a:r>
            <a:r>
              <a:rPr lang="ru-RU" dirty="0" smtClean="0"/>
              <a:t> </a:t>
            </a:r>
            <a:r>
              <a:rPr lang="ru-RU" dirty="0" err="1" smtClean="0"/>
              <a:t>to</a:t>
            </a:r>
            <a:r>
              <a:rPr lang="ru-RU" dirty="0" smtClean="0"/>
              <a:t> </a:t>
            </a:r>
            <a:r>
              <a:rPr lang="ru-RU" dirty="0" err="1" smtClean="0"/>
              <a:t>ir</a:t>
            </a:r>
            <a:r>
              <a:rPr lang="ru-RU" dirty="0" smtClean="0"/>
              <a:t> </a:t>
            </a:r>
            <a:r>
              <a:rPr lang="ru-RU" dirty="0" err="1" smtClean="0"/>
              <a:t>pasniegusi</a:t>
            </a:r>
            <a:r>
              <a:rPr lang="ru-RU" dirty="0" smtClean="0"/>
              <a:t>. </a:t>
            </a:r>
            <a:endParaRPr lang="lv-LV" dirty="0" smtClean="0"/>
          </a:p>
          <a:p>
            <a:r>
              <a:rPr lang="lv-LV" dirty="0" smtClean="0"/>
              <a:t>Tādēļ pirms biznesa attiecību sākšanas būtu svarīgi izpētīt šo aspektu, lai neradītu nepareizu iespaidu.</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32</a:t>
            </a:fld>
            <a:endParaRPr lang="lv-LV"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260648"/>
            <a:ext cx="7467600" cy="6597352"/>
          </a:xfrm>
        </p:spPr>
        <p:txBody>
          <a:bodyPr>
            <a:normAutofit fontScale="92500" lnSpcReduction="10000"/>
          </a:bodyPr>
          <a:lstStyle/>
          <a:p>
            <a:pPr>
              <a:buNone/>
            </a:pPr>
            <a:r>
              <a:rPr lang="lv-LV" dirty="0" smtClean="0"/>
              <a:t>Attiecībā </a:t>
            </a:r>
            <a:r>
              <a:rPr lang="lv-LV" dirty="0" smtClean="0"/>
              <a:t>uz vizītkartēm nereti tiek pieļautas </a:t>
            </a:r>
            <a:r>
              <a:rPr lang="lv-LV" dirty="0" smtClean="0"/>
              <a:t>vairākas</a:t>
            </a:r>
          </a:p>
          <a:p>
            <a:pPr>
              <a:buNone/>
            </a:pPr>
            <a:r>
              <a:rPr lang="lv-LV" u="sng" dirty="0" smtClean="0">
                <a:solidFill>
                  <a:schemeClr val="accent1">
                    <a:lumMod val="75000"/>
                  </a:schemeClr>
                </a:solidFill>
              </a:rPr>
              <a:t>kļūdas</a:t>
            </a:r>
            <a:r>
              <a:rPr lang="lv-LV" dirty="0" smtClean="0"/>
              <a:t>:</a:t>
            </a:r>
          </a:p>
          <a:p>
            <a:pPr lvl="0"/>
            <a:r>
              <a:rPr lang="lv-LV" dirty="0" smtClean="0"/>
              <a:t>Vizītkartes nav pieejamas pietiekamā daudzumā;</a:t>
            </a:r>
          </a:p>
          <a:p>
            <a:pPr lvl="0"/>
            <a:r>
              <a:rPr lang="lv-LV" dirty="0" smtClean="0"/>
              <a:t>Uz vizītkartēm tiek pierakstītas piezīmes, papildu informācija vai komentāri;</a:t>
            </a:r>
          </a:p>
          <a:p>
            <a:pPr lvl="0"/>
            <a:r>
              <a:rPr lang="lv-LV" dirty="0" smtClean="0"/>
              <a:t>Vizītkarte tiek ņurcīta rokās vai novietota neatbilstošā vietā;</a:t>
            </a:r>
          </a:p>
          <a:p>
            <a:pPr lvl="0"/>
            <a:r>
              <a:rPr lang="lv-LV" dirty="0" smtClean="0"/>
              <a:t>Saņemtā vizītkarte nejauši tiek aizmirsta;</a:t>
            </a:r>
          </a:p>
          <a:p>
            <a:pPr lvl="0"/>
            <a:r>
              <a:rPr lang="lv-LV" dirty="0" smtClean="0"/>
              <a:t>Vizītkarte tiek izmantota kā rādāmkociņš;</a:t>
            </a:r>
          </a:p>
          <a:p>
            <a:pPr lvl="0"/>
            <a:r>
              <a:rPr lang="lv-LV" dirty="0" smtClean="0"/>
              <a:t>Saņemtā vizītkarte tiek nekorekti komentēta vai netiek aplūkota vispār;</a:t>
            </a:r>
          </a:p>
          <a:p>
            <a:pPr lvl="0"/>
            <a:r>
              <a:rPr lang="lv-LV" dirty="0" smtClean="0"/>
              <a:t>Starptautiskajā saskarsmē netiek ņemtas vērā partnera nacionālās īpatnības (piemēram, Austrumu kultūras rituāls, pasniedzot un saņemot vizītkarti) u.tml. </a:t>
            </a:r>
          </a:p>
          <a:p>
            <a:r>
              <a:rPr lang="lv-LV" dirty="0" smtClean="0"/>
              <a:t>Šādas un līdzīgas kļūdas tiek pieļautas tad, ja cilvēks nezina etiķetes normas, kas attiecas uz vizītkaršu pasniegšanu un saņemšanu. Lai izvairītos no kļūdām, jāiepazīstas ar vizītkaršu lietošanas noteikumiem.</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33</a:t>
            </a:fld>
            <a:endParaRPr lang="lv-LV"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5"/>
          </p:nvPr>
        </p:nvSpPr>
        <p:spPr/>
        <p:txBody>
          <a:bodyPr/>
          <a:lstStyle/>
          <a:p>
            <a:fld id="{93A05C01-84EC-4EB1-91EB-68166994A620}" type="slidenum">
              <a:rPr lang="lv-LV" smtClean="0"/>
              <a:pPr/>
              <a:t>34</a:t>
            </a:fld>
            <a:endParaRPr lang="lv-LV" dirty="0"/>
          </a:p>
        </p:txBody>
      </p:sp>
      <p:sp>
        <p:nvSpPr>
          <p:cNvPr id="5" name="Virsraksts 1"/>
          <p:cNvSpPr>
            <a:spLocks noGrp="1"/>
          </p:cNvSpPr>
          <p:nvPr>
            <p:ph sz="quarter" idx="1"/>
          </p:nvPr>
        </p:nvSpPr>
        <p:spPr>
          <a:xfrm>
            <a:off x="457200" y="476672"/>
            <a:ext cx="7467600" cy="5997280"/>
          </a:xfrm>
        </p:spPr>
        <p:txBody>
          <a:bodyPr/>
          <a:lstStyle/>
          <a:p>
            <a:r>
              <a:rPr lang="ru-RU" dirty="0" err="1" smtClean="0"/>
              <a:t>Starptautiskajā</a:t>
            </a:r>
            <a:r>
              <a:rPr lang="ru-RU" dirty="0" smtClean="0"/>
              <a:t> </a:t>
            </a:r>
            <a:r>
              <a:rPr lang="ru-RU" dirty="0" err="1" smtClean="0"/>
              <a:t>saskarsmē</a:t>
            </a:r>
            <a:r>
              <a:rPr lang="ru-RU" dirty="0" smtClean="0"/>
              <a:t> </a:t>
            </a:r>
            <a:r>
              <a:rPr lang="ru-RU" dirty="0" err="1" smtClean="0"/>
              <a:t>ieteicams</a:t>
            </a:r>
            <a:r>
              <a:rPr lang="ru-RU" dirty="0" smtClean="0"/>
              <a:t> </a:t>
            </a:r>
            <a:r>
              <a:rPr lang="ru-RU" dirty="0" err="1" smtClean="0"/>
              <a:t>lietot</a:t>
            </a:r>
            <a:r>
              <a:rPr lang="ru-RU" dirty="0" smtClean="0"/>
              <a:t> </a:t>
            </a:r>
            <a:r>
              <a:rPr lang="ru-RU" b="1" i="1" dirty="0" err="1" smtClean="0">
                <a:solidFill>
                  <a:schemeClr val="accent1">
                    <a:lumMod val="75000"/>
                  </a:schemeClr>
                </a:solidFill>
              </a:rPr>
              <a:t>divvalodu</a:t>
            </a:r>
            <a:r>
              <a:rPr lang="ru-RU" b="1" i="1" dirty="0" smtClean="0">
                <a:solidFill>
                  <a:schemeClr val="accent1">
                    <a:lumMod val="75000"/>
                  </a:schemeClr>
                </a:solidFill>
              </a:rPr>
              <a:t> </a:t>
            </a:r>
            <a:r>
              <a:rPr lang="ru-RU" b="1" i="1" dirty="0" err="1" smtClean="0">
                <a:solidFill>
                  <a:schemeClr val="accent1">
                    <a:lumMod val="75000"/>
                  </a:schemeClr>
                </a:solidFill>
              </a:rPr>
              <a:t>vizītkartes</a:t>
            </a:r>
            <a:r>
              <a:rPr lang="ru-RU" dirty="0" smtClean="0"/>
              <a:t>. </a:t>
            </a:r>
            <a:r>
              <a:rPr lang="ru-RU" dirty="0" err="1" smtClean="0"/>
              <a:t>Vienā</a:t>
            </a:r>
            <a:r>
              <a:rPr lang="ru-RU" dirty="0" smtClean="0"/>
              <a:t> </a:t>
            </a:r>
            <a:r>
              <a:rPr lang="ru-RU" dirty="0" err="1" smtClean="0"/>
              <a:t>pusē</a:t>
            </a:r>
            <a:r>
              <a:rPr lang="ru-RU" dirty="0" smtClean="0"/>
              <a:t> </a:t>
            </a:r>
            <a:r>
              <a:rPr lang="ru-RU" dirty="0" err="1" smtClean="0"/>
              <a:t>informācija</a:t>
            </a:r>
            <a:r>
              <a:rPr lang="ru-RU" dirty="0" smtClean="0"/>
              <a:t> </a:t>
            </a:r>
            <a:r>
              <a:rPr lang="ru-RU" dirty="0" err="1" smtClean="0"/>
              <a:t>jāraksta</a:t>
            </a:r>
            <a:r>
              <a:rPr lang="ru-RU" dirty="0" smtClean="0"/>
              <a:t> </a:t>
            </a:r>
            <a:r>
              <a:rPr lang="ru-RU" dirty="0" err="1" smtClean="0"/>
              <a:t>savā</a:t>
            </a:r>
            <a:r>
              <a:rPr lang="ru-RU" dirty="0" smtClean="0"/>
              <a:t> </a:t>
            </a:r>
            <a:r>
              <a:rPr lang="ru-RU" dirty="0" err="1" smtClean="0"/>
              <a:t>valodā</a:t>
            </a:r>
            <a:r>
              <a:rPr lang="ru-RU" dirty="0" smtClean="0"/>
              <a:t>, </a:t>
            </a:r>
            <a:r>
              <a:rPr lang="ru-RU" dirty="0" err="1" smtClean="0"/>
              <a:t>otrā</a:t>
            </a:r>
            <a:r>
              <a:rPr lang="ru-RU" dirty="0" smtClean="0"/>
              <a:t> – </a:t>
            </a:r>
            <a:r>
              <a:rPr lang="ru-RU" dirty="0" err="1" smtClean="0"/>
              <a:t>attiecīgās</a:t>
            </a:r>
            <a:r>
              <a:rPr lang="ru-RU" dirty="0" smtClean="0"/>
              <a:t> </a:t>
            </a:r>
            <a:r>
              <a:rPr lang="ru-RU" dirty="0" err="1" smtClean="0"/>
              <a:t>valsts</a:t>
            </a:r>
            <a:r>
              <a:rPr lang="ru-RU" dirty="0" smtClean="0"/>
              <a:t> </a:t>
            </a:r>
            <a:r>
              <a:rPr lang="ru-RU" dirty="0" err="1" smtClean="0"/>
              <a:t>valodā</a:t>
            </a:r>
            <a:r>
              <a:rPr lang="ru-RU" dirty="0" smtClean="0"/>
              <a:t>. </a:t>
            </a:r>
            <a:r>
              <a:rPr lang="ru-RU" dirty="0" err="1" smtClean="0"/>
              <a:t>Divvalodu</a:t>
            </a:r>
            <a:r>
              <a:rPr lang="ru-RU" dirty="0" smtClean="0"/>
              <a:t> </a:t>
            </a:r>
            <a:r>
              <a:rPr lang="ru-RU" dirty="0" err="1" smtClean="0"/>
              <a:t>vizītkartes</a:t>
            </a:r>
            <a:r>
              <a:rPr lang="ru-RU" dirty="0" smtClean="0"/>
              <a:t> </a:t>
            </a:r>
            <a:r>
              <a:rPr lang="ru-RU" dirty="0" err="1" smtClean="0"/>
              <a:t>ieteicams</a:t>
            </a:r>
            <a:r>
              <a:rPr lang="ru-RU" dirty="0" smtClean="0"/>
              <a:t> </a:t>
            </a:r>
            <a:r>
              <a:rPr lang="ru-RU" dirty="0" err="1" smtClean="0"/>
              <a:t>lietot</a:t>
            </a:r>
            <a:r>
              <a:rPr lang="ru-RU" dirty="0" smtClean="0"/>
              <a:t> </a:t>
            </a:r>
            <a:r>
              <a:rPr lang="ru-RU" dirty="0" err="1" smtClean="0"/>
              <a:t>Tuvajos</a:t>
            </a:r>
            <a:r>
              <a:rPr lang="ru-RU" dirty="0" smtClean="0"/>
              <a:t> </a:t>
            </a:r>
            <a:r>
              <a:rPr lang="ru-RU" dirty="0" err="1" smtClean="0"/>
              <a:t>Austrumos</a:t>
            </a:r>
            <a:r>
              <a:rPr lang="ru-RU" dirty="0" smtClean="0"/>
              <a:t>, </a:t>
            </a:r>
            <a:r>
              <a:rPr lang="ru-RU" dirty="0" err="1" smtClean="0"/>
              <a:t>Āzijā</a:t>
            </a:r>
            <a:r>
              <a:rPr lang="ru-RU" dirty="0" smtClean="0"/>
              <a:t> </a:t>
            </a:r>
            <a:r>
              <a:rPr lang="ru-RU" dirty="0" err="1" smtClean="0"/>
              <a:t>un</a:t>
            </a:r>
            <a:r>
              <a:rPr lang="ru-RU" dirty="0" smtClean="0"/>
              <a:t> </a:t>
            </a:r>
            <a:r>
              <a:rPr lang="ru-RU" dirty="0" err="1" smtClean="0"/>
              <a:t>Austrumeiropā</a:t>
            </a:r>
            <a:r>
              <a:rPr lang="ru-RU" dirty="0" smtClean="0"/>
              <a:t>. </a:t>
            </a:r>
            <a:r>
              <a:rPr lang="ru-RU" dirty="0" err="1" smtClean="0"/>
              <a:t>Uz</a:t>
            </a:r>
            <a:r>
              <a:rPr lang="ru-RU" dirty="0" smtClean="0"/>
              <a:t> </a:t>
            </a:r>
            <a:r>
              <a:rPr lang="ru-RU" dirty="0" err="1" smtClean="0"/>
              <a:t>vizītkartes</a:t>
            </a:r>
            <a:r>
              <a:rPr lang="ru-RU" dirty="0" smtClean="0"/>
              <a:t> </a:t>
            </a:r>
            <a:r>
              <a:rPr lang="ru-RU" dirty="0" err="1" smtClean="0"/>
              <a:t>jābūt</a:t>
            </a:r>
            <a:r>
              <a:rPr lang="ru-RU" dirty="0" smtClean="0"/>
              <a:t> </a:t>
            </a:r>
            <a:r>
              <a:rPr lang="ru-RU" dirty="0" err="1" smtClean="0"/>
              <a:t>informācijai</a:t>
            </a:r>
            <a:r>
              <a:rPr lang="ru-RU" dirty="0" smtClean="0"/>
              <a:t> </a:t>
            </a:r>
            <a:r>
              <a:rPr lang="ru-RU" dirty="0" err="1" smtClean="0"/>
              <a:t>par</a:t>
            </a:r>
            <a:r>
              <a:rPr lang="ru-RU" dirty="0" smtClean="0"/>
              <a:t> </a:t>
            </a:r>
            <a:r>
              <a:rPr lang="ru-RU" dirty="0" err="1" smtClean="0"/>
              <a:t>amatu</a:t>
            </a:r>
            <a:r>
              <a:rPr lang="ru-RU" dirty="0" smtClean="0"/>
              <a:t> </a:t>
            </a:r>
            <a:r>
              <a:rPr lang="ru-RU" dirty="0" err="1" smtClean="0"/>
              <a:t>un</a:t>
            </a:r>
            <a:r>
              <a:rPr lang="ru-RU" dirty="0" smtClean="0"/>
              <a:t>/</a:t>
            </a:r>
            <a:r>
              <a:rPr lang="ru-RU" dirty="0" err="1" smtClean="0"/>
              <a:t>vai</a:t>
            </a:r>
            <a:r>
              <a:rPr lang="ru-RU" dirty="0" smtClean="0"/>
              <a:t> </a:t>
            </a:r>
            <a:r>
              <a:rPr lang="ru-RU" dirty="0" err="1" smtClean="0"/>
              <a:t>titulu</a:t>
            </a:r>
            <a:r>
              <a:rPr lang="ru-RU" dirty="0" smtClean="0"/>
              <a:t>. </a:t>
            </a:r>
            <a:r>
              <a:rPr lang="ru-RU" dirty="0" err="1" smtClean="0"/>
              <a:t>Eiropā</a:t>
            </a:r>
            <a:r>
              <a:rPr lang="ru-RU" dirty="0" smtClean="0"/>
              <a:t> </a:t>
            </a:r>
            <a:r>
              <a:rPr lang="ru-RU" dirty="0" err="1" smtClean="0"/>
              <a:t>īpaši</a:t>
            </a:r>
            <a:r>
              <a:rPr lang="ru-RU" dirty="0" smtClean="0"/>
              <a:t> </a:t>
            </a:r>
            <a:r>
              <a:rPr lang="ru-RU" dirty="0" err="1" smtClean="0"/>
              <a:t>nozīmīgi</a:t>
            </a:r>
            <a:r>
              <a:rPr lang="ru-RU" dirty="0" smtClean="0"/>
              <a:t> </a:t>
            </a:r>
            <a:r>
              <a:rPr lang="ru-RU" dirty="0" err="1" smtClean="0"/>
              <a:t>ir</a:t>
            </a:r>
            <a:r>
              <a:rPr lang="ru-RU" dirty="0" smtClean="0"/>
              <a:t> </a:t>
            </a:r>
            <a:r>
              <a:rPr lang="ru-RU" dirty="0" err="1" smtClean="0"/>
              <a:t>parādīt</a:t>
            </a:r>
            <a:r>
              <a:rPr lang="ru-RU" dirty="0" smtClean="0"/>
              <a:t> </a:t>
            </a:r>
            <a:r>
              <a:rPr lang="ru-RU" dirty="0" err="1" smtClean="0"/>
              <a:t>arī</a:t>
            </a:r>
            <a:r>
              <a:rPr lang="ru-RU" dirty="0" smtClean="0"/>
              <a:t> </a:t>
            </a:r>
            <a:r>
              <a:rPr lang="ru-RU" dirty="0" err="1" smtClean="0"/>
              <a:t>akadēmisko</a:t>
            </a:r>
            <a:r>
              <a:rPr lang="ru-RU" dirty="0" smtClean="0"/>
              <a:t> </a:t>
            </a:r>
            <a:r>
              <a:rPr lang="ru-RU" dirty="0" err="1" smtClean="0"/>
              <a:t>grādu</a:t>
            </a:r>
            <a:r>
              <a:rPr lang="ru-RU" dirty="0" smtClean="0"/>
              <a:t>. </a:t>
            </a:r>
            <a:r>
              <a:rPr lang="ru-RU" dirty="0" err="1" smtClean="0"/>
              <a:t>Vācijā</a:t>
            </a:r>
            <a:r>
              <a:rPr lang="ru-RU" dirty="0" smtClean="0"/>
              <a:t>, </a:t>
            </a:r>
            <a:r>
              <a:rPr lang="ru-RU" dirty="0" err="1" smtClean="0"/>
              <a:t>Dānijā</a:t>
            </a:r>
            <a:r>
              <a:rPr lang="ru-RU" dirty="0" smtClean="0"/>
              <a:t> </a:t>
            </a:r>
            <a:r>
              <a:rPr lang="ru-RU" dirty="0" err="1" smtClean="0"/>
              <a:t>un</a:t>
            </a:r>
            <a:r>
              <a:rPr lang="ru-RU" dirty="0" smtClean="0"/>
              <a:t> </a:t>
            </a:r>
            <a:r>
              <a:rPr lang="ru-RU" dirty="0" err="1" smtClean="0"/>
              <a:t>Zviedrijā</a:t>
            </a:r>
            <a:r>
              <a:rPr lang="ru-RU" dirty="0" smtClean="0"/>
              <a:t> </a:t>
            </a:r>
            <a:r>
              <a:rPr lang="ru-RU" dirty="0" err="1" smtClean="0"/>
              <a:t>uz</a:t>
            </a:r>
            <a:r>
              <a:rPr lang="ru-RU" dirty="0" smtClean="0"/>
              <a:t> </a:t>
            </a:r>
            <a:r>
              <a:rPr lang="ru-RU" dirty="0" err="1" smtClean="0"/>
              <a:t>vizītkartes</a:t>
            </a:r>
            <a:r>
              <a:rPr lang="ru-RU" dirty="0" smtClean="0"/>
              <a:t> </a:t>
            </a:r>
            <a:r>
              <a:rPr lang="ru-RU" dirty="0" err="1" smtClean="0"/>
              <a:t>mēdz</a:t>
            </a:r>
            <a:r>
              <a:rPr lang="ru-RU" dirty="0" smtClean="0"/>
              <a:t> </a:t>
            </a:r>
            <a:r>
              <a:rPr lang="ru-RU" dirty="0" err="1" smtClean="0"/>
              <a:t>rakstīt</a:t>
            </a:r>
            <a:r>
              <a:rPr lang="ru-RU" dirty="0" smtClean="0"/>
              <a:t> </a:t>
            </a:r>
            <a:r>
              <a:rPr lang="ru-RU" dirty="0" err="1" smtClean="0"/>
              <a:t>arī</a:t>
            </a:r>
            <a:r>
              <a:rPr lang="ru-RU" dirty="0" smtClean="0"/>
              <a:t> </a:t>
            </a:r>
            <a:r>
              <a:rPr lang="ru-RU" dirty="0" err="1" smtClean="0"/>
              <a:t>sava</a:t>
            </a:r>
            <a:r>
              <a:rPr lang="ru-RU" dirty="0" smtClean="0"/>
              <a:t> </a:t>
            </a:r>
            <a:r>
              <a:rPr lang="ru-RU" dirty="0" err="1" smtClean="0"/>
              <a:t>uzņēmuma</a:t>
            </a:r>
            <a:r>
              <a:rPr lang="ru-RU" dirty="0" smtClean="0"/>
              <a:t> </a:t>
            </a:r>
            <a:r>
              <a:rPr lang="ru-RU" dirty="0" err="1" smtClean="0"/>
              <a:t>dibināšanas</a:t>
            </a:r>
            <a:r>
              <a:rPr lang="ru-RU" dirty="0" smtClean="0"/>
              <a:t> </a:t>
            </a:r>
            <a:r>
              <a:rPr lang="ru-RU" dirty="0" err="1" smtClean="0"/>
              <a:t>datumu</a:t>
            </a:r>
            <a:r>
              <a:rPr lang="ru-RU" dirty="0" smtClean="0"/>
              <a:t>. </a:t>
            </a:r>
            <a:r>
              <a:rPr lang="ru-RU" dirty="0" err="1" smtClean="0"/>
              <a:t>Šajās</a:t>
            </a:r>
            <a:r>
              <a:rPr lang="ru-RU" dirty="0" smtClean="0"/>
              <a:t> </a:t>
            </a:r>
            <a:r>
              <a:rPr lang="ru-RU" dirty="0" err="1" smtClean="0"/>
              <a:t>valstīs</a:t>
            </a:r>
            <a:r>
              <a:rPr lang="ru-RU" dirty="0" smtClean="0"/>
              <a:t> </a:t>
            </a:r>
            <a:r>
              <a:rPr lang="ru-RU" dirty="0" err="1" smtClean="0"/>
              <a:t>vairāk</a:t>
            </a:r>
            <a:r>
              <a:rPr lang="ru-RU" dirty="0" smtClean="0"/>
              <a:t> </a:t>
            </a:r>
            <a:r>
              <a:rPr lang="ru-RU" dirty="0" err="1" smtClean="0"/>
              <a:t>uzticas</a:t>
            </a:r>
            <a:r>
              <a:rPr lang="ru-RU" dirty="0" smtClean="0"/>
              <a:t> </a:t>
            </a:r>
            <a:r>
              <a:rPr lang="ru-RU" dirty="0" err="1" smtClean="0"/>
              <a:t>senākiem</a:t>
            </a:r>
            <a:r>
              <a:rPr lang="ru-RU" dirty="0" smtClean="0"/>
              <a:t> </a:t>
            </a:r>
            <a:r>
              <a:rPr lang="ru-RU" dirty="0" err="1" smtClean="0"/>
              <a:t>uzņēmumiem</a:t>
            </a:r>
            <a:r>
              <a:rPr lang="ru-RU" dirty="0" smtClean="0"/>
              <a:t>. </a:t>
            </a:r>
            <a:r>
              <a:rPr lang="ru-RU" dirty="0" err="1" smtClean="0"/>
              <a:t>Rakstīt</a:t>
            </a:r>
            <a:r>
              <a:rPr lang="ru-RU" dirty="0" smtClean="0"/>
              <a:t> </a:t>
            </a:r>
            <a:r>
              <a:rPr lang="ru-RU" dirty="0" err="1" smtClean="0"/>
              <a:t>uzņēmuma</a:t>
            </a:r>
            <a:r>
              <a:rPr lang="ru-RU" dirty="0" smtClean="0"/>
              <a:t> </a:t>
            </a:r>
            <a:r>
              <a:rPr lang="ru-RU" dirty="0" err="1" smtClean="0"/>
              <a:t>moto</a:t>
            </a:r>
            <a:r>
              <a:rPr lang="ru-RU" dirty="0" smtClean="0"/>
              <a:t> </a:t>
            </a:r>
            <a:r>
              <a:rPr lang="ru-RU" dirty="0" err="1" smtClean="0"/>
              <a:t>uz</a:t>
            </a:r>
            <a:r>
              <a:rPr lang="ru-RU" dirty="0" smtClean="0"/>
              <a:t> </a:t>
            </a:r>
            <a:r>
              <a:rPr lang="ru-RU" dirty="0" err="1" smtClean="0"/>
              <a:t>vizītkartes</a:t>
            </a:r>
            <a:r>
              <a:rPr lang="ru-RU" dirty="0" smtClean="0"/>
              <a:t> </a:t>
            </a:r>
            <a:r>
              <a:rPr lang="ru-RU" dirty="0" err="1" smtClean="0"/>
              <a:t>nav</a:t>
            </a:r>
            <a:r>
              <a:rPr lang="ru-RU" dirty="0" smtClean="0"/>
              <a:t> </a:t>
            </a:r>
            <a:r>
              <a:rPr lang="ru-RU" dirty="0" err="1" smtClean="0"/>
              <a:t>labs</a:t>
            </a:r>
            <a:r>
              <a:rPr lang="ru-RU" dirty="0" smtClean="0"/>
              <a:t> </a:t>
            </a:r>
            <a:r>
              <a:rPr lang="ru-RU" dirty="0" err="1" smtClean="0"/>
              <a:t>stils</a:t>
            </a:r>
            <a:r>
              <a:rPr lang="ru-RU" dirty="0" smtClean="0"/>
              <a:t>, </a:t>
            </a:r>
            <a:r>
              <a:rPr lang="ru-RU" dirty="0" err="1" smtClean="0"/>
              <a:t>jo</a:t>
            </a:r>
            <a:r>
              <a:rPr lang="ru-RU" dirty="0" smtClean="0"/>
              <a:t> </a:t>
            </a:r>
            <a:r>
              <a:rPr lang="ru-RU" dirty="0" err="1" smtClean="0"/>
              <a:t>potenciālais</a:t>
            </a:r>
            <a:r>
              <a:rPr lang="ru-RU" dirty="0" smtClean="0"/>
              <a:t> </a:t>
            </a:r>
            <a:r>
              <a:rPr lang="ru-RU" dirty="0" err="1" smtClean="0"/>
              <a:t>partneris</a:t>
            </a:r>
            <a:r>
              <a:rPr lang="ru-RU" dirty="0" smtClean="0"/>
              <a:t> </a:t>
            </a:r>
            <a:r>
              <a:rPr lang="ru-RU" dirty="0" err="1" smtClean="0"/>
              <a:t>to</a:t>
            </a:r>
            <a:r>
              <a:rPr lang="ru-RU" dirty="0" smtClean="0"/>
              <a:t> </a:t>
            </a:r>
            <a:r>
              <a:rPr lang="ru-RU" dirty="0" err="1" smtClean="0"/>
              <a:t>var</a:t>
            </a:r>
            <a:r>
              <a:rPr lang="ru-RU" dirty="0" smtClean="0"/>
              <a:t> </a:t>
            </a:r>
            <a:r>
              <a:rPr lang="ru-RU" dirty="0" err="1" smtClean="0"/>
              <a:t>uzskatīt</a:t>
            </a:r>
            <a:r>
              <a:rPr lang="ru-RU" dirty="0" smtClean="0"/>
              <a:t> </a:t>
            </a:r>
            <a:r>
              <a:rPr lang="ru-RU" dirty="0" err="1" smtClean="0"/>
              <a:t>par</a:t>
            </a:r>
            <a:r>
              <a:rPr lang="ru-RU" dirty="0" smtClean="0"/>
              <a:t> </a:t>
            </a:r>
            <a:r>
              <a:rPr lang="ru-RU" dirty="0" err="1" smtClean="0"/>
              <a:t>ietekmēšanu</a:t>
            </a:r>
            <a:endParaRPr lang="lv-LV"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dirty="0" smtClean="0"/>
              <a:t>Lietišķam cilvēkam ik dienu jānēsā līdzi vizītkartes, lai nenonāktu neērtā situācijā, kad nav vizītkartes, ko pasniegt darījumu partnerim.</a:t>
            </a:r>
          </a:p>
          <a:p>
            <a:r>
              <a:rPr lang="lv-LV" i="1" dirty="0" smtClean="0">
                <a:solidFill>
                  <a:schemeClr val="accent1">
                    <a:lumMod val="75000"/>
                  </a:schemeClr>
                </a:solidFill>
              </a:rPr>
              <a:t>Pasniegšanas vieta </a:t>
            </a:r>
            <a:r>
              <a:rPr lang="lv-LV" dirty="0" smtClean="0"/>
              <a:t>un </a:t>
            </a:r>
            <a:r>
              <a:rPr lang="lv-LV" i="1" dirty="0" smtClean="0">
                <a:solidFill>
                  <a:schemeClr val="accent1">
                    <a:lumMod val="75000"/>
                  </a:schemeClr>
                </a:solidFill>
              </a:rPr>
              <a:t>laiks</a:t>
            </a:r>
            <a:r>
              <a:rPr lang="lv-LV" dirty="0" smtClean="0"/>
              <a:t> ir īpaši nozīmīgs Austrumu kultūrās. Piemēram, Japānā vizītkarti pasniedz tad, kad persona ir iepazīstinājusi ar sevi un paklanījusies. Pirmais savu vizītkarti pasniedz viesis. Itālijā un Nīderlandē vizītkartes pasniedz tikai tikšanās beigās.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35</a:t>
            </a:fld>
            <a:endParaRPr lang="lv-LV"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67544" y="1196752"/>
            <a:ext cx="7467600" cy="4873752"/>
          </a:xfrm>
        </p:spPr>
        <p:txBody>
          <a:bodyPr/>
          <a:lstStyle/>
          <a:p>
            <a:r>
              <a:rPr lang="lv-LV" i="1" dirty="0" smtClean="0">
                <a:solidFill>
                  <a:schemeClr val="accent1">
                    <a:lumMod val="75000"/>
                  </a:schemeClr>
                </a:solidFill>
              </a:rPr>
              <a:t>Vizītkartes pasniegšanas rituāls </a:t>
            </a:r>
            <a:r>
              <a:rPr lang="lv-LV" dirty="0" smtClean="0"/>
              <a:t>ir stingri noteikts, īpaši – Austrumu kultūrās. Divvalodu vizītkartes pasniedz ar to pusi uz augšu, uz kuras rakstīts vietējā valodā. Tuvajos Austrumos, Āzijā un Āfrikā vizītkarti pasniedz tikai ar labo roku. Japānā, Ķīnā, Singapūrā un Honkongā vizītkarti pasniedz ar abām rokām. Kad vizītkarte ir pieņemta, saņēmējam jāizsaka pateicība. Japānā ir pieņemts vizītkarti turēt uz galda visu tikšanās laiku. Makā vizītkarti ieliek tikai tad, kad tikšanās ir beigusies.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36</a:t>
            </a:fld>
            <a:endParaRPr lang="lv-LV"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620688"/>
            <a:ext cx="7467600" cy="5853264"/>
          </a:xfrm>
        </p:spPr>
        <p:txBody>
          <a:bodyPr>
            <a:normAutofit fontScale="92500" lnSpcReduction="10000"/>
          </a:bodyPr>
          <a:lstStyle/>
          <a:p>
            <a:r>
              <a:rPr lang="lv-LV" dirty="0" smtClean="0"/>
              <a:t>Starptautiskajā praksē ir pieņemti </a:t>
            </a:r>
            <a:r>
              <a:rPr lang="lv-LV" i="1" dirty="0" smtClean="0">
                <a:solidFill>
                  <a:schemeClr val="accent1">
                    <a:lumMod val="75000"/>
                  </a:schemeClr>
                </a:solidFill>
              </a:rPr>
              <a:t>simboliski apzīmējumi </a:t>
            </a:r>
            <a:r>
              <a:rPr lang="lv-LV" dirty="0" smtClean="0"/>
              <a:t>attieksmes paušanai pret personu, kurai nosūta vizītkarti. Šie apzīmējumi ir saīsinājumi no franču valodas. Tie plaši tiek lietoti diplomātiskajās attiecībās, taču tos izmanto arī augsta līmeņa lietišķajos kontaktos. Oficiālos gadījumos saīsinājumus raksta ar zīmuli vizītkartes kreisajā apakšējā stūrī.</a:t>
            </a:r>
          </a:p>
          <a:p>
            <a:r>
              <a:rPr lang="lv-LV" dirty="0" smtClean="0"/>
              <a:t>Parasti tiek izmantoti šādi saīsinājumi:</a:t>
            </a:r>
          </a:p>
          <a:p>
            <a:pPr>
              <a:buFont typeface="Wingdings" pitchFamily="2" charset="2"/>
              <a:buChar char="v"/>
            </a:pPr>
            <a:r>
              <a:rPr lang="lv-LV" dirty="0" smtClean="0"/>
              <a:t>P.R. – </a:t>
            </a:r>
            <a:r>
              <a:rPr lang="lv-LV" dirty="0" err="1" smtClean="0"/>
              <a:t>pour</a:t>
            </a:r>
            <a:r>
              <a:rPr lang="lv-LV" dirty="0" smtClean="0"/>
              <a:t> </a:t>
            </a:r>
            <a:r>
              <a:rPr lang="lv-LV" dirty="0" err="1" smtClean="0"/>
              <a:t>remercier</a:t>
            </a:r>
            <a:r>
              <a:rPr lang="lv-LV" dirty="0" smtClean="0"/>
              <a:t> (pateicība);</a:t>
            </a:r>
          </a:p>
          <a:p>
            <a:pPr>
              <a:buFont typeface="Wingdings" pitchFamily="2" charset="2"/>
              <a:buChar char="v"/>
            </a:pPr>
            <a:r>
              <a:rPr lang="lv-LV" dirty="0" smtClean="0"/>
              <a:t>P.F. – </a:t>
            </a:r>
            <a:r>
              <a:rPr lang="lv-LV" dirty="0" err="1" smtClean="0"/>
              <a:t>pour</a:t>
            </a:r>
            <a:r>
              <a:rPr lang="lv-LV" dirty="0" smtClean="0"/>
              <a:t> </a:t>
            </a:r>
            <a:r>
              <a:rPr lang="lv-LV" dirty="0" err="1" smtClean="0"/>
              <a:t>feliciter</a:t>
            </a:r>
            <a:r>
              <a:rPr lang="lv-LV" dirty="0" smtClean="0"/>
              <a:t> (apsveikums);</a:t>
            </a:r>
          </a:p>
          <a:p>
            <a:pPr>
              <a:buFont typeface="Wingdings" pitchFamily="2" charset="2"/>
              <a:buChar char="v"/>
            </a:pPr>
            <a:r>
              <a:rPr lang="lv-LV" dirty="0" smtClean="0"/>
              <a:t>P.F.C. – </a:t>
            </a:r>
            <a:r>
              <a:rPr lang="lv-LV" dirty="0" err="1" smtClean="0"/>
              <a:t>pour</a:t>
            </a:r>
            <a:r>
              <a:rPr lang="lv-LV" dirty="0" smtClean="0"/>
              <a:t> </a:t>
            </a:r>
            <a:r>
              <a:rPr lang="lv-LV" dirty="0" err="1" smtClean="0"/>
              <a:t>faire</a:t>
            </a:r>
            <a:r>
              <a:rPr lang="lv-LV" dirty="0" smtClean="0"/>
              <a:t> </a:t>
            </a:r>
            <a:r>
              <a:rPr lang="lv-LV" dirty="0" err="1" smtClean="0"/>
              <a:t>connaissance</a:t>
            </a:r>
            <a:r>
              <a:rPr lang="lv-LV" dirty="0" smtClean="0"/>
              <a:t> (prieks par iepazīšanos);</a:t>
            </a:r>
          </a:p>
          <a:p>
            <a:pPr>
              <a:buFont typeface="Wingdings" pitchFamily="2" charset="2"/>
              <a:buChar char="v"/>
            </a:pPr>
            <a:r>
              <a:rPr lang="lv-LV" dirty="0" smtClean="0"/>
              <a:t>P.P. – </a:t>
            </a:r>
            <a:r>
              <a:rPr lang="lv-LV" dirty="0" err="1" smtClean="0"/>
              <a:t>pour</a:t>
            </a:r>
            <a:r>
              <a:rPr lang="lv-LV" dirty="0" smtClean="0"/>
              <a:t> </a:t>
            </a:r>
            <a:r>
              <a:rPr lang="lv-LV" dirty="0" err="1" smtClean="0"/>
              <a:t>presentation</a:t>
            </a:r>
            <a:r>
              <a:rPr lang="lv-LV" dirty="0" smtClean="0"/>
              <a:t> (iepazīšanās neklātienē);</a:t>
            </a:r>
          </a:p>
          <a:p>
            <a:pPr>
              <a:buFont typeface="Wingdings" pitchFamily="2" charset="2"/>
              <a:buChar char="v"/>
            </a:pPr>
            <a:r>
              <a:rPr lang="lv-LV" dirty="0" smtClean="0"/>
              <a:t>P.P.C. – </a:t>
            </a:r>
            <a:r>
              <a:rPr lang="lv-LV" dirty="0" err="1" smtClean="0"/>
              <a:t>pour</a:t>
            </a:r>
            <a:r>
              <a:rPr lang="lv-LV" dirty="0" smtClean="0"/>
              <a:t> </a:t>
            </a:r>
            <a:r>
              <a:rPr lang="lv-LV" dirty="0" err="1" smtClean="0"/>
              <a:t>prendre</a:t>
            </a:r>
            <a:r>
              <a:rPr lang="lv-LV" dirty="0" smtClean="0"/>
              <a:t> </a:t>
            </a:r>
            <a:r>
              <a:rPr lang="lv-LV" dirty="0" err="1" smtClean="0"/>
              <a:t>conge</a:t>
            </a:r>
            <a:r>
              <a:rPr lang="lv-LV" dirty="0" smtClean="0"/>
              <a:t> (atvadīšanās neklātienē);</a:t>
            </a:r>
          </a:p>
          <a:p>
            <a:pPr>
              <a:buFont typeface="Wingdings" pitchFamily="2" charset="2"/>
              <a:buChar char="v"/>
            </a:pPr>
            <a:r>
              <a:rPr lang="lv-LV" dirty="0" smtClean="0"/>
              <a:t>P.C. – </a:t>
            </a:r>
            <a:r>
              <a:rPr lang="lv-LV" dirty="0" err="1" smtClean="0"/>
              <a:t>pour</a:t>
            </a:r>
            <a:r>
              <a:rPr lang="lv-LV" dirty="0" smtClean="0"/>
              <a:t> </a:t>
            </a:r>
            <a:r>
              <a:rPr lang="lv-LV" dirty="0" err="1" smtClean="0"/>
              <a:t>condoleances</a:t>
            </a:r>
            <a:r>
              <a:rPr lang="lv-LV" dirty="0" smtClean="0"/>
              <a:t> (līdzjūtības izteikšana).</a:t>
            </a:r>
          </a:p>
          <a:p>
            <a:pPr>
              <a:buFont typeface="Wingdings" pitchFamily="2" charset="2"/>
              <a:buChar char="v"/>
            </a:pP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37</a:t>
            </a:fld>
            <a:endParaRPr lang="lv-LV"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ru-RU" dirty="0" err="1" smtClean="0"/>
              <a:t>Pirms</a:t>
            </a:r>
            <a:r>
              <a:rPr lang="ru-RU" dirty="0" smtClean="0"/>
              <a:t> </a:t>
            </a:r>
            <a:r>
              <a:rPr lang="ru-RU" dirty="0" err="1" smtClean="0"/>
              <a:t>vizītkartes</a:t>
            </a:r>
            <a:r>
              <a:rPr lang="ru-RU" dirty="0" smtClean="0"/>
              <a:t> </a:t>
            </a:r>
            <a:r>
              <a:rPr lang="ru-RU" dirty="0" err="1" smtClean="0"/>
              <a:t>izmantošanas</a:t>
            </a:r>
            <a:r>
              <a:rPr lang="ru-RU" dirty="0" smtClean="0"/>
              <a:t> </a:t>
            </a:r>
            <a:r>
              <a:rPr lang="ru-RU" dirty="0" err="1" smtClean="0"/>
              <a:t>citā</a:t>
            </a:r>
            <a:r>
              <a:rPr lang="ru-RU" dirty="0" smtClean="0"/>
              <a:t> </a:t>
            </a:r>
            <a:r>
              <a:rPr lang="ru-RU" dirty="0" err="1" smtClean="0"/>
              <a:t>valstī</a:t>
            </a:r>
            <a:r>
              <a:rPr lang="ru-RU" dirty="0" smtClean="0"/>
              <a:t> </a:t>
            </a:r>
            <a:r>
              <a:rPr lang="ru-RU" dirty="0" err="1" smtClean="0"/>
              <a:t>ir</a:t>
            </a:r>
            <a:r>
              <a:rPr lang="ru-RU" dirty="0" smtClean="0"/>
              <a:t> </a:t>
            </a:r>
            <a:r>
              <a:rPr lang="ru-RU" dirty="0" err="1" smtClean="0"/>
              <a:t>jāiepazīstas</a:t>
            </a:r>
            <a:r>
              <a:rPr lang="ru-RU" dirty="0" smtClean="0"/>
              <a:t> </a:t>
            </a:r>
            <a:r>
              <a:rPr lang="ru-RU" dirty="0" err="1" smtClean="0"/>
              <a:t>ar</a:t>
            </a:r>
            <a:r>
              <a:rPr lang="ru-RU" dirty="0" smtClean="0"/>
              <a:t> </a:t>
            </a:r>
            <a:r>
              <a:rPr lang="ru-RU" i="1" dirty="0" err="1" smtClean="0">
                <a:solidFill>
                  <a:schemeClr val="accent1">
                    <a:lumMod val="75000"/>
                  </a:schemeClr>
                </a:solidFill>
              </a:rPr>
              <a:t>vietējām</a:t>
            </a:r>
            <a:r>
              <a:rPr lang="ru-RU" i="1" dirty="0" smtClean="0">
                <a:solidFill>
                  <a:schemeClr val="accent1">
                    <a:lumMod val="75000"/>
                  </a:schemeClr>
                </a:solidFill>
              </a:rPr>
              <a:t> </a:t>
            </a:r>
            <a:r>
              <a:rPr lang="ru-RU" i="1" dirty="0" err="1" smtClean="0">
                <a:solidFill>
                  <a:schemeClr val="accent1">
                    <a:lumMod val="75000"/>
                  </a:schemeClr>
                </a:solidFill>
              </a:rPr>
              <a:t>tradīcijām</a:t>
            </a:r>
            <a:r>
              <a:rPr lang="ru-RU" i="1" dirty="0" smtClean="0">
                <a:solidFill>
                  <a:schemeClr val="accent1">
                    <a:lumMod val="75000"/>
                  </a:schemeClr>
                </a:solidFill>
              </a:rPr>
              <a:t> </a:t>
            </a:r>
            <a:r>
              <a:rPr lang="ru-RU" dirty="0" err="1" smtClean="0"/>
              <a:t>un</a:t>
            </a:r>
            <a:r>
              <a:rPr lang="ru-RU" dirty="0" smtClean="0"/>
              <a:t> </a:t>
            </a:r>
            <a:r>
              <a:rPr lang="ru-RU" i="1" dirty="0" err="1" smtClean="0">
                <a:solidFill>
                  <a:schemeClr val="accent1">
                    <a:lumMod val="75000"/>
                  </a:schemeClr>
                </a:solidFill>
              </a:rPr>
              <a:t>vizītkartes</a:t>
            </a:r>
            <a:r>
              <a:rPr lang="ru-RU" i="1" dirty="0" smtClean="0">
                <a:solidFill>
                  <a:schemeClr val="accent1">
                    <a:lumMod val="75000"/>
                  </a:schemeClr>
                </a:solidFill>
              </a:rPr>
              <a:t> </a:t>
            </a:r>
            <a:r>
              <a:rPr lang="ru-RU" i="1" dirty="0" err="1" smtClean="0">
                <a:solidFill>
                  <a:schemeClr val="accent1">
                    <a:lumMod val="75000"/>
                  </a:schemeClr>
                </a:solidFill>
              </a:rPr>
              <a:t>pasniegšanas</a:t>
            </a:r>
            <a:r>
              <a:rPr lang="ru-RU" i="1" dirty="0" smtClean="0">
                <a:solidFill>
                  <a:schemeClr val="accent1">
                    <a:lumMod val="75000"/>
                  </a:schemeClr>
                </a:solidFill>
              </a:rPr>
              <a:t> </a:t>
            </a:r>
            <a:r>
              <a:rPr lang="ru-RU" i="1" dirty="0" err="1" smtClean="0">
                <a:solidFill>
                  <a:schemeClr val="accent1">
                    <a:lumMod val="75000"/>
                  </a:schemeClr>
                </a:solidFill>
              </a:rPr>
              <a:t>rituāliem</a:t>
            </a:r>
            <a:r>
              <a:rPr lang="ru-RU" i="1" dirty="0" smtClean="0">
                <a:solidFill>
                  <a:schemeClr val="accent1">
                    <a:lumMod val="75000"/>
                  </a:schemeClr>
                </a:solidFill>
              </a:rPr>
              <a:t>.</a:t>
            </a:r>
            <a:r>
              <a:rPr lang="ru-RU" dirty="0" smtClean="0"/>
              <a:t> </a:t>
            </a:r>
            <a:r>
              <a:rPr lang="ru-RU" dirty="0" err="1" smtClean="0"/>
              <a:t>Starptautiskajā</a:t>
            </a:r>
            <a:r>
              <a:rPr lang="ru-RU" dirty="0" smtClean="0"/>
              <a:t> </a:t>
            </a:r>
            <a:r>
              <a:rPr lang="ru-RU" dirty="0" err="1" smtClean="0"/>
              <a:t>biznesā</a:t>
            </a:r>
            <a:r>
              <a:rPr lang="ru-RU" dirty="0" smtClean="0"/>
              <a:t> </a:t>
            </a:r>
            <a:r>
              <a:rPr lang="ru-RU" dirty="0" err="1" smtClean="0"/>
              <a:t>vizītkartes</a:t>
            </a:r>
            <a:r>
              <a:rPr lang="ru-RU" dirty="0" smtClean="0"/>
              <a:t> </a:t>
            </a:r>
            <a:r>
              <a:rPr lang="ru-RU" dirty="0" err="1" smtClean="0"/>
              <a:t>ir</a:t>
            </a:r>
            <a:r>
              <a:rPr lang="ru-RU" dirty="0" smtClean="0"/>
              <a:t> </a:t>
            </a:r>
            <a:r>
              <a:rPr lang="ru-RU" dirty="0" err="1" smtClean="0"/>
              <a:t>vēlams</a:t>
            </a:r>
            <a:r>
              <a:rPr lang="ru-RU" dirty="0" smtClean="0"/>
              <a:t> </a:t>
            </a:r>
            <a:r>
              <a:rPr lang="ru-RU" dirty="0" err="1" smtClean="0"/>
              <a:t>lietot</a:t>
            </a:r>
            <a:r>
              <a:rPr lang="ru-RU" dirty="0" smtClean="0"/>
              <a:t>, </a:t>
            </a:r>
            <a:r>
              <a:rPr lang="ru-RU" dirty="0" err="1" smtClean="0"/>
              <a:t>jo</a:t>
            </a:r>
            <a:r>
              <a:rPr lang="ru-RU" dirty="0" smtClean="0"/>
              <a:t> </a:t>
            </a:r>
            <a:r>
              <a:rPr lang="ru-RU" dirty="0" err="1" smtClean="0"/>
              <a:t>tās</a:t>
            </a:r>
            <a:r>
              <a:rPr lang="ru-RU" dirty="0" smtClean="0"/>
              <a:t> </a:t>
            </a:r>
            <a:r>
              <a:rPr lang="ru-RU" dirty="0" err="1" smtClean="0"/>
              <a:t>palīdz</a:t>
            </a:r>
            <a:r>
              <a:rPr lang="ru-RU" dirty="0" smtClean="0"/>
              <a:t> </a:t>
            </a:r>
            <a:r>
              <a:rPr lang="ru-RU" dirty="0" err="1" smtClean="0"/>
              <a:t>uztvert</a:t>
            </a:r>
            <a:r>
              <a:rPr lang="ru-RU" dirty="0" smtClean="0"/>
              <a:t> </a:t>
            </a:r>
            <a:r>
              <a:rPr lang="ru-RU" dirty="0" err="1" smtClean="0"/>
              <a:t>un</a:t>
            </a:r>
            <a:r>
              <a:rPr lang="ru-RU" dirty="0" smtClean="0"/>
              <a:t> </a:t>
            </a:r>
            <a:r>
              <a:rPr lang="ru-RU" dirty="0" err="1" smtClean="0"/>
              <a:t>saglabāt</a:t>
            </a:r>
            <a:r>
              <a:rPr lang="ru-RU" dirty="0" smtClean="0"/>
              <a:t> </a:t>
            </a:r>
            <a:r>
              <a:rPr lang="ru-RU" dirty="0" err="1" smtClean="0"/>
              <a:t>informāciju</a:t>
            </a:r>
            <a:r>
              <a:rPr lang="ru-RU" dirty="0" smtClean="0"/>
              <a:t> </a:t>
            </a:r>
            <a:r>
              <a:rPr lang="ru-RU" dirty="0" err="1" smtClean="0"/>
              <a:t>par</a:t>
            </a:r>
            <a:r>
              <a:rPr lang="ru-RU" dirty="0" smtClean="0"/>
              <a:t> </a:t>
            </a:r>
            <a:r>
              <a:rPr lang="ru-RU" dirty="0" err="1" smtClean="0"/>
              <a:t>personu</a:t>
            </a:r>
            <a:r>
              <a:rPr lang="ru-RU" dirty="0" smtClean="0"/>
              <a:t>. </a:t>
            </a:r>
            <a:r>
              <a:rPr lang="ru-RU" dirty="0" err="1" smtClean="0"/>
              <a:t>Vizītkarte</a:t>
            </a:r>
            <a:r>
              <a:rPr lang="ru-RU" dirty="0" smtClean="0"/>
              <a:t> </a:t>
            </a:r>
            <a:r>
              <a:rPr lang="ru-RU" dirty="0" err="1" smtClean="0"/>
              <a:t>pilda</a:t>
            </a:r>
            <a:r>
              <a:rPr lang="ru-RU" dirty="0" smtClean="0"/>
              <a:t> </a:t>
            </a:r>
            <a:r>
              <a:rPr lang="ru-RU" dirty="0" err="1" smtClean="0"/>
              <a:t>arī</a:t>
            </a:r>
            <a:r>
              <a:rPr lang="ru-RU" dirty="0" smtClean="0"/>
              <a:t> </a:t>
            </a:r>
            <a:r>
              <a:rPr lang="ru-RU" dirty="0" err="1" smtClean="0"/>
              <a:t>reprezentatīvu</a:t>
            </a:r>
            <a:r>
              <a:rPr lang="ru-RU" dirty="0" smtClean="0"/>
              <a:t> </a:t>
            </a:r>
            <a:r>
              <a:rPr lang="ru-RU" dirty="0" err="1" smtClean="0"/>
              <a:t>un</a:t>
            </a:r>
            <a:r>
              <a:rPr lang="ru-RU" dirty="0" smtClean="0"/>
              <a:t> </a:t>
            </a:r>
            <a:r>
              <a:rPr lang="ru-RU" dirty="0" err="1" smtClean="0"/>
              <a:t>reklāmas</a:t>
            </a:r>
            <a:r>
              <a:rPr lang="ru-RU" dirty="0" smtClean="0"/>
              <a:t> </a:t>
            </a:r>
            <a:r>
              <a:rPr lang="ru-RU" dirty="0" err="1" smtClean="0"/>
              <a:t>funkciju</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38</a:t>
            </a:fld>
            <a:endParaRPr lang="lv-LV"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404664"/>
            <a:ext cx="7467600" cy="6069288"/>
          </a:xfrm>
        </p:spPr>
        <p:txBody>
          <a:bodyPr/>
          <a:lstStyle/>
          <a:p>
            <a:r>
              <a:rPr lang="ru-RU" dirty="0" err="1" smtClean="0"/>
              <a:t>Tās</a:t>
            </a:r>
            <a:r>
              <a:rPr lang="ru-RU" dirty="0" smtClean="0"/>
              <a:t> </a:t>
            </a:r>
            <a:r>
              <a:rPr lang="ru-RU" dirty="0" err="1" smtClean="0"/>
              <a:t>normas</a:t>
            </a:r>
            <a:r>
              <a:rPr lang="ru-RU" dirty="0" smtClean="0"/>
              <a:t>, </a:t>
            </a:r>
            <a:r>
              <a:rPr lang="ru-RU" dirty="0" err="1" smtClean="0"/>
              <a:t>tāpat</a:t>
            </a:r>
            <a:r>
              <a:rPr lang="ru-RU" dirty="0" smtClean="0"/>
              <a:t> </a:t>
            </a:r>
            <a:r>
              <a:rPr lang="ru-RU" dirty="0" err="1" smtClean="0"/>
              <a:t>kā</a:t>
            </a:r>
            <a:r>
              <a:rPr lang="ru-RU" dirty="0" smtClean="0"/>
              <a:t> </a:t>
            </a:r>
            <a:r>
              <a:rPr lang="ru-RU" dirty="0" err="1" smtClean="0"/>
              <a:t>citas</a:t>
            </a:r>
            <a:r>
              <a:rPr lang="ru-RU" dirty="0" smtClean="0"/>
              <a:t> </a:t>
            </a:r>
            <a:r>
              <a:rPr lang="ru-RU" dirty="0" err="1" smtClean="0"/>
              <a:t>etiķetes</a:t>
            </a:r>
            <a:r>
              <a:rPr lang="ru-RU" dirty="0" smtClean="0"/>
              <a:t> </a:t>
            </a:r>
            <a:r>
              <a:rPr lang="ru-RU" dirty="0" err="1" smtClean="0"/>
              <a:t>normas</a:t>
            </a:r>
            <a:r>
              <a:rPr lang="ru-RU" dirty="0" smtClean="0"/>
              <a:t> </a:t>
            </a:r>
            <a:r>
              <a:rPr lang="ru-RU" dirty="0" err="1" smtClean="0"/>
              <a:t>vēstures</a:t>
            </a:r>
            <a:r>
              <a:rPr lang="ru-RU" dirty="0" smtClean="0"/>
              <a:t> </a:t>
            </a:r>
            <a:r>
              <a:rPr lang="ru-RU" dirty="0" err="1" smtClean="0"/>
              <a:t>gaitā</a:t>
            </a:r>
            <a:r>
              <a:rPr lang="ru-RU" dirty="0" smtClean="0"/>
              <a:t> </a:t>
            </a:r>
            <a:r>
              <a:rPr lang="ru-RU" dirty="0" err="1" smtClean="0"/>
              <a:t>ir</a:t>
            </a:r>
            <a:r>
              <a:rPr lang="ru-RU" dirty="0" smtClean="0"/>
              <a:t> </a:t>
            </a:r>
            <a:r>
              <a:rPr lang="ru-RU" dirty="0" err="1" smtClean="0"/>
              <a:t>veidojušās</a:t>
            </a:r>
            <a:r>
              <a:rPr lang="ru-RU" dirty="0" smtClean="0"/>
              <a:t>, </a:t>
            </a:r>
            <a:r>
              <a:rPr lang="ru-RU" dirty="0" err="1" smtClean="0"/>
              <a:t>pārveidojušās</a:t>
            </a:r>
            <a:r>
              <a:rPr lang="ru-RU" dirty="0" smtClean="0"/>
              <a:t> </a:t>
            </a:r>
            <a:r>
              <a:rPr lang="ru-RU" dirty="0" err="1" smtClean="0"/>
              <a:t>un</a:t>
            </a:r>
            <a:r>
              <a:rPr lang="ru-RU" dirty="0" smtClean="0"/>
              <a:t> </a:t>
            </a:r>
            <a:r>
              <a:rPr lang="ru-RU" dirty="0" err="1" smtClean="0"/>
              <a:t>attīstījušas</a:t>
            </a:r>
            <a:r>
              <a:rPr lang="ru-RU" dirty="0" smtClean="0"/>
              <a:t>. </a:t>
            </a:r>
            <a:r>
              <a:rPr lang="ru-RU" i="1" dirty="0" smtClean="0">
                <a:solidFill>
                  <a:schemeClr val="accent1">
                    <a:lumMod val="75000"/>
                  </a:schemeClr>
                </a:solidFill>
              </a:rPr>
              <a:t>Starptautiskā </a:t>
            </a:r>
            <a:r>
              <a:rPr lang="ru-RU" i="1" dirty="0" err="1" smtClean="0">
                <a:solidFill>
                  <a:schemeClr val="accent1">
                    <a:lumMod val="75000"/>
                  </a:schemeClr>
                </a:solidFill>
              </a:rPr>
              <a:t>lietišķā</a:t>
            </a:r>
            <a:r>
              <a:rPr lang="ru-RU" i="1" dirty="0" smtClean="0">
                <a:solidFill>
                  <a:schemeClr val="accent1">
                    <a:lumMod val="75000"/>
                  </a:schemeClr>
                </a:solidFill>
              </a:rPr>
              <a:t> etiķete </a:t>
            </a:r>
            <a:r>
              <a:rPr lang="ru-RU" i="1" dirty="0" err="1" smtClean="0">
                <a:solidFill>
                  <a:schemeClr val="accent1">
                    <a:lumMod val="75000"/>
                  </a:schemeClr>
                </a:solidFill>
              </a:rPr>
              <a:t>sistematizē</a:t>
            </a:r>
            <a:r>
              <a:rPr lang="ru-RU" i="1" dirty="0" smtClean="0">
                <a:solidFill>
                  <a:schemeClr val="accent1">
                    <a:lumMod val="75000"/>
                  </a:schemeClr>
                </a:solidFill>
              </a:rPr>
              <a:t> noteikumus </a:t>
            </a:r>
            <a:r>
              <a:rPr lang="ru-RU" i="1" dirty="0" err="1" smtClean="0">
                <a:solidFill>
                  <a:schemeClr val="accent1">
                    <a:lumMod val="75000"/>
                  </a:schemeClr>
                </a:solidFill>
              </a:rPr>
              <a:t>lietišķajā</a:t>
            </a:r>
            <a:r>
              <a:rPr lang="ru-RU" i="1" dirty="0" smtClean="0">
                <a:solidFill>
                  <a:schemeClr val="accent1">
                    <a:lumMod val="75000"/>
                  </a:schemeClr>
                </a:solidFill>
              </a:rPr>
              <a:t> </a:t>
            </a:r>
            <a:r>
              <a:rPr lang="ru-RU" i="1" dirty="0" err="1" smtClean="0">
                <a:solidFill>
                  <a:schemeClr val="accent1">
                    <a:lumMod val="75000"/>
                  </a:schemeClr>
                </a:solidFill>
              </a:rPr>
              <a:t>saskarsmē</a:t>
            </a:r>
            <a:r>
              <a:rPr lang="ru-RU" i="1" dirty="0" smtClean="0">
                <a:solidFill>
                  <a:schemeClr val="accent1">
                    <a:lumMod val="75000"/>
                  </a:schemeClr>
                </a:solidFill>
              </a:rPr>
              <a:t> </a:t>
            </a:r>
            <a:r>
              <a:rPr lang="ru-RU" i="1" dirty="0" err="1" smtClean="0">
                <a:solidFill>
                  <a:schemeClr val="accent1">
                    <a:lumMod val="75000"/>
                  </a:schemeClr>
                </a:solidFill>
              </a:rPr>
              <a:t>ar</a:t>
            </a:r>
            <a:r>
              <a:rPr lang="ru-RU" i="1" dirty="0" smtClean="0">
                <a:solidFill>
                  <a:schemeClr val="accent1">
                    <a:lumMod val="75000"/>
                  </a:schemeClr>
                </a:solidFill>
              </a:rPr>
              <a:t> </a:t>
            </a:r>
            <a:r>
              <a:rPr lang="ru-RU" i="1" dirty="0" err="1" smtClean="0">
                <a:solidFill>
                  <a:schemeClr val="accent1">
                    <a:lumMod val="75000"/>
                  </a:schemeClr>
                </a:solidFill>
              </a:rPr>
              <a:t>mērķi</a:t>
            </a:r>
            <a:r>
              <a:rPr lang="ru-RU" i="1" dirty="0" smtClean="0">
                <a:solidFill>
                  <a:schemeClr val="accent1">
                    <a:lumMod val="75000"/>
                  </a:schemeClr>
                </a:solidFill>
              </a:rPr>
              <a:t> </a:t>
            </a:r>
            <a:r>
              <a:rPr lang="ru-RU" i="1" dirty="0" err="1" smtClean="0">
                <a:solidFill>
                  <a:schemeClr val="accent1">
                    <a:lumMod val="75000"/>
                  </a:schemeClr>
                </a:solidFill>
              </a:rPr>
              <a:t>palīdzēt</a:t>
            </a:r>
            <a:r>
              <a:rPr lang="ru-RU" i="1" dirty="0" smtClean="0">
                <a:solidFill>
                  <a:schemeClr val="accent1">
                    <a:lumMod val="75000"/>
                  </a:schemeClr>
                </a:solidFill>
              </a:rPr>
              <a:t> </a:t>
            </a:r>
            <a:r>
              <a:rPr lang="ru-RU" i="1" dirty="0" err="1" smtClean="0">
                <a:solidFill>
                  <a:schemeClr val="accent1">
                    <a:lumMod val="75000"/>
                  </a:schemeClr>
                </a:solidFill>
              </a:rPr>
              <a:t>veidot</a:t>
            </a:r>
            <a:r>
              <a:rPr lang="ru-RU" i="1" dirty="0" smtClean="0">
                <a:solidFill>
                  <a:schemeClr val="accent1">
                    <a:lumMod val="75000"/>
                  </a:schemeClr>
                </a:solidFill>
              </a:rPr>
              <a:t> </a:t>
            </a:r>
            <a:r>
              <a:rPr lang="ru-RU" i="1" dirty="0" err="1" smtClean="0">
                <a:solidFill>
                  <a:schemeClr val="accent1">
                    <a:lumMod val="75000"/>
                  </a:schemeClr>
                </a:solidFill>
              </a:rPr>
              <a:t>veiksmīgu</a:t>
            </a:r>
            <a:r>
              <a:rPr lang="ru-RU" i="1" dirty="0" smtClean="0">
                <a:solidFill>
                  <a:schemeClr val="accent1">
                    <a:lumMod val="75000"/>
                  </a:schemeClr>
                </a:solidFill>
              </a:rPr>
              <a:t> </a:t>
            </a:r>
            <a:r>
              <a:rPr lang="ru-RU" i="1" dirty="0" err="1" smtClean="0">
                <a:solidFill>
                  <a:schemeClr val="accent1">
                    <a:lumMod val="75000"/>
                  </a:schemeClr>
                </a:solidFill>
              </a:rPr>
              <a:t>saskarsmi</a:t>
            </a:r>
            <a:r>
              <a:rPr lang="ru-RU" i="1" dirty="0" smtClean="0">
                <a:solidFill>
                  <a:schemeClr val="accent1">
                    <a:lumMod val="75000"/>
                  </a:schemeClr>
                </a:solidFill>
              </a:rPr>
              <a:t> </a:t>
            </a:r>
            <a:r>
              <a:rPr lang="ru-RU" i="1" dirty="0" err="1" smtClean="0">
                <a:solidFill>
                  <a:schemeClr val="accent1">
                    <a:lumMod val="75000"/>
                  </a:schemeClr>
                </a:solidFill>
              </a:rPr>
              <a:t>starp</a:t>
            </a:r>
            <a:r>
              <a:rPr lang="ru-RU" i="1" dirty="0" smtClean="0">
                <a:solidFill>
                  <a:schemeClr val="accent1">
                    <a:lumMod val="75000"/>
                  </a:schemeClr>
                </a:solidFill>
              </a:rPr>
              <a:t> </a:t>
            </a:r>
            <a:r>
              <a:rPr lang="ru-RU" i="1" dirty="0" err="1" smtClean="0">
                <a:solidFill>
                  <a:schemeClr val="accent1">
                    <a:lumMod val="75000"/>
                  </a:schemeClr>
                </a:solidFill>
              </a:rPr>
              <a:t>dažādu</a:t>
            </a:r>
            <a:r>
              <a:rPr lang="ru-RU" i="1" dirty="0" smtClean="0">
                <a:solidFill>
                  <a:schemeClr val="accent1">
                    <a:lumMod val="75000"/>
                  </a:schemeClr>
                </a:solidFill>
              </a:rPr>
              <a:t> </a:t>
            </a:r>
            <a:r>
              <a:rPr lang="ru-RU" i="1" dirty="0" err="1" smtClean="0">
                <a:solidFill>
                  <a:schemeClr val="accent1">
                    <a:lumMod val="75000"/>
                  </a:schemeClr>
                </a:solidFill>
              </a:rPr>
              <a:t>tautu</a:t>
            </a:r>
            <a:r>
              <a:rPr lang="ru-RU" i="1" dirty="0" smtClean="0">
                <a:solidFill>
                  <a:schemeClr val="accent1">
                    <a:lumMod val="75000"/>
                  </a:schemeClr>
                </a:solidFill>
              </a:rPr>
              <a:t> </a:t>
            </a:r>
            <a:r>
              <a:rPr lang="ru-RU" i="1" dirty="0" err="1" smtClean="0">
                <a:solidFill>
                  <a:schemeClr val="accent1">
                    <a:lumMod val="75000"/>
                  </a:schemeClr>
                </a:solidFill>
              </a:rPr>
              <a:t>pārstāvjiem</a:t>
            </a:r>
            <a:r>
              <a:rPr lang="ru-RU" dirty="0" smtClean="0"/>
              <a:t>. </a:t>
            </a:r>
            <a:r>
              <a:rPr lang="ru-RU" dirty="0" err="1" smtClean="0"/>
              <a:t>Tas</a:t>
            </a:r>
            <a:r>
              <a:rPr lang="ru-RU" dirty="0" smtClean="0"/>
              <a:t> </a:t>
            </a:r>
            <a:r>
              <a:rPr lang="ru-RU" dirty="0" err="1" smtClean="0"/>
              <a:t>nozīmē</a:t>
            </a:r>
            <a:r>
              <a:rPr lang="ru-RU" dirty="0" smtClean="0"/>
              <a:t>, </a:t>
            </a:r>
            <a:r>
              <a:rPr lang="ru-RU" dirty="0" err="1" smtClean="0"/>
              <a:t>ka</a:t>
            </a:r>
            <a:r>
              <a:rPr lang="ru-RU" dirty="0" smtClean="0"/>
              <a:t> </a:t>
            </a:r>
            <a:r>
              <a:rPr lang="ru-RU" dirty="0" err="1" smtClean="0"/>
              <a:t>cilvēks</a:t>
            </a:r>
            <a:r>
              <a:rPr lang="ru-RU" dirty="0" smtClean="0"/>
              <a:t> </a:t>
            </a:r>
            <a:r>
              <a:rPr lang="ru-RU" dirty="0" err="1" smtClean="0"/>
              <a:t>nezaudējot</a:t>
            </a:r>
            <a:r>
              <a:rPr lang="ru-RU" dirty="0" smtClean="0"/>
              <a:t> </a:t>
            </a:r>
            <a:r>
              <a:rPr lang="ru-RU" dirty="0" err="1" smtClean="0"/>
              <a:t>savas</a:t>
            </a:r>
            <a:r>
              <a:rPr lang="ru-RU" dirty="0" smtClean="0"/>
              <a:t> uzvedības </a:t>
            </a:r>
            <a:r>
              <a:rPr lang="ru-RU" dirty="0" err="1" smtClean="0"/>
              <a:t>normas</a:t>
            </a:r>
            <a:r>
              <a:rPr lang="ru-RU" dirty="0" smtClean="0"/>
              <a:t>, </a:t>
            </a:r>
            <a:r>
              <a:rPr lang="ru-RU" dirty="0" err="1" smtClean="0"/>
              <a:t>pieņem</a:t>
            </a:r>
            <a:r>
              <a:rPr lang="ru-RU" dirty="0" smtClean="0"/>
              <a:t> </a:t>
            </a:r>
            <a:r>
              <a:rPr lang="ru-RU" dirty="0" err="1" smtClean="0"/>
              <a:t>arī</a:t>
            </a:r>
            <a:r>
              <a:rPr lang="ru-RU" dirty="0" smtClean="0"/>
              <a:t> </a:t>
            </a:r>
            <a:r>
              <a:rPr lang="ru-RU" dirty="0" err="1" smtClean="0"/>
              <a:t>partnera</a:t>
            </a:r>
            <a:r>
              <a:rPr lang="ru-RU" dirty="0" smtClean="0"/>
              <a:t> </a:t>
            </a:r>
            <a:r>
              <a:rPr lang="ru-RU" dirty="0" err="1" smtClean="0"/>
              <a:t>uzvedības</a:t>
            </a:r>
            <a:r>
              <a:rPr lang="ru-RU" dirty="0" smtClean="0"/>
              <a:t> </a:t>
            </a:r>
            <a:r>
              <a:rPr lang="ru-RU" dirty="0" err="1" smtClean="0"/>
              <a:t>normas</a:t>
            </a:r>
            <a:r>
              <a:rPr lang="ru-RU" dirty="0" smtClean="0"/>
              <a:t>, </a:t>
            </a:r>
            <a:r>
              <a:rPr lang="ru-RU" dirty="0" err="1" smtClean="0"/>
              <a:t>kas</a:t>
            </a:r>
            <a:r>
              <a:rPr lang="ru-RU" dirty="0" smtClean="0"/>
              <a:t> </a:t>
            </a:r>
            <a:r>
              <a:rPr lang="ru-RU" dirty="0" err="1" smtClean="0"/>
              <a:t>var</a:t>
            </a:r>
            <a:r>
              <a:rPr lang="ru-RU" dirty="0" smtClean="0"/>
              <a:t> </a:t>
            </a:r>
            <a:r>
              <a:rPr lang="ru-RU" dirty="0" err="1" smtClean="0"/>
              <a:t>būt</a:t>
            </a:r>
            <a:r>
              <a:rPr lang="ru-RU" dirty="0" smtClean="0"/>
              <a:t> </a:t>
            </a:r>
            <a:r>
              <a:rPr lang="ru-RU" dirty="0" err="1" smtClean="0"/>
              <a:t>atšķirīgas</a:t>
            </a:r>
            <a:r>
              <a:rPr lang="ru-RU" dirty="0" smtClean="0"/>
              <a:t>. </a:t>
            </a:r>
            <a:r>
              <a:rPr lang="ru-RU" dirty="0" err="1" smtClean="0"/>
              <a:t>Visur</a:t>
            </a:r>
            <a:r>
              <a:rPr lang="ru-RU" dirty="0" smtClean="0"/>
              <a:t> </a:t>
            </a:r>
            <a:r>
              <a:rPr lang="ru-RU" dirty="0" err="1" smtClean="0"/>
              <a:t>pasaulē</a:t>
            </a:r>
            <a:r>
              <a:rPr lang="ru-RU" dirty="0" smtClean="0"/>
              <a:t> </a:t>
            </a:r>
            <a:r>
              <a:rPr lang="ru-RU" dirty="0" err="1" smtClean="0"/>
              <a:t>augstu</a:t>
            </a:r>
            <a:r>
              <a:rPr lang="ru-RU" dirty="0" smtClean="0"/>
              <a:t> </a:t>
            </a:r>
            <a:r>
              <a:rPr lang="ru-RU" dirty="0" err="1" smtClean="0"/>
              <a:t>tiek</a:t>
            </a:r>
            <a:r>
              <a:rPr lang="ru-RU" dirty="0" smtClean="0"/>
              <a:t> </a:t>
            </a:r>
            <a:r>
              <a:rPr lang="ru-RU" dirty="0" err="1" smtClean="0"/>
              <a:t>vērtēti</a:t>
            </a:r>
            <a:r>
              <a:rPr lang="ru-RU" dirty="0" smtClean="0"/>
              <a:t> </a:t>
            </a:r>
            <a:r>
              <a:rPr lang="ru-RU" dirty="0" err="1" smtClean="0"/>
              <a:t>lietišķo</a:t>
            </a:r>
            <a:r>
              <a:rPr lang="ru-RU" dirty="0" smtClean="0"/>
              <a:t> </a:t>
            </a:r>
            <a:r>
              <a:rPr lang="ru-RU" dirty="0" err="1" smtClean="0"/>
              <a:t>attiecību</a:t>
            </a:r>
            <a:r>
              <a:rPr lang="ru-RU" dirty="0" smtClean="0"/>
              <a:t> </a:t>
            </a:r>
            <a:r>
              <a:rPr lang="ru-RU" dirty="0" err="1" smtClean="0"/>
              <a:t>pamatprincipi</a:t>
            </a:r>
            <a:r>
              <a:rPr lang="ru-RU" dirty="0" smtClean="0"/>
              <a:t>: </a:t>
            </a:r>
            <a:r>
              <a:rPr lang="ru-RU" i="1" dirty="0" err="1" smtClean="0">
                <a:solidFill>
                  <a:schemeClr val="accent1">
                    <a:lumMod val="75000"/>
                  </a:schemeClr>
                </a:solidFill>
              </a:rPr>
              <a:t>laipnība</a:t>
            </a:r>
            <a:r>
              <a:rPr lang="ru-RU" i="1" dirty="0" smtClean="0">
                <a:solidFill>
                  <a:schemeClr val="accent1">
                    <a:lumMod val="75000"/>
                  </a:schemeClr>
                </a:solidFill>
              </a:rPr>
              <a:t>, </a:t>
            </a:r>
            <a:r>
              <a:rPr lang="ru-RU" i="1" dirty="0" err="1" smtClean="0">
                <a:solidFill>
                  <a:schemeClr val="accent1">
                    <a:lumMod val="75000"/>
                  </a:schemeClr>
                </a:solidFill>
              </a:rPr>
              <a:t>cieņa</a:t>
            </a:r>
            <a:r>
              <a:rPr lang="ru-RU" dirty="0" smtClean="0"/>
              <a:t>, </a:t>
            </a:r>
            <a:r>
              <a:rPr lang="ru-RU" i="1" dirty="0" err="1" smtClean="0">
                <a:solidFill>
                  <a:schemeClr val="accent1">
                    <a:lumMod val="75000"/>
                  </a:schemeClr>
                </a:solidFill>
              </a:rPr>
              <a:t>sapratne</a:t>
            </a:r>
            <a:r>
              <a:rPr lang="ru-RU" i="1" dirty="0" smtClean="0">
                <a:solidFill>
                  <a:schemeClr val="accent1">
                    <a:lumMod val="75000"/>
                  </a:schemeClr>
                </a:solidFill>
              </a:rPr>
              <a:t> </a:t>
            </a:r>
            <a:r>
              <a:rPr lang="ru-RU" dirty="0" err="1" smtClean="0"/>
              <a:t>un</a:t>
            </a:r>
            <a:r>
              <a:rPr lang="ru-RU" dirty="0" smtClean="0"/>
              <a:t>, </a:t>
            </a:r>
            <a:r>
              <a:rPr lang="ru-RU" dirty="0" err="1" smtClean="0"/>
              <a:t>protams</a:t>
            </a:r>
            <a:r>
              <a:rPr lang="ru-RU" dirty="0" smtClean="0"/>
              <a:t>, </a:t>
            </a:r>
            <a:r>
              <a:rPr lang="ru-RU" i="1" dirty="0" smtClean="0">
                <a:solidFill>
                  <a:schemeClr val="accent1">
                    <a:lumMod val="75000"/>
                  </a:schemeClr>
                </a:solidFill>
              </a:rPr>
              <a:t>“</a:t>
            </a:r>
            <a:r>
              <a:rPr lang="ru-RU" i="1" dirty="0" err="1" smtClean="0">
                <a:solidFill>
                  <a:schemeClr val="accent1">
                    <a:lumMod val="75000"/>
                  </a:schemeClr>
                </a:solidFill>
              </a:rPr>
              <a:t>zelta</a:t>
            </a:r>
            <a:r>
              <a:rPr lang="ru-RU" i="1" dirty="0" smtClean="0">
                <a:solidFill>
                  <a:schemeClr val="accent1">
                    <a:lumMod val="75000"/>
                  </a:schemeClr>
                </a:solidFill>
              </a:rPr>
              <a:t> </a:t>
            </a:r>
            <a:r>
              <a:rPr lang="ru-RU" i="1" dirty="0" err="1" smtClean="0">
                <a:solidFill>
                  <a:schemeClr val="accent1">
                    <a:lumMod val="75000"/>
                  </a:schemeClr>
                </a:solidFill>
              </a:rPr>
              <a:t>morāles</a:t>
            </a:r>
            <a:r>
              <a:rPr lang="ru-RU" i="1" dirty="0" smtClean="0">
                <a:solidFill>
                  <a:schemeClr val="accent1">
                    <a:lumMod val="75000"/>
                  </a:schemeClr>
                </a:solidFill>
              </a:rPr>
              <a:t>” </a:t>
            </a:r>
            <a:r>
              <a:rPr lang="ru-RU" i="1" dirty="0" err="1" smtClean="0">
                <a:solidFill>
                  <a:schemeClr val="accent1">
                    <a:lumMod val="75000"/>
                  </a:schemeClr>
                </a:solidFill>
              </a:rPr>
              <a:t>princips</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4</a:t>
            </a:fld>
            <a:endParaRPr lang="lv-LV"/>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Sasveicināšanās</a:t>
            </a:r>
            <a:endParaRPr lang="lv-LV" dirty="0"/>
          </a:p>
        </p:txBody>
      </p:sp>
      <p:sp>
        <p:nvSpPr>
          <p:cNvPr id="3" name="Satura vietturis 2"/>
          <p:cNvSpPr>
            <a:spLocks noGrp="1"/>
          </p:cNvSpPr>
          <p:nvPr>
            <p:ph sz="quarter" idx="1"/>
          </p:nvPr>
        </p:nvSpPr>
        <p:spPr/>
        <p:txBody>
          <a:bodyPr/>
          <a:lstStyle/>
          <a:p>
            <a:r>
              <a:rPr lang="lv-LV" dirty="0" smtClean="0"/>
              <a:t>Katra lietišķā tikšanās sākas ar sasveicināšanos. Sasveicināšanās formas un rituāli ir dažādi. To ietekmē tādi faktori kā </a:t>
            </a:r>
            <a:r>
              <a:rPr lang="lv-LV" i="1" dirty="0" smtClean="0">
                <a:solidFill>
                  <a:schemeClr val="accent1">
                    <a:lumMod val="75000"/>
                  </a:schemeClr>
                </a:solidFill>
              </a:rPr>
              <a:t>partnera amats</a:t>
            </a:r>
            <a:r>
              <a:rPr lang="lv-LV" dirty="0" smtClean="0"/>
              <a:t>, </a:t>
            </a:r>
            <a:r>
              <a:rPr lang="lv-LV" i="1" dirty="0" smtClean="0">
                <a:solidFill>
                  <a:schemeClr val="accent1">
                    <a:lumMod val="75000"/>
                  </a:schemeClr>
                </a:solidFill>
              </a:rPr>
              <a:t>vecums</a:t>
            </a:r>
            <a:r>
              <a:rPr lang="lv-LV" dirty="0" smtClean="0"/>
              <a:t>, </a:t>
            </a:r>
            <a:r>
              <a:rPr lang="lv-LV" i="1" dirty="0" smtClean="0">
                <a:solidFill>
                  <a:schemeClr val="accent1">
                    <a:lumMod val="75000"/>
                  </a:schemeClr>
                </a:solidFill>
              </a:rPr>
              <a:t>dzimums</a:t>
            </a:r>
            <a:r>
              <a:rPr lang="lv-LV" dirty="0" smtClean="0"/>
              <a:t>, </a:t>
            </a:r>
            <a:r>
              <a:rPr lang="lv-LV" i="1" dirty="0" smtClean="0">
                <a:solidFill>
                  <a:schemeClr val="accent1">
                    <a:lumMod val="75000"/>
                  </a:schemeClr>
                </a:solidFill>
              </a:rPr>
              <a:t>kultūras un reliģijas atšķirības</a:t>
            </a:r>
            <a:r>
              <a:rPr lang="lv-LV" dirty="0" smtClean="0"/>
              <a:t>, </a:t>
            </a:r>
            <a:r>
              <a:rPr lang="lv-LV" i="1" dirty="0" smtClean="0">
                <a:solidFill>
                  <a:schemeClr val="accent1">
                    <a:lumMod val="75000"/>
                  </a:schemeClr>
                </a:solidFill>
              </a:rPr>
              <a:t>sagatavotības līmenis </a:t>
            </a:r>
            <a:r>
              <a:rPr lang="lv-LV" dirty="0" smtClean="0"/>
              <a:t>un </a:t>
            </a:r>
            <a:r>
              <a:rPr lang="lv-LV" i="1" dirty="0" smtClean="0">
                <a:solidFill>
                  <a:schemeClr val="accent1">
                    <a:lumMod val="75000"/>
                  </a:schemeClr>
                </a:solidFill>
              </a:rPr>
              <a:t>informācija ar partneri</a:t>
            </a:r>
            <a:r>
              <a:rPr lang="lv-LV" dirty="0" smtClean="0"/>
              <a:t>. Lai dibinātu veiksmīgas attiecības, ir svarīgi ievērot daudzveidīgos saskarsmes elementus un censties izzināt biznesa partnera nacionālās sasveicināšanās īpatnības.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5</a:t>
            </a:fld>
            <a:endParaRPr lang="lv-LV"/>
          </a:p>
        </p:txBody>
      </p:sp>
      <p:pic>
        <p:nvPicPr>
          <p:cNvPr id="1026" name="Picture 2" descr="http://spi4uk.itvnet.lv/upload/articles/41/411304/images/Nedzirdeti-FAKTI-3-7.jpg"/>
          <p:cNvPicPr>
            <a:picLocks noChangeAspect="1" noChangeArrowheads="1"/>
          </p:cNvPicPr>
          <p:nvPr/>
        </p:nvPicPr>
        <p:blipFill>
          <a:blip r:embed="rId2" cstate="print"/>
          <a:srcRect/>
          <a:stretch>
            <a:fillRect/>
          </a:stretch>
        </p:blipFill>
        <p:spPr bwMode="auto">
          <a:xfrm>
            <a:off x="4788024" y="4589748"/>
            <a:ext cx="3024336" cy="226825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476672"/>
            <a:ext cx="7467600" cy="5997280"/>
          </a:xfrm>
        </p:spPr>
        <p:txBody>
          <a:bodyPr/>
          <a:lstStyle/>
          <a:p>
            <a:pPr>
              <a:buNone/>
            </a:pPr>
            <a:r>
              <a:rPr lang="lv-LV" dirty="0" smtClean="0"/>
              <a:t>Sasveicināšanos nosacīti var iedalīt divos</a:t>
            </a:r>
          </a:p>
          <a:p>
            <a:pPr>
              <a:buNone/>
            </a:pPr>
            <a:r>
              <a:rPr lang="lv-LV" dirty="0" smtClean="0"/>
              <a:t>veidos: </a:t>
            </a:r>
            <a:r>
              <a:rPr lang="lv-LV" i="1" dirty="0" smtClean="0"/>
              <a:t>mutiskā</a:t>
            </a:r>
            <a:r>
              <a:rPr lang="lv-LV" dirty="0" smtClean="0"/>
              <a:t> jeb </a:t>
            </a:r>
            <a:r>
              <a:rPr lang="lv-LV" i="1" dirty="0" smtClean="0"/>
              <a:t>verbālā </a:t>
            </a:r>
            <a:r>
              <a:rPr lang="lv-LV" dirty="0" smtClean="0"/>
              <a:t>(pasveicināšana,</a:t>
            </a:r>
          </a:p>
          <a:p>
            <a:pPr>
              <a:buNone/>
            </a:pPr>
            <a:r>
              <a:rPr lang="lv-LV" dirty="0" smtClean="0"/>
              <a:t>pieklājības frāzes, retoriskie jautājumi) un</a:t>
            </a:r>
          </a:p>
          <a:p>
            <a:pPr>
              <a:buNone/>
            </a:pPr>
            <a:r>
              <a:rPr lang="lv-LV" i="1" dirty="0" smtClean="0"/>
              <a:t>ķermeniskā </a:t>
            </a:r>
            <a:r>
              <a:rPr lang="lv-LV" dirty="0" smtClean="0"/>
              <a:t>jeb </a:t>
            </a:r>
            <a:r>
              <a:rPr lang="lv-LV" i="1" dirty="0" smtClean="0"/>
              <a:t>neverbālā </a:t>
            </a:r>
            <a:r>
              <a:rPr lang="lv-LV" dirty="0" smtClean="0"/>
              <a:t>(sarokošanās,</a:t>
            </a:r>
          </a:p>
          <a:p>
            <a:pPr>
              <a:buNone/>
            </a:pPr>
            <a:r>
              <a:rPr lang="lv-LV" dirty="0" smtClean="0"/>
              <a:t>paklanīšanās, skūpsts) sasveicināšanās.</a:t>
            </a:r>
          </a:p>
          <a:p>
            <a:pPr lvl="0"/>
            <a:r>
              <a:rPr lang="lv-LV" b="1" i="1" dirty="0" smtClean="0">
                <a:solidFill>
                  <a:schemeClr val="accent1">
                    <a:lumMod val="75000"/>
                  </a:schemeClr>
                </a:solidFill>
              </a:rPr>
              <a:t>Mutiskā jeb verbālā sasveicināšanas</a:t>
            </a:r>
          </a:p>
          <a:p>
            <a:pPr>
              <a:buNone/>
            </a:pPr>
            <a:r>
              <a:rPr lang="lv-LV" dirty="0" smtClean="0"/>
              <a:t>Kaut gan sasveicināšanās rituāli dažādās valstīs</a:t>
            </a:r>
          </a:p>
          <a:p>
            <a:pPr>
              <a:buNone/>
            </a:pPr>
            <a:r>
              <a:rPr lang="lv-LV" dirty="0" smtClean="0"/>
              <a:t>mēdz atšķirties, līdz ar starptautisko sakaru</a:t>
            </a:r>
          </a:p>
          <a:p>
            <a:pPr>
              <a:buNone/>
            </a:pPr>
            <a:r>
              <a:rPr lang="lv-LV" dirty="0" smtClean="0"/>
              <a:t>attīstību veidojas kopīgas iezīmes. Kopīgie verbālās</a:t>
            </a:r>
          </a:p>
          <a:p>
            <a:pPr>
              <a:buNone/>
            </a:pPr>
            <a:r>
              <a:rPr lang="lv-LV" dirty="0" smtClean="0"/>
              <a:t>sasveicināšanās principi ir šādi.</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6</a:t>
            </a:fld>
            <a:endParaRPr lang="lv-LV" dirty="0"/>
          </a:p>
        </p:txBody>
      </p:sp>
      <p:pic>
        <p:nvPicPr>
          <p:cNvPr id="19458" name="Picture 2" descr="http://s1.sieviesuklubs.lv/cache/b1/12/b11226ef50690dee63930a7cd5d73c3e.jpg"/>
          <p:cNvPicPr>
            <a:picLocks noChangeAspect="1" noChangeArrowheads="1"/>
          </p:cNvPicPr>
          <p:nvPr/>
        </p:nvPicPr>
        <p:blipFill>
          <a:blip r:embed="rId2" cstate="print"/>
          <a:srcRect/>
          <a:stretch>
            <a:fillRect/>
          </a:stretch>
        </p:blipFill>
        <p:spPr bwMode="auto">
          <a:xfrm>
            <a:off x="2987824" y="4869160"/>
            <a:ext cx="2808312" cy="183856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ida numura vietturis 3"/>
          <p:cNvSpPr>
            <a:spLocks noGrp="1"/>
          </p:cNvSpPr>
          <p:nvPr>
            <p:ph type="sldNum" sz="quarter" idx="15"/>
          </p:nvPr>
        </p:nvSpPr>
        <p:spPr/>
        <p:txBody>
          <a:bodyPr/>
          <a:lstStyle/>
          <a:p>
            <a:fld id="{93A05C01-84EC-4EB1-91EB-68166994A620}" type="slidenum">
              <a:rPr lang="lv-LV" smtClean="0"/>
              <a:pPr/>
              <a:t>7</a:t>
            </a:fld>
            <a:endParaRPr lang="lv-LV" dirty="0"/>
          </a:p>
        </p:txBody>
      </p:sp>
      <p:sp>
        <p:nvSpPr>
          <p:cNvPr id="5" name="Virsraksts 1"/>
          <p:cNvSpPr>
            <a:spLocks noGrp="1"/>
          </p:cNvSpPr>
          <p:nvPr>
            <p:ph sz="quarter" idx="1"/>
          </p:nvPr>
        </p:nvSpPr>
        <p:spPr>
          <a:xfrm>
            <a:off x="395536" y="548680"/>
            <a:ext cx="7467600" cy="4873752"/>
          </a:xfrm>
        </p:spPr>
        <p:txBody>
          <a:bodyPr>
            <a:normAutofit fontScale="92500" lnSpcReduction="20000"/>
          </a:bodyPr>
          <a:lstStyle/>
          <a:p>
            <a:pPr>
              <a:buNone/>
            </a:pPr>
            <a:r>
              <a:rPr lang="lv-LV" u="sng" dirty="0" smtClean="0"/>
              <a:t>Kopīgie verbālās sasveicināšanās principi ir šādi:</a:t>
            </a:r>
          </a:p>
          <a:p>
            <a:pPr marL="457200" indent="-457200">
              <a:buFont typeface="+mj-lt"/>
              <a:buAutoNum type="arabicPeriod"/>
            </a:pPr>
            <a:endParaRPr lang="lv-LV" dirty="0" smtClean="0"/>
          </a:p>
          <a:p>
            <a:pPr marL="457200" lvl="0" indent="-457200">
              <a:buFont typeface="+mj-lt"/>
              <a:buAutoNum type="arabicPeriod"/>
            </a:pPr>
            <a:r>
              <a:rPr lang="lv-LV" b="1" i="1" dirty="0" smtClean="0">
                <a:solidFill>
                  <a:schemeClr val="accent1">
                    <a:lumMod val="75000"/>
                  </a:schemeClr>
                </a:solidFill>
              </a:rPr>
              <a:t>Mutiskais sveiciens vienmēr ir jāatņem</a:t>
            </a:r>
            <a:r>
              <a:rPr lang="lv-LV" b="1" dirty="0" smtClean="0">
                <a:solidFill>
                  <a:schemeClr val="accent1">
                    <a:lumMod val="75000"/>
                  </a:schemeClr>
                </a:solidFill>
              </a:rPr>
              <a:t>. </a:t>
            </a:r>
            <a:r>
              <a:rPr lang="lv-LV" dirty="0" smtClean="0"/>
              <a:t>Neatņemts sveiciens var tikt uzskatīts par nevēlēšanos kontaktēties vai necieņas izrādīšanu.</a:t>
            </a:r>
          </a:p>
          <a:p>
            <a:pPr marL="457200" lvl="0" indent="-457200">
              <a:buFont typeface="+mj-lt"/>
              <a:buAutoNum type="arabicPeriod"/>
            </a:pPr>
            <a:r>
              <a:rPr lang="lv-LV" b="1" i="1" dirty="0" smtClean="0">
                <a:solidFill>
                  <a:schemeClr val="accent1">
                    <a:lumMod val="75000"/>
                  </a:schemeClr>
                </a:solidFill>
              </a:rPr>
              <a:t>Sasveicinoties svarīgi ir ievērot noteiktu kārtību. </a:t>
            </a:r>
            <a:r>
              <a:rPr lang="lv-LV" dirty="0" smtClean="0"/>
              <a:t>Latvijā saskaņā ar pieklājības likumiem jaunākais vienmēr pirmais sveicina vecāko, vīrietis – sievieti, meitene – kungu gados, padotais priekšnieku. Šāda kārtība pastāv daudzviet pasaulē. Biznesa attiecībās saskarsmes kārtību nosaka nevis vecums, bet ieņemamais amats.</a:t>
            </a:r>
          </a:p>
          <a:p>
            <a:pPr marL="457200" lvl="0" indent="-457200">
              <a:buFont typeface="+mj-lt"/>
              <a:buAutoNum type="arabicPeriod"/>
            </a:pPr>
            <a:r>
              <a:rPr lang="lv-LV" b="1" i="1" dirty="0" smtClean="0">
                <a:solidFill>
                  <a:schemeClr val="accent1">
                    <a:lumMod val="75000"/>
                  </a:schemeClr>
                </a:solidFill>
              </a:rPr>
              <a:t>Ienākot telpā vai pievienojoties kādai cilvēku grupai, pirmais sveicina ienācējs neatkarīgi no dzimuma vai statusa.</a:t>
            </a:r>
          </a:p>
          <a:p>
            <a:endParaRPr lang="lv-LV" dirty="0" smtClean="0"/>
          </a:p>
          <a:p>
            <a:endParaRPr lang="lv-LV"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p:txBody>
          <a:bodyPr/>
          <a:lstStyle/>
          <a:p>
            <a:r>
              <a:rPr lang="lv-LV" dirty="0" smtClean="0"/>
              <a:t>Sasveicinoties cilvēki viens otru uzrunā. Latviešu un krievu valodas otrās personas uzrunas forma atšķiras atkarībā no cilvēka vecuma vai amata. Savukārt, piemēram, angļu valodā skaitļa atšķirību nav, ir tikai viena uzrunas forma “</a:t>
            </a:r>
            <a:r>
              <a:rPr lang="lv-LV" dirty="0" err="1" smtClean="0"/>
              <a:t>You</a:t>
            </a:r>
            <a:r>
              <a:rPr lang="lv-LV" dirty="0" smtClean="0"/>
              <a:t>”.</a:t>
            </a:r>
          </a:p>
          <a:p>
            <a:r>
              <a:rPr lang="ru-RU" dirty="0" err="1" smtClean="0"/>
              <a:t>Pirms</a:t>
            </a:r>
            <a:r>
              <a:rPr lang="ru-RU" dirty="0" smtClean="0"/>
              <a:t> </a:t>
            </a:r>
            <a:r>
              <a:rPr lang="ru-RU" dirty="0" err="1" smtClean="0"/>
              <a:t>personvārda</a:t>
            </a:r>
            <a:r>
              <a:rPr lang="ru-RU" dirty="0" smtClean="0"/>
              <a:t> </a:t>
            </a:r>
            <a:r>
              <a:rPr lang="ru-RU" dirty="0" err="1" smtClean="0"/>
              <a:t>daudzās</a:t>
            </a:r>
            <a:r>
              <a:rPr lang="ru-RU" dirty="0" smtClean="0"/>
              <a:t> </a:t>
            </a:r>
            <a:r>
              <a:rPr lang="ru-RU" dirty="0" err="1" smtClean="0"/>
              <a:t>valstīs</a:t>
            </a:r>
            <a:r>
              <a:rPr lang="ru-RU" dirty="0" smtClean="0"/>
              <a:t> </a:t>
            </a:r>
            <a:r>
              <a:rPr lang="ru-RU" dirty="0" err="1" smtClean="0"/>
              <a:t>ir</a:t>
            </a:r>
            <a:r>
              <a:rPr lang="ru-RU" dirty="0" smtClean="0"/>
              <a:t> </a:t>
            </a:r>
            <a:r>
              <a:rPr lang="ru-RU" dirty="0" err="1" smtClean="0"/>
              <a:t>pieņemts</a:t>
            </a:r>
            <a:r>
              <a:rPr lang="ru-RU" dirty="0" smtClean="0"/>
              <a:t> </a:t>
            </a:r>
            <a:r>
              <a:rPr lang="ru-RU" dirty="0" err="1" smtClean="0"/>
              <a:t>lietot</a:t>
            </a:r>
            <a:r>
              <a:rPr lang="ru-RU" dirty="0" smtClean="0"/>
              <a:t> </a:t>
            </a:r>
            <a:r>
              <a:rPr lang="ru-RU" dirty="0" err="1" smtClean="0"/>
              <a:t>uzrunas</a:t>
            </a:r>
            <a:r>
              <a:rPr lang="ru-RU" dirty="0" smtClean="0"/>
              <a:t> </a:t>
            </a:r>
            <a:r>
              <a:rPr lang="ru-RU" dirty="0" err="1" smtClean="0"/>
              <a:t>formas</a:t>
            </a:r>
            <a:r>
              <a:rPr lang="ru-RU" dirty="0" smtClean="0"/>
              <a:t>.</a:t>
            </a:r>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8</a:t>
            </a:fld>
            <a:endParaRPr lang="lv-LV"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sz="quarter" idx="1"/>
          </p:nvPr>
        </p:nvSpPr>
        <p:spPr>
          <a:xfrm>
            <a:off x="457200" y="620688"/>
            <a:ext cx="7467600" cy="5853264"/>
          </a:xfrm>
        </p:spPr>
        <p:txBody>
          <a:bodyPr>
            <a:normAutofit/>
          </a:bodyPr>
          <a:lstStyle/>
          <a:p>
            <a:r>
              <a:rPr lang="lv-LV" dirty="0" smtClean="0"/>
              <a:t>Lai saskarsmi padarītu daudzveidīgāku un patīkamāku, cilvēki nereti sveicienu papildina ar kādu </a:t>
            </a:r>
            <a:r>
              <a:rPr lang="lv-LV" i="1" dirty="0" smtClean="0">
                <a:solidFill>
                  <a:schemeClr val="accent1">
                    <a:lumMod val="75000"/>
                  </a:schemeClr>
                </a:solidFill>
              </a:rPr>
              <a:t>frāzi</a:t>
            </a:r>
            <a:r>
              <a:rPr lang="lv-LV" dirty="0" smtClean="0"/>
              <a:t> vai </a:t>
            </a:r>
            <a:r>
              <a:rPr lang="lv-LV" i="1" dirty="0" smtClean="0">
                <a:solidFill>
                  <a:schemeClr val="accent1">
                    <a:lumMod val="75000"/>
                  </a:schemeClr>
                </a:solidFill>
              </a:rPr>
              <a:t>retorisku jautājumu</a:t>
            </a:r>
            <a:r>
              <a:rPr lang="lv-LV" dirty="0" smtClean="0"/>
              <a:t>. Piemēram, Ķīnā, Malaizijā un Honkongā satiekoties parasti tiek uzdots jautājums “Vai jūs jau esat ēdis? vai arī “vai jūs jau esat ēdis rīsus?” un atbilde vienmēr ir “Jā” neatkarīgi no tā vai cilvēks ir ēdis vai ne, jo jautājums ir retorisks. Ja šajās pašās valstīs cilvēku satiek uz ielas, parasti uzdod jautājumu “Kurp jūs dodaties?” un atbilde skan “Pastaigāties” vai “Tāpat vien” . No cilvēka netiek gaidīts , lai viņš atklātu savu maršrutu, jo tā ir privāta lieta. Musulmaņu zemēs sasveicinoties mēdz lietot  vārdu “</a:t>
            </a:r>
            <a:r>
              <a:rPr lang="lv-LV" dirty="0" err="1" smtClean="0"/>
              <a:t>Selamat</a:t>
            </a:r>
            <a:r>
              <a:rPr lang="lv-LV" dirty="0" smtClean="0"/>
              <a:t>”, kas nozīmē “Miers”.</a:t>
            </a:r>
          </a:p>
          <a:p>
            <a:endParaRPr lang="lv-LV" dirty="0"/>
          </a:p>
        </p:txBody>
      </p:sp>
      <p:sp>
        <p:nvSpPr>
          <p:cNvPr id="4" name="Slaida numura vietturis 3"/>
          <p:cNvSpPr>
            <a:spLocks noGrp="1"/>
          </p:cNvSpPr>
          <p:nvPr>
            <p:ph type="sldNum" sz="quarter" idx="15"/>
          </p:nvPr>
        </p:nvSpPr>
        <p:spPr/>
        <p:txBody>
          <a:bodyPr/>
          <a:lstStyle/>
          <a:p>
            <a:fld id="{93A05C01-84EC-4EB1-91EB-68166994A620}" type="slidenum">
              <a:rPr lang="lv-LV" smtClean="0"/>
              <a:pPr/>
              <a:t>9</a:t>
            </a:fld>
            <a:endParaRPr lang="lv-LV"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rkers">
  <a:themeElements>
    <a:clrScheme name="Erker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Erker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rker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TotalTime>
  <Words>3286</Words>
  <Application>Microsoft Office PowerPoint</Application>
  <PresentationFormat>Slaidrāde ekrānā (4:3)</PresentationFormat>
  <Paragraphs>152</Paragraphs>
  <Slides>38</Slides>
  <Notes>0</Notes>
  <HiddenSlides>0</HiddenSlides>
  <MMClips>0</MMClips>
  <ScaleCrop>false</ScaleCrop>
  <HeadingPairs>
    <vt:vector size="4" baseType="variant">
      <vt:variant>
        <vt:lpstr>Dizains</vt:lpstr>
      </vt:variant>
      <vt:variant>
        <vt:i4>1</vt:i4>
      </vt:variant>
      <vt:variant>
        <vt:lpstr>Slaidu virsraksti</vt:lpstr>
      </vt:variant>
      <vt:variant>
        <vt:i4>38</vt:i4>
      </vt:variant>
    </vt:vector>
  </HeadingPairs>
  <TitlesOfParts>
    <vt:vector size="39" baseType="lpstr">
      <vt:lpstr>Erkers</vt:lpstr>
      <vt:lpstr>STARPTAUTISKĀ LIETIŠĶĀ ETIĶETE </vt:lpstr>
      <vt:lpstr>Slaids 2</vt:lpstr>
      <vt:lpstr>Slaids 3</vt:lpstr>
      <vt:lpstr>Slaids 4</vt:lpstr>
      <vt:lpstr>Sasveicināšanās</vt:lpstr>
      <vt:lpstr>Slaids 6</vt:lpstr>
      <vt:lpstr>Slaids 7</vt:lpstr>
      <vt:lpstr>Slaids 8</vt:lpstr>
      <vt:lpstr>Slaids 9</vt:lpstr>
      <vt:lpstr>Slaids 10</vt:lpstr>
      <vt:lpstr>Kopīgi sarokošanās principi ir šādi: </vt:lpstr>
      <vt:lpstr>Slaids 12</vt:lpstr>
      <vt:lpstr>Iepazīšanās un iepazīstināšana</vt:lpstr>
      <vt:lpstr>Slaids 14</vt:lpstr>
      <vt:lpstr>Slaids 15</vt:lpstr>
      <vt:lpstr>Slaids 16</vt:lpstr>
      <vt:lpstr>Slaids 17</vt:lpstr>
      <vt:lpstr>Lietišķā sarakste</vt:lpstr>
      <vt:lpstr>Slaids 19</vt:lpstr>
      <vt:lpstr>Slaids 20</vt:lpstr>
      <vt:lpstr>Slaids 21</vt:lpstr>
      <vt:lpstr>Slaids 22</vt:lpstr>
      <vt:lpstr>Slaids 23</vt:lpstr>
      <vt:lpstr>Slaids 24</vt:lpstr>
      <vt:lpstr>Tīkla etiķete un elektroniskā pasta lietošanas principi</vt:lpstr>
      <vt:lpstr>Slaids 26</vt:lpstr>
      <vt:lpstr>Slaids 27</vt:lpstr>
      <vt:lpstr>Slaids 28</vt:lpstr>
      <vt:lpstr>Slaids 29</vt:lpstr>
      <vt:lpstr>Vizītkartes</vt:lpstr>
      <vt:lpstr>Slaids 31</vt:lpstr>
      <vt:lpstr>Slaids 32</vt:lpstr>
      <vt:lpstr>Slaids 33</vt:lpstr>
      <vt:lpstr>Slaids 34</vt:lpstr>
      <vt:lpstr>Slaids 35</vt:lpstr>
      <vt:lpstr>Slaids 36</vt:lpstr>
      <vt:lpstr>Slaids 37</vt:lpstr>
      <vt:lpstr>Slaids 38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STARPTAUTISKĀ LIETIŠĶĀ ETIĶETE </dc:title>
  <dc:creator>Helmuts</dc:creator>
  <cp:lastModifiedBy>Helmuts</cp:lastModifiedBy>
  <cp:revision>25</cp:revision>
  <dcterms:created xsi:type="dcterms:W3CDTF">2014-03-16T12:12:22Z</dcterms:created>
  <dcterms:modified xsi:type="dcterms:W3CDTF">2014-03-18T17:34:19Z</dcterms:modified>
</cp:coreProperties>
</file>