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6934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0516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517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857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6027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1380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37255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72652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1688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8812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412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FB9B-8912-4462-98BC-EB6E93EEB10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296E6-7D65-4972-83CC-414596DA09B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38846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m.gov.lv/partikas-un-veterinarais-dienests/statiskas-lapas/paskontroles-sistema-uznemuma?id=742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8895"/>
          </a:xfrm>
        </p:spPr>
        <p:txBody>
          <a:bodyPr>
            <a:normAutofit/>
          </a:bodyPr>
          <a:lstStyle/>
          <a:p>
            <a:r>
              <a:rPr lang="en-US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PIKC </a:t>
            </a:r>
            <a:r>
              <a:rPr lang="en-US" alt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Kuld</a:t>
            </a:r>
            <a:r>
              <a:rPr lang="lv-LV" alt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īgas</a:t>
            </a: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Tehnoloģiju un tūrisma tehnikums</a:t>
            </a:r>
            <a:endParaRPr lang="lv-LV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1775"/>
            <a:ext cx="9144000" cy="2266025"/>
          </a:xfrm>
        </p:spPr>
        <p:txBody>
          <a:bodyPr/>
          <a:lstStyle/>
          <a:p>
            <a:pPr algn="l"/>
            <a:r>
              <a:rPr lang="lv-LV" altLang="lv-LV" b="1" dirty="0"/>
              <a:t>Profesionālās vidējās izglītības programma</a:t>
            </a:r>
          </a:p>
          <a:p>
            <a:pPr algn="l"/>
            <a:r>
              <a:rPr lang="lv-LV" altLang="lv-LV" dirty="0"/>
              <a:t>Kvalifikācija</a:t>
            </a:r>
            <a:r>
              <a:rPr lang="lv-LV" altLang="lv-LV" b="1" dirty="0"/>
              <a:t>- ēdināšanas pakalpojuma speciālists</a:t>
            </a:r>
          </a:p>
          <a:p>
            <a:pPr algn="l"/>
            <a:r>
              <a:rPr lang="lv-LV" altLang="lv-LV" dirty="0"/>
              <a:t>Priekšmets</a:t>
            </a:r>
            <a:r>
              <a:rPr lang="lv-LV" altLang="lv-LV" b="1" dirty="0"/>
              <a:t>- sanitārija un higiēna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32108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3" y="332185"/>
            <a:ext cx="89664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ArialMT"/>
              </a:rPr>
              <a:t>MK noteikumi Nr</a:t>
            </a:r>
            <a:r>
              <a:rPr lang="lv-LV" dirty="0">
                <a:latin typeface="KedageNormal"/>
              </a:rPr>
              <a:t>. 494 </a:t>
            </a:r>
            <a:r>
              <a:rPr lang="lv-LV" dirty="0">
                <a:latin typeface="ArialMT"/>
              </a:rPr>
              <a:t>„Noteikumi par darbiem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kas saist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ti ar iesp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jamu risku</a:t>
            </a:r>
          </a:p>
          <a:p>
            <a:r>
              <a:rPr lang="lv-LV" dirty="0">
                <a:latin typeface="ArialMT"/>
              </a:rPr>
              <a:t>citu cilv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ku vesel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bai un kuros nodarbin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personas tiek pakļautas</a:t>
            </a:r>
          </a:p>
          <a:p>
            <a:r>
              <a:rPr lang="lv-LV" dirty="0">
                <a:latin typeface="ArialMT"/>
              </a:rPr>
              <a:t>oblig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taj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 vesel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rbaud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m” </a:t>
            </a:r>
            <a:r>
              <a:rPr lang="lv-LV" dirty="0">
                <a:latin typeface="KedageNormal"/>
              </a:rPr>
              <a:t>(2001. </a:t>
            </a:r>
            <a:r>
              <a:rPr lang="lv-LV" dirty="0">
                <a:latin typeface="ArialMT"/>
              </a:rPr>
              <a:t>gada </a:t>
            </a:r>
            <a:r>
              <a:rPr lang="lv-LV" dirty="0">
                <a:latin typeface="KedageNormal"/>
              </a:rPr>
              <a:t>27. </a:t>
            </a:r>
            <a:r>
              <a:rPr lang="lv-LV" dirty="0">
                <a:latin typeface="ArialMT"/>
              </a:rPr>
              <a:t>novembris</a:t>
            </a:r>
            <a:r>
              <a:rPr lang="lv-LV" dirty="0">
                <a:latin typeface="KedageNormal"/>
              </a:rPr>
              <a:t>)</a:t>
            </a:r>
          </a:p>
          <a:p>
            <a:r>
              <a:rPr lang="lv-LV" dirty="0">
                <a:latin typeface="ArialMT"/>
              </a:rPr>
              <a:t>Noteikumi nosaka darbus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kas saist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ti ar iesp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jamu risku citu cilv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ku</a:t>
            </a:r>
          </a:p>
          <a:p>
            <a:r>
              <a:rPr lang="lv-LV" dirty="0">
                <a:latin typeface="ArialMT"/>
              </a:rPr>
              <a:t>vesel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bai un kuros nodarbin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personas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ieskaitot praktikantus</a:t>
            </a:r>
            <a:r>
              <a:rPr lang="lv-LV" dirty="0">
                <a:latin typeface="KedageNormal"/>
              </a:rPr>
              <a:t>) </a:t>
            </a:r>
            <a:r>
              <a:rPr lang="lv-LV" dirty="0">
                <a:latin typeface="ArialMT"/>
              </a:rPr>
              <a:t>tiek</a:t>
            </a:r>
          </a:p>
          <a:p>
            <a:r>
              <a:rPr lang="lv-LV" dirty="0">
                <a:latin typeface="ArialMT"/>
              </a:rPr>
              <a:t>pakļautas oblig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taj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 pirmreiz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pirms st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darb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) </a:t>
            </a:r>
            <a:r>
              <a:rPr lang="lv-LV" dirty="0">
                <a:latin typeface="ArialMT"/>
              </a:rPr>
              <a:t>un periodisk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</a:t>
            </a:r>
          </a:p>
          <a:p>
            <a:r>
              <a:rPr lang="lv-LV" dirty="0">
                <a:latin typeface="ArialMT"/>
              </a:rPr>
              <a:t>vesel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rbaud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ar</a:t>
            </a:r>
            <a:r>
              <a:rPr lang="lv-LV" dirty="0">
                <a:latin typeface="DroidSansFallback"/>
              </a:rPr>
              <a:t>ī </a:t>
            </a:r>
            <a:r>
              <a:rPr lang="lv-LV" dirty="0">
                <a:latin typeface="ArialMT"/>
              </a:rPr>
              <a:t>periodisko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rbaužu veikšanas biežumu</a:t>
            </a:r>
          </a:p>
          <a:p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noteikumu </a:t>
            </a:r>
            <a:r>
              <a:rPr lang="lv-LV" dirty="0">
                <a:latin typeface="KedageNormal"/>
              </a:rPr>
              <a:t>1. </a:t>
            </a:r>
            <a:r>
              <a:rPr lang="lv-LV" dirty="0">
                <a:latin typeface="ArialMT"/>
              </a:rPr>
              <a:t>pielikums</a:t>
            </a:r>
            <a:r>
              <a:rPr lang="lv-LV" dirty="0">
                <a:latin typeface="KedageNormal"/>
              </a:rPr>
              <a:t>).</a:t>
            </a:r>
          </a:p>
          <a:p>
            <a:r>
              <a:rPr lang="lv-LV" b="1" dirty="0">
                <a:latin typeface="Arial-BoldMT"/>
              </a:rPr>
              <a:t>Ja darbs ir p</a:t>
            </a:r>
            <a:r>
              <a:rPr lang="lv-LV" dirty="0">
                <a:latin typeface="DroidSansFallback"/>
              </a:rPr>
              <a:t>ā</a:t>
            </a:r>
            <a:r>
              <a:rPr lang="lv-LV" b="1" dirty="0">
                <a:latin typeface="Arial-BoldMT"/>
              </a:rPr>
              <a:t>rtikas aprites posmos</a:t>
            </a:r>
            <a:r>
              <a:rPr lang="lv-LV" b="1" dirty="0">
                <a:latin typeface="KedageBold"/>
              </a:rPr>
              <a:t>, </a:t>
            </a:r>
            <a:r>
              <a:rPr lang="lv-LV" b="1" dirty="0">
                <a:latin typeface="Arial-BoldMT"/>
              </a:rPr>
              <a:t>nepieciešams veikt</a:t>
            </a:r>
            <a:r>
              <a:rPr lang="lv-LV" b="1" dirty="0">
                <a:latin typeface="KedageBold"/>
              </a:rPr>
              <a:t>:</a:t>
            </a:r>
          </a:p>
          <a:p>
            <a:r>
              <a:rPr lang="lv-LV" dirty="0">
                <a:latin typeface="ArialMT"/>
              </a:rPr>
              <a:t>•</a:t>
            </a:r>
            <a:r>
              <a:rPr lang="lv-LV" dirty="0">
                <a:latin typeface="KedageNormal"/>
              </a:rPr>
              <a:t>/ </a:t>
            </a:r>
            <a:r>
              <a:rPr lang="lv-LV" dirty="0">
                <a:latin typeface="ArialMT"/>
              </a:rPr>
              <a:t>visp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jo izmekl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šanu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•</a:t>
            </a:r>
            <a:r>
              <a:rPr lang="lv-LV" dirty="0">
                <a:latin typeface="KedageNormal"/>
              </a:rPr>
              <a:t>/ </a:t>
            </a:r>
            <a:r>
              <a:rPr lang="lv-LV" dirty="0" err="1">
                <a:latin typeface="ArialMT"/>
              </a:rPr>
              <a:t>platkadru</a:t>
            </a:r>
            <a:r>
              <a:rPr lang="lv-LV" dirty="0">
                <a:latin typeface="ArialMT"/>
              </a:rPr>
              <a:t> fluorogr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fiju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•</a:t>
            </a:r>
            <a:r>
              <a:rPr lang="lv-LV" dirty="0">
                <a:latin typeface="KedageNormal"/>
              </a:rPr>
              <a:t>/ </a:t>
            </a:r>
            <a:r>
              <a:rPr lang="lv-LV" dirty="0">
                <a:latin typeface="ArialMT"/>
              </a:rPr>
              <a:t>bakterioloģisko izmekl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šanu zarnu infekcijas slim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bu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dert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fa</a:t>
            </a:r>
            <a:r>
              <a:rPr lang="lv-LV" dirty="0">
                <a:latin typeface="KedageNormal"/>
              </a:rPr>
              <a:t>, </a:t>
            </a:r>
            <a:r>
              <a:rPr lang="lv-LV" dirty="0" err="1">
                <a:latin typeface="ArialMT"/>
              </a:rPr>
              <a:t>šigelozes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•salmonelozes</a:t>
            </a:r>
            <a:r>
              <a:rPr lang="lv-LV" dirty="0">
                <a:latin typeface="KedageNormal"/>
              </a:rPr>
              <a:t>) </a:t>
            </a:r>
            <a:r>
              <a:rPr lang="lv-LV" dirty="0">
                <a:latin typeface="ArialMT"/>
              </a:rPr>
              <a:t>izrais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ju noteikšanai – tikai pirmreiz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rbaud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Darbinieku oblig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to pirmreiz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jo vesel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rbaudi un oblig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</a:t>
            </a:r>
          </a:p>
          <a:p>
            <a:r>
              <a:rPr lang="lv-LV" dirty="0">
                <a:latin typeface="ArialMT"/>
              </a:rPr>
              <a:t>periodisk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vesel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rbaudes veic ģimenes 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rsts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iev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rojot noteikumu </a:t>
            </a:r>
            <a:r>
              <a:rPr lang="lv-LV" dirty="0">
                <a:latin typeface="KedageNormal"/>
              </a:rPr>
              <a:t>1.</a:t>
            </a:r>
          </a:p>
          <a:p>
            <a:r>
              <a:rPr lang="lv-LV" dirty="0">
                <a:latin typeface="ArialMT"/>
              </a:rPr>
              <a:t>pielikum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noteikt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pras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un sniedz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nesniedz</a:t>
            </a:r>
            <a:r>
              <a:rPr lang="lv-LV" dirty="0">
                <a:latin typeface="KedageNormal"/>
              </a:rPr>
              <a:t>)</a:t>
            </a:r>
            <a:r>
              <a:rPr lang="lv-LV" dirty="0">
                <a:latin typeface="ArialMT"/>
              </a:rPr>
              <a:t>atļauju darbiniekam str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</a:t>
            </a:r>
          </a:p>
          <a:p>
            <a:r>
              <a:rPr lang="lv-LV" dirty="0">
                <a:latin typeface="ArialMT"/>
              </a:rPr>
              <a:t>nor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taj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amat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par to izdarot ierakstu personas medic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niskaj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gr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matiņ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Darba dev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js personas medic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niskaj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gr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matiņ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ieraksta inform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ciju</a:t>
            </a:r>
          </a:p>
          <a:p>
            <a:r>
              <a:rPr lang="lv-LV" dirty="0">
                <a:latin typeface="ArialMT"/>
              </a:rPr>
              <a:t>par darbinieka</a:t>
            </a:r>
          </a:p>
          <a:p>
            <a:r>
              <a:rPr lang="lv-LV" dirty="0">
                <a:latin typeface="ArialMT"/>
              </a:rPr>
              <a:t>darbavietu un amatu un apliecina ieraksta pareiz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bu ar parakstu un z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mogu</a:t>
            </a:r>
            <a:r>
              <a:rPr lang="lv-LV" dirty="0">
                <a:latin typeface="KedageNormal"/>
              </a:rPr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72505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287" y="854255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ArialMT"/>
              </a:rPr>
              <a:t>• Person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ls viet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 tiek veiktas darb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ar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iev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ro person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go</a:t>
            </a:r>
          </a:p>
          <a:p>
            <a:r>
              <a:rPr lang="lv-LV" dirty="0">
                <a:latin typeface="ArialMT"/>
              </a:rPr>
              <a:t>higi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nu un valk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ru un piem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rotu darba apģ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rbu vai aizsargt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rpu</a:t>
            </a:r>
            <a:r>
              <a:rPr lang="lv-LV" dirty="0">
                <a:latin typeface="KedageNormal"/>
              </a:rPr>
              <a:t>.</a:t>
            </a:r>
          </a:p>
          <a:p>
            <a:endParaRPr lang="lv-LV" dirty="0">
              <a:latin typeface="KedageNormal"/>
            </a:endParaRPr>
          </a:p>
          <a:p>
            <a:r>
              <a:rPr lang="lv-LV" dirty="0">
                <a:latin typeface="ArialMT"/>
              </a:rPr>
              <a:t>• Ja slim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bu var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rnest ar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starpniec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slimajai personai vai</a:t>
            </a:r>
          </a:p>
          <a:p>
            <a:r>
              <a:rPr lang="pt-BR" dirty="0">
                <a:latin typeface="ArialMT"/>
              </a:rPr>
              <a:t>personai</a:t>
            </a:r>
            <a:r>
              <a:rPr lang="pt-BR" dirty="0">
                <a:latin typeface="KedageNormal"/>
              </a:rPr>
              <a:t>, </a:t>
            </a:r>
            <a:r>
              <a:rPr lang="pt-BR" dirty="0">
                <a:latin typeface="ArialMT"/>
              </a:rPr>
              <a:t>par kuru ir aizdomas</a:t>
            </a:r>
            <a:r>
              <a:rPr lang="pt-BR" dirty="0">
                <a:latin typeface="KedageNormal"/>
              </a:rPr>
              <a:t>, </a:t>
            </a:r>
            <a:r>
              <a:rPr lang="pt-BR" dirty="0">
                <a:latin typeface="ArialMT"/>
              </a:rPr>
              <a:t>ka t</a:t>
            </a:r>
            <a:r>
              <a:rPr lang="pt-BR" dirty="0">
                <a:latin typeface="DroidSansFallback"/>
              </a:rPr>
              <a:t>ā </a:t>
            </a:r>
            <a:r>
              <a:rPr lang="pt-BR" dirty="0">
                <a:latin typeface="ArialMT"/>
              </a:rPr>
              <a:t>ir slima ar infekcijas slim</a:t>
            </a:r>
            <a:r>
              <a:rPr lang="pt-BR" dirty="0">
                <a:latin typeface="DroidSansFallback"/>
              </a:rPr>
              <a:t>ī</a:t>
            </a:r>
            <a:r>
              <a:rPr lang="pt-BR" dirty="0">
                <a:latin typeface="ArialMT"/>
              </a:rPr>
              <a:t>bu</a:t>
            </a:r>
            <a:r>
              <a:rPr lang="pt-BR" dirty="0">
                <a:latin typeface="KedageNormal"/>
              </a:rPr>
              <a:t>, </a:t>
            </a:r>
            <a:r>
              <a:rPr lang="pt-BR" dirty="0">
                <a:latin typeface="ArialMT"/>
              </a:rPr>
              <a:t>vai</a:t>
            </a:r>
          </a:p>
          <a:p>
            <a:r>
              <a:rPr lang="lv-LV" dirty="0">
                <a:latin typeface="ArialMT"/>
              </a:rPr>
              <a:t>personai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kura ir infekcijas slim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rn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ja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ar</a:t>
            </a:r>
            <a:r>
              <a:rPr lang="lv-LV" dirty="0">
                <a:latin typeface="DroidSansFallback"/>
              </a:rPr>
              <a:t>ī </a:t>
            </a:r>
            <a:r>
              <a:rPr lang="lv-LV" dirty="0">
                <a:latin typeface="ArialMT"/>
              </a:rPr>
              <a:t>personai ar</a:t>
            </a:r>
          </a:p>
          <a:p>
            <a:r>
              <a:rPr lang="lv-LV" dirty="0">
                <a:latin typeface="ArialMT"/>
              </a:rPr>
              <a:t>vaļ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ju vai infic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tu br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ci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das infekciju vai caureju ir aizliegts str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</a:t>
            </a:r>
          </a:p>
          <a:p>
            <a:r>
              <a:rPr lang="lv-LV" dirty="0">
                <a:latin typeface="ArialMT"/>
              </a:rPr>
              <a:t>viet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vai zon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</a:t>
            </a:r>
            <a:r>
              <a:rPr lang="lv-LV" dirty="0">
                <a:latin typeface="KedageNormal"/>
              </a:rPr>
              <a:t>), </a:t>
            </a:r>
            <a:r>
              <a:rPr lang="lv-LV" dirty="0">
                <a:latin typeface="ArialMT"/>
              </a:rPr>
              <a:t>kur notiek darb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ar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 un kur ir iesp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jama</a:t>
            </a:r>
          </a:p>
          <a:p>
            <a:r>
              <a:rPr lang="lv-LV" dirty="0">
                <a:latin typeface="ArialMT"/>
              </a:rPr>
              <a:t>tieša vai netieša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pies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rņošana ar patog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niem</a:t>
            </a:r>
          </a:p>
          <a:p>
            <a:r>
              <a:rPr lang="lv-LV" dirty="0">
                <a:latin typeface="ArialMT"/>
              </a:rPr>
              <a:t>mikroorganismiem</a:t>
            </a:r>
            <a:r>
              <a:rPr lang="lv-LV" dirty="0">
                <a:latin typeface="KedageNormal"/>
              </a:rPr>
              <a:t>.</a:t>
            </a:r>
          </a:p>
          <a:p>
            <a:pPr algn="ctr"/>
            <a:r>
              <a:rPr lang="lv-LV" sz="2400" b="1" i="0" u="none" strike="noStrike" baseline="0" dirty="0">
                <a:latin typeface="Arial-BoldMT"/>
              </a:rPr>
              <a:t>P</a:t>
            </a:r>
            <a:r>
              <a:rPr lang="lv-LV" sz="2400" b="0" i="0" u="none" strike="noStrike" baseline="0" dirty="0">
                <a:latin typeface="DroidSansFallback"/>
              </a:rPr>
              <a:t>ā</a:t>
            </a:r>
            <a:r>
              <a:rPr lang="lv-LV" sz="2400" b="1" i="0" u="none" strike="noStrike" baseline="0" dirty="0">
                <a:latin typeface="Arial-BoldMT"/>
              </a:rPr>
              <a:t>rtikas uzņ</a:t>
            </a:r>
            <a:r>
              <a:rPr lang="lv-LV" sz="2400" b="0" i="0" u="none" strike="noStrike" baseline="0" dirty="0">
                <a:latin typeface="DroidSansFallback"/>
              </a:rPr>
              <a:t>ē</a:t>
            </a:r>
            <a:r>
              <a:rPr lang="lv-LV" sz="2400" b="1" i="0" u="none" strike="noStrike" baseline="0" dirty="0">
                <a:latin typeface="Arial-BoldMT"/>
              </a:rPr>
              <a:t>muma atbild</a:t>
            </a:r>
            <a:r>
              <a:rPr lang="lv-LV" sz="2400" b="0" i="0" u="none" strike="noStrike" baseline="0" dirty="0">
                <a:latin typeface="DroidSansFallback"/>
              </a:rPr>
              <a:t>ī</a:t>
            </a:r>
            <a:r>
              <a:rPr lang="lv-LV" sz="2400" b="1" i="0" u="none" strike="noStrike" baseline="0" dirty="0">
                <a:latin typeface="Arial-BoldMT"/>
              </a:rPr>
              <a:t>g</a:t>
            </a:r>
            <a:r>
              <a:rPr lang="lv-LV" sz="2400" b="0" i="0" u="none" strike="noStrike" baseline="0" dirty="0">
                <a:latin typeface="DroidSansFallback"/>
              </a:rPr>
              <a:t>ā </a:t>
            </a:r>
            <a:r>
              <a:rPr lang="lv-LV" sz="2400" b="1" i="0" u="none" strike="noStrike" baseline="0" dirty="0">
                <a:latin typeface="Arial-BoldMT"/>
              </a:rPr>
              <a:t>persona</a:t>
            </a:r>
          </a:p>
          <a:p>
            <a:pPr algn="ctr"/>
            <a:r>
              <a:rPr lang="sv-SE" sz="2400" b="1" i="0" u="none" strike="noStrike" baseline="0" dirty="0">
                <a:latin typeface="Arial-BoldMT"/>
              </a:rPr>
              <a:t>nodrošina</a:t>
            </a:r>
            <a:r>
              <a:rPr lang="sv-SE" sz="2400" b="1" i="0" u="none" strike="noStrike" baseline="0" dirty="0">
                <a:latin typeface="KedageBold"/>
              </a:rPr>
              <a:t>, </a:t>
            </a:r>
            <a:r>
              <a:rPr lang="sv-SE" sz="2400" b="1" i="0" u="none" strike="noStrike" baseline="0" dirty="0">
                <a:latin typeface="Arial-BoldMT"/>
              </a:rPr>
              <a:t>lai person</a:t>
            </a:r>
            <a:r>
              <a:rPr lang="sv-SE" sz="2400" b="0" i="0" u="none" strike="noStrike" baseline="0" dirty="0">
                <a:latin typeface="DroidSansFallback"/>
              </a:rPr>
              <a:t>ā</a:t>
            </a:r>
            <a:r>
              <a:rPr lang="sv-SE" sz="2400" b="1" i="0" u="none" strike="noStrike" baseline="0" dirty="0">
                <a:latin typeface="Arial-BoldMT"/>
              </a:rPr>
              <a:t>ls</a:t>
            </a:r>
            <a:r>
              <a:rPr lang="sv-SE" sz="2400" b="1" i="0" u="none" strike="noStrike" baseline="0" dirty="0">
                <a:latin typeface="KedageBold"/>
              </a:rPr>
              <a:t>, </a:t>
            </a:r>
            <a:r>
              <a:rPr lang="sv-SE" sz="2400" b="1" i="0" u="none" strike="noStrike" baseline="0" dirty="0">
                <a:latin typeface="Arial-BoldMT"/>
              </a:rPr>
              <a:t>kas veic darb</a:t>
            </a:r>
            <a:r>
              <a:rPr lang="sv-SE" sz="2400" b="0" i="0" u="none" strike="noStrike" baseline="0" dirty="0">
                <a:latin typeface="DroidSansFallback"/>
              </a:rPr>
              <a:t>ī</a:t>
            </a:r>
            <a:r>
              <a:rPr lang="sv-SE" sz="2400" b="1" i="0" u="none" strike="noStrike" baseline="0" dirty="0">
                <a:latin typeface="Arial-BoldMT"/>
              </a:rPr>
              <a:t>bas</a:t>
            </a:r>
          </a:p>
          <a:p>
            <a:pPr algn="ctr"/>
            <a:r>
              <a:rPr lang="lv-LV" sz="2400" b="1" i="0" u="none" strike="noStrike" baseline="0" dirty="0">
                <a:latin typeface="Arial-BoldMT"/>
              </a:rPr>
              <a:t>ar p</a:t>
            </a:r>
            <a:r>
              <a:rPr lang="lv-LV" sz="2400" b="0" i="0" u="none" strike="noStrike" baseline="0" dirty="0">
                <a:latin typeface="DroidSansFallback"/>
              </a:rPr>
              <a:t>ā</a:t>
            </a:r>
            <a:r>
              <a:rPr lang="lv-LV" sz="2400" b="1" i="0" u="none" strike="noStrike" baseline="0" dirty="0">
                <a:latin typeface="Arial-BoldMT"/>
              </a:rPr>
              <a:t>rtiku</a:t>
            </a:r>
            <a:r>
              <a:rPr lang="lv-LV" sz="2400" b="1" i="0" u="none" strike="noStrike" baseline="0" dirty="0">
                <a:latin typeface="KedageBold"/>
              </a:rPr>
              <a:t>, </a:t>
            </a:r>
            <a:r>
              <a:rPr lang="lv-LV" sz="2400" b="1" i="0" u="none" strike="noStrike" baseline="0" dirty="0">
                <a:latin typeface="Arial-BoldMT"/>
              </a:rPr>
              <a:t>p</a:t>
            </a:r>
            <a:r>
              <a:rPr lang="lv-LV" sz="2400" b="0" i="0" u="none" strike="noStrike" baseline="0" dirty="0">
                <a:latin typeface="DroidSansFallback"/>
              </a:rPr>
              <a:t>ā</a:t>
            </a:r>
            <a:r>
              <a:rPr lang="lv-LV" sz="2400" b="1" i="0" u="none" strike="noStrike" baseline="0" dirty="0">
                <a:latin typeface="Arial-BoldMT"/>
              </a:rPr>
              <a:t>rtikas uzņ</a:t>
            </a:r>
            <a:r>
              <a:rPr lang="lv-LV" sz="2400" b="0" i="0" u="none" strike="noStrike" baseline="0" dirty="0">
                <a:latin typeface="DroidSansFallback"/>
              </a:rPr>
              <a:t>ē</a:t>
            </a:r>
            <a:r>
              <a:rPr lang="lv-LV" sz="2400" b="1" i="0" u="none" strike="noStrike" baseline="0" dirty="0">
                <a:latin typeface="Arial-BoldMT"/>
              </a:rPr>
              <a:t>mum</a:t>
            </a:r>
            <a:r>
              <a:rPr lang="lv-LV" sz="2400" b="0" i="0" u="none" strike="noStrike" baseline="0" dirty="0">
                <a:latin typeface="DroidSansFallback"/>
              </a:rPr>
              <a:t>ā </a:t>
            </a:r>
            <a:r>
              <a:rPr lang="lv-LV" sz="2400" b="1" i="0" u="none" strike="noStrike" baseline="0" dirty="0">
                <a:latin typeface="Arial-BoldMT"/>
              </a:rPr>
              <a:t>tiktu</a:t>
            </a:r>
          </a:p>
          <a:p>
            <a:pPr algn="ctr"/>
            <a:r>
              <a:rPr lang="lv-LV" sz="2400" b="1" i="0" u="none" strike="noStrike" baseline="0" dirty="0">
                <a:latin typeface="Arial-BoldMT"/>
              </a:rPr>
              <a:t>uzraudz</a:t>
            </a:r>
            <a:r>
              <a:rPr lang="lv-LV" sz="2400" b="0" i="0" u="none" strike="noStrike" baseline="0" dirty="0">
                <a:latin typeface="DroidSansFallback"/>
              </a:rPr>
              <a:t>ī</a:t>
            </a:r>
            <a:r>
              <a:rPr lang="lv-LV" sz="2400" b="1" i="0" u="none" strike="noStrike" baseline="0" dirty="0">
                <a:latin typeface="Arial-BoldMT"/>
              </a:rPr>
              <a:t>ts</a:t>
            </a:r>
            <a:r>
              <a:rPr lang="lv-LV" sz="2400" b="1" i="0" u="none" strike="noStrike" baseline="0" dirty="0">
                <a:latin typeface="KedageBold"/>
              </a:rPr>
              <a:t>, </a:t>
            </a:r>
            <a:r>
              <a:rPr lang="lv-LV" sz="2400" b="1" i="0" u="none" strike="noStrike" baseline="0" dirty="0">
                <a:latin typeface="Arial-BoldMT"/>
              </a:rPr>
              <a:t>instru</a:t>
            </a:r>
            <a:r>
              <a:rPr lang="lv-LV" sz="2400" b="0" i="0" u="none" strike="noStrike" baseline="0" dirty="0">
                <a:latin typeface="DroidSansFallback"/>
              </a:rPr>
              <a:t>ē</a:t>
            </a:r>
            <a:r>
              <a:rPr lang="lv-LV" sz="2400" b="1" i="0" u="none" strike="noStrike" baseline="0" dirty="0">
                <a:latin typeface="Arial-BoldMT"/>
              </a:rPr>
              <a:t>ts un apm</a:t>
            </a:r>
            <a:r>
              <a:rPr lang="lv-LV" sz="2400" b="0" i="0" u="none" strike="noStrike" baseline="0" dirty="0">
                <a:latin typeface="DroidSansFallback"/>
              </a:rPr>
              <a:t>ā</a:t>
            </a:r>
            <a:r>
              <a:rPr lang="lv-LV" sz="2400" b="1" i="0" u="none" strike="noStrike" baseline="0" dirty="0">
                <a:latin typeface="Arial-BoldMT"/>
              </a:rPr>
              <a:t>c</a:t>
            </a:r>
            <a:r>
              <a:rPr lang="lv-LV" sz="2400" b="0" i="0" u="none" strike="noStrike" baseline="0" dirty="0">
                <a:latin typeface="DroidSansFallback"/>
              </a:rPr>
              <a:t>ī</a:t>
            </a:r>
            <a:r>
              <a:rPr lang="lv-LV" sz="2400" b="1" i="0" u="none" strike="noStrike" baseline="0" dirty="0">
                <a:latin typeface="Arial-BoldMT"/>
              </a:rPr>
              <a:t>ts p</a:t>
            </a:r>
            <a:r>
              <a:rPr lang="lv-LV" sz="2400" b="0" i="0" u="none" strike="noStrike" baseline="0" dirty="0">
                <a:latin typeface="DroidSansFallback"/>
              </a:rPr>
              <a:t>ā</a:t>
            </a:r>
            <a:r>
              <a:rPr lang="lv-LV" sz="2400" b="1" i="0" u="none" strike="noStrike" baseline="0" dirty="0">
                <a:latin typeface="Arial-BoldMT"/>
              </a:rPr>
              <a:t>rtikas</a:t>
            </a:r>
          </a:p>
          <a:p>
            <a:pPr algn="ctr"/>
            <a:r>
              <a:rPr lang="lv-LV" sz="2400" b="1" i="0" u="none" strike="noStrike" baseline="0" dirty="0">
                <a:latin typeface="Arial-BoldMT"/>
              </a:rPr>
              <a:t>higi</a:t>
            </a:r>
            <a:r>
              <a:rPr lang="lv-LV" sz="2400" b="0" i="0" u="none" strike="noStrike" baseline="0" dirty="0">
                <a:latin typeface="DroidSansFallback"/>
              </a:rPr>
              <a:t>ē</a:t>
            </a:r>
            <a:r>
              <a:rPr lang="lv-LV" sz="2400" b="1" i="0" u="none" strike="noStrike" baseline="0" dirty="0">
                <a:latin typeface="Arial-BoldMT"/>
              </a:rPr>
              <a:t>nas jaut</a:t>
            </a:r>
            <a:r>
              <a:rPr lang="lv-LV" sz="2400" b="0" i="0" u="none" strike="noStrike" baseline="0" dirty="0">
                <a:latin typeface="DroidSansFallback"/>
              </a:rPr>
              <a:t>ā</a:t>
            </a:r>
            <a:r>
              <a:rPr lang="lv-LV" sz="2400" b="1" i="0" u="none" strike="noStrike" baseline="0" dirty="0">
                <a:latin typeface="Arial-BoldMT"/>
              </a:rPr>
              <a:t>jumos atbilstoši veicamajam</a:t>
            </a:r>
          </a:p>
          <a:p>
            <a:pPr algn="ctr"/>
            <a:r>
              <a:rPr lang="lv-LV" sz="2400" b="1" i="0" u="none" strike="noStrike" baseline="0" dirty="0">
                <a:latin typeface="Arial-BoldMT"/>
              </a:rPr>
              <a:t>darbam</a:t>
            </a:r>
            <a:r>
              <a:rPr lang="lv-LV" sz="2400" b="1" i="0" u="none" strike="noStrike" baseline="0" dirty="0">
                <a:latin typeface="KedageBold"/>
              </a:rPr>
              <a:t>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8289526" y="5273091"/>
            <a:ext cx="3034680" cy="8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lv-LV" altLang="lv-LV" sz="1800" dirty="0"/>
              <a:t>DARBU SAGATAVOJA </a:t>
            </a:r>
          </a:p>
          <a:p>
            <a:pPr algn="ctr" eaLnBrk="1" hangingPunct="1"/>
            <a:r>
              <a:rPr lang="lv-LV" altLang="lv-LV" sz="1800" dirty="0"/>
              <a:t>Anita Bērziņa</a:t>
            </a:r>
          </a:p>
          <a:p>
            <a:pPr algn="ctr" eaLnBrk="1" hangingPunct="1"/>
            <a:r>
              <a:rPr lang="lv-LV" altLang="lv-LV" sz="10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353216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09709"/>
            <a:ext cx="9144000" cy="4148091"/>
          </a:xfrm>
        </p:spPr>
        <p:txBody>
          <a:bodyPr/>
          <a:lstStyle/>
          <a:p>
            <a:r>
              <a:rPr lang="lv-LV" dirty="0"/>
              <a:t>Izmantojamās literatūras saraksts:</a:t>
            </a:r>
          </a:p>
          <a:p>
            <a:endParaRPr lang="lv-LV" dirty="0"/>
          </a:p>
          <a:p>
            <a:r>
              <a:rPr lang="lv-LV" altLang="lv-LV" dirty="0"/>
              <a:t>‘’Rokasgrāmata </a:t>
            </a:r>
            <a:r>
              <a:rPr lang="lv-LV" altLang="lv-LV" dirty="0" smtClean="0"/>
              <a:t>ēdināšanas </a:t>
            </a:r>
            <a:r>
              <a:rPr lang="lv-LV" altLang="lv-LV" dirty="0" err="1" smtClean="0"/>
              <a:t>uzņēmumuvadītājiem</a:t>
            </a:r>
            <a:r>
              <a:rPr lang="lv-LV" altLang="lv-LV" dirty="0" smtClean="0"/>
              <a:t> ”</a:t>
            </a:r>
            <a:r>
              <a:rPr lang="lv-LV" altLang="lv-LV" dirty="0" smtClean="0"/>
              <a:t>, Ingrīda </a:t>
            </a:r>
            <a:r>
              <a:rPr lang="lv-LV" altLang="lv-LV" dirty="0" err="1" smtClean="0"/>
              <a:t>Millere</a:t>
            </a:r>
            <a:r>
              <a:rPr lang="lv-LV" altLang="lv-LV" smtClean="0"/>
              <a:t>, </a:t>
            </a:r>
            <a:r>
              <a:rPr lang="lv-LV" altLang="lv-LV" dirty="0"/>
              <a:t>LLU, Jelgava, 2007. gads</a:t>
            </a:r>
          </a:p>
          <a:p>
            <a:r>
              <a:rPr lang="lv-LV" dirty="0"/>
              <a:t>«Finanšu instrumentu tiešsaistes tirdzniecība», Ramona Rupeika- Apoga, Izdevniecība </a:t>
            </a:r>
            <a:r>
              <a:rPr lang="lv-LV" dirty="0" err="1"/>
              <a:t>Admiral</a:t>
            </a:r>
            <a:r>
              <a:rPr lang="lv-LV" dirty="0"/>
              <a:t> </a:t>
            </a:r>
            <a:r>
              <a:rPr lang="lv-LV" dirty="0" err="1"/>
              <a:t>Markets</a:t>
            </a:r>
            <a:r>
              <a:rPr lang="lv-LV" dirty="0"/>
              <a:t>, 2016. gads</a:t>
            </a:r>
          </a:p>
          <a:p>
            <a:r>
              <a:rPr lang="lv-LV" dirty="0"/>
              <a:t>Interneta vietne: </a:t>
            </a:r>
            <a:r>
              <a:rPr lang="lv-LV" dirty="0">
                <a:hlinkClick r:id="rId2"/>
              </a:rPr>
              <a:t>https://www.zm.gov.lv/partikas-un-veterinarais-dienests/statiskas-lapas/paskontroles-sistema-uznemuma?id=7425#jump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98669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5363" y="13703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2400" dirty="0"/>
              <a:t>Tēma: </a:t>
            </a:r>
            <a:r>
              <a:rPr lang="lv-LV" sz="2400" b="1" dirty="0"/>
              <a:t>Paškontroles sistēma ēdināšanas uzņēmumos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62" y="2272684"/>
            <a:ext cx="5238202" cy="36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25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314" y="569504"/>
            <a:ext cx="10972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ArialMT"/>
              </a:rPr>
              <a:t>Noteikumi nosaka higi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nas pras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mumiem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kuri</a:t>
            </a:r>
          </a:p>
          <a:p>
            <a:r>
              <a:rPr lang="lv-LV" dirty="0">
                <a:latin typeface="ArialMT"/>
              </a:rPr>
              <a:t>sagatavo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apstr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ražo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iepako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uzglab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rvad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izplata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iekrauj un</a:t>
            </a:r>
          </a:p>
          <a:p>
            <a:r>
              <a:rPr lang="lv-LV" dirty="0">
                <a:latin typeface="ArialMT"/>
              </a:rPr>
              <a:t>izkrauj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ar</a:t>
            </a:r>
            <a:r>
              <a:rPr lang="lv-LV" dirty="0">
                <a:latin typeface="DroidSansFallback"/>
              </a:rPr>
              <a:t>ī </a:t>
            </a:r>
            <a:r>
              <a:rPr lang="lv-LV" dirty="0">
                <a:latin typeface="ArialMT"/>
              </a:rPr>
              <a:t>pied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v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tirdzniec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bai vai pieg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pat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jam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Noteikumi neattiecas uz prim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ro ražošanu </a:t>
            </a:r>
            <a:r>
              <a:rPr lang="lv-LV" dirty="0">
                <a:latin typeface="KedageNormal"/>
              </a:rPr>
              <a:t>/ </a:t>
            </a:r>
            <a:r>
              <a:rPr lang="lv-LV" dirty="0">
                <a:latin typeface="ArialMT"/>
              </a:rPr>
              <a:t>prim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ro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zemkop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lopkop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un zvejas</a:t>
            </a:r>
            <a:r>
              <a:rPr lang="lv-LV" dirty="0">
                <a:latin typeface="KedageNormal"/>
              </a:rPr>
              <a:t>) </a:t>
            </a:r>
            <a:r>
              <a:rPr lang="lv-LV" dirty="0">
                <a:latin typeface="ArialMT"/>
              </a:rPr>
              <a:t>produktu ražošanu vai audz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šanu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ar</a:t>
            </a:r>
            <a:r>
              <a:rPr lang="lv-LV" dirty="0">
                <a:latin typeface="DroidSansFallback"/>
              </a:rPr>
              <a:t>ī </a:t>
            </a:r>
            <a:r>
              <a:rPr lang="lv-LV" dirty="0">
                <a:latin typeface="ArialMT"/>
              </a:rPr>
              <a:t>ražas</a:t>
            </a:r>
          </a:p>
          <a:p>
            <a:r>
              <a:rPr lang="lv-LV" dirty="0">
                <a:latin typeface="ArialMT"/>
              </a:rPr>
              <a:t>nov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kšanu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slaukšanu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dz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vnieku audz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šanu pirms nokaušanas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med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 un savvaļas produktu v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kšanu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ar</a:t>
            </a:r>
            <a:r>
              <a:rPr lang="lv-LV" dirty="0">
                <a:latin typeface="DroidSansFallback"/>
              </a:rPr>
              <a:t>ī </a:t>
            </a:r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produktu</a:t>
            </a:r>
          </a:p>
          <a:p>
            <a:r>
              <a:rPr lang="lv-LV" dirty="0">
                <a:latin typeface="ArialMT"/>
              </a:rPr>
              <a:t>ražošanu m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jas apst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kļos</a:t>
            </a:r>
            <a:r>
              <a:rPr lang="lv-LV" dirty="0">
                <a:latin typeface="KedageNormal"/>
              </a:rPr>
              <a:t>).</a:t>
            </a:r>
          </a:p>
          <a:p>
            <a:r>
              <a:rPr lang="lv-LV" sz="2000" b="1" i="0" u="none" strike="noStrike" baseline="0" dirty="0">
                <a:latin typeface="ArialMT"/>
              </a:rPr>
              <a:t>Šo noteikumu pras</a:t>
            </a:r>
            <a:r>
              <a:rPr lang="lv-LV" sz="2000" b="1" i="0" u="none" strike="noStrike" baseline="0" dirty="0">
                <a:latin typeface="DroidSansFallback"/>
              </a:rPr>
              <a:t>ī</a:t>
            </a:r>
            <a:r>
              <a:rPr lang="lv-LV" sz="2000" b="1" i="0" u="none" strike="noStrike" baseline="0" dirty="0">
                <a:latin typeface="ArialMT"/>
              </a:rPr>
              <a:t>bu iev</a:t>
            </a:r>
            <a:r>
              <a:rPr lang="lv-LV" sz="2000" b="1" i="0" u="none" strike="noStrike" baseline="0" dirty="0">
                <a:latin typeface="DroidSansFallback"/>
              </a:rPr>
              <a:t>ē</a:t>
            </a:r>
            <a:r>
              <a:rPr lang="lv-LV" sz="2000" b="1" i="0" u="none" strike="noStrike" baseline="0" dirty="0">
                <a:latin typeface="ArialMT"/>
              </a:rPr>
              <a:t>rošanu kontrol</a:t>
            </a:r>
            <a:r>
              <a:rPr lang="lv-LV" sz="2000" b="1" i="0" u="none" strike="noStrike" baseline="0" dirty="0">
                <a:latin typeface="DroidSansFallback"/>
              </a:rPr>
              <a:t>ē </a:t>
            </a:r>
            <a:r>
              <a:rPr lang="lv-LV" sz="2000" b="1" i="0" u="none" strike="noStrike" baseline="0" dirty="0">
                <a:latin typeface="ArialMT"/>
              </a:rPr>
              <a:t>P</a:t>
            </a:r>
            <a:r>
              <a:rPr lang="lv-LV" sz="2000" b="1" i="0" u="none" strike="noStrike" baseline="0" dirty="0">
                <a:latin typeface="DroidSansFallback"/>
              </a:rPr>
              <a:t>ā</a:t>
            </a:r>
            <a:r>
              <a:rPr lang="lv-LV" sz="2000" b="1" i="0" u="none" strike="noStrike" baseline="0" dirty="0">
                <a:latin typeface="ArialMT"/>
              </a:rPr>
              <a:t>rtikas un</a:t>
            </a:r>
          </a:p>
          <a:p>
            <a:r>
              <a:rPr lang="lv-LV" sz="2000" b="1" i="0" u="none" strike="noStrike" baseline="0" dirty="0">
                <a:latin typeface="ArialMT"/>
              </a:rPr>
              <a:t>veterin</a:t>
            </a:r>
            <a:r>
              <a:rPr lang="lv-LV" sz="2000" b="1" i="0" u="none" strike="noStrike" baseline="0" dirty="0">
                <a:latin typeface="DroidSansFallback"/>
              </a:rPr>
              <a:t>ā</a:t>
            </a:r>
            <a:r>
              <a:rPr lang="lv-LV" sz="2000" b="1" i="0" u="none" strike="noStrike" baseline="0" dirty="0">
                <a:latin typeface="ArialMT"/>
              </a:rPr>
              <a:t>rais dienests</a:t>
            </a:r>
            <a:r>
              <a:rPr lang="lv-LV" sz="2000" b="1" i="0" u="none" strike="noStrike" baseline="0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mumam ir ties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apstr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t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un veterin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</a:p>
          <a:p>
            <a:r>
              <a:rPr lang="lv-LV" dirty="0">
                <a:latin typeface="ArialMT"/>
              </a:rPr>
              <a:t>dienesta inspektora l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iesniedzot attiec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gu iesniegumu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</a:t>
            </a:r>
          </a:p>
          <a:p>
            <a:r>
              <a:rPr lang="lv-LV" dirty="0">
                <a:latin typeface="ArialMT"/>
              </a:rPr>
              <a:t>un veterin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dienesta ģener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ldirektoram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un veterin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</a:p>
          <a:p>
            <a:r>
              <a:rPr lang="lv-LV" dirty="0">
                <a:latin typeface="ArialMT"/>
              </a:rPr>
              <a:t>dienesta ģener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ldirektora l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mumu var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rs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dz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t ties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•Atbild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persona izstr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un uztur paškontroles sist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</a:t>
            </a:r>
          </a:p>
          <a:p>
            <a:r>
              <a:rPr lang="lv-LV" dirty="0">
                <a:latin typeface="ArialMT"/>
              </a:rPr>
              <a:t>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nosakot un nov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rt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jot katru darb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kas rada risku</a:t>
            </a:r>
          </a:p>
          <a:p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droš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bai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un nodrošinot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lai droš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proced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ras tiktu noteiktas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ieviestas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uztur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tas un periodiski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rskat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tas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pamatojoties uz riska</a:t>
            </a:r>
          </a:p>
          <a:p>
            <a:r>
              <a:rPr lang="lv-LV" dirty="0">
                <a:latin typeface="ArialMT"/>
              </a:rPr>
              <a:t>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loņu anal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zi un kritisko kontroles punktu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HACCP</a:t>
            </a:r>
            <a:r>
              <a:rPr lang="lv-LV" dirty="0">
                <a:latin typeface="KedageNormal"/>
              </a:rPr>
              <a:t>) </a:t>
            </a:r>
            <a:r>
              <a:rPr lang="lv-LV" dirty="0">
                <a:latin typeface="ArialMT"/>
              </a:rPr>
              <a:t>principiem</a:t>
            </a:r>
            <a:r>
              <a:rPr lang="lv-LV" dirty="0">
                <a:latin typeface="KedageNormal"/>
              </a:rPr>
              <a:t>.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349" y="4378260"/>
            <a:ext cx="2081775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25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271" y="223286"/>
            <a:ext cx="1052003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latin typeface="Arial-BoldMT"/>
              </a:rPr>
              <a:t>Lai izstr</a:t>
            </a:r>
            <a:r>
              <a:rPr lang="lv-LV" dirty="0">
                <a:latin typeface="DroidSansFallback"/>
              </a:rPr>
              <a:t>ā</a:t>
            </a:r>
            <a:r>
              <a:rPr lang="lv-LV" b="1" dirty="0">
                <a:latin typeface="Arial-BoldMT"/>
              </a:rPr>
              <a:t>d</a:t>
            </a:r>
            <a:r>
              <a:rPr lang="lv-LV" dirty="0">
                <a:latin typeface="DroidSansFallback"/>
              </a:rPr>
              <a:t>ā</a:t>
            </a:r>
            <a:r>
              <a:rPr lang="lv-LV" b="1" dirty="0">
                <a:latin typeface="Arial-BoldMT"/>
              </a:rPr>
              <a:t>tu un uztur</a:t>
            </a:r>
            <a:r>
              <a:rPr lang="lv-LV" dirty="0">
                <a:latin typeface="DroidSansFallback"/>
              </a:rPr>
              <a:t>ē</a:t>
            </a:r>
            <a:r>
              <a:rPr lang="lv-LV" b="1" dirty="0">
                <a:latin typeface="Arial-BoldMT"/>
              </a:rPr>
              <a:t>tu paškontroles sist</a:t>
            </a:r>
            <a:r>
              <a:rPr lang="lv-LV" dirty="0">
                <a:latin typeface="DroidSansFallback"/>
              </a:rPr>
              <a:t>ē</a:t>
            </a:r>
            <a:r>
              <a:rPr lang="lv-LV" b="1" dirty="0">
                <a:latin typeface="Arial-BoldMT"/>
              </a:rPr>
              <a:t>mu p</a:t>
            </a:r>
            <a:r>
              <a:rPr lang="lv-LV" dirty="0">
                <a:latin typeface="DroidSansFallback"/>
              </a:rPr>
              <a:t>ā</a:t>
            </a:r>
            <a:r>
              <a:rPr lang="lv-LV" b="1" dirty="0">
                <a:latin typeface="Arial-Bold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b="1" dirty="0">
                <a:latin typeface="Arial-BoldMT"/>
              </a:rPr>
              <a:t>mum</a:t>
            </a:r>
            <a:r>
              <a:rPr lang="lv-LV" dirty="0">
                <a:latin typeface="DroidSansFallback"/>
              </a:rPr>
              <a:t>ā</a:t>
            </a:r>
            <a:r>
              <a:rPr lang="lv-LV" b="1" dirty="0">
                <a:latin typeface="KedageBold"/>
              </a:rPr>
              <a:t>,</a:t>
            </a:r>
          </a:p>
          <a:p>
            <a:r>
              <a:rPr lang="lv-LV" b="1" dirty="0">
                <a:latin typeface="Arial-BoldMT"/>
              </a:rPr>
              <a:t>atbild</a:t>
            </a:r>
            <a:r>
              <a:rPr lang="lv-LV" dirty="0">
                <a:latin typeface="DroidSansFallback"/>
              </a:rPr>
              <a:t>ī</a:t>
            </a:r>
            <a:r>
              <a:rPr lang="lv-LV" b="1" dirty="0">
                <a:latin typeface="Arial-BoldMT"/>
              </a:rPr>
              <a:t>g</a:t>
            </a:r>
            <a:r>
              <a:rPr lang="lv-LV" dirty="0">
                <a:latin typeface="DroidSansFallback"/>
              </a:rPr>
              <a:t>ā </a:t>
            </a:r>
            <a:r>
              <a:rPr lang="lv-LV" b="1" dirty="0">
                <a:latin typeface="Arial-BoldMT"/>
              </a:rPr>
              <a:t>persona</a:t>
            </a:r>
            <a:r>
              <a:rPr lang="lv-LV" b="1" dirty="0">
                <a:latin typeface="KedageBold"/>
              </a:rPr>
              <a:t>:</a:t>
            </a:r>
          </a:p>
          <a:p>
            <a:r>
              <a:rPr lang="lv-LV" sz="2000" b="0" i="0" u="none" strike="noStrike" baseline="0" dirty="0">
                <a:latin typeface="ArialMT"/>
              </a:rPr>
              <a:t>• analiz</a:t>
            </a:r>
            <a:r>
              <a:rPr lang="lv-LV" sz="2000" b="0" i="0" u="none" strike="noStrike" baseline="0" dirty="0">
                <a:latin typeface="DroidSansFallback"/>
              </a:rPr>
              <a:t>ē </a:t>
            </a:r>
            <a:r>
              <a:rPr lang="lv-LV" sz="2000" b="0" i="0" u="none" strike="noStrike" baseline="0" dirty="0">
                <a:latin typeface="ArialMT"/>
              </a:rPr>
              <a:t>potenci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los riska c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loņus </a:t>
            </a:r>
            <a:r>
              <a:rPr lang="lv-LV" sz="2000" b="0" i="0" u="none" strike="noStrike" baseline="0" dirty="0">
                <a:latin typeface="KedageNormal"/>
              </a:rPr>
              <a:t>(</a:t>
            </a:r>
            <a:r>
              <a:rPr lang="lv-LV" sz="2000" b="0" i="0" u="none" strike="noStrike" baseline="0" dirty="0">
                <a:latin typeface="ArialMT"/>
              </a:rPr>
              <a:t>bioloģisks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ķ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misks vai fizik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ls</a:t>
            </a:r>
          </a:p>
          <a:p>
            <a:r>
              <a:rPr lang="lv-LV" sz="2000" b="0" i="0" u="none" strike="noStrike" baseline="0" dirty="0">
                <a:latin typeface="ArialMT"/>
              </a:rPr>
              <a:t>pies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rņojums vai p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rtikas st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voklis</a:t>
            </a:r>
            <a:r>
              <a:rPr lang="lv-LV" sz="2000" b="0" i="0" u="none" strike="noStrike" baseline="0" dirty="0">
                <a:latin typeface="KedageNormal"/>
              </a:rPr>
              <a:t>) </a:t>
            </a:r>
            <a:r>
              <a:rPr lang="lv-LV" sz="2000" b="0" i="0" u="none" strike="noStrike" baseline="0" dirty="0">
                <a:latin typeface="ArialMT"/>
              </a:rPr>
              <a:t>katr</a:t>
            </a:r>
            <a:r>
              <a:rPr lang="lv-LV" sz="2000" b="0" i="0" u="none" strike="noStrike" baseline="0" dirty="0">
                <a:latin typeface="DroidSansFallback"/>
              </a:rPr>
              <a:t>ā </a:t>
            </a:r>
            <a:r>
              <a:rPr lang="lv-LV" sz="2000" b="0" i="0" u="none" strike="noStrike" baseline="0" dirty="0">
                <a:latin typeface="ArialMT"/>
              </a:rPr>
              <a:t>darb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bas posm</a:t>
            </a:r>
            <a:r>
              <a:rPr lang="lv-LV" sz="2000" b="0" i="0" u="none" strike="noStrike" baseline="0" dirty="0">
                <a:latin typeface="DroidSansFallback"/>
              </a:rPr>
              <a:t>ā </a:t>
            </a:r>
            <a:r>
              <a:rPr lang="lv-LV" sz="2000" b="0" i="0" u="none" strike="noStrike" baseline="0" dirty="0">
                <a:latin typeface="ArialMT"/>
              </a:rPr>
              <a:t>ar p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rtiku</a:t>
            </a:r>
            <a:r>
              <a:rPr lang="lv-LV" sz="2000" b="0" i="0" u="none" strike="noStrike" baseline="0" dirty="0">
                <a:latin typeface="KedageNormal"/>
              </a:rPr>
              <a:t>;</a:t>
            </a:r>
          </a:p>
          <a:p>
            <a:r>
              <a:rPr lang="sv-SE" sz="2000" b="0" i="0" u="none" strike="noStrike" baseline="0" dirty="0">
                <a:latin typeface="ArialMT"/>
              </a:rPr>
              <a:t>• nosaka punktus</a:t>
            </a:r>
            <a:r>
              <a:rPr lang="sv-SE" sz="2000" b="0" i="0" u="none" strike="noStrike" baseline="0" dirty="0">
                <a:latin typeface="KedageNormal"/>
              </a:rPr>
              <a:t>, </a:t>
            </a:r>
            <a:r>
              <a:rPr lang="sv-SE" sz="2000" b="0" i="0" u="none" strike="noStrike" baseline="0" dirty="0">
                <a:latin typeface="ArialMT"/>
              </a:rPr>
              <a:t>kur var rasties riska c</a:t>
            </a:r>
            <a:r>
              <a:rPr lang="sv-SE" sz="2000" b="0" i="0" u="none" strike="noStrike" baseline="0" dirty="0">
                <a:latin typeface="DroidSansFallback"/>
              </a:rPr>
              <a:t>ē</a:t>
            </a:r>
            <a:r>
              <a:rPr lang="sv-SE" sz="2000" b="0" i="0" u="none" strike="noStrike" baseline="0" dirty="0">
                <a:latin typeface="ArialMT"/>
              </a:rPr>
              <a:t>lonis</a:t>
            </a:r>
            <a:r>
              <a:rPr lang="sv-SE" sz="2000" b="0" i="0" u="none" strike="noStrike" baseline="0" dirty="0">
                <a:latin typeface="KedageNormal"/>
              </a:rPr>
              <a:t>;</a:t>
            </a:r>
          </a:p>
          <a:p>
            <a:r>
              <a:rPr lang="lv-LV" sz="2000" b="0" i="0" u="none" strike="noStrike" baseline="0" dirty="0">
                <a:latin typeface="ArialMT"/>
              </a:rPr>
              <a:t>• nosaka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kuri no šo noteikumu </a:t>
            </a:r>
            <a:r>
              <a:rPr lang="lv-LV" sz="2000" b="0" i="0" u="none" strike="noStrike" baseline="0" dirty="0">
                <a:latin typeface="KedageNormal"/>
              </a:rPr>
              <a:t>5.2.</a:t>
            </a:r>
            <a:r>
              <a:rPr lang="lv-LV" sz="2000" b="0" i="0" u="none" strike="noStrike" baseline="0" dirty="0">
                <a:latin typeface="ArialMT"/>
              </a:rPr>
              <a:t>apakšpunkt</a:t>
            </a:r>
            <a:r>
              <a:rPr lang="lv-LV" sz="2000" b="0" i="0" u="none" strike="noStrike" baseline="0" dirty="0">
                <a:latin typeface="DroidSansFallback"/>
              </a:rPr>
              <a:t>ā </a:t>
            </a:r>
            <a:r>
              <a:rPr lang="lv-LV" sz="2000" b="0" i="0" u="none" strike="noStrike" baseline="0" dirty="0">
                <a:latin typeface="ArialMT"/>
              </a:rPr>
              <a:t>min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tajiem</a:t>
            </a:r>
          </a:p>
          <a:p>
            <a:r>
              <a:rPr lang="lv-LV" sz="2000" b="0" i="0" u="none" strike="noStrike" baseline="0" dirty="0">
                <a:latin typeface="ArialMT"/>
              </a:rPr>
              <a:t>punktiem ir kritiskie kontroles punkti </a:t>
            </a:r>
            <a:r>
              <a:rPr lang="lv-LV" sz="2000" b="0" i="0" u="none" strike="noStrike" baseline="0" dirty="0">
                <a:latin typeface="KedageNormal"/>
              </a:rPr>
              <a:t>/ </a:t>
            </a:r>
            <a:r>
              <a:rPr lang="lv-LV" sz="2000" b="0" i="0" u="none" strike="noStrike" baseline="0" dirty="0">
                <a:latin typeface="ArialMT"/>
              </a:rPr>
              <a:t>vieta vai process jebkur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</a:p>
          <a:p>
            <a:r>
              <a:rPr lang="lv-LV" sz="2000" b="0" i="0" u="none" strike="noStrike" baseline="0" dirty="0">
                <a:latin typeface="ArialMT"/>
              </a:rPr>
              <a:t>p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rtikas aprites posm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kura kontrole nov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rš vai samazina</a:t>
            </a:r>
          </a:p>
          <a:p>
            <a:r>
              <a:rPr lang="lv-LV" sz="2000" b="0" i="0" u="none" strike="noStrike" baseline="0" dirty="0">
                <a:latin typeface="ArialMT"/>
              </a:rPr>
              <a:t>iesp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jamos riska c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loņus l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dz nepieciešamajam l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menim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lai</a:t>
            </a:r>
          </a:p>
          <a:p>
            <a:r>
              <a:rPr lang="lv-LV" sz="2000" b="0" i="0" u="none" strike="noStrike" baseline="0" dirty="0">
                <a:latin typeface="ArialMT"/>
              </a:rPr>
              <a:t>nepieļautu b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stam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bu sabiedr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bas vesel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bai</a:t>
            </a:r>
            <a:r>
              <a:rPr lang="lv-LV" sz="2000" b="0" i="0" u="none" strike="noStrike" baseline="0" dirty="0">
                <a:latin typeface="KedageNormal"/>
              </a:rPr>
              <a:t>;</a:t>
            </a:r>
          </a:p>
          <a:p>
            <a:r>
              <a:rPr lang="lv-LV" sz="2000" b="0" i="0" u="none" strike="noStrike" baseline="0" dirty="0">
                <a:latin typeface="ArialMT"/>
              </a:rPr>
              <a:t>• nosaka un ievieš efekt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vas uzraudz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bas proced</a:t>
            </a:r>
            <a:r>
              <a:rPr lang="lv-LV" sz="2000" b="0" i="0" u="none" strike="noStrike" baseline="0" dirty="0">
                <a:latin typeface="DroidSansFallback"/>
              </a:rPr>
              <a:t>ū</a:t>
            </a:r>
            <a:r>
              <a:rPr lang="lv-LV" sz="2000" b="0" i="0" u="none" strike="noStrike" baseline="0" dirty="0">
                <a:latin typeface="ArialMT"/>
              </a:rPr>
              <a:t>ras un kontroles</a:t>
            </a:r>
          </a:p>
          <a:p>
            <a:r>
              <a:rPr lang="lv-LV" sz="2000" b="0" i="0" u="none" strike="noStrike" baseline="0" dirty="0">
                <a:latin typeface="ArialMT"/>
              </a:rPr>
              <a:t>pas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kumus kritiskajos kontroles punktos</a:t>
            </a:r>
            <a:r>
              <a:rPr lang="lv-LV" sz="2000" b="0" i="0" u="none" strike="noStrike" baseline="0" dirty="0">
                <a:latin typeface="KedageNormal"/>
              </a:rPr>
              <a:t>;</a:t>
            </a:r>
          </a:p>
          <a:p>
            <a:r>
              <a:rPr lang="lv-LV" sz="2000" b="0" i="0" u="none" strike="noStrike" baseline="0" dirty="0">
                <a:latin typeface="ArialMT"/>
              </a:rPr>
              <a:t>• periodiski </a:t>
            </a:r>
            <a:r>
              <a:rPr lang="lv-LV" sz="2000" b="0" i="0" u="none" strike="noStrike" baseline="0" dirty="0">
                <a:latin typeface="KedageNormal"/>
              </a:rPr>
              <a:t>(</a:t>
            </a:r>
            <a:r>
              <a:rPr lang="lv-LV" sz="2000" b="0" i="0" u="none" strike="noStrike" baseline="0" dirty="0">
                <a:latin typeface="ArialMT"/>
              </a:rPr>
              <a:t>ne ret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k k</a:t>
            </a:r>
            <a:r>
              <a:rPr lang="lv-LV" sz="2000" b="0" i="0" u="none" strike="noStrike" baseline="0" dirty="0">
                <a:latin typeface="DroidSansFallback"/>
              </a:rPr>
              <a:t>ā </a:t>
            </a:r>
            <a:r>
              <a:rPr lang="lv-LV" sz="2000" b="0" i="0" u="none" strike="noStrike" baseline="0" dirty="0">
                <a:latin typeface="ArialMT"/>
              </a:rPr>
              <a:t>reizi gad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KedageNormal"/>
              </a:rPr>
              <a:t>) </a:t>
            </a:r>
            <a:r>
              <a:rPr lang="lv-LV" sz="2000" b="0" i="0" u="none" strike="noStrike" baseline="0" dirty="0">
                <a:latin typeface="ArialMT"/>
              </a:rPr>
              <a:t>un katru reizi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kad notiek</a:t>
            </a:r>
          </a:p>
          <a:p>
            <a:r>
              <a:rPr lang="lv-LV" sz="2000" b="0" i="0" u="none" strike="noStrike" baseline="0" dirty="0">
                <a:latin typeface="ArialMT"/>
              </a:rPr>
              <a:t>izmaiņas uzņ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muma darb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s vai procesos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p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rskata p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rtikas riska</a:t>
            </a:r>
          </a:p>
          <a:p>
            <a:r>
              <a:rPr lang="lv-LV" sz="2000" b="0" i="0" u="none" strike="noStrike" baseline="0" dirty="0">
                <a:latin typeface="ArialMT"/>
              </a:rPr>
              <a:t>anal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zi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kritiskos kontroles punktus un kontroles un uzraudz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bas</a:t>
            </a:r>
          </a:p>
          <a:p>
            <a:r>
              <a:rPr lang="lv-LV" sz="2000" b="0" i="0" u="none" strike="noStrike" baseline="0" dirty="0">
                <a:latin typeface="ArialMT"/>
              </a:rPr>
              <a:t>proced</a:t>
            </a:r>
            <a:r>
              <a:rPr lang="lv-LV" sz="2000" b="0" i="0" u="none" strike="noStrike" baseline="0" dirty="0">
                <a:latin typeface="DroidSansFallback"/>
              </a:rPr>
              <a:t>ū</a:t>
            </a:r>
            <a:r>
              <a:rPr lang="lv-LV" sz="2000" b="0" i="0" u="none" strike="noStrike" baseline="0" dirty="0">
                <a:latin typeface="ArialMT"/>
              </a:rPr>
              <a:t>ras</a:t>
            </a:r>
            <a:r>
              <a:rPr lang="lv-LV" sz="2000" b="0" i="0" u="none" strike="noStrike" baseline="0" dirty="0">
                <a:latin typeface="KedageNormal"/>
              </a:rPr>
              <a:t>.</a:t>
            </a:r>
          </a:p>
          <a:p>
            <a:pPr algn="ctr"/>
            <a:r>
              <a:rPr lang="lv-LV" sz="1600" b="1" i="0" u="none" strike="noStrike" baseline="0" dirty="0">
                <a:latin typeface="Arial-BoldMT"/>
              </a:rPr>
              <a:t>Ja p</a:t>
            </a:r>
            <a:r>
              <a:rPr lang="lv-LV" sz="1600" b="0" i="0" u="none" strike="noStrike" baseline="0" dirty="0">
                <a:latin typeface="DroidSansFallback"/>
              </a:rPr>
              <a:t>ā</a:t>
            </a:r>
            <a:r>
              <a:rPr lang="lv-LV" sz="1600" b="1" i="0" u="none" strike="noStrike" baseline="0" dirty="0">
                <a:latin typeface="Arial-BoldMT"/>
              </a:rPr>
              <a:t>rtikas uzņ</a:t>
            </a:r>
            <a:r>
              <a:rPr lang="lv-LV" sz="1600" b="0" i="0" u="none" strike="noStrike" baseline="0" dirty="0">
                <a:latin typeface="DroidSansFallback"/>
              </a:rPr>
              <a:t>ē</a:t>
            </a:r>
            <a:r>
              <a:rPr lang="lv-LV" sz="1600" b="1" i="0" u="none" strike="noStrike" baseline="0" dirty="0">
                <a:latin typeface="Arial-BoldMT"/>
              </a:rPr>
              <a:t>mum</a:t>
            </a:r>
            <a:r>
              <a:rPr lang="lv-LV" sz="1600" b="0" i="0" u="none" strike="noStrike" baseline="0" dirty="0">
                <a:latin typeface="DroidSansFallback"/>
              </a:rPr>
              <a:t>ā </a:t>
            </a:r>
            <a:r>
              <a:rPr lang="lv-LV" sz="1600" b="1" i="0" u="none" strike="noStrike" baseline="0" dirty="0">
                <a:latin typeface="Arial-BoldMT"/>
              </a:rPr>
              <a:t>netiek iev</a:t>
            </a:r>
            <a:r>
              <a:rPr lang="lv-LV" sz="1600" b="0" i="0" u="none" strike="noStrike" baseline="0" dirty="0">
                <a:latin typeface="DroidSansFallback"/>
              </a:rPr>
              <a:t>ē</a:t>
            </a:r>
            <a:r>
              <a:rPr lang="lv-LV" sz="1600" b="1" i="0" u="none" strike="noStrike" baseline="0" dirty="0">
                <a:latin typeface="Arial-BoldMT"/>
              </a:rPr>
              <a:t>rotas šo noteikumu noteikt</a:t>
            </a:r>
            <a:r>
              <a:rPr lang="lv-LV" sz="1600" b="0" i="0" u="none" strike="noStrike" baseline="0" dirty="0">
                <a:latin typeface="DroidSansFallback"/>
              </a:rPr>
              <a:t>ā</a:t>
            </a:r>
            <a:r>
              <a:rPr lang="lv-LV" sz="1600" b="1" i="0" u="none" strike="noStrike" baseline="0" dirty="0">
                <a:latin typeface="Arial-BoldMT"/>
              </a:rPr>
              <a:t>s pras</a:t>
            </a:r>
            <a:r>
              <a:rPr lang="lv-LV" sz="1600" b="0" i="0" u="none" strike="noStrike" baseline="0" dirty="0">
                <a:latin typeface="DroidSansFallback"/>
              </a:rPr>
              <a:t>ī</a:t>
            </a:r>
            <a:r>
              <a:rPr lang="lv-LV" sz="1600" b="1" i="0" u="none" strike="noStrike" baseline="0" dirty="0">
                <a:latin typeface="Arial-BoldMT"/>
              </a:rPr>
              <a:t>bas</a:t>
            </a:r>
            <a:r>
              <a:rPr lang="lv-LV" sz="1600" b="1" i="0" u="none" strike="noStrike" baseline="0" dirty="0">
                <a:latin typeface="KedageBold"/>
              </a:rPr>
              <a:t>, </a:t>
            </a:r>
            <a:r>
              <a:rPr lang="lv-LV" sz="1600" b="1" i="0" u="none" strike="noStrike" baseline="0" dirty="0">
                <a:latin typeface="Arial-BoldMT"/>
              </a:rPr>
              <a:t>P</a:t>
            </a:r>
            <a:r>
              <a:rPr lang="lv-LV" sz="1600" b="0" i="0" u="none" strike="noStrike" baseline="0" dirty="0">
                <a:latin typeface="DroidSansFallback"/>
              </a:rPr>
              <a:t>ā</a:t>
            </a:r>
            <a:r>
              <a:rPr lang="lv-LV" sz="1600" b="1" i="0" u="none" strike="noStrike" baseline="0" dirty="0">
                <a:latin typeface="Arial-BoldMT"/>
              </a:rPr>
              <a:t>rtikas</a:t>
            </a:r>
          </a:p>
          <a:p>
            <a:pPr algn="ctr"/>
            <a:r>
              <a:rPr lang="lv-LV" sz="1600" b="1" i="0" u="none" strike="noStrike" baseline="0" dirty="0">
                <a:latin typeface="Arial-BoldMT"/>
              </a:rPr>
              <a:t>un veterin</a:t>
            </a:r>
            <a:r>
              <a:rPr lang="lv-LV" sz="1600" b="0" i="0" u="none" strike="noStrike" baseline="0" dirty="0">
                <a:latin typeface="DroidSansFallback"/>
              </a:rPr>
              <a:t>ā</a:t>
            </a:r>
            <a:r>
              <a:rPr lang="lv-LV" sz="1600" b="1" i="0" u="none" strike="noStrike" baseline="0" dirty="0">
                <a:latin typeface="Arial-BoldMT"/>
              </a:rPr>
              <a:t>rais dienests atbilstoši normat</a:t>
            </a:r>
            <a:r>
              <a:rPr lang="lv-LV" sz="1600" b="0" i="0" u="none" strike="noStrike" baseline="0" dirty="0">
                <a:latin typeface="DroidSansFallback"/>
              </a:rPr>
              <a:t>ī</a:t>
            </a:r>
            <a:r>
              <a:rPr lang="lv-LV" sz="1600" b="1" i="0" u="none" strike="noStrike" baseline="0" dirty="0">
                <a:latin typeface="Arial-BoldMT"/>
              </a:rPr>
              <a:t>vajiem aktiem par uzņ</a:t>
            </a:r>
            <a:r>
              <a:rPr lang="lv-LV" sz="1600" b="0" i="0" u="none" strike="noStrike" baseline="0" dirty="0">
                <a:latin typeface="DroidSansFallback"/>
              </a:rPr>
              <a:t>ē</a:t>
            </a:r>
            <a:r>
              <a:rPr lang="lv-LV" sz="1600" b="1" i="0" u="none" strike="noStrike" baseline="0" dirty="0">
                <a:latin typeface="Arial-BoldMT"/>
              </a:rPr>
              <a:t>mumu</a:t>
            </a:r>
            <a:r>
              <a:rPr lang="lv-LV" sz="1600" b="1" i="0" u="none" strike="noStrike" baseline="0" dirty="0">
                <a:latin typeface="KedageBold"/>
              </a:rPr>
              <a:t>,</a:t>
            </a:r>
          </a:p>
          <a:p>
            <a:pPr algn="ctr"/>
            <a:r>
              <a:rPr lang="lv-LV" sz="1600" b="1" i="0" u="none" strike="noStrike" baseline="0" dirty="0">
                <a:latin typeface="Arial-BoldMT"/>
              </a:rPr>
              <a:t>iest</a:t>
            </a:r>
            <a:r>
              <a:rPr lang="lv-LV" sz="1600" b="0" i="0" u="none" strike="noStrike" baseline="0" dirty="0">
                <a:latin typeface="DroidSansFallback"/>
              </a:rPr>
              <a:t>ā</a:t>
            </a:r>
            <a:r>
              <a:rPr lang="lv-LV" sz="1600" b="1" i="0" u="none" strike="noStrike" baseline="0" dirty="0">
                <a:latin typeface="Arial-BoldMT"/>
              </a:rPr>
              <a:t>žu un organiz</a:t>
            </a:r>
            <a:r>
              <a:rPr lang="lv-LV" sz="1600" b="0" i="0" u="none" strike="noStrike" baseline="0" dirty="0">
                <a:latin typeface="DroidSansFallback"/>
              </a:rPr>
              <a:t>ā</a:t>
            </a:r>
            <a:r>
              <a:rPr lang="lv-LV" sz="1600" b="1" i="0" u="none" strike="noStrike" baseline="0" dirty="0">
                <a:latin typeface="Arial-BoldMT"/>
              </a:rPr>
              <a:t>ciju darb</a:t>
            </a:r>
            <a:r>
              <a:rPr lang="lv-LV" sz="1600" b="0" i="0" u="none" strike="noStrike" baseline="0" dirty="0">
                <a:latin typeface="DroidSansFallback"/>
              </a:rPr>
              <a:t>ī</a:t>
            </a:r>
            <a:r>
              <a:rPr lang="lv-LV" sz="1600" b="1" i="0" u="none" strike="noStrike" baseline="0" dirty="0">
                <a:latin typeface="Arial-BoldMT"/>
              </a:rPr>
              <a:t>bas aptur</a:t>
            </a:r>
            <a:r>
              <a:rPr lang="lv-LV" sz="1600" b="0" i="0" u="none" strike="noStrike" baseline="0" dirty="0">
                <a:latin typeface="DroidSansFallback"/>
              </a:rPr>
              <a:t>ē</a:t>
            </a:r>
            <a:r>
              <a:rPr lang="lv-LV" sz="1600" b="1" i="0" u="none" strike="noStrike" baseline="0" dirty="0">
                <a:latin typeface="Arial-BoldMT"/>
              </a:rPr>
              <a:t>šanas k</a:t>
            </a:r>
            <a:r>
              <a:rPr lang="lv-LV" sz="1600" b="0" i="0" u="none" strike="noStrike" baseline="0" dirty="0">
                <a:latin typeface="DroidSansFallback"/>
              </a:rPr>
              <a:t>ā</a:t>
            </a:r>
            <a:r>
              <a:rPr lang="lv-LV" sz="1600" b="1" i="0" u="none" strike="noStrike" baseline="0" dirty="0">
                <a:latin typeface="Arial-BoldMT"/>
              </a:rPr>
              <a:t>rt</a:t>
            </a:r>
            <a:r>
              <a:rPr lang="lv-LV" sz="1600" b="0" i="0" u="none" strike="noStrike" baseline="0" dirty="0">
                <a:latin typeface="DroidSansFallback"/>
              </a:rPr>
              <a:t>ī</a:t>
            </a:r>
            <a:r>
              <a:rPr lang="lv-LV" sz="1600" b="1" i="0" u="none" strike="noStrike" baseline="0" dirty="0">
                <a:latin typeface="Arial-BoldMT"/>
              </a:rPr>
              <a:t>bu var aptur</a:t>
            </a:r>
            <a:r>
              <a:rPr lang="lv-LV" sz="1600" b="0" i="0" u="none" strike="noStrike" baseline="0" dirty="0">
                <a:latin typeface="DroidSansFallback"/>
              </a:rPr>
              <a:t>ē</a:t>
            </a:r>
            <a:r>
              <a:rPr lang="lv-LV" sz="1600" b="1" i="0" u="none" strike="noStrike" baseline="0" dirty="0">
                <a:latin typeface="Arial-BoldMT"/>
              </a:rPr>
              <a:t>t p</a:t>
            </a:r>
            <a:r>
              <a:rPr lang="lv-LV" sz="1600" b="0" i="0" u="none" strike="noStrike" baseline="0" dirty="0">
                <a:latin typeface="DroidSansFallback"/>
              </a:rPr>
              <a:t>ā</a:t>
            </a:r>
            <a:r>
              <a:rPr lang="lv-LV" sz="1600" b="1" i="0" u="none" strike="noStrike" baseline="0" dirty="0">
                <a:latin typeface="Arial-BoldMT"/>
              </a:rPr>
              <a:t>rtikas</a:t>
            </a:r>
          </a:p>
          <a:p>
            <a:pPr algn="ctr"/>
            <a:r>
              <a:rPr lang="lv-LV" sz="1600" b="1" i="0" u="none" strike="noStrike" baseline="0" dirty="0">
                <a:latin typeface="Arial-BoldMT"/>
              </a:rPr>
              <a:t>uzņ</a:t>
            </a:r>
            <a:r>
              <a:rPr lang="lv-LV" sz="1600" b="0" i="0" u="none" strike="noStrike" baseline="0" dirty="0">
                <a:latin typeface="DroidSansFallback"/>
              </a:rPr>
              <a:t>ē</a:t>
            </a:r>
            <a:r>
              <a:rPr lang="lv-LV" sz="1600" b="1" i="0" u="none" strike="noStrike" baseline="0" dirty="0">
                <a:latin typeface="Arial-BoldMT"/>
              </a:rPr>
              <a:t>muma darb</a:t>
            </a:r>
            <a:r>
              <a:rPr lang="lv-LV" sz="1600" b="0" i="0" u="none" strike="noStrike" baseline="0" dirty="0">
                <a:latin typeface="DroidSansFallback"/>
              </a:rPr>
              <a:t>ī</a:t>
            </a:r>
            <a:r>
              <a:rPr lang="lv-LV" sz="1600" b="1" i="0" u="none" strike="noStrike" baseline="0" dirty="0">
                <a:latin typeface="Arial-BoldMT"/>
              </a:rPr>
              <a:t>bu</a:t>
            </a:r>
            <a:r>
              <a:rPr lang="lv-LV" sz="1600" b="1" i="0" u="none" strike="noStrike" baseline="0" dirty="0">
                <a:latin typeface="KedageBold"/>
              </a:rPr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34676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507" y="1136343"/>
            <a:ext cx="78744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>
                <a:latin typeface="Arial-BoldMT"/>
              </a:rPr>
              <a:t>Visp</a:t>
            </a:r>
            <a:r>
              <a:rPr lang="lv-LV" sz="3200" dirty="0">
                <a:latin typeface="DroidSansFallback"/>
              </a:rPr>
              <a:t>ā</a:t>
            </a:r>
            <a:r>
              <a:rPr lang="lv-LV" sz="3200" b="1" dirty="0">
                <a:latin typeface="Arial-BoldMT"/>
              </a:rPr>
              <a:t>r</a:t>
            </a:r>
            <a:r>
              <a:rPr lang="lv-LV" sz="3200" dirty="0">
                <a:latin typeface="DroidSansFallback"/>
              </a:rPr>
              <a:t>ī</a:t>
            </a:r>
            <a:r>
              <a:rPr lang="lv-LV" sz="3200" b="1" dirty="0">
                <a:latin typeface="Arial-BoldMT"/>
              </a:rPr>
              <a:t>g</a:t>
            </a:r>
            <a:r>
              <a:rPr lang="lv-LV" sz="3200" dirty="0">
                <a:latin typeface="DroidSansFallback"/>
              </a:rPr>
              <a:t>ā</a:t>
            </a:r>
            <a:r>
              <a:rPr lang="lv-LV" sz="3200" b="1" dirty="0">
                <a:latin typeface="Arial-BoldMT"/>
              </a:rPr>
              <a:t>s higi</a:t>
            </a:r>
            <a:r>
              <a:rPr lang="lv-LV" sz="3200" dirty="0">
                <a:latin typeface="DroidSansFallback"/>
              </a:rPr>
              <a:t>ē</a:t>
            </a:r>
            <a:r>
              <a:rPr lang="lv-LV" sz="3200" b="1" dirty="0">
                <a:latin typeface="Arial-BoldMT"/>
              </a:rPr>
              <a:t>nas pras</a:t>
            </a:r>
            <a:r>
              <a:rPr lang="lv-LV" sz="3200" dirty="0">
                <a:latin typeface="DroidSansFallback"/>
              </a:rPr>
              <a:t>ī</a:t>
            </a:r>
            <a:r>
              <a:rPr lang="lv-LV" sz="3200" b="1" dirty="0">
                <a:latin typeface="Arial-BoldMT"/>
              </a:rPr>
              <a:t>bas p</a:t>
            </a:r>
            <a:r>
              <a:rPr lang="lv-LV" sz="3200" dirty="0">
                <a:latin typeface="DroidSansFallback"/>
              </a:rPr>
              <a:t>ā</a:t>
            </a:r>
            <a:r>
              <a:rPr lang="lv-LV" sz="3200" b="1" dirty="0">
                <a:latin typeface="Arial-BoldMT"/>
              </a:rPr>
              <a:t>rtikas</a:t>
            </a:r>
          </a:p>
          <a:p>
            <a:r>
              <a:rPr lang="lv-LV" sz="3200" b="1" dirty="0">
                <a:latin typeface="Arial-BoldMT"/>
              </a:rPr>
              <a:t>uzņ</a:t>
            </a:r>
            <a:r>
              <a:rPr lang="lv-LV" sz="3200" dirty="0">
                <a:latin typeface="DroidSansFallback"/>
              </a:rPr>
              <a:t>ē</a:t>
            </a:r>
            <a:r>
              <a:rPr lang="lv-LV" sz="3200" b="1" dirty="0">
                <a:latin typeface="Arial-BoldMT"/>
              </a:rPr>
              <a:t>muma telp</a:t>
            </a:r>
            <a:r>
              <a:rPr lang="lv-LV" sz="3200" dirty="0">
                <a:latin typeface="DroidSansFallback"/>
              </a:rPr>
              <a:t>ā</a:t>
            </a:r>
            <a:r>
              <a:rPr lang="lv-LV" sz="3200" b="1" dirty="0">
                <a:latin typeface="Arial-BoldMT"/>
              </a:rPr>
              <a:t>m</a:t>
            </a:r>
          </a:p>
          <a:p>
            <a:r>
              <a:rPr lang="lv-LV" sz="3200" dirty="0">
                <a:latin typeface="ArialMT"/>
              </a:rPr>
              <a:t>P</a:t>
            </a:r>
            <a:r>
              <a:rPr lang="lv-LV" sz="3200" dirty="0">
                <a:latin typeface="DroidSansFallback"/>
              </a:rPr>
              <a:t>ā</a:t>
            </a:r>
            <a:r>
              <a:rPr lang="lv-LV" sz="3200" dirty="0">
                <a:latin typeface="ArialMT"/>
              </a:rPr>
              <a:t>rtikas uzņ</a:t>
            </a:r>
            <a:r>
              <a:rPr lang="lv-LV" sz="3200" dirty="0">
                <a:latin typeface="DroidSansFallback"/>
              </a:rPr>
              <a:t>ē</a:t>
            </a:r>
            <a:r>
              <a:rPr lang="lv-LV" sz="3200" dirty="0">
                <a:latin typeface="ArialMT"/>
              </a:rPr>
              <a:t>muma telpas projekt</a:t>
            </a:r>
            <a:r>
              <a:rPr lang="lv-LV" sz="3200" dirty="0">
                <a:latin typeface="DroidSansFallback"/>
              </a:rPr>
              <a:t>ē</a:t>
            </a:r>
            <a:r>
              <a:rPr lang="lv-LV" sz="3200" dirty="0">
                <a:latin typeface="KedageNormal"/>
              </a:rPr>
              <a:t>, </a:t>
            </a:r>
            <a:r>
              <a:rPr lang="lv-LV" sz="3200" dirty="0">
                <a:latin typeface="ArialMT"/>
              </a:rPr>
              <a:t>izvieto un iek</a:t>
            </a:r>
            <a:r>
              <a:rPr lang="lv-LV" sz="3200" dirty="0">
                <a:latin typeface="DroidSansFallback"/>
              </a:rPr>
              <a:t>ā</a:t>
            </a:r>
            <a:r>
              <a:rPr lang="lv-LV" sz="3200" dirty="0">
                <a:latin typeface="ArialMT"/>
              </a:rPr>
              <a:t>rto t</a:t>
            </a:r>
            <a:r>
              <a:rPr lang="lv-LV" sz="3200" dirty="0">
                <a:latin typeface="DroidSansFallback"/>
              </a:rPr>
              <a:t>ā</a:t>
            </a:r>
            <a:r>
              <a:rPr lang="lv-LV" sz="3200" dirty="0">
                <a:latin typeface="KedageNormal"/>
              </a:rPr>
              <a:t>, </a:t>
            </a:r>
            <a:r>
              <a:rPr lang="lv-LV" sz="3200" dirty="0">
                <a:latin typeface="ArialMT"/>
              </a:rPr>
              <a:t>lai</a:t>
            </a:r>
            <a:r>
              <a:rPr lang="lv-LV" sz="3200" dirty="0">
                <a:latin typeface="KedageNormal"/>
              </a:rPr>
              <a:t>:</a:t>
            </a:r>
          </a:p>
          <a:p>
            <a:r>
              <a:rPr lang="lv-LV" sz="3200" dirty="0">
                <a:latin typeface="ArialMT"/>
              </a:rPr>
              <a:t>• </a:t>
            </a:r>
            <a:r>
              <a:rPr lang="lv-LV" sz="2000" b="0" i="0" u="none" strike="noStrike" baseline="0" dirty="0">
                <a:latin typeface="ArialMT"/>
              </a:rPr>
              <a:t>nodrošin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tu to t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r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šanu vai t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r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šanu un dezinfekciju</a:t>
            </a:r>
            <a:r>
              <a:rPr lang="lv-LV" sz="2000" b="0" i="0" u="none" strike="noStrike" baseline="0" dirty="0">
                <a:latin typeface="KedageNormal"/>
              </a:rPr>
              <a:t>;</a:t>
            </a:r>
          </a:p>
          <a:p>
            <a:r>
              <a:rPr lang="lv-LV" sz="2000" b="0" i="0" u="none" strike="noStrike" baseline="0" dirty="0">
                <a:latin typeface="ArialMT"/>
              </a:rPr>
              <a:t>• nepieļautu net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rumu uzkr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šanos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p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rtikas saskari ar toksiskiem</a:t>
            </a:r>
          </a:p>
          <a:p>
            <a:r>
              <a:rPr lang="lv-LV" sz="2000" b="0" i="0" u="none" strike="noStrike" baseline="0" dirty="0">
                <a:latin typeface="ArialMT"/>
              </a:rPr>
              <a:t>materi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liem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k</a:t>
            </a:r>
            <a:r>
              <a:rPr lang="lv-LV" sz="2000" b="0" i="0" u="none" strike="noStrike" baseline="0" dirty="0">
                <a:latin typeface="DroidSansFallback"/>
              </a:rPr>
              <a:t>ā </a:t>
            </a:r>
            <a:r>
              <a:rPr lang="lv-LV" sz="2000" b="0" i="0" u="none" strike="noStrike" baseline="0" dirty="0">
                <a:latin typeface="ArialMT"/>
              </a:rPr>
              <a:t>ar</a:t>
            </a:r>
            <a:r>
              <a:rPr lang="lv-LV" sz="2000" b="0" i="0" u="none" strike="noStrike" baseline="0" dirty="0">
                <a:latin typeface="DroidSansFallback"/>
              </a:rPr>
              <a:t>ī </a:t>
            </a:r>
            <a:r>
              <a:rPr lang="lv-LV" sz="2000" b="0" i="0" u="none" strike="noStrike" baseline="0" dirty="0">
                <a:latin typeface="ArialMT"/>
              </a:rPr>
              <a:t>kondens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ta un pel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juma veidošanos</a:t>
            </a:r>
            <a:r>
              <a:rPr lang="lv-LV" sz="2000" b="0" i="0" u="none" strike="noStrike" baseline="0" dirty="0">
                <a:latin typeface="KedageNormal"/>
              </a:rPr>
              <a:t>;</a:t>
            </a:r>
          </a:p>
          <a:p>
            <a:r>
              <a:rPr lang="lv-LV" sz="2000" b="0" i="0" u="none" strike="noStrike" baseline="0" dirty="0">
                <a:latin typeface="ArialMT"/>
              </a:rPr>
              <a:t>• b</a:t>
            </a:r>
            <a:r>
              <a:rPr lang="lv-LV" sz="2000" b="0" i="0" u="none" strike="noStrike" baseline="0" dirty="0">
                <a:latin typeface="DroidSansFallback"/>
              </a:rPr>
              <a:t>ū</a:t>
            </a:r>
            <a:r>
              <a:rPr lang="lv-LV" sz="2000" b="0" i="0" u="none" strike="noStrike" baseline="0" dirty="0">
                <a:latin typeface="ArialMT"/>
              </a:rPr>
              <a:t>tu iesp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jams iev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rot labas higi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nas praksi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ar</a:t>
            </a:r>
            <a:r>
              <a:rPr lang="lv-LV" sz="2000" b="0" i="0" u="none" strike="noStrike" baseline="0" dirty="0">
                <a:latin typeface="DroidSansFallback"/>
              </a:rPr>
              <a:t>ī </a:t>
            </a:r>
            <a:r>
              <a:rPr lang="lv-LV" sz="2000" b="0" i="0" u="none" strike="noStrike" baseline="0" dirty="0">
                <a:latin typeface="ArialMT"/>
              </a:rPr>
              <a:t>aizsardz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bu pret</a:t>
            </a:r>
          </a:p>
          <a:p>
            <a:r>
              <a:rPr lang="lv-LV" sz="2000" b="0" i="0" u="none" strike="noStrike" baseline="0" dirty="0">
                <a:latin typeface="ArialMT"/>
              </a:rPr>
              <a:t>pies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rņojuma t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l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ku izplat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bu saist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</a:t>
            </a:r>
            <a:r>
              <a:rPr lang="lv-LV" sz="2000" b="0" i="0" u="none" strike="noStrike" baseline="0" dirty="0">
                <a:latin typeface="DroidSansFallback"/>
              </a:rPr>
              <a:t>ā </a:t>
            </a:r>
            <a:r>
              <a:rPr lang="lv-LV" sz="2000" b="0" i="0" u="none" strike="noStrike" baseline="0" dirty="0">
                <a:latin typeface="ArialMT"/>
              </a:rPr>
              <a:t>ar p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rtiku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iek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rt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m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materi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liem</a:t>
            </a:r>
            <a:r>
              <a:rPr lang="lv-LV" sz="2000" b="0" i="0" u="none" strike="noStrike" baseline="0" dirty="0">
                <a:latin typeface="KedageNormal"/>
              </a:rPr>
              <a:t>,</a:t>
            </a:r>
          </a:p>
          <a:p>
            <a:r>
              <a:rPr lang="lv-LV" sz="2000" b="0" i="0" u="none" strike="noStrike" baseline="0" dirty="0">
                <a:latin typeface="ArialMT"/>
              </a:rPr>
              <a:t>iepakojumu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DroidSansFallback"/>
              </a:rPr>
              <a:t>ū</a:t>
            </a:r>
            <a:r>
              <a:rPr lang="lv-LV" sz="2000" b="0" i="0" u="none" strike="noStrike" baseline="0" dirty="0">
                <a:latin typeface="ArialMT"/>
              </a:rPr>
              <a:t>deni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gaisa apg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di un darbiniekiem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k</a:t>
            </a:r>
            <a:r>
              <a:rPr lang="lv-LV" sz="2000" b="0" i="0" u="none" strike="noStrike" baseline="0" dirty="0">
                <a:latin typeface="DroidSansFallback"/>
              </a:rPr>
              <a:t>ā </a:t>
            </a:r>
            <a:r>
              <a:rPr lang="lv-LV" sz="2000" b="0" i="0" u="none" strike="noStrike" baseline="0" dirty="0">
                <a:latin typeface="ArialMT"/>
              </a:rPr>
              <a:t>ar</a:t>
            </a:r>
            <a:r>
              <a:rPr lang="lv-LV" sz="2000" b="0" i="0" u="none" strike="noStrike" baseline="0" dirty="0">
                <a:latin typeface="DroidSansFallback"/>
              </a:rPr>
              <a:t>ī </a:t>
            </a:r>
            <a:r>
              <a:rPr lang="lv-LV" sz="2000" b="0" i="0" u="none" strike="noStrike" baseline="0" dirty="0">
                <a:latin typeface="ArialMT"/>
              </a:rPr>
              <a:t>aizsardz</a:t>
            </a:r>
            <a:r>
              <a:rPr lang="lv-LV" sz="2000" b="0" i="0" u="none" strike="noStrike" baseline="0" dirty="0">
                <a:latin typeface="DroidSansFallback"/>
              </a:rPr>
              <a:t>ī</a:t>
            </a:r>
            <a:r>
              <a:rPr lang="lv-LV" sz="2000" b="0" i="0" u="none" strike="noStrike" baseline="0" dirty="0">
                <a:latin typeface="ArialMT"/>
              </a:rPr>
              <a:t>bu</a:t>
            </a:r>
          </a:p>
          <a:p>
            <a:r>
              <a:rPr lang="lv-LV" sz="2000" b="0" i="0" u="none" strike="noStrike" baseline="0" dirty="0">
                <a:latin typeface="ArialMT"/>
              </a:rPr>
              <a:t>pret 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ju pies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rņojuma avotu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piem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ram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kait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kļiem</a:t>
            </a:r>
            <a:r>
              <a:rPr lang="lv-LV" sz="2000" b="0" i="0" u="none" strike="noStrike" baseline="0" dirty="0">
                <a:latin typeface="KedageNormal"/>
              </a:rPr>
              <a:t>;</a:t>
            </a:r>
          </a:p>
          <a:p>
            <a:r>
              <a:rPr lang="lv-LV" sz="2000" b="0" i="0" u="none" strike="noStrike" baseline="0" dirty="0">
                <a:latin typeface="ArialMT"/>
              </a:rPr>
              <a:t>• ja nepieciešams</a:t>
            </a:r>
            <a:r>
              <a:rPr lang="lv-LV" sz="2000" b="0" i="0" u="none" strike="noStrike" baseline="0" dirty="0">
                <a:latin typeface="KedageNormal"/>
              </a:rPr>
              <a:t>, </a:t>
            </a:r>
            <a:r>
              <a:rPr lang="lv-LV" sz="2000" b="0" i="0" u="none" strike="noStrike" baseline="0" dirty="0">
                <a:latin typeface="ArialMT"/>
              </a:rPr>
              <a:t>nodrošin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tu atbilstošu temperat</a:t>
            </a:r>
            <a:r>
              <a:rPr lang="lv-LV" sz="2000" b="0" i="0" u="none" strike="noStrike" baseline="0" dirty="0">
                <a:latin typeface="DroidSansFallback"/>
              </a:rPr>
              <a:t>ū</a:t>
            </a:r>
            <a:r>
              <a:rPr lang="lv-LV" sz="2000" b="0" i="0" u="none" strike="noStrike" baseline="0" dirty="0">
                <a:latin typeface="ArialMT"/>
              </a:rPr>
              <a:t>ru higi</a:t>
            </a:r>
            <a:r>
              <a:rPr lang="lv-LV" sz="2000" b="0" i="0" u="none" strike="noStrike" baseline="0" dirty="0">
                <a:latin typeface="DroidSansFallback"/>
              </a:rPr>
              <a:t>ē</a:t>
            </a:r>
            <a:r>
              <a:rPr lang="lv-LV" sz="2000" b="0" i="0" u="none" strike="noStrike" baseline="0" dirty="0">
                <a:latin typeface="ArialMT"/>
              </a:rPr>
              <a:t>niskai</a:t>
            </a:r>
          </a:p>
          <a:p>
            <a:r>
              <a:rPr lang="lv-LV" sz="2000" b="0" i="0" u="none" strike="noStrike" baseline="0" dirty="0">
                <a:latin typeface="ArialMT"/>
              </a:rPr>
              <a:t>p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rtikas p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rstr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dei un uzglab</a:t>
            </a:r>
            <a:r>
              <a:rPr lang="lv-LV" sz="2000" b="0" i="0" u="none" strike="noStrike" baseline="0" dirty="0">
                <a:latin typeface="DroidSansFallback"/>
              </a:rPr>
              <a:t>ā</a:t>
            </a:r>
            <a:r>
              <a:rPr lang="lv-LV" sz="2000" b="0" i="0" u="none" strike="noStrike" baseline="0" dirty="0">
                <a:latin typeface="ArialMT"/>
              </a:rPr>
              <a:t>šanai</a:t>
            </a:r>
            <a:r>
              <a:rPr lang="lv-LV" sz="2000" b="0" i="0" u="none" strike="noStrike" baseline="0" dirty="0">
                <a:latin typeface="KedageNormal"/>
              </a:rPr>
              <a:t>.</a:t>
            </a:r>
            <a:endParaRPr lang="lv-LV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405" y="2901342"/>
            <a:ext cx="2536426" cy="14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36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416" y="399494"/>
            <a:ext cx="86646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latin typeface="ArialMT"/>
              </a:rPr>
              <a:t>P</a:t>
            </a:r>
            <a:r>
              <a:rPr lang="lv-LV" b="1" dirty="0">
                <a:latin typeface="DroidSansFallback"/>
              </a:rPr>
              <a:t>ā</a:t>
            </a:r>
            <a:r>
              <a:rPr lang="lv-LV" b="1" dirty="0">
                <a:latin typeface="ArialMT"/>
              </a:rPr>
              <a:t>rtikas uzņ</a:t>
            </a:r>
            <a:r>
              <a:rPr lang="lv-LV" b="1" dirty="0">
                <a:latin typeface="DroidSansFallback"/>
              </a:rPr>
              <a:t>ē</a:t>
            </a:r>
            <a:r>
              <a:rPr lang="lv-LV" b="1" dirty="0">
                <a:latin typeface="ArialMT"/>
              </a:rPr>
              <a:t>muma telpas</a:t>
            </a:r>
            <a:r>
              <a:rPr lang="lv-LV" b="1" dirty="0">
                <a:latin typeface="KedageNormal"/>
              </a:rPr>
              <a:t>, </a:t>
            </a:r>
            <a:r>
              <a:rPr lang="lv-LV" b="1" dirty="0">
                <a:latin typeface="ArialMT"/>
              </a:rPr>
              <a:t>kur</a:t>
            </a:r>
            <a:r>
              <a:rPr lang="lv-LV" b="1" dirty="0">
                <a:latin typeface="DroidSansFallback"/>
              </a:rPr>
              <a:t>ā</a:t>
            </a:r>
            <a:r>
              <a:rPr lang="lv-LV" b="1" dirty="0">
                <a:latin typeface="ArialMT"/>
              </a:rPr>
              <a:t>s notiek darb</a:t>
            </a:r>
            <a:r>
              <a:rPr lang="lv-LV" b="1" dirty="0">
                <a:latin typeface="DroidSansFallback"/>
              </a:rPr>
              <a:t>ī</a:t>
            </a:r>
            <a:r>
              <a:rPr lang="lv-LV" b="1" dirty="0">
                <a:latin typeface="ArialMT"/>
              </a:rPr>
              <a:t>bas ar p</a:t>
            </a:r>
            <a:r>
              <a:rPr lang="lv-LV" b="1" dirty="0">
                <a:latin typeface="DroidSansFallback"/>
              </a:rPr>
              <a:t>ā</a:t>
            </a:r>
            <a:r>
              <a:rPr lang="lv-LV" b="1" dirty="0">
                <a:latin typeface="ArialMT"/>
              </a:rPr>
              <a:t>rtiku</a:t>
            </a:r>
            <a:r>
              <a:rPr lang="lv-LV" b="1" dirty="0">
                <a:latin typeface="KedageNormal"/>
              </a:rPr>
              <a:t>, </a:t>
            </a:r>
            <a:r>
              <a:rPr lang="lv-LV" b="1" dirty="0">
                <a:latin typeface="ArialMT"/>
              </a:rPr>
              <a:t>uztur</a:t>
            </a:r>
          </a:p>
          <a:p>
            <a:r>
              <a:rPr lang="lv-LV" b="1" dirty="0">
                <a:latin typeface="ArialMT"/>
              </a:rPr>
              <a:t>atbilstoš</a:t>
            </a:r>
            <a:r>
              <a:rPr lang="lv-LV" b="1" dirty="0">
                <a:latin typeface="DroidSansFallback"/>
              </a:rPr>
              <a:t>ā </a:t>
            </a:r>
            <a:r>
              <a:rPr lang="lv-LV" b="1" dirty="0">
                <a:latin typeface="ArialMT"/>
              </a:rPr>
              <a:t>st</a:t>
            </a:r>
            <a:r>
              <a:rPr lang="lv-LV" b="1" dirty="0">
                <a:latin typeface="DroidSansFallback"/>
              </a:rPr>
              <a:t>ā</a:t>
            </a:r>
            <a:r>
              <a:rPr lang="lv-LV" b="1" dirty="0">
                <a:latin typeface="ArialMT"/>
              </a:rPr>
              <a:t>vokl</a:t>
            </a:r>
            <a:r>
              <a:rPr lang="lv-LV" b="1" dirty="0">
                <a:latin typeface="DroidSansFallback"/>
              </a:rPr>
              <a:t>ī </a:t>
            </a:r>
            <a:r>
              <a:rPr lang="lv-LV" b="1" dirty="0">
                <a:latin typeface="ArialMT"/>
              </a:rPr>
              <a:t>un t</a:t>
            </a:r>
            <a:r>
              <a:rPr lang="lv-LV" b="1" dirty="0">
                <a:latin typeface="DroidSansFallback"/>
              </a:rPr>
              <a:t>ī</a:t>
            </a:r>
            <a:r>
              <a:rPr lang="lv-LV" b="1" dirty="0">
                <a:latin typeface="ArialMT"/>
              </a:rPr>
              <a:t>ras</a:t>
            </a:r>
            <a:r>
              <a:rPr lang="lv-LV" b="1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muma telp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ier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 tekoša karst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un aukst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dzeram</a:t>
            </a:r>
            <a:r>
              <a:rPr lang="lv-LV" dirty="0">
                <a:latin typeface="DroidSansFallback"/>
              </a:rPr>
              <a:t>ā ū</a:t>
            </a:r>
            <a:r>
              <a:rPr lang="lv-LV" dirty="0">
                <a:latin typeface="ArialMT"/>
              </a:rPr>
              <a:t>dens</a:t>
            </a:r>
          </a:p>
          <a:p>
            <a:r>
              <a:rPr lang="lv-LV" dirty="0">
                <a:latin typeface="ArialMT"/>
              </a:rPr>
              <a:t>padevi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izvieto izlietnes roku mazg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šanai un nodrošina 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dzekļus roku</a:t>
            </a:r>
          </a:p>
          <a:p>
            <a:r>
              <a:rPr lang="lv-LV" dirty="0">
                <a:latin typeface="ArialMT"/>
              </a:rPr>
              <a:t>mazg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šanai un apr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kojumu roku ž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šanai vai nosusin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šanai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</a:t>
            </a:r>
          </a:p>
          <a:p>
            <a:r>
              <a:rPr lang="lv-LV" dirty="0">
                <a:latin typeface="ArialMT"/>
              </a:rPr>
              <a:t>mazg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šanai paredz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iek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rtas un apr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kojumu novieto atsevišķi no roku</a:t>
            </a:r>
          </a:p>
          <a:p>
            <a:r>
              <a:rPr lang="lv-LV" dirty="0">
                <a:latin typeface="ArialMT"/>
              </a:rPr>
              <a:t>mazg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šanai paredz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taj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 iek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 un apr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kojuma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ier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 tualetes ar 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dens pievadu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kas ir savienotas ar</a:t>
            </a:r>
          </a:p>
          <a:p>
            <a:r>
              <a:rPr lang="lv-LV" dirty="0">
                <a:latin typeface="ArialMT"/>
              </a:rPr>
              <a:t>kanaliz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cijas sist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Tualetes telpas nedr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kst b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t tieši savienotas ar</a:t>
            </a:r>
          </a:p>
          <a:p>
            <a:r>
              <a:rPr lang="lv-LV" dirty="0">
                <a:latin typeface="ArialMT"/>
              </a:rPr>
              <a:t>telp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veic darb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ar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Tualetes telpas apr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 ar dabisko</a:t>
            </a:r>
          </a:p>
          <a:p>
            <a:r>
              <a:rPr lang="lv-LV" dirty="0">
                <a:latin typeface="ArialMT"/>
              </a:rPr>
              <a:t>vai piespiedu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meh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nisko</a:t>
            </a:r>
            <a:r>
              <a:rPr lang="lv-LV" dirty="0">
                <a:latin typeface="KedageNormal"/>
              </a:rPr>
              <a:t>) </a:t>
            </a:r>
            <a:r>
              <a:rPr lang="lv-LV" dirty="0">
                <a:latin typeface="ArialMT"/>
              </a:rPr>
              <a:t>ventil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ciju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muma telp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notiek darb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 ar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nodrošina</a:t>
            </a:r>
          </a:p>
          <a:p>
            <a:r>
              <a:rPr lang="lv-LV" dirty="0">
                <a:latin typeface="ArialMT"/>
              </a:rPr>
              <a:t>dabisko vai piespiedu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meh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nisko</a:t>
            </a:r>
            <a:r>
              <a:rPr lang="lv-LV" dirty="0">
                <a:latin typeface="KedageNormal"/>
              </a:rPr>
              <a:t>) </a:t>
            </a:r>
            <a:r>
              <a:rPr lang="lv-LV" dirty="0">
                <a:latin typeface="ArialMT"/>
              </a:rPr>
              <a:t>ventil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ciju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Nav pieļaujama gaisa</a:t>
            </a:r>
          </a:p>
          <a:p>
            <a:r>
              <a:rPr lang="lv-LV" dirty="0">
                <a:latin typeface="ArialMT"/>
              </a:rPr>
              <a:t>pl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sma no net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</a:t>
            </a:r>
            <a:r>
              <a:rPr lang="lv-LV" dirty="0">
                <a:latin typeface="KedageNormal"/>
              </a:rPr>
              <a:t>(</a:t>
            </a:r>
            <a:r>
              <a:rPr lang="lv-LV" dirty="0">
                <a:latin typeface="ArialMT"/>
              </a:rPr>
              <a:t>pies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rņot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</a:t>
            </a:r>
            <a:r>
              <a:rPr lang="lv-LV" dirty="0">
                <a:latin typeface="KedageNormal"/>
              </a:rPr>
              <a:t>) </a:t>
            </a:r>
            <a:r>
              <a:rPr lang="lv-LV" dirty="0">
                <a:latin typeface="ArialMT"/>
              </a:rPr>
              <a:t>zonas uz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ro zonu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Ventil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cijas sist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mas</a:t>
            </a:r>
          </a:p>
          <a:p>
            <a:r>
              <a:rPr lang="lv-LV" dirty="0">
                <a:latin typeface="ArialMT"/>
              </a:rPr>
              <a:t>filtri un citas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daļas ir viegli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mas un nomain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mas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muma telp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notiek darb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ar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nodrošina</a:t>
            </a:r>
          </a:p>
          <a:p>
            <a:r>
              <a:rPr lang="lv-LV" dirty="0">
                <a:latin typeface="ArialMT"/>
              </a:rPr>
              <a:t>dabisko vai m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ksl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go apgaismojumu vai dabisko un m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ksl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go</a:t>
            </a:r>
          </a:p>
          <a:p>
            <a:r>
              <a:rPr lang="lv-LV" dirty="0">
                <a:latin typeface="ArialMT"/>
              </a:rPr>
              <a:t>apgaismojumu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nodrošina atbilstošas jaudas kanaliz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cijas sist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To</a:t>
            </a:r>
          </a:p>
          <a:p>
            <a:r>
              <a:rPr lang="lv-LV" dirty="0">
                <a:latin typeface="ArialMT"/>
              </a:rPr>
              <a:t>projekt</a:t>
            </a:r>
            <a:r>
              <a:rPr lang="lv-LV" dirty="0">
                <a:latin typeface="DroidSansFallback"/>
              </a:rPr>
              <a:t>ē </a:t>
            </a:r>
            <a:r>
              <a:rPr lang="lv-LV" dirty="0">
                <a:latin typeface="ArialMT"/>
              </a:rPr>
              <a:t>un konstru</a:t>
            </a:r>
            <a:r>
              <a:rPr lang="lv-LV" dirty="0">
                <a:latin typeface="DroidSansFallback"/>
              </a:rPr>
              <a:t>ē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lai nov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rstu iesp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ju pies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rņot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 Ja nepieciešams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iek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rto atbilstošas ģ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rbtuves</a:t>
            </a:r>
            <a:r>
              <a:rPr lang="lv-LV" dirty="0">
                <a:latin typeface="KedageNormal"/>
              </a:rPr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3919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192" y="252901"/>
            <a:ext cx="868236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/>
              <a:t>Īpašās higiēnas prasības sagatavošanas, </a:t>
            </a:r>
            <a:r>
              <a:rPr lang="lv-LV" sz="2800" b="1" i="0" u="none" strike="noStrike" baseline="0" dirty="0">
                <a:latin typeface="Arial-BoldMT"/>
              </a:rPr>
              <a:t>apstr</a:t>
            </a:r>
            <a:r>
              <a:rPr lang="lv-LV" sz="2800" b="1" i="0" u="none" strike="noStrike" baseline="0" dirty="0">
                <a:latin typeface="DroidSansFallback"/>
              </a:rPr>
              <a:t>ā</a:t>
            </a:r>
            <a:r>
              <a:rPr lang="lv-LV" sz="2800" b="1" i="0" u="none" strike="noStrike" baseline="0" dirty="0">
                <a:latin typeface="Arial-BoldMT"/>
              </a:rPr>
              <a:t>des</a:t>
            </a:r>
            <a:r>
              <a:rPr lang="lv-LV" sz="2800" b="1" i="0" u="none" strike="noStrike" baseline="0" dirty="0">
                <a:latin typeface="KedageBold"/>
              </a:rPr>
              <a:t>, </a:t>
            </a:r>
            <a:r>
              <a:rPr lang="lv-LV" sz="2800" b="1" i="0" u="none" strike="noStrike" baseline="0" dirty="0">
                <a:latin typeface="Arial-BoldMT"/>
              </a:rPr>
              <a:t>p</a:t>
            </a:r>
            <a:r>
              <a:rPr lang="lv-LV" sz="2800" b="1" i="0" u="none" strike="noStrike" baseline="0" dirty="0">
                <a:latin typeface="DroidSansFallback"/>
              </a:rPr>
              <a:t>ā</a:t>
            </a:r>
            <a:r>
              <a:rPr lang="lv-LV" sz="2800" b="1" i="0" u="none" strike="noStrike" baseline="0" dirty="0">
                <a:latin typeface="Arial-BoldMT"/>
              </a:rPr>
              <a:t>rstr</a:t>
            </a:r>
            <a:r>
              <a:rPr lang="lv-LV" sz="2800" b="1" i="0" u="none" strike="noStrike" baseline="0" dirty="0">
                <a:latin typeface="DroidSansFallback"/>
              </a:rPr>
              <a:t>ā</a:t>
            </a:r>
            <a:r>
              <a:rPr lang="lv-LV" sz="2800" b="1" i="0" u="none" strike="noStrike" baseline="0" dirty="0">
                <a:latin typeface="Arial-BoldMT"/>
              </a:rPr>
              <a:t>des vai ražošanas telp</a:t>
            </a:r>
            <a:r>
              <a:rPr lang="lv-LV" sz="2800" b="1" i="0" u="none" strike="noStrike" baseline="0" dirty="0">
                <a:latin typeface="DroidSansFallback"/>
              </a:rPr>
              <a:t>ā</a:t>
            </a:r>
            <a:r>
              <a:rPr lang="lv-LV" sz="2800" b="1" i="0" u="none" strike="noStrike" baseline="0" dirty="0">
                <a:latin typeface="Arial-BoldMT"/>
              </a:rPr>
              <a:t>m.</a:t>
            </a:r>
          </a:p>
          <a:p>
            <a:r>
              <a:rPr lang="lv-LV" dirty="0">
                <a:latin typeface="ArialMT"/>
              </a:rPr>
              <a:t>• Gr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das uztur lab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st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vokl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ir viegli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mas un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ja nepieciešams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dezinfic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jamas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Gr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du apdarei lieto 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densnecaurlaid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gus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neabsorb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jošus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mazg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jamus un netoksiskus materi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lus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izņemot gad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jumus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ja ir pamatota citu</a:t>
            </a:r>
          </a:p>
          <a:p>
            <a:r>
              <a:rPr lang="lv-LV" dirty="0">
                <a:latin typeface="ArialMT"/>
              </a:rPr>
              <a:t>materi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lu lietošana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Ja nepieciešams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gr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 nodrošina virsmas dren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žu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•Sienas uztur lab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st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vokl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ir viegli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mas un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ja nepieciešams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dezinfic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jamas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Ja sienas ir dezinfic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izmanto 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densnecaurlaid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gu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neabsorb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jošu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mazg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jamu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netoksisku materi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lu ar gludu virsmu 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</a:t>
            </a:r>
          </a:p>
          <a:p>
            <a:r>
              <a:rPr lang="lv-LV" dirty="0">
                <a:latin typeface="ArialMT"/>
              </a:rPr>
              <a:t>augstum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ds nepieciešams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lai veiktu attiec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darb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izņemot</a:t>
            </a:r>
          </a:p>
          <a:p>
            <a:r>
              <a:rPr lang="fi-FI" dirty="0">
                <a:latin typeface="ArialMT"/>
              </a:rPr>
              <a:t>gad</a:t>
            </a:r>
            <a:r>
              <a:rPr lang="fi-FI" dirty="0">
                <a:latin typeface="DroidSansFallback"/>
              </a:rPr>
              <a:t>ī</a:t>
            </a:r>
            <a:r>
              <a:rPr lang="fi-FI" dirty="0">
                <a:latin typeface="ArialMT"/>
              </a:rPr>
              <a:t>jumus</a:t>
            </a:r>
            <a:r>
              <a:rPr lang="fi-FI" dirty="0">
                <a:latin typeface="KedageNormal"/>
              </a:rPr>
              <a:t>, </a:t>
            </a:r>
            <a:r>
              <a:rPr lang="fi-FI" dirty="0">
                <a:latin typeface="ArialMT"/>
              </a:rPr>
              <a:t>ja ir pamatota citu materi</a:t>
            </a:r>
            <a:r>
              <a:rPr lang="fi-FI" dirty="0">
                <a:latin typeface="DroidSansFallback"/>
              </a:rPr>
              <a:t>ā</a:t>
            </a:r>
            <a:r>
              <a:rPr lang="fi-FI" dirty="0">
                <a:latin typeface="ArialMT"/>
              </a:rPr>
              <a:t>lu lietošana</a:t>
            </a:r>
            <a:r>
              <a:rPr lang="fi-FI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•Griestus un to konstrukcijas projekt</a:t>
            </a:r>
            <a:r>
              <a:rPr lang="lv-LV" dirty="0">
                <a:latin typeface="DroidSansFallback"/>
              </a:rPr>
              <a:t>ē </a:t>
            </a:r>
            <a:r>
              <a:rPr lang="lv-LV" dirty="0">
                <a:latin typeface="ArialMT"/>
              </a:rPr>
              <a:t>un izb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v</a:t>
            </a:r>
            <a:r>
              <a:rPr lang="lv-LV" dirty="0">
                <a:latin typeface="DroidSansFallback"/>
              </a:rPr>
              <a:t>ē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lai nov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rstu net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rumu</a:t>
            </a:r>
          </a:p>
          <a:p>
            <a:r>
              <a:rPr lang="lv-LV" dirty="0">
                <a:latin typeface="ArialMT"/>
              </a:rPr>
              <a:t>uzkr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šanos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ar</a:t>
            </a:r>
            <a:r>
              <a:rPr lang="lv-LV" dirty="0">
                <a:latin typeface="DroidSansFallback"/>
              </a:rPr>
              <a:t>ī </a:t>
            </a:r>
            <a:r>
              <a:rPr lang="lv-LV" dirty="0">
                <a:latin typeface="ArialMT"/>
              </a:rPr>
              <a:t>kondens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ta un pel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juma veidošanos un svešķermeņu</a:t>
            </a:r>
          </a:p>
          <a:p>
            <a:r>
              <a:rPr lang="lv-LV" dirty="0">
                <a:latin typeface="ArialMT"/>
              </a:rPr>
              <a:t>nokļ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šanu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•Logus un citas atveres projekt</a:t>
            </a:r>
            <a:r>
              <a:rPr lang="lv-LV" dirty="0">
                <a:latin typeface="DroidSansFallback"/>
              </a:rPr>
              <a:t>ē </a:t>
            </a:r>
            <a:r>
              <a:rPr lang="lv-LV" dirty="0">
                <a:latin typeface="ArialMT"/>
              </a:rPr>
              <a:t>un ier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 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lai nov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rstu net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rumu uzkr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šanos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Logus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kurus izmanto 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din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šanai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apr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 ar viegli noņemamiem un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miem</a:t>
            </a:r>
          </a:p>
          <a:p>
            <a:r>
              <a:rPr lang="lv-LV" dirty="0">
                <a:latin typeface="ArialMT"/>
              </a:rPr>
              <a:t>sietiem aizsardz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bai pret insektiem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Ja atv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rti logi var b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t par iemeslu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</a:t>
            </a:r>
          </a:p>
          <a:p>
            <a:r>
              <a:rPr lang="lv-LV" dirty="0">
                <a:latin typeface="ArialMT"/>
              </a:rPr>
              <a:t>pies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rņošanai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ražošanas laik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logiem j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b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t aizv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rtiem</a:t>
            </a:r>
            <a:r>
              <a:rPr lang="lv-LV" dirty="0">
                <a:latin typeface="KedageNormal"/>
              </a:rPr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6805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847" y="197346"/>
            <a:ext cx="84071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ArialMT"/>
              </a:rPr>
              <a:t>Durvis ir viegli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mas un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ja nepieciešams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dezinfic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jamas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Ja durvis ir dezinfic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to virsmai izmanto gludu un</a:t>
            </a:r>
          </a:p>
          <a:p>
            <a:r>
              <a:rPr lang="lv-LV" dirty="0">
                <a:latin typeface="ArialMT"/>
              </a:rPr>
              <a:t>neabsorb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jošu materi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izņemot gad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jumus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ja ir pamatota</a:t>
            </a:r>
          </a:p>
          <a:p>
            <a:r>
              <a:rPr lang="lv-LV" dirty="0">
                <a:latin typeface="ArialMT"/>
              </a:rPr>
              <a:t>citu materi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lu lietošana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 Virsmas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kas non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k saskar</a:t>
            </a:r>
            <a:r>
              <a:rPr lang="lv-LV" dirty="0">
                <a:latin typeface="DroidSansFallback"/>
              </a:rPr>
              <a:t>ē </a:t>
            </a:r>
            <a:r>
              <a:rPr lang="lv-LV" dirty="0">
                <a:latin typeface="ArialMT"/>
              </a:rPr>
              <a:t>ar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uztur neboj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ir</a:t>
            </a:r>
          </a:p>
          <a:p>
            <a:r>
              <a:rPr lang="lv-LV" dirty="0">
                <a:latin typeface="ArialMT"/>
              </a:rPr>
              <a:t>viegli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mas un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ja nepieciešams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dezinfic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jamas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Ja</a:t>
            </a:r>
          </a:p>
          <a:p>
            <a:r>
              <a:rPr lang="lv-LV" dirty="0">
                <a:latin typeface="ArialMT"/>
              </a:rPr>
              <a:t>virsmas ir dezinfic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 izmanto gludu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mazg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jamu un</a:t>
            </a:r>
          </a:p>
          <a:p>
            <a:r>
              <a:rPr lang="lv-LV" dirty="0">
                <a:latin typeface="ArialMT"/>
              </a:rPr>
              <a:t>netoksisku materi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izņemot gad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jumus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ja ir pamatota citu</a:t>
            </a:r>
          </a:p>
          <a:p>
            <a:r>
              <a:rPr lang="lv-LV" dirty="0">
                <a:latin typeface="ArialMT"/>
              </a:rPr>
              <a:t>materi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lu lietošana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 Ja nepieciešams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nodrošina telp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ier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ces darbar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ku un</a:t>
            </a:r>
          </a:p>
          <a:p>
            <a:r>
              <a:rPr lang="lv-LV" dirty="0">
                <a:latin typeface="ArialMT"/>
              </a:rPr>
              <a:t>apr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kojuma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šanai un dezinfekcijai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Š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s ier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ces konstru</a:t>
            </a:r>
            <a:r>
              <a:rPr lang="lv-LV" dirty="0">
                <a:latin typeface="DroidSansFallback"/>
              </a:rPr>
              <a:t>ē </a:t>
            </a:r>
            <a:r>
              <a:rPr lang="lv-LV" dirty="0">
                <a:latin typeface="ArialMT"/>
              </a:rPr>
              <a:t>un</a:t>
            </a:r>
          </a:p>
          <a:p>
            <a:r>
              <a:rPr lang="lv-LV" dirty="0">
                <a:latin typeface="ArialMT"/>
              </a:rPr>
              <a:t>izgatavo no materi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liem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kas ir iztur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gi pret koroziju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ir</a:t>
            </a:r>
          </a:p>
          <a:p>
            <a:r>
              <a:rPr lang="lv-LV" dirty="0">
                <a:latin typeface="ArialMT"/>
              </a:rPr>
              <a:t>viegli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mas un nodrošin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tas ar tekoša karst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un aukst</a:t>
            </a:r>
            <a:r>
              <a:rPr lang="lv-LV" dirty="0">
                <a:latin typeface="DroidSansFallback"/>
              </a:rPr>
              <a:t>ā</a:t>
            </a:r>
          </a:p>
          <a:p>
            <a:r>
              <a:rPr lang="lv-LV" dirty="0">
                <a:latin typeface="ArialMT"/>
              </a:rPr>
              <a:t>dzeram</a:t>
            </a:r>
            <a:r>
              <a:rPr lang="lv-LV" dirty="0">
                <a:latin typeface="DroidSansFallback"/>
              </a:rPr>
              <a:t>ā ū</a:t>
            </a:r>
            <a:r>
              <a:rPr lang="lv-LV" dirty="0">
                <a:latin typeface="ArialMT"/>
              </a:rPr>
              <a:t>dens padevi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 Ja nepieciešams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paredz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mazg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šanu ar tekošu</a:t>
            </a:r>
          </a:p>
          <a:p>
            <a:r>
              <a:rPr lang="lv-LV" dirty="0">
                <a:latin typeface="ArialMT"/>
              </a:rPr>
              <a:t>auksto vai karsto un auksto dzeramo 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deni un nodrošina</a:t>
            </a:r>
          </a:p>
          <a:p>
            <a:r>
              <a:rPr lang="lv-LV" dirty="0">
                <a:latin typeface="ArialMT"/>
              </a:rPr>
              <a:t>atbilstošu izlietņu ier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košanu</a:t>
            </a:r>
            <a:r>
              <a:rPr lang="lv-LV" dirty="0">
                <a:latin typeface="KedageNormal"/>
              </a:rPr>
              <a:t>. </a:t>
            </a:r>
            <a:r>
              <a:rPr lang="lv-LV" dirty="0">
                <a:latin typeface="ArialMT"/>
              </a:rPr>
              <a:t>Izlietnes uztur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ras</a:t>
            </a:r>
            <a:r>
              <a:rPr lang="lv-LV" dirty="0">
                <a:latin typeface="KedageNormal"/>
              </a:rPr>
              <a:t>.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238" y="2244588"/>
            <a:ext cx="2584955" cy="40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26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861" y="763124"/>
            <a:ext cx="875338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000" b="1" i="0" u="none" strike="noStrike" baseline="0" dirty="0">
                <a:latin typeface="Arial-BoldMT"/>
              </a:rPr>
              <a:t>Person</a:t>
            </a:r>
            <a:r>
              <a:rPr lang="lv-LV" sz="4000" b="1" i="0" u="none" strike="noStrike" baseline="0" dirty="0">
                <a:latin typeface="DroidSansFallback"/>
              </a:rPr>
              <a:t>ā</a:t>
            </a:r>
            <a:r>
              <a:rPr lang="lv-LV" sz="4000" b="1" i="0" u="none" strike="noStrike" baseline="0" dirty="0">
                <a:latin typeface="Arial-BoldMT"/>
              </a:rPr>
              <a:t>la higi</a:t>
            </a:r>
            <a:r>
              <a:rPr lang="lv-LV" sz="4000" b="1" i="0" u="none" strike="noStrike" baseline="0" dirty="0">
                <a:latin typeface="DroidSansFallback"/>
              </a:rPr>
              <a:t>ē</a:t>
            </a:r>
            <a:r>
              <a:rPr lang="lv-LV" sz="4000" b="1" i="0" u="none" strike="noStrike" baseline="0" dirty="0">
                <a:latin typeface="Arial-BoldMT"/>
              </a:rPr>
              <a:t>na</a:t>
            </a:r>
          </a:p>
          <a:p>
            <a:r>
              <a:rPr lang="lv-LV" b="1" dirty="0">
                <a:latin typeface="Arial-BoldMT"/>
              </a:rPr>
              <a:t>Regulas „Par p</a:t>
            </a:r>
            <a:r>
              <a:rPr lang="lv-LV" dirty="0">
                <a:latin typeface="DroidSansFallback"/>
              </a:rPr>
              <a:t>ā</a:t>
            </a:r>
            <a:r>
              <a:rPr lang="lv-LV" b="1" dirty="0">
                <a:latin typeface="Arial-BoldMT"/>
              </a:rPr>
              <a:t>rtikas higi</a:t>
            </a:r>
            <a:r>
              <a:rPr lang="lv-LV" dirty="0">
                <a:latin typeface="DroidSansFallback"/>
              </a:rPr>
              <a:t>ē</a:t>
            </a:r>
            <a:r>
              <a:rPr lang="lv-LV" b="1" dirty="0">
                <a:latin typeface="Arial-BoldMT"/>
              </a:rPr>
              <a:t>nu” nosaka</a:t>
            </a:r>
            <a:r>
              <a:rPr lang="lv-LV" b="1" dirty="0">
                <a:latin typeface="KedageBold"/>
              </a:rPr>
              <a:t>. </a:t>
            </a:r>
            <a:r>
              <a:rPr lang="lv-LV" b="1" dirty="0">
                <a:latin typeface="Arial-BoldMT"/>
              </a:rPr>
              <a:t>ka</a:t>
            </a:r>
            <a:r>
              <a:rPr lang="lv-LV" b="1" dirty="0">
                <a:latin typeface="KedageBold"/>
              </a:rPr>
              <a:t>:</a:t>
            </a:r>
          </a:p>
          <a:p>
            <a:r>
              <a:rPr lang="lv-LV" dirty="0">
                <a:latin typeface="ArialMT"/>
              </a:rPr>
              <a:t>•Katrs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kas str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telp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 apstr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uztur augstu person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s 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</a:t>
            </a:r>
          </a:p>
          <a:p>
            <a:r>
              <a:rPr lang="lv-LV" dirty="0">
                <a:latin typeface="ArialMT"/>
              </a:rPr>
              <a:t>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meni un</a:t>
            </a:r>
          </a:p>
          <a:p>
            <a:r>
              <a:rPr lang="lv-LV" dirty="0">
                <a:latin typeface="ArialMT"/>
              </a:rPr>
              <a:t>•valk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piem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rotu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ru un vajadz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 gad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jum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aizsarg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jošu apģ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rbu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•Neviens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kas slimo ar 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du slim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bu vai ir 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das slim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bas n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js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kuru var</a:t>
            </a:r>
          </a:p>
          <a:p>
            <a:r>
              <a:rPr lang="lv-LV" dirty="0">
                <a:latin typeface="ArialMT"/>
              </a:rPr>
              <a:t>nodot t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l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k ar</a:t>
            </a:r>
          </a:p>
          <a:p>
            <a:r>
              <a:rPr lang="lv-LV" dirty="0">
                <a:latin typeface="ArialMT"/>
              </a:rPr>
              <a:t>•p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vai kam ir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piem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ram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infic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tas br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ces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das infekcijas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pušumi vai</a:t>
            </a:r>
          </a:p>
          <a:p>
            <a:r>
              <a:rPr lang="lv-LV" dirty="0">
                <a:latin typeface="ArialMT"/>
              </a:rPr>
              <a:t>caureja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•nedr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kst apstr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 vai ieiet 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no telp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m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 apstr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,</a:t>
            </a:r>
          </a:p>
          <a:p>
            <a:r>
              <a:rPr lang="lv-LV" dirty="0">
                <a:latin typeface="ArialMT"/>
              </a:rPr>
              <a:t>nek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status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ja ir jebk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da iesp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 rad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t tiešu vai netiešu pies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rņojumu</a:t>
            </a:r>
            <a:r>
              <a:rPr lang="lv-LV" dirty="0">
                <a:latin typeface="KedageNormal"/>
              </a:rPr>
              <a:t>.</a:t>
            </a:r>
          </a:p>
          <a:p>
            <a:r>
              <a:rPr lang="lv-LV" dirty="0">
                <a:latin typeface="ArialMT"/>
              </a:rPr>
              <a:t>Ikvienam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kuru </a:t>
            </a:r>
            <a:r>
              <a:rPr lang="lv-LV" dirty="0" err="1">
                <a:latin typeface="ArialMT"/>
              </a:rPr>
              <a:t>sk</a:t>
            </a:r>
            <a:r>
              <a:rPr lang="lv-LV" dirty="0" err="1">
                <a:latin typeface="DroidSansFallback"/>
              </a:rPr>
              <a:t>ā</a:t>
            </a:r>
            <a:r>
              <a:rPr lang="lv-LV" dirty="0" err="1">
                <a:latin typeface="ArialMT"/>
              </a:rPr>
              <a:t>rusi</a:t>
            </a:r>
            <a:endParaRPr lang="lv-LV" dirty="0">
              <a:latin typeface="ArialMT"/>
            </a:endParaRPr>
          </a:p>
          <a:p>
            <a:r>
              <a:rPr lang="lv-LV" dirty="0">
                <a:latin typeface="ArialMT"/>
              </a:rPr>
              <a:t>•min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slim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ba vai kurš ir nodarbin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ts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uzņ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mum</a:t>
            </a:r>
            <a:r>
              <a:rPr lang="lv-LV" dirty="0">
                <a:latin typeface="DroidSansFallback"/>
              </a:rPr>
              <a:t>ā </a:t>
            </a:r>
            <a:r>
              <a:rPr lang="lv-LV" dirty="0">
                <a:latin typeface="ArialMT"/>
              </a:rPr>
              <a:t>un var non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kt</a:t>
            </a:r>
          </a:p>
          <a:p>
            <a:r>
              <a:rPr lang="lv-LV" dirty="0">
                <a:latin typeface="ArialMT"/>
              </a:rPr>
              <a:t>saskar</a:t>
            </a:r>
            <a:r>
              <a:rPr lang="lv-LV" dirty="0">
                <a:latin typeface="DroidSansFallback"/>
              </a:rPr>
              <a:t>ē </a:t>
            </a:r>
            <a:r>
              <a:rPr lang="lv-LV" dirty="0">
                <a:latin typeface="ArialMT"/>
              </a:rPr>
              <a:t>ar</a:t>
            </a:r>
          </a:p>
          <a:p>
            <a:r>
              <a:rPr lang="lv-LV" dirty="0">
                <a:latin typeface="ArialMT"/>
              </a:rPr>
              <a:t>•p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rtiku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t</a:t>
            </a:r>
            <a:r>
              <a:rPr lang="lv-LV" dirty="0">
                <a:latin typeface="DroidSansFallback"/>
              </a:rPr>
              <a:t>ū</a:t>
            </a:r>
            <a:r>
              <a:rPr lang="lv-LV" dirty="0">
                <a:latin typeface="ArialMT"/>
              </a:rPr>
              <a:t>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t ir j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ziņo p</a:t>
            </a:r>
            <a:r>
              <a:rPr lang="lv-LV" dirty="0">
                <a:latin typeface="DroidSansFallback"/>
              </a:rPr>
              <a:t>ā</a:t>
            </a:r>
            <a:r>
              <a:rPr lang="lv-LV" dirty="0">
                <a:latin typeface="ArialMT"/>
              </a:rPr>
              <a:t>rtikas aprit</a:t>
            </a:r>
            <a:r>
              <a:rPr lang="lv-LV" dirty="0">
                <a:latin typeface="DroidSansFallback"/>
              </a:rPr>
              <a:t>ē </a:t>
            </a:r>
            <a:r>
              <a:rPr lang="lv-LV" dirty="0">
                <a:latin typeface="ArialMT"/>
              </a:rPr>
              <a:t>iesaist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tajam tirgus dal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bniekam par</a:t>
            </a:r>
          </a:p>
          <a:p>
            <a:r>
              <a:rPr lang="lv-LV" dirty="0">
                <a:latin typeface="ArialMT"/>
              </a:rPr>
              <a:t>slim</a:t>
            </a:r>
            <a:r>
              <a:rPr lang="lv-LV" dirty="0">
                <a:latin typeface="DroidSansFallback"/>
              </a:rPr>
              <a:t>ī</a:t>
            </a:r>
            <a:r>
              <a:rPr lang="lv-LV" dirty="0">
                <a:latin typeface="ArialMT"/>
              </a:rPr>
              <a:t>bu vai</a:t>
            </a:r>
          </a:p>
          <a:p>
            <a:r>
              <a:rPr lang="lv-LV" dirty="0">
                <a:latin typeface="ArialMT"/>
              </a:rPr>
              <a:t>•simptomiem un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ja iesp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jams</a:t>
            </a:r>
            <a:r>
              <a:rPr lang="lv-LV" dirty="0">
                <a:latin typeface="KedageNormal"/>
              </a:rPr>
              <a:t>, </a:t>
            </a:r>
            <a:r>
              <a:rPr lang="lv-LV" dirty="0">
                <a:latin typeface="ArialMT"/>
              </a:rPr>
              <a:t>ar</a:t>
            </a:r>
            <a:r>
              <a:rPr lang="lv-LV" dirty="0">
                <a:latin typeface="DroidSansFallback"/>
              </a:rPr>
              <a:t>ī </a:t>
            </a:r>
            <a:r>
              <a:rPr lang="lv-LV" dirty="0">
                <a:latin typeface="ArialMT"/>
              </a:rPr>
              <a:t>to c</a:t>
            </a:r>
            <a:r>
              <a:rPr lang="lv-LV" dirty="0">
                <a:latin typeface="DroidSansFallback"/>
              </a:rPr>
              <a:t>ē</a:t>
            </a:r>
            <a:r>
              <a:rPr lang="lv-LV" dirty="0">
                <a:latin typeface="ArialMT"/>
              </a:rPr>
              <a:t>loņiem</a:t>
            </a:r>
            <a:r>
              <a:rPr lang="lv-LV" dirty="0">
                <a:latin typeface="KedageNormal"/>
              </a:rPr>
              <a:t>.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63" y="3470989"/>
            <a:ext cx="3562540" cy="26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41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1514</Words>
  <Application>Microsoft Office PowerPoint</Application>
  <PresentationFormat>Pielāgots</PresentationFormat>
  <Paragraphs>172</Paragraphs>
  <Slides>12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3" baseType="lpstr">
      <vt:lpstr>Office Theme</vt:lpstr>
      <vt:lpstr>PIKC Kuldīgas Tehnoloģiju un tūrisma tehnikums</vt:lpstr>
      <vt:lpstr>Slaids 2</vt:lpstr>
      <vt:lpstr>Slaids 3</vt:lpstr>
      <vt:lpstr>Slaids 4</vt:lpstr>
      <vt:lpstr>Slaids 5</vt:lpstr>
      <vt:lpstr>Slaids 6</vt:lpstr>
      <vt:lpstr>Slaids 7</vt:lpstr>
      <vt:lpstr>Slaids 8</vt:lpstr>
      <vt:lpstr>Slaids 9</vt:lpstr>
      <vt:lpstr>Slaids 10</vt:lpstr>
      <vt:lpstr>Slaids 11</vt:lpstr>
      <vt:lpstr>Slaids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PIKC Kuldīgas Tehnoloģiju un tūrisma tehnikums</dc:title>
  <dc:creator>SIA ATVV</dc:creator>
  <cp:lastModifiedBy>Dators</cp:lastModifiedBy>
  <cp:revision>27</cp:revision>
  <dcterms:created xsi:type="dcterms:W3CDTF">2017-02-20T10:22:35Z</dcterms:created>
  <dcterms:modified xsi:type="dcterms:W3CDTF">2017-03-02T07:07:08Z</dcterms:modified>
</cp:coreProperties>
</file>