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3C85-E484-4D39-B4B5-BCB92034F09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571-C028-49E6-B3AC-309976AFF98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0361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3C85-E484-4D39-B4B5-BCB92034F09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571-C028-49E6-B3AC-309976AFF98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35202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3C85-E484-4D39-B4B5-BCB92034F09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571-C028-49E6-B3AC-309976AFF98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75630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3C85-E484-4D39-B4B5-BCB92034F09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571-C028-49E6-B3AC-309976AFF98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94210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3C85-E484-4D39-B4B5-BCB92034F09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571-C028-49E6-B3AC-309976AFF98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58483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3C85-E484-4D39-B4B5-BCB92034F09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571-C028-49E6-B3AC-309976AFF98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28469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3C85-E484-4D39-B4B5-BCB92034F09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571-C028-49E6-B3AC-309976AFF98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36178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3C85-E484-4D39-B4B5-BCB92034F09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571-C028-49E6-B3AC-309976AFF98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05466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3C85-E484-4D39-B4B5-BCB92034F09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571-C028-49E6-B3AC-309976AFF98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92894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3C85-E484-4D39-B4B5-BCB92034F09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571-C028-49E6-B3AC-309976AFF98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99217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3C85-E484-4D39-B4B5-BCB92034F09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6571-C028-49E6-B3AC-309976AFF98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84511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63C85-E484-4D39-B4B5-BCB92034F09A}" type="datetimeFigureOut">
              <a:rPr lang="lv-LV" smtClean="0"/>
              <a:pPr/>
              <a:t>2017.03.02.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6571-C028-49E6-B3AC-309976AFF98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55744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021" y="918176"/>
            <a:ext cx="9144000" cy="1017156"/>
          </a:xfrm>
        </p:spPr>
        <p:txBody>
          <a:bodyPr>
            <a:normAutofit fontScale="90000"/>
          </a:bodyPr>
          <a:lstStyle/>
          <a:p>
            <a:r>
              <a:rPr lang="en-US" alt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PIKC </a:t>
            </a:r>
            <a:r>
              <a:rPr lang="en-US" altLang="lv-LV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Kuld</a:t>
            </a:r>
            <a:r>
              <a:rPr lang="lv-LV" altLang="lv-LV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īgas</a:t>
            </a:r>
            <a:r>
              <a:rPr lang="lv-LV" alt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Tehnoloģiju un tūrisma tehnikums</a:t>
            </a:r>
            <a:endParaRPr lang="lv-LV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31977"/>
            <a:ext cx="9144000" cy="2425823"/>
          </a:xfrm>
        </p:spPr>
        <p:txBody>
          <a:bodyPr/>
          <a:lstStyle/>
          <a:p>
            <a:pPr algn="l"/>
            <a:r>
              <a:rPr lang="lv-LV" altLang="lv-LV" b="1" dirty="0"/>
              <a:t>Profesionālās vidējās izglītības programma</a:t>
            </a:r>
          </a:p>
          <a:p>
            <a:pPr algn="l"/>
            <a:r>
              <a:rPr lang="lv-LV" altLang="lv-LV" dirty="0"/>
              <a:t>Kvalifikācija</a:t>
            </a:r>
            <a:r>
              <a:rPr lang="lv-LV" altLang="lv-LV" b="1" dirty="0"/>
              <a:t>- ēdināšanas pakalpojuma speciālists</a:t>
            </a:r>
          </a:p>
          <a:p>
            <a:pPr algn="l"/>
            <a:r>
              <a:rPr lang="lv-LV" altLang="lv-LV" dirty="0"/>
              <a:t>Priekšmets</a:t>
            </a:r>
            <a:r>
              <a:rPr lang="lv-LV" altLang="lv-LV" b="1" dirty="0"/>
              <a:t>- sanitārija un higiēna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642066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847" y="1180731"/>
            <a:ext cx="98542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dirty="0">
                <a:latin typeface="ArialMT"/>
              </a:rPr>
              <a:t>Ļoti svarīgi ir ēst daudzveidīgi. Lai gan, piemēram, griķi</a:t>
            </a:r>
          </a:p>
          <a:p>
            <a:pPr algn="ctr"/>
            <a:r>
              <a:rPr lang="lv-LV" dirty="0">
                <a:latin typeface="ArialMT"/>
              </a:rPr>
              <a:t>un āboli ir veselīgi produkti, tomēr, tikai no tiem pārtiekot,</a:t>
            </a:r>
          </a:p>
          <a:p>
            <a:pPr algn="ctr"/>
            <a:r>
              <a:rPr lang="lv-LV" dirty="0">
                <a:latin typeface="ArialMT"/>
              </a:rPr>
              <a:t>organisms nesaņems visas viņam nepieciešamās vielas, tādēļ jāēd dažādi.</a:t>
            </a:r>
          </a:p>
          <a:p>
            <a:pPr algn="ctr"/>
            <a:endParaRPr lang="lv-LV" dirty="0">
              <a:latin typeface="ArialMT"/>
            </a:endParaRPr>
          </a:p>
          <a:p>
            <a:pPr algn="ctr"/>
            <a:r>
              <a:rPr lang="lv-LV" dirty="0">
                <a:latin typeface="ArialMT"/>
              </a:rPr>
              <a:t>Lai organisms būtu vesels, ēdienreizēm jābūt regulārām,</a:t>
            </a:r>
          </a:p>
          <a:p>
            <a:pPr algn="ctr"/>
            <a:r>
              <a:rPr lang="lv-LV" dirty="0">
                <a:latin typeface="ArialMT"/>
              </a:rPr>
              <a:t>noteikti jāēd brokastis, nav ieteicams ēst 2 stundas pirms </a:t>
            </a:r>
            <a:r>
              <a:rPr lang="lv-LV" dirty="0" err="1">
                <a:latin typeface="ArialMT"/>
              </a:rPr>
              <a:t>gulētiešanas</a:t>
            </a:r>
            <a:r>
              <a:rPr lang="lv-LV" dirty="0">
                <a:latin typeface="ArialMT"/>
              </a:rPr>
              <a:t>.</a:t>
            </a:r>
          </a:p>
          <a:p>
            <a:pPr algn="ctr"/>
            <a:endParaRPr lang="lv-LV" dirty="0">
              <a:latin typeface="ArialMT"/>
            </a:endParaRPr>
          </a:p>
          <a:p>
            <a:pPr algn="ctr"/>
            <a:r>
              <a:rPr lang="lv-LV" b="1" dirty="0">
                <a:latin typeface="Arial-BoldMT"/>
              </a:rPr>
              <a:t>„</a:t>
            </a:r>
            <a:r>
              <a:rPr lang="lv-LV" sz="2400" b="1" dirty="0">
                <a:latin typeface="Arial-BoldMT"/>
              </a:rPr>
              <a:t>Ēd, lai dzīvotu, nevis dzīvo, lai ēstu!!!” (Sokrāts)</a:t>
            </a:r>
          </a:p>
          <a:p>
            <a:pPr algn="ctr"/>
            <a:endParaRPr lang="lv-LV" sz="2400" b="1" dirty="0">
              <a:latin typeface="Arial-BoldMT"/>
            </a:endParaRPr>
          </a:p>
          <a:p>
            <a:pPr algn="ctr"/>
            <a:endParaRPr lang="lv-LV" sz="2400" b="1" dirty="0">
              <a:latin typeface="Arial-BoldMT"/>
            </a:endParaRPr>
          </a:p>
          <a:p>
            <a:pPr algn="ctr"/>
            <a:endParaRPr lang="lv-LV" sz="2400" b="1" dirty="0">
              <a:latin typeface="Arial-BoldMT"/>
            </a:endParaRPr>
          </a:p>
          <a:p>
            <a:pPr algn="ctr"/>
            <a:endParaRPr lang="lv-LV" sz="2400" b="1" dirty="0">
              <a:latin typeface="Arial-BoldMT"/>
            </a:endParaRPr>
          </a:p>
          <a:p>
            <a:pPr algn="ctr"/>
            <a:r>
              <a:rPr lang="lv-LV" sz="2000" dirty="0">
                <a:latin typeface="Arial-BoldMT"/>
              </a:rPr>
              <a:t>Darbu sagatavoja : Anita Bērziņa</a:t>
            </a: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xmlns="" val="4046029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056443"/>
            <a:ext cx="9144000" cy="4201357"/>
          </a:xfrm>
        </p:spPr>
        <p:txBody>
          <a:bodyPr/>
          <a:lstStyle/>
          <a:p>
            <a:r>
              <a:rPr lang="lv-LV" dirty="0"/>
              <a:t>Izmantojamās literatūras saraksts:</a:t>
            </a:r>
          </a:p>
          <a:p>
            <a:endParaRPr lang="lv-LV" dirty="0"/>
          </a:p>
          <a:p>
            <a:r>
              <a:rPr lang="lv-LV" sz="2000" dirty="0"/>
              <a:t>«Veselīgs uzturs. Diabēts»,  Sarmīte </a:t>
            </a:r>
            <a:r>
              <a:rPr lang="lv-LV" sz="2000" dirty="0" err="1"/>
              <a:t>Lomovceva</a:t>
            </a:r>
            <a:r>
              <a:rPr lang="lv-LV" sz="2000" dirty="0"/>
              <a:t>, Izdevējs «Zvaigzne ABC», 2010. gads</a:t>
            </a:r>
          </a:p>
          <a:p>
            <a:endParaRPr lang="lv-LV" sz="2000" dirty="0"/>
          </a:p>
          <a:p>
            <a:r>
              <a:rPr lang="lv-LV" sz="2000" dirty="0"/>
              <a:t>«Tīrs un slaids dzīvesveids», Džeims </a:t>
            </a:r>
            <a:r>
              <a:rPr lang="lv-LV" sz="2000" dirty="0" err="1"/>
              <a:t>Daigens</a:t>
            </a:r>
            <a:r>
              <a:rPr lang="lv-LV" sz="2000" dirty="0"/>
              <a:t>, Izdevniecība «</a:t>
            </a:r>
            <a:r>
              <a:rPr lang="lv-LV" sz="2000" dirty="0" err="1"/>
              <a:t>Whitebook</a:t>
            </a:r>
            <a:r>
              <a:rPr lang="lv-LV" sz="2000" dirty="0"/>
              <a:t>», 2013. gads.</a:t>
            </a:r>
          </a:p>
          <a:p>
            <a:endParaRPr lang="lv-LV" sz="2000" dirty="0"/>
          </a:p>
          <a:p>
            <a:r>
              <a:rPr lang="lv-LV" sz="1800" dirty="0"/>
              <a:t>«Uztura izpratne», Dr. Laila Meija un Dr. Guna </a:t>
            </a:r>
            <a:r>
              <a:rPr lang="lv-LV" sz="1800" dirty="0" err="1"/>
              <a:t>Havensone</a:t>
            </a:r>
            <a:r>
              <a:rPr lang="lv-LV" sz="1800"/>
              <a:t>, Jāņa rozes izdevniecība, 2010</a:t>
            </a:r>
            <a:r>
              <a:rPr lang="lv-LV" sz="1800" dirty="0"/>
              <a:t>. gads. </a:t>
            </a:r>
            <a:r>
              <a:rPr lang="lv-LV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6838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8004" y="808863"/>
            <a:ext cx="6137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200" dirty="0">
                <a:latin typeface="ArialMT"/>
              </a:rPr>
              <a:t>Tēma: Pilnvērtīgs uzturs</a:t>
            </a:r>
            <a:endParaRPr lang="lv-LV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405" y="2045458"/>
            <a:ext cx="5448838" cy="36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377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4501" y="1012054"/>
            <a:ext cx="83094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ArialMT"/>
              </a:rPr>
              <a:t>• </a:t>
            </a:r>
            <a:r>
              <a:rPr lang="lv-LV" b="1" dirty="0">
                <a:latin typeface="Arial-BoldMT"/>
              </a:rPr>
              <a:t>Speciālisti apgalvo, ka daudzu slimību</a:t>
            </a:r>
          </a:p>
          <a:p>
            <a:r>
              <a:rPr lang="lv-LV" b="1" dirty="0">
                <a:latin typeface="Arial-BoldMT"/>
              </a:rPr>
              <a:t>pamatā ir nepareizs uzturs. </a:t>
            </a:r>
            <a:r>
              <a:rPr lang="lv-LV" dirty="0">
                <a:latin typeface="ArialMT"/>
              </a:rPr>
              <a:t>Pietiek tikai ar</a:t>
            </a:r>
          </a:p>
          <a:p>
            <a:r>
              <a:rPr lang="lv-LV" dirty="0">
                <a:latin typeface="ArialMT"/>
              </a:rPr>
              <a:t>mazumiņu - kuņģis uzreiz norāda, kas tam nav</a:t>
            </a:r>
          </a:p>
          <a:p>
            <a:r>
              <a:rPr lang="fr-FR" dirty="0" err="1">
                <a:latin typeface="ArialMT"/>
              </a:rPr>
              <a:t>vēlams</a:t>
            </a:r>
            <a:r>
              <a:rPr lang="fr-FR" dirty="0">
                <a:latin typeface="ArialMT"/>
              </a:rPr>
              <a:t>, kas </a:t>
            </a:r>
            <a:r>
              <a:rPr lang="fr-FR" dirty="0" err="1">
                <a:latin typeface="ArialMT"/>
              </a:rPr>
              <a:t>bijis</a:t>
            </a:r>
            <a:r>
              <a:rPr lang="fr-FR" dirty="0">
                <a:latin typeface="ArialMT"/>
              </a:rPr>
              <a:t> par </a:t>
            </a:r>
            <a:r>
              <a:rPr lang="fr-FR" dirty="0" err="1">
                <a:latin typeface="ArialMT"/>
              </a:rPr>
              <a:t>daudz</a:t>
            </a:r>
            <a:r>
              <a:rPr lang="fr-FR" dirty="0">
                <a:latin typeface="ArialMT"/>
              </a:rPr>
              <a:t> un par </a:t>
            </a:r>
            <a:r>
              <a:rPr lang="fr-FR" dirty="0" err="1">
                <a:latin typeface="ArialMT"/>
              </a:rPr>
              <a:t>smagu</a:t>
            </a:r>
            <a:r>
              <a:rPr lang="fr-FR" dirty="0">
                <a:latin typeface="ArialMT"/>
              </a:rPr>
              <a:t>.</a:t>
            </a:r>
          </a:p>
          <a:p>
            <a:r>
              <a:rPr lang="lv-LV" dirty="0">
                <a:latin typeface="ArialMT"/>
              </a:rPr>
              <a:t>Neapšaubāmi tiek ēsts par daudz, par treknu un</a:t>
            </a:r>
          </a:p>
          <a:p>
            <a:r>
              <a:rPr lang="lv-LV" dirty="0">
                <a:latin typeface="ArialMT"/>
              </a:rPr>
              <a:t>par saldu. </a:t>
            </a:r>
            <a:r>
              <a:rPr lang="lv-LV" b="1" dirty="0">
                <a:latin typeface="Arial-BoldMT"/>
              </a:rPr>
              <a:t>Mūsu uzturā ir pārāk daudz</a:t>
            </a:r>
          </a:p>
          <a:p>
            <a:r>
              <a:rPr lang="lv-LV" b="1" dirty="0">
                <a:latin typeface="Arial-BoldMT"/>
              </a:rPr>
              <a:t>kaloriju, bet par maz </a:t>
            </a:r>
            <a:r>
              <a:rPr lang="lv-LV" b="1" dirty="0" err="1">
                <a:latin typeface="Arial-BoldMT"/>
              </a:rPr>
              <a:t>balastvielu</a:t>
            </a:r>
            <a:r>
              <a:rPr lang="lv-LV" dirty="0">
                <a:latin typeface="ArialMT"/>
              </a:rPr>
              <a:t>. Cukurs,</a:t>
            </a:r>
          </a:p>
          <a:p>
            <a:r>
              <a:rPr lang="lv-LV" dirty="0">
                <a:latin typeface="ArialMT"/>
              </a:rPr>
              <a:t>baltie milti, karsti spiestās eļļas, cietie dzīvnieku</a:t>
            </a:r>
          </a:p>
          <a:p>
            <a:r>
              <a:rPr lang="lv-LV" dirty="0">
                <a:latin typeface="ArialMT"/>
              </a:rPr>
              <a:t>tauki, margarīns, konservi, pasterizēts piens,</a:t>
            </a:r>
          </a:p>
          <a:p>
            <a:r>
              <a:rPr lang="lv-LV" dirty="0">
                <a:latin typeface="ArialMT"/>
              </a:rPr>
              <a:t>viss, kas saglabājies ilgāk svaigs, nekā to spētu</a:t>
            </a:r>
          </a:p>
          <a:p>
            <a:r>
              <a:rPr lang="lv-LV" dirty="0">
                <a:latin typeface="ArialMT"/>
              </a:rPr>
              <a:t>dabiskie produkti, nav pilnvērtīgs. </a:t>
            </a:r>
            <a:r>
              <a:rPr lang="lv-LV" b="1" dirty="0">
                <a:latin typeface="Arial-BoldMT"/>
              </a:rPr>
              <a:t>Pilnvērtīga</a:t>
            </a:r>
          </a:p>
          <a:p>
            <a:r>
              <a:rPr lang="lv-LV" b="1" dirty="0">
                <a:latin typeface="Arial-BoldMT"/>
              </a:rPr>
              <a:t>pārtika </a:t>
            </a:r>
            <a:r>
              <a:rPr lang="lv-LV" dirty="0">
                <a:latin typeface="ArialMT"/>
              </a:rPr>
              <a:t>ir bagāta ar vitāli svarīgām vielām, satur</a:t>
            </a:r>
          </a:p>
          <a:p>
            <a:r>
              <a:rPr lang="lv-LV" dirty="0">
                <a:latin typeface="ArialMT"/>
              </a:rPr>
              <a:t>vitamīnus, minerālvielas, mikroelementus,</a:t>
            </a:r>
          </a:p>
          <a:p>
            <a:r>
              <a:rPr lang="lv-LV" dirty="0">
                <a:latin typeface="ArialMT"/>
              </a:rPr>
              <a:t>nepiesātinātās taukskābes, enzīmus,</a:t>
            </a:r>
          </a:p>
          <a:p>
            <a:r>
              <a:rPr lang="lv-LV" dirty="0" err="1">
                <a:latin typeface="ArialMT"/>
              </a:rPr>
              <a:t>balastvielas</a:t>
            </a:r>
            <a:r>
              <a:rPr lang="lv-LV" dirty="0">
                <a:latin typeface="ArialMT"/>
              </a:rPr>
              <a:t> un aromātvielas dabiskā salikumā.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730" y="1012053"/>
            <a:ext cx="5919139" cy="46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43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219" y="790113"/>
            <a:ext cx="79987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ArialMT"/>
              </a:rPr>
              <a:t>• Tomēr pat vislabākais uzturs neko nedos, ja būs</a:t>
            </a:r>
          </a:p>
          <a:p>
            <a:r>
              <a:rPr lang="pt-BR" dirty="0">
                <a:latin typeface="ArialMT"/>
              </a:rPr>
              <a:t>nepareizi ēšanas paradumi. Ēšana ir nepieciešama,</a:t>
            </a:r>
          </a:p>
          <a:p>
            <a:r>
              <a:rPr lang="lv-LV" dirty="0">
                <a:latin typeface="ArialMT"/>
              </a:rPr>
              <a:t>pirmkārt, veselības saglabāšanai, otrkārt, veselības</a:t>
            </a:r>
          </a:p>
          <a:p>
            <a:r>
              <a:rPr lang="lv-LV" dirty="0">
                <a:latin typeface="ArialMT"/>
              </a:rPr>
              <a:t>atgūšanai, treškārt, priekam un baudai. </a:t>
            </a:r>
            <a:r>
              <a:rPr lang="lv-LV" b="1" dirty="0">
                <a:latin typeface="Arial-BoldMT"/>
              </a:rPr>
              <a:t>Garšīgs ēdiens</a:t>
            </a:r>
          </a:p>
          <a:p>
            <a:r>
              <a:rPr lang="nn-NO" b="1" dirty="0">
                <a:latin typeface="Arial-BoldMT"/>
              </a:rPr>
              <a:t>jābauda pie skaisti klāta galda.</a:t>
            </a:r>
          </a:p>
          <a:p>
            <a:r>
              <a:rPr lang="lv-LV" dirty="0">
                <a:latin typeface="ArialMT"/>
              </a:rPr>
              <a:t>• Maltītei </a:t>
            </a:r>
            <a:r>
              <a:rPr lang="lv-LV" dirty="0" err="1">
                <a:latin typeface="ArialMT"/>
              </a:rPr>
              <a:t>jāatvēl</a:t>
            </a:r>
            <a:r>
              <a:rPr lang="lv-LV" dirty="0">
                <a:latin typeface="ArialMT"/>
              </a:rPr>
              <a:t> vismaz pusstunda, mierīgi un ar labsajūtu</a:t>
            </a:r>
          </a:p>
          <a:p>
            <a:r>
              <a:rPr lang="lv-LV" dirty="0">
                <a:latin typeface="ArialMT"/>
              </a:rPr>
              <a:t>uz to koncentrējoties. Līdz ar to, ēdienreizēs būtu</a:t>
            </a:r>
          </a:p>
          <a:p>
            <a:r>
              <a:rPr lang="lv-LV" dirty="0">
                <a:latin typeface="ArialMT"/>
              </a:rPr>
              <a:t>jāizvairās no tādiem traucēkļiem kā diskusijas, avīzes</a:t>
            </a:r>
          </a:p>
          <a:p>
            <a:r>
              <a:rPr lang="lv-LV" dirty="0">
                <a:latin typeface="ArialMT"/>
              </a:rPr>
              <a:t>lasīšanas, televīzijas skatīšanās vai strīdi. Pēc pareizi</a:t>
            </a:r>
          </a:p>
          <a:p>
            <a:r>
              <a:rPr lang="lv-LV" dirty="0">
                <a:latin typeface="ArialMT"/>
              </a:rPr>
              <a:t>ieturētas maltītes ikviens jutīsies lieliski – nebūs</a:t>
            </a:r>
          </a:p>
          <a:p>
            <a:r>
              <a:rPr lang="lv-LV" dirty="0">
                <a:latin typeface="ArialMT"/>
              </a:rPr>
              <a:t>noguruma vai smaguma sajūta, kā arī nepatīkams</a:t>
            </a:r>
          </a:p>
          <a:p>
            <a:r>
              <a:rPr lang="lv-LV" dirty="0">
                <a:latin typeface="ArialMT"/>
              </a:rPr>
              <a:t>spiediens kuņģī.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224" y="606101"/>
            <a:ext cx="4770276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25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9709" y="745724"/>
            <a:ext cx="80342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ArialMT"/>
              </a:rPr>
              <a:t>• </a:t>
            </a:r>
            <a:r>
              <a:rPr lang="lv-LV" b="1" dirty="0">
                <a:latin typeface="Arial-BoldMT"/>
              </a:rPr>
              <a:t>Ideālā variantā uzturam būtu jāsatur </a:t>
            </a:r>
            <a:r>
              <a:rPr lang="lv-LV" dirty="0">
                <a:latin typeface="ArialMT"/>
              </a:rPr>
              <a:t>aptuveni 60%</a:t>
            </a:r>
          </a:p>
          <a:p>
            <a:r>
              <a:rPr lang="lv-LV" dirty="0">
                <a:latin typeface="ArialMT"/>
              </a:rPr>
              <a:t>augu un graudaugu olbaltumvielu un aptuveni 30%</a:t>
            </a:r>
          </a:p>
          <a:p>
            <a:r>
              <a:rPr lang="it-IT" dirty="0">
                <a:latin typeface="ArialMT"/>
              </a:rPr>
              <a:t>olbaltumvielu no piena un raugu produktiem, olām un</a:t>
            </a:r>
          </a:p>
          <a:p>
            <a:r>
              <a:rPr lang="lv-LV" dirty="0">
                <a:latin typeface="ArialMT"/>
              </a:rPr>
              <a:t>riekstiem. Tie, kas lieto jauktu uzturu, nedrīkst aizmirst</a:t>
            </a:r>
          </a:p>
          <a:p>
            <a:r>
              <a:rPr lang="lv-LV" dirty="0">
                <a:latin typeface="ArialMT"/>
              </a:rPr>
              <a:t>par zivīm un gaļu. Svaigiem zaļumiem jābūt aptuveni</a:t>
            </a:r>
          </a:p>
          <a:p>
            <a:r>
              <a:rPr lang="pt-BR" dirty="0">
                <a:latin typeface="ArialMT"/>
              </a:rPr>
              <a:t>40% no kopējā dienas uztura daudzuma.</a:t>
            </a:r>
          </a:p>
          <a:p>
            <a:r>
              <a:rPr lang="lv-LV" b="1" dirty="0">
                <a:latin typeface="Arial-BoldMT"/>
              </a:rPr>
              <a:t>Pieaugušā organismam dienā vidēji nepieciešams</a:t>
            </a:r>
          </a:p>
          <a:p>
            <a:r>
              <a:rPr lang="lv-LV" b="1" dirty="0">
                <a:latin typeface="Arial-BoldMT"/>
              </a:rPr>
              <a:t>vismaz 2000 kaloriju. </a:t>
            </a:r>
            <a:r>
              <a:rPr lang="lv-LV" dirty="0">
                <a:latin typeface="ArialMT"/>
              </a:rPr>
              <a:t>Jābūt aptuveni 78 g olbaltumvielu,</a:t>
            </a:r>
          </a:p>
          <a:p>
            <a:r>
              <a:rPr lang="lv-LV" dirty="0">
                <a:latin typeface="ArialMT"/>
              </a:rPr>
              <a:t>45 g tauku, un 400 g ogļhidrātu. Jo mazāka ir ķermeņa</a:t>
            </a:r>
          </a:p>
          <a:p>
            <a:r>
              <a:rPr lang="lv-LV" dirty="0">
                <a:latin typeface="ArialMT"/>
              </a:rPr>
              <a:t>piepūle, jo mazāka ir vajadzība pēc uztura un enerģijas.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347" y="3484470"/>
            <a:ext cx="4928215" cy="32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781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7565" y="1074198"/>
            <a:ext cx="80964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>
                <a:latin typeface="Arial-BoldMT"/>
              </a:rPr>
              <a:t>Augstvērtīgs uzturs ir pēc iespējas svaigāks</a:t>
            </a:r>
          </a:p>
          <a:p>
            <a:r>
              <a:rPr lang="lv-LV" b="1" dirty="0">
                <a:latin typeface="Arial-BoldMT"/>
              </a:rPr>
              <a:t>un dabiskāks. </a:t>
            </a:r>
            <a:r>
              <a:rPr lang="lv-LV" dirty="0">
                <a:latin typeface="ArialMT"/>
              </a:rPr>
              <a:t>Jāizvēlas produkti bez ķīmiskām</a:t>
            </a:r>
          </a:p>
          <a:p>
            <a:r>
              <a:rPr lang="lv-LV" dirty="0">
                <a:latin typeface="ArialMT"/>
              </a:rPr>
              <a:t>piedevām, krāsvielām, konservantiem, gāzēm.</a:t>
            </a:r>
          </a:p>
          <a:p>
            <a:r>
              <a:rPr lang="lv-LV" dirty="0">
                <a:latin typeface="ArialMT"/>
              </a:rPr>
              <a:t>Balto miltu produktus aizstāj ar </a:t>
            </a:r>
            <a:r>
              <a:rPr lang="lv-LV" dirty="0" err="1">
                <a:latin typeface="ArialMT"/>
              </a:rPr>
              <a:t>pilngraudu</a:t>
            </a:r>
            <a:endParaRPr lang="lv-LV" dirty="0">
              <a:latin typeface="ArialMT"/>
            </a:endParaRPr>
          </a:p>
          <a:p>
            <a:r>
              <a:rPr lang="lv-LV" dirty="0">
                <a:latin typeface="ArialMT"/>
              </a:rPr>
              <a:t>produktiem. Cukuru - ar rozīnēm, saldiem</a:t>
            </a:r>
          </a:p>
          <a:p>
            <a:r>
              <a:rPr lang="lv-LV" dirty="0">
                <a:latin typeface="ArialMT"/>
              </a:rPr>
              <a:t>augļiem, kļavu sīrupu, bumbieru un ābolu</a:t>
            </a:r>
          </a:p>
          <a:p>
            <a:r>
              <a:rPr lang="lv-LV" dirty="0" err="1">
                <a:latin typeface="ArialMT"/>
              </a:rPr>
              <a:t>biezsulu</a:t>
            </a:r>
            <a:r>
              <a:rPr lang="lv-LV" dirty="0">
                <a:latin typeface="ArialMT"/>
              </a:rPr>
              <a:t>, auksti sviestu medu nelielā daudzumā.</a:t>
            </a:r>
          </a:p>
          <a:p>
            <a:r>
              <a:rPr lang="lv-LV" dirty="0">
                <a:latin typeface="ArialMT"/>
              </a:rPr>
              <a:t>Pilnvērtīgs uzturs mazina kāri pēc saldumiem.</a:t>
            </a:r>
          </a:p>
          <a:p>
            <a:r>
              <a:rPr lang="lv-LV" b="1" dirty="0">
                <a:latin typeface="Arial-BoldMT"/>
              </a:rPr>
              <a:t>Gaļu vajadzētu ēst </a:t>
            </a:r>
            <a:r>
              <a:rPr lang="lv-LV" dirty="0">
                <a:latin typeface="ArialMT"/>
              </a:rPr>
              <a:t>vienu reizi nedēļā, pie tam</a:t>
            </a:r>
          </a:p>
          <a:p>
            <a:r>
              <a:rPr lang="es-ES" dirty="0" err="1">
                <a:latin typeface="ArialMT"/>
              </a:rPr>
              <a:t>cūkgaļu</a:t>
            </a:r>
            <a:r>
              <a:rPr lang="es-ES" dirty="0">
                <a:latin typeface="ArialMT"/>
              </a:rPr>
              <a:t> un </a:t>
            </a:r>
            <a:r>
              <a:rPr lang="es-ES" dirty="0" err="1">
                <a:latin typeface="ArialMT"/>
              </a:rPr>
              <a:t>desas</a:t>
            </a:r>
            <a:r>
              <a:rPr lang="es-ES" dirty="0">
                <a:latin typeface="ArialMT"/>
              </a:rPr>
              <a:t> no </a:t>
            </a:r>
            <a:r>
              <a:rPr lang="es-ES" dirty="0" err="1">
                <a:latin typeface="ArialMT"/>
              </a:rPr>
              <a:t>ēdienkartes</a:t>
            </a:r>
            <a:r>
              <a:rPr lang="es-ES" dirty="0">
                <a:latin typeface="ArialMT"/>
              </a:rPr>
              <a:t> </a:t>
            </a:r>
            <a:r>
              <a:rPr lang="es-ES" dirty="0" err="1">
                <a:latin typeface="ArialMT"/>
              </a:rPr>
              <a:t>vispār</a:t>
            </a:r>
            <a:endParaRPr lang="es-ES" dirty="0">
              <a:latin typeface="ArialMT"/>
            </a:endParaRPr>
          </a:p>
          <a:p>
            <a:r>
              <a:rPr lang="lv-LV" dirty="0">
                <a:latin typeface="ArialMT"/>
              </a:rPr>
              <a:t>vajadzētu izsvītrot.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327" y="2218648"/>
            <a:ext cx="5740369" cy="398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740" y="772357"/>
            <a:ext cx="87622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ArialMT"/>
              </a:rPr>
              <a:t>• </a:t>
            </a:r>
            <a:r>
              <a:rPr lang="lv-LV" b="1" dirty="0">
                <a:latin typeface="Arial-BoldMT"/>
              </a:rPr>
              <a:t>Viegli, veselīgi un zarnām labi panesami produkti ir</a:t>
            </a:r>
          </a:p>
          <a:p>
            <a:r>
              <a:rPr lang="lv-LV" dirty="0" err="1">
                <a:latin typeface="ArialMT"/>
              </a:rPr>
              <a:t>pilngraudu</a:t>
            </a:r>
            <a:r>
              <a:rPr lang="lv-LV" dirty="0">
                <a:latin typeface="ArialMT"/>
              </a:rPr>
              <a:t> barība (biezeņzupas un biezputras no rīsiem,</a:t>
            </a:r>
          </a:p>
          <a:p>
            <a:r>
              <a:rPr lang="lv-LV" dirty="0">
                <a:latin typeface="ArialMT"/>
              </a:rPr>
              <a:t>auzām, rupja maluma kviešu miltiem, prosas, kviešu</a:t>
            </a:r>
          </a:p>
          <a:p>
            <a:r>
              <a:rPr lang="lv-LV" dirty="0">
                <a:latin typeface="ArialMT"/>
              </a:rPr>
              <a:t>maize, </a:t>
            </a:r>
            <a:r>
              <a:rPr lang="lv-LV" dirty="0" err="1">
                <a:latin typeface="ArialMT"/>
              </a:rPr>
              <a:t>viengraudu</a:t>
            </a:r>
            <a:r>
              <a:rPr lang="lv-LV" dirty="0">
                <a:latin typeface="ArialMT"/>
              </a:rPr>
              <a:t> maizītes, sausiņi, ne pārāk saldi auzu</a:t>
            </a:r>
          </a:p>
          <a:p>
            <a:r>
              <a:rPr lang="lv-LV" dirty="0">
                <a:latin typeface="ArialMT"/>
              </a:rPr>
              <a:t>cepumi), svaigi zaļumi un dārzeņi (banāni, āboli, burkāni,</a:t>
            </a:r>
          </a:p>
          <a:p>
            <a:r>
              <a:rPr lang="lv-LV" dirty="0">
                <a:latin typeface="ArialMT"/>
              </a:rPr>
              <a:t>lapu salāti, sakņu dārzeņi, sojas pupas), vārīti dārzeņi un</a:t>
            </a:r>
          </a:p>
          <a:p>
            <a:r>
              <a:rPr lang="lv-LV" dirty="0">
                <a:latin typeface="ArialMT"/>
              </a:rPr>
              <a:t>saknes (kartupeļi, burkāni, fenheļi, spināti, </a:t>
            </a:r>
            <a:r>
              <a:rPr lang="lv-LV" dirty="0" err="1">
                <a:latin typeface="ArialMT"/>
              </a:rPr>
              <a:t>cukīni</a:t>
            </a:r>
            <a:r>
              <a:rPr lang="lv-LV" dirty="0">
                <a:latin typeface="ArialMT"/>
              </a:rPr>
              <a:t>, brokoļi,</a:t>
            </a:r>
          </a:p>
          <a:p>
            <a:r>
              <a:rPr lang="lv-LV" dirty="0">
                <a:latin typeface="ArialMT"/>
              </a:rPr>
              <a:t>bietes, tomāti), piena produkti (piens, svaigs krējums,</a:t>
            </a:r>
          </a:p>
          <a:p>
            <a:r>
              <a:rPr lang="lv-LV" dirty="0">
                <a:latin typeface="ArialMT"/>
              </a:rPr>
              <a:t>paniņas un rūgušpiens, jogurts, biezpiens), auksti</a:t>
            </a:r>
          </a:p>
          <a:p>
            <a:r>
              <a:rPr lang="lv-LV" dirty="0">
                <a:latin typeface="ArialMT"/>
              </a:rPr>
              <a:t>spiestas augstvērtīgas augu eļļas, svaigs sviests, olas</a:t>
            </a:r>
          </a:p>
          <a:p>
            <a:r>
              <a:rPr lang="lv-LV" dirty="0">
                <a:latin typeface="ArialMT"/>
              </a:rPr>
              <a:t>(ēdiena sastāvā), zivis (jūras zivis, foreles, sarkanie asari,</a:t>
            </a:r>
          </a:p>
          <a:p>
            <a:r>
              <a:rPr lang="fr-FR" dirty="0" err="1">
                <a:latin typeface="ArialMT"/>
              </a:rPr>
              <a:t>mencas</a:t>
            </a:r>
            <a:r>
              <a:rPr lang="fr-FR" dirty="0">
                <a:latin typeface="ArialMT"/>
              </a:rPr>
              <a:t>, butes), </a:t>
            </a:r>
            <a:r>
              <a:rPr lang="fr-FR" dirty="0" err="1">
                <a:latin typeface="ArialMT"/>
              </a:rPr>
              <a:t>gaļa</a:t>
            </a:r>
            <a:r>
              <a:rPr lang="fr-FR" dirty="0">
                <a:latin typeface="ArialMT"/>
              </a:rPr>
              <a:t> (</a:t>
            </a:r>
            <a:r>
              <a:rPr lang="fr-FR" dirty="0" err="1">
                <a:latin typeface="ArialMT"/>
              </a:rPr>
              <a:t>liesa</a:t>
            </a:r>
            <a:r>
              <a:rPr lang="fr-FR" dirty="0">
                <a:latin typeface="ArialMT"/>
              </a:rPr>
              <a:t> </a:t>
            </a:r>
            <a:r>
              <a:rPr lang="fr-FR" dirty="0" err="1">
                <a:latin typeface="ArialMT"/>
              </a:rPr>
              <a:t>gaļa</a:t>
            </a:r>
            <a:r>
              <a:rPr lang="fr-FR" dirty="0">
                <a:latin typeface="ArialMT"/>
              </a:rPr>
              <a:t>)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156" y="2556770"/>
            <a:ext cx="5299027" cy="382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86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5421" y="923278"/>
            <a:ext cx="81585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>
                <a:latin typeface="Arial-BoldMT"/>
              </a:rPr>
              <a:t>Mazvērtīga pārtika ir </a:t>
            </a:r>
            <a:r>
              <a:rPr lang="lv-LV" dirty="0">
                <a:latin typeface="ArialMT"/>
              </a:rPr>
              <a:t>desa, subprodukti, divas nedēļas</a:t>
            </a:r>
          </a:p>
          <a:p>
            <a:r>
              <a:rPr lang="lv-LV" dirty="0">
                <a:latin typeface="ArialMT"/>
              </a:rPr>
              <a:t>un ilgāk glabātas olas, aromatizēta kafija, šokolāde,</a:t>
            </a:r>
          </a:p>
          <a:p>
            <a:r>
              <a:rPr lang="lv-LV" dirty="0">
                <a:latin typeface="ArialMT"/>
              </a:rPr>
              <a:t>marmelāde, baltmaize un daudz kas cits. </a:t>
            </a:r>
            <a:r>
              <a:rPr lang="lv-LV" b="1" dirty="0">
                <a:latin typeface="Arial-BoldMT"/>
              </a:rPr>
              <a:t>Nav ieteicams</a:t>
            </a:r>
          </a:p>
          <a:p>
            <a:r>
              <a:rPr lang="lv-LV" b="1" dirty="0">
                <a:latin typeface="Arial-BoldMT"/>
              </a:rPr>
              <a:t>uzturā lietot </a:t>
            </a:r>
            <a:r>
              <a:rPr lang="lv-LV" b="1" dirty="0" smtClean="0">
                <a:latin typeface="Arial-BoldMT"/>
              </a:rPr>
              <a:t>lielos daudzumos</a:t>
            </a:r>
            <a:r>
              <a:rPr lang="lv-LV" b="1" dirty="0" smtClean="0">
                <a:latin typeface="Arial-BoldMT"/>
              </a:rPr>
              <a:t> </a:t>
            </a:r>
            <a:r>
              <a:rPr lang="lv-LV" b="1" dirty="0">
                <a:latin typeface="Arial-BoldMT"/>
              </a:rPr>
              <a:t>"mirušus" pārtikas produktus </a:t>
            </a:r>
            <a:r>
              <a:rPr lang="lv-LV" dirty="0">
                <a:latin typeface="ArialMT"/>
              </a:rPr>
              <a:t>-</a:t>
            </a:r>
          </a:p>
          <a:p>
            <a:r>
              <a:rPr lang="lv-LV" dirty="0">
                <a:latin typeface="ArialMT"/>
              </a:rPr>
              <a:t>konservus, pārkarsētu pienu, margarīnu, makaronus,</a:t>
            </a:r>
          </a:p>
          <a:p>
            <a:r>
              <a:rPr lang="lv-LV" dirty="0">
                <a:latin typeface="ArialMT"/>
              </a:rPr>
              <a:t>rūpnieciski ražotus saldumus.</a:t>
            </a:r>
          </a:p>
          <a:p>
            <a:r>
              <a:rPr lang="lv-LV" b="1" dirty="0">
                <a:latin typeface="Arial-BoldMT"/>
              </a:rPr>
              <a:t>Holesterīna līmeni pazeminoši produkti ir </a:t>
            </a:r>
            <a:r>
              <a:rPr lang="lv-LV" dirty="0">
                <a:latin typeface="ArialMT"/>
              </a:rPr>
              <a:t>pupas, auzu</a:t>
            </a:r>
          </a:p>
          <a:p>
            <a:r>
              <a:rPr lang="lv-LV" dirty="0">
                <a:latin typeface="ArialMT"/>
              </a:rPr>
              <a:t>klijas, burkāni, olīveļļa, avokado, mandeles, valrieksti,</a:t>
            </a:r>
          </a:p>
          <a:p>
            <a:r>
              <a:rPr lang="lv-LV" dirty="0">
                <a:latin typeface="ArialMT"/>
              </a:rPr>
              <a:t>svaigi ķiploki, svaigi sīpoli, jūras augi, augļi un dārzeņi ar</a:t>
            </a:r>
          </a:p>
          <a:p>
            <a:r>
              <a:rPr lang="lv-LV" dirty="0">
                <a:latin typeface="ArialMT"/>
              </a:rPr>
              <a:t>augstu C vitamīna saturu, ļoti nelielās devās alkohols,</a:t>
            </a:r>
          </a:p>
          <a:p>
            <a:r>
              <a:rPr lang="lv-LV" dirty="0">
                <a:latin typeface="ArialMT"/>
              </a:rPr>
              <a:t>lasis, siļķe, skumbrija.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870" y="3565431"/>
            <a:ext cx="4746490" cy="29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645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5421" y="1154097"/>
            <a:ext cx="81585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ArialMT"/>
              </a:rPr>
              <a:t>• </a:t>
            </a:r>
            <a:r>
              <a:rPr lang="lv-LV" b="1" dirty="0">
                <a:latin typeface="Arial-BoldMT"/>
              </a:rPr>
              <a:t>ŪDENS</a:t>
            </a:r>
          </a:p>
          <a:p>
            <a:r>
              <a:rPr lang="pt-BR" dirty="0">
                <a:latin typeface="ArialMT"/>
              </a:rPr>
              <a:t>Tā kā mēs sastāvam no apmēram</a:t>
            </a:r>
          </a:p>
          <a:p>
            <a:r>
              <a:rPr lang="lv-LV" dirty="0">
                <a:latin typeface="ArialMT"/>
              </a:rPr>
              <a:t>• 70% ūdens, ļoti svarīgi ieviest stingru</a:t>
            </a:r>
          </a:p>
          <a:p>
            <a:r>
              <a:rPr lang="lv-LV" dirty="0">
                <a:latin typeface="ArialMT"/>
              </a:rPr>
              <a:t>• disciplīnu šķidruma lietošanā ikdienā. Dienā jāuzņem</a:t>
            </a:r>
          </a:p>
          <a:p>
            <a:r>
              <a:rPr lang="pt-BR" dirty="0">
                <a:latin typeface="ArialMT"/>
              </a:rPr>
              <a:t>apmēram 1,5-2 litri šķidruma, vislabāk dzeramo vai</a:t>
            </a:r>
          </a:p>
          <a:p>
            <a:r>
              <a:rPr lang="lv-LV" dirty="0">
                <a:latin typeface="ArialMT"/>
              </a:rPr>
              <a:t>avota ūdeni, var arī minerālūdeni, dārzeņu sulas, zāļu</a:t>
            </a:r>
          </a:p>
          <a:p>
            <a:r>
              <a:rPr lang="lv-LV" dirty="0">
                <a:latin typeface="ArialMT"/>
              </a:rPr>
              <a:t>tējas. Nevajadzētu izvēlēties saldinātās augļu sulas un</a:t>
            </a:r>
          </a:p>
          <a:p>
            <a:r>
              <a:rPr lang="lv-LV" dirty="0">
                <a:latin typeface="ArialMT"/>
              </a:rPr>
              <a:t>citus saldinātos dzērienus, kur dažkārt vienā glāzē ir pat</a:t>
            </a:r>
          </a:p>
          <a:p>
            <a:r>
              <a:rPr lang="lv-LV" dirty="0">
                <a:latin typeface="ArialMT"/>
              </a:rPr>
              <a:t>astoņas tējkarotes cukura. Karstā laikā vai sportojot</a:t>
            </a:r>
          </a:p>
          <a:p>
            <a:r>
              <a:rPr lang="lv-LV" dirty="0">
                <a:latin typeface="ArialMT"/>
              </a:rPr>
              <a:t>noteikti vajadzētu vairāk dzert nekā 2 litrus. Nevajag</a:t>
            </a:r>
          </a:p>
          <a:p>
            <a:r>
              <a:rPr lang="lv-LV" dirty="0">
                <a:latin typeface="ArialMT"/>
              </a:rPr>
              <a:t>gaidīt slāpju sajūtu, ūdens trūkums var izpausties arī kā</a:t>
            </a:r>
          </a:p>
          <a:p>
            <a:r>
              <a:rPr lang="lv-LV" dirty="0">
                <a:latin typeface="ArialMT"/>
              </a:rPr>
              <a:t>tik vienkārša lieta kā galvas sāpes vai nogurums.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798" y="649245"/>
            <a:ext cx="3186403" cy="442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9592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878</Words>
  <Application>Microsoft Office PowerPoint</Application>
  <PresentationFormat>Pielāgots</PresentationFormat>
  <Paragraphs>108</Paragraphs>
  <Slides>11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2" baseType="lpstr">
      <vt:lpstr>Office Theme</vt:lpstr>
      <vt:lpstr>PIKC Kuldīgas Tehnoloģiju un tūrisma tehnikums</vt:lpstr>
      <vt:lpstr>Slaids 2</vt:lpstr>
      <vt:lpstr>Slaids 3</vt:lpstr>
      <vt:lpstr>Slaids 4</vt:lpstr>
      <vt:lpstr>Slaids 5</vt:lpstr>
      <vt:lpstr>Slaids 6</vt:lpstr>
      <vt:lpstr>Slaids 7</vt:lpstr>
      <vt:lpstr>Slaids 8</vt:lpstr>
      <vt:lpstr>Slaids 9</vt:lpstr>
      <vt:lpstr>Slaids 10</vt:lpstr>
      <vt:lpstr>Slaids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PIKC Kuldīgas Tehnoloģiju un tūrisma tehnikums</dc:title>
  <dc:creator>SIA ATVV</dc:creator>
  <cp:lastModifiedBy>Dators</cp:lastModifiedBy>
  <cp:revision>25</cp:revision>
  <dcterms:created xsi:type="dcterms:W3CDTF">2017-02-20T10:53:02Z</dcterms:created>
  <dcterms:modified xsi:type="dcterms:W3CDTF">2017-03-02T07:10:02Z</dcterms:modified>
</cp:coreProperties>
</file>