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9"/>
  </p:handoutMasterIdLst>
  <p:sldIdLst>
    <p:sldId id="256" r:id="rId2"/>
    <p:sldId id="265" r:id="rId3"/>
    <p:sldId id="304" r:id="rId4"/>
    <p:sldId id="307" r:id="rId5"/>
    <p:sldId id="324" r:id="rId6"/>
    <p:sldId id="308" r:id="rId7"/>
    <p:sldId id="325" r:id="rId8"/>
    <p:sldId id="309" r:id="rId9"/>
    <p:sldId id="326" r:id="rId10"/>
    <p:sldId id="323" r:id="rId11"/>
    <p:sldId id="327" r:id="rId12"/>
    <p:sldId id="329" r:id="rId13"/>
    <p:sldId id="311" r:id="rId14"/>
    <p:sldId id="312" r:id="rId15"/>
    <p:sldId id="317" r:id="rId16"/>
    <p:sldId id="328" r:id="rId17"/>
    <p:sldId id="32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CE497-FDBD-4095-BA07-DE85E1A699BA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D0D89-06EC-49FE-AE06-B89CBA52708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9653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E34CE7-89FC-4675-92BC-7DB137C790B5}" type="datetimeFigureOut">
              <a:rPr lang="en-GB" smtClean="0"/>
              <a:pPr/>
              <a:t>21/07/2016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7C237EF-A4BC-4C36-8256-21CF1F352CE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764704"/>
            <a:ext cx="6390456" cy="23816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Si</a:t>
            </a:r>
            <a:r>
              <a:rPr lang="lv-LV" dirty="0" err="1" smtClean="0">
                <a:solidFill>
                  <a:schemeClr val="tx1"/>
                </a:solidFill>
              </a:rPr>
              <a:t>evietes</a:t>
            </a:r>
            <a:r>
              <a:rPr lang="lv-LV" dirty="0" smtClean="0">
                <a:solidFill>
                  <a:schemeClr val="tx1"/>
                </a:solidFill>
              </a:rPr>
              <a:t> loma mūsdienu politikā un Aspazijas lugā “Aspazija”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645024"/>
            <a:ext cx="6172200" cy="2729898"/>
          </a:xfrm>
        </p:spPr>
        <p:txBody>
          <a:bodyPr>
            <a:normAutofit/>
          </a:bodyPr>
          <a:lstStyle/>
          <a:p>
            <a:pPr algn="r"/>
            <a:r>
              <a:rPr lang="lv-LV" dirty="0" err="1">
                <a:solidFill>
                  <a:schemeClr val="tx1"/>
                </a:solidFill>
              </a:rPr>
              <a:t>Mg.philol</a:t>
            </a:r>
            <a:r>
              <a:rPr lang="lv-LV" dirty="0">
                <a:solidFill>
                  <a:schemeClr val="tx1"/>
                </a:solidFill>
              </a:rPr>
              <a:t>. Zanda </a:t>
            </a:r>
            <a:r>
              <a:rPr lang="lv-LV" dirty="0" err="1" smtClean="0">
                <a:solidFill>
                  <a:schemeClr val="tx1"/>
                </a:solidFill>
              </a:rPr>
              <a:t>Šlegelmilha</a:t>
            </a:r>
            <a:endParaRPr lang="lv-LV" dirty="0" smtClean="0">
              <a:solidFill>
                <a:schemeClr val="tx1"/>
              </a:solidFill>
            </a:endParaRPr>
          </a:p>
          <a:p>
            <a:pPr algn="r"/>
            <a:r>
              <a:rPr lang="lv-LV" dirty="0" smtClean="0">
                <a:solidFill>
                  <a:schemeClr val="tx1"/>
                </a:solidFill>
              </a:rPr>
              <a:t>un Ojārs </a:t>
            </a:r>
            <a:r>
              <a:rPr lang="lv-LV" dirty="0" err="1" smtClean="0">
                <a:solidFill>
                  <a:schemeClr val="tx1"/>
                </a:solidFill>
              </a:rPr>
              <a:t>Pečulis</a:t>
            </a:r>
            <a:r>
              <a:rPr lang="lv-LV" dirty="0" smtClean="0">
                <a:solidFill>
                  <a:schemeClr val="tx1"/>
                </a:solidFill>
              </a:rPr>
              <a:t>,</a:t>
            </a:r>
            <a:endParaRPr lang="lv-LV" dirty="0">
              <a:solidFill>
                <a:schemeClr val="tx1"/>
              </a:solidFill>
            </a:endParaRPr>
          </a:p>
          <a:p>
            <a:pPr algn="r"/>
            <a:r>
              <a:rPr lang="lv-LV" dirty="0">
                <a:solidFill>
                  <a:schemeClr val="tx1"/>
                </a:solidFill>
              </a:rPr>
              <a:t>PIKC «Kuldīgas Tehnoloģiju un </a:t>
            </a:r>
          </a:p>
          <a:p>
            <a:pPr algn="r"/>
            <a:r>
              <a:rPr lang="lv-LV" dirty="0">
                <a:solidFill>
                  <a:schemeClr val="tx1"/>
                </a:solidFill>
              </a:rPr>
              <a:t>tūrisma tehnikums» </a:t>
            </a:r>
            <a:r>
              <a:rPr lang="lv-LV" dirty="0" smtClean="0">
                <a:solidFill>
                  <a:schemeClr val="tx1"/>
                </a:solidFill>
              </a:rPr>
              <a:t>skolotāji</a:t>
            </a:r>
            <a:endParaRPr lang="lv-LV" dirty="0">
              <a:solidFill>
                <a:schemeClr val="tx1"/>
              </a:solidFill>
            </a:endParaRPr>
          </a:p>
          <a:p>
            <a:endParaRPr lang="lv-LV" dirty="0" smtClean="0">
              <a:solidFill>
                <a:schemeClr val="tx1"/>
              </a:solidFill>
            </a:endParaRPr>
          </a:p>
          <a:p>
            <a:r>
              <a:rPr lang="lv-LV" dirty="0" smtClean="0">
                <a:solidFill>
                  <a:schemeClr val="tx1"/>
                </a:solidFill>
              </a:rPr>
              <a:t>Kuldīgā</a:t>
            </a:r>
            <a:endParaRPr lang="lv-LV" dirty="0">
              <a:solidFill>
                <a:schemeClr val="tx1"/>
              </a:solidFill>
            </a:endParaRPr>
          </a:p>
          <a:p>
            <a:r>
              <a:rPr lang="lv-LV" dirty="0" smtClean="0">
                <a:solidFill>
                  <a:schemeClr val="tx1"/>
                </a:solidFill>
              </a:rPr>
              <a:t>2016. gada 11. martā. </a:t>
            </a:r>
            <a:endParaRPr lang="en-GB" dirty="0">
              <a:solidFill>
                <a:schemeClr val="tx1"/>
              </a:solidFill>
            </a:endParaRPr>
          </a:p>
          <a:p>
            <a:endParaRPr lang="lv-LV" dirty="0" smtClean="0"/>
          </a:p>
        </p:txBody>
      </p:sp>
    </p:spTree>
    <p:extLst>
      <p:ext uri="{BB962C8B-B14F-4D97-AF65-F5344CB8AC3E}">
        <p14:creationId xmlns="" xmlns:p14="http://schemas.microsoft.com/office/powerpoint/2010/main" val="193729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AQEBIQEBAQEBAPEA8QEBAPEA8QEA8QFREWFhUVFhUYHSggGBolGxUVITEhJSkrLi4uFx8zODMtNygtLisBCgoKDg0OFxAQFy0dHx0tKy0tKy0tKystLS0rLSstKystLS0tLS0tKy0tLS0tLSstLS03KystKysrKysrKysrK//AABEIAJQA5AMBIgACEQEDEQH/xAAbAAABBQEBAAAAAAAAAAAAAAACAAEDBAUGB//EADsQAAIBAgQEBAMECAcBAAAAAAECAAMRBBIhMQVBUWEGInGRE4GhMrHB8AcUI0JDUtHhFSRiY3KS8TP/xAAZAQACAwEAAAAAAAAAAAAAAAAAAQMEBQL/xAAjEQEAAgICAgICAwAAAAAAAAAAAQIDEQQSITEiMkFRE2Hw/9oADAMBAAIRAxEAPwDhVWTKIKiSqJKgOqyRViUSQCBEBDAiAhgQIwEICOBCAgA2hAR7RwIwa0VoVodOncxGjAl3B8NeobDS+gzAgGb3BeCKdWFz3G06/CYRaQtkUDqAB7iQ2y/pLXF+3NYDwYGsxYjKbMp++a1PwZh1uWBIsNO/95rHFEHyjTmYa4gncHT1kE5ZlPGKIU6XhDCbmkv1MzOJ+CMO2tNmpntYr7WnUoSRrf3knlUXtCLz+x0j08h4n4dxFA6pmX+ZdRMgie2V69NhbQ9tJxniTw6j/tKNlfmuwb+8lpm/Eob4deYcIRBIk1RCCQQQRoQeUjIlhAiIgkSUiCRGEDCRsssMJGREauwkTiWGEiYQNXKxSQiKAWFElUQUElUQI6iSARlEMCAOBDAjAQgIEQEIRAQrQBgI9o4jxg1ptcF4cWIYi/QHlMrD08zATuvDaKN7abXkGa+vCbDTfltYHA2UE8uf95Di6pYlFIYgEgdfSbIYEdpzXFKXmzKbG/lI7SndcpG5Dh6pYeWoUbYqw0B9eUvYQ1h9rLbrcm/ymdRxnxCCUDPzKkgn1/IktQjdWak43vqv4WnDuW/SqMeYPpDZGPb89Jk4PGVreYo4010Mt1al+RU9iROolxMeVbF0zrcD1Xf2mdVq6WB+Rl+pVYbnMO+4+fOUalVG33gblPEeC/iAWOzjr0MwCJ3OPykZDsRa5nFVqZUlTyJEuYL7jSnnpqdoSIBElIgESwgRMIBElYQCIGhYSJhJ2EjYRBARFDIjQNYUSVRBUSRRAhAQxGAhgQBAQwIgI4EZEBCiAj2gDR49orQJYwH2tZ03DMT7X95ytA2Mv0sXYhQfWUeTvsv8bzV3q47yShiavxKbC/mBDD5TL/WLgAHlGouQb3lWbLVaHxDMhFan5WGjqNm/9l5scKiX2dRca2IJ5X5ymXHvylat5dtJz2S/x7hp4LHI408j810AP4Sx/iZQgHzJ9VnMmpY3G/aLEY1txvz7x9pczidFjK9tVPlP0mXUrXO9pnrjiV/CVqmKsL32j3tH10vYyuNjz2MwsU1zeTV8WCpF+4PQyqDfWW+PHyVeR9QEQSJIRBMuqSIiARJTAaAQsJEwk7CRsIjQERQyIoGnQSVRAUSRY3IwIQEYCGIA4EIRgIQgRCPHAigDR7RR4ALGwv0F5SwmJJYnvvL5EyhhwhGVi2pDXFsrA7d5V5Mel3i78umoY2xsNSd5rUFLDreYHCKNzm6zWxOPRFsXyLtcGzMZQmGlXxC3+q23AA+Zial3mE+NDf8Azaot+t/xkuCxDG6s2YjtYxdXUNF8MTzHymXiqRBtvJcTiSosp1O15QTEuTleuiXOwAv9TCK/k5mDF8t/WVMZVIW/PWW8ZhXPMN3Gl/l1mXi2JXLzBt8jO6whyKi45SbG4zaddeU11WwAmDhsMDUC5gSrBjboN50BEv8AHrqJlm8ifMQEwSIZEEiWFVGRAIkpgEQNC0jYSYiRsIGhtFCIiiCZZKokayRYyGIawRDEAcQxBAhCAOBHjR4EaKFGgZSFqeqoq3Lsxvz3P9JPLaBMgY/aU2QqDdDzB6gyryo8RLQ4Ex8qy1uF4UBAOZG8yOOcADEXYnKSQo/Os1cJiQtpeqVVqixF+8pb1K9rbjMJwb4SmzNnNtSCFH11mvwfhzGsGY3BGumk1auEpoMzEm2wJ0mjwiiCMxGXkBC1uwiOseHH8cwtQVnKkDQBQf6zHfhtbUCqSutlHP5Tt+MUVFXK17VNj3kSYEr+/wDOwvHF9FNYtDE4Hw6uigVRfv2O0qcWwOSqFOzc52lNqarlBuep3MwOM4b4zLsPhkMzdE5gdSdIRPkRXfhj0aCglgNW0J52F5KZJW+0bdYE08carDGzTu8gIjEQjBM7RAMAyQwDA4RtI2ElMjaARERRzFA0iyRZGskWBJFhiAskEAIQhO68NcFw1EB6p+LUYAZWUFUPQA7+s3MUaC6/qam/+yv9JXtyKws14t5eVR53+O4Zg8SjfDRaNQbEDL5u4nD43CPSco4sR01B7gyTHlrf0jyYbY/aCKKKSoShLXKXIGb/AEnS/SDKfFBWKEUgDnV0a+hFx5WBuLWP3zi8bjSTHeaWiYb2GfOqsNM4Bl+hcDXlMnAVSEVWsWUKCRoL26TTYZhpMq8dZ02sVu1YkRp/FuSbAbevWZAxdag7B2zBj5QNLQOIcRxNNrUaDOOTXW31lN+I4s2z4WqTyIFN7eljCIlLFdtPB1K9dmapooIK66m01krG05ql4gIIWpRqUiToSjAH77TXFQ7jYxTEjRV6hBlarWtc5rttlvoDbeSPUHOY+DxSVVFRCPPdraZsuYqCQNr2ljBj7T5VOTm/jjx+U5jRGKaLICYMMwDAgmCYRgmI0bSNpI0jMAjMURigY1kqyFTJVgSUS/wmiXqrpcL5j6CZ6zrOAUUWgWBu9S+Y9ANhI81+tU2Gna0Oho46lTXMurW1ZraenSYdXxe+Y5NVHO+hj1PNSItuLTkcS64fyuctzpcHX0mfjpN7aalrRjr21tu4jjVV2LghSbaCX8HxmkVtiEpMWtYuA2nOx3nM8HYYkkoG+Eh/aVbWQdr8z27yxVANUsQAqDy32Cid5aVpMRWfJ4LWyxM3r4XuNYegoV6N1zk3pnYdLTKnPcQ8Uu1QhFUqDZSb6jrKZ8T1RutM/Iy9ii0Vjt7ZeesTeevp10yeNcaTDiws9Q7LfQdzObxvH69S4zZV5hNPrMdjc3MkRxT9uo8L8Qq1cTVZmv8As1NuWjWFvcztsLi9tZwfgAXr1hz+CLf9xOnxVIq1x+TM7PG7tTjzqjrBSDra/wA5n1uCPe4fS8y8JxZ00Mvf456yDrMLUX/tYp8NWnqdT3kOIxAHlEz8VxljoJRGIdz+MfSXNrrRxStUZAwLIASPWRYTAUqRY01y5rX30AvYegvtOGxfEGXFVaiHKVqMB0svl17aTseF8WSuosQr80O9+3UTTxUitYY+e1rWmV+NHjSRXIwDCJgmACYBhGA0RhMjaGZG0AjJijExQMamSLIVMlUwJMs1eF4oqCvr9ZkKZLg8WorLS/eZS3yBtIs9d0lPx7avDscI/lEfEKSpUopDcnXMrD0MDAnQTRQ3mZprRZj8QbyogX4YXQIoAQDsJxXjPjAX/L09yP2h6DkJ3/Gqwp0ndv3FLewnhmIrM7F2N2YkknrLPGx9rdpRcnNMV6wbNI3Ot4xMEtc2/Jl+WcVoiY8FjANrwRifh4xQdqisnz3H3TvsZT58p5Ph6xp1EcbqwP1nqorZwL9JR5Fflte407iYUmSNl7S7UpDlIzSkO1rqp5LyxRQDU7DUmGtEczeVONio1B1ormZhl0NrX3jjcyjvqsbl54z5mZv5mZvckwqbkG4NrdID0mQ5WBBG4MfNNKvhmT5dJgfEzqAHUPbTNfKx9dDea9DjlFtyU/5DT3nCiTK+k6hxNIeh06isLqQw6g3jkzgMPXZDdWKnqDabGF8QONHAcddjHpxNHSEwDKuH4lSqbNY9G0MskxOdAaRsYbGRMYgEmKCTFAzoZMplZTJVMAsAynw/ECrj6YXUUqdUMet7X9rffMrifHSjPSVdRpmJ1uRuB85r/oz4YztVrkHIqimtx9pt29vL7yPLMRSU+Cm7RLu8HNANaV8PTAkPFcR8NGJNsoJPoBrM33DT9S5H9InHBl/V1PmfV+yjl85520LH8QNeu9U/xDex5Dl9IIM0sNOtdM/JftbYDBfXTeE5tqYxb8jSSS4Ml+fy6wTHzRogFhPTuBtnpIeqKfXTWeZT07wGwqYVeqFk9jKvJj47WuLPy00KlIyMUzNlsP2kNSmBylLbR0xsQDlJA1sbe0m8J8LpVqRNdnzj+W+m8s4ikALzE8IcYVnxdjZQGK3O4FxLGHcq2ea1jzG5/wBtyXitAuIKg3A0DcyO8yAJLxDEGpULHqbe8r9peruIZ95iZ+PoRcDc/Ibwg0hRB6/fJM0cS5SBoYeQxxOiTipLmF4i6OpBJBIBBOhF5lhoBxFjpDY09BYyNjBpPmRW3zKp9xGYxIQkxQCYoA6mSqYooBy3iMf5g/8AFZ614OQU8HQCi16YY9y2pjRStyfqu8b26AdZyP6Qa7LhKpU2uAvyJ1iilenuFm/qXjSHWW0MUUv1UJEwuJEh09xFFOpB7RRRRA0779Frm1deQamw9SpB+4RRSHkfSVjjfd34WA9MRRTNabD8UuUw1Vl3CNb2nn3hT+OP9kxRS7x/rLO5XuGCI8UUtqpAXivoI8UAIRRRRkjEkpUxFFA27wTFuW+GTdVW46jWa7RRRyisiMeKKIn/2Q=="/>
          <p:cNvSpPr>
            <a:spLocks noChangeAspect="1" noChangeArrowheads="1"/>
          </p:cNvSpPr>
          <p:nvPr/>
        </p:nvSpPr>
        <p:spPr bwMode="auto">
          <a:xfrm>
            <a:off x="155575" y="-846138"/>
            <a:ext cx="2714625" cy="1762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pic>
        <p:nvPicPr>
          <p:cNvPr id="1028" name="Picture 4" descr="http://g4.delphi.lv/images/pix/file42150076_dala_gribauskai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4437" y="1571612"/>
            <a:ext cx="7043397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>
                <a:solidFill>
                  <a:schemeClr val="tx1"/>
                </a:solidFill>
              </a:rPr>
              <a:t>Atēnu valstsvīra </a:t>
            </a:r>
            <a:r>
              <a:rPr lang="lv-LV" dirty="0" err="1" smtClean="0">
                <a:solidFill>
                  <a:schemeClr val="tx1"/>
                </a:solidFill>
              </a:rPr>
              <a:t>Perikla</a:t>
            </a:r>
            <a:r>
              <a:rPr lang="lv-LV" dirty="0" smtClean="0">
                <a:solidFill>
                  <a:schemeClr val="tx1"/>
                </a:solidFill>
              </a:rPr>
              <a:t> dzīvesbiedre Aspazija</a:t>
            </a:r>
            <a:endParaRPr lang="lv-LV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User\Downloads\Aspasie_Pio-Clementino_Inv27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038" y="1500174"/>
            <a:ext cx="3130810" cy="47563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r>
              <a:rPr lang="lv-LV" sz="2800" dirty="0" smtClean="0"/>
              <a:t>Savu pirmo dzejoli «Jaunā gadā» laikrakstā «Dienas Lapa» 1887. gadā Aspazija, īstajā vārdā Johanna Emīlija Lizete </a:t>
            </a:r>
            <a:r>
              <a:rPr lang="lv-LV" sz="2800" dirty="0" err="1" smtClean="0"/>
              <a:t>Rozenberga</a:t>
            </a:r>
            <a:r>
              <a:rPr lang="lv-LV" sz="2800" dirty="0" smtClean="0"/>
              <a:t>, izvēlējās parakstīt ar  pseidonīmu Aspazija.</a:t>
            </a:r>
          </a:p>
          <a:p>
            <a:pPr>
              <a:buNone/>
            </a:pPr>
            <a:endParaRPr lang="lv-LV" dirty="0"/>
          </a:p>
        </p:txBody>
      </p:sp>
      <p:pic>
        <p:nvPicPr>
          <p:cNvPr id="4" name="Picture 4" descr="Foto no Raktsniecības un mūzikas muzeja krāju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632" y="3357562"/>
            <a:ext cx="3102291" cy="28875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v-LV" dirty="0" smtClean="0"/>
              <a:t>		</a:t>
            </a:r>
            <a:r>
              <a:rPr lang="lv-LV" sz="2800" dirty="0" smtClean="0"/>
              <a:t>«Man </a:t>
            </a:r>
            <a:r>
              <a:rPr lang="lv-LV" sz="2800" dirty="0"/>
              <a:t>tev </a:t>
            </a:r>
            <a:r>
              <a:rPr lang="lv-LV" sz="2800" dirty="0" err="1"/>
              <a:t>bij</a:t>
            </a:r>
            <a:r>
              <a:rPr lang="lv-LV" sz="2800" dirty="0"/>
              <a:t> citā veidā jāparādās,</a:t>
            </a:r>
            <a:endParaRPr lang="en-GB" sz="2800" dirty="0"/>
          </a:p>
          <a:p>
            <a:pPr marL="0" indent="0">
              <a:buNone/>
            </a:pPr>
            <a:r>
              <a:rPr lang="lv-LV" sz="2800" dirty="0" smtClean="0"/>
              <a:t>	Jo </a:t>
            </a:r>
            <a:r>
              <a:rPr lang="lv-LV" sz="2800" dirty="0"/>
              <a:t>sievām liegts ir runāt tautas </a:t>
            </a:r>
            <a:r>
              <a:rPr lang="lv-LV" sz="2800" dirty="0" smtClean="0"/>
              <a:t>		sapulcē</a:t>
            </a:r>
            <a:endParaRPr lang="en-GB" sz="2800" dirty="0"/>
          </a:p>
          <a:p>
            <a:pPr marL="0" indent="0">
              <a:buNone/>
            </a:pPr>
            <a:r>
              <a:rPr lang="lv-LV" sz="2800" dirty="0" smtClean="0"/>
              <a:t>	Ar </a:t>
            </a:r>
            <a:r>
              <a:rPr lang="lv-LV" sz="2800" dirty="0"/>
              <a:t>vīriem līdzi runāt, līdzi spriest.</a:t>
            </a:r>
            <a:endParaRPr lang="en-GB" sz="2800" dirty="0"/>
          </a:p>
          <a:p>
            <a:pPr marL="0" indent="0">
              <a:buNone/>
            </a:pPr>
            <a:r>
              <a:rPr lang="lv-LV" sz="2800" i="1" dirty="0" smtClean="0"/>
              <a:t>	(</a:t>
            </a:r>
            <a:r>
              <a:rPr lang="lv-LV" sz="2800" i="1" dirty="0"/>
              <a:t>Pagriežas pret citiem.)</a:t>
            </a:r>
            <a:endParaRPr lang="en-GB" sz="2800" dirty="0"/>
          </a:p>
          <a:p>
            <a:pPr marL="0" indent="0">
              <a:buNone/>
            </a:pPr>
            <a:r>
              <a:rPr lang="lv-LV" sz="2800" dirty="0" smtClean="0"/>
              <a:t>	Še </a:t>
            </a:r>
            <a:r>
              <a:rPr lang="lv-LV" sz="2800" dirty="0"/>
              <a:t>rodu priekšā grieķu lielos garus,</a:t>
            </a:r>
            <a:endParaRPr lang="en-GB" sz="2800" dirty="0"/>
          </a:p>
          <a:p>
            <a:pPr marL="0" indent="0">
              <a:buNone/>
            </a:pPr>
            <a:r>
              <a:rPr lang="lv-LV" sz="2800" dirty="0" smtClean="0"/>
              <a:t>	Kas </a:t>
            </a:r>
            <a:r>
              <a:rPr lang="lv-LV" sz="2800" dirty="0"/>
              <a:t>paši tiecas dieviem līdzi būt, </a:t>
            </a:r>
            <a:endParaRPr lang="en-GB" sz="2800" dirty="0"/>
          </a:p>
          <a:p>
            <a:pPr marL="0" indent="0">
              <a:buNone/>
            </a:pPr>
            <a:r>
              <a:rPr lang="lv-LV" sz="2800" dirty="0" smtClean="0"/>
              <a:t>	Tie </a:t>
            </a:r>
            <a:r>
              <a:rPr lang="lv-LV" sz="2800" dirty="0"/>
              <a:t>piedos man ir manu pārmērību, </a:t>
            </a:r>
            <a:endParaRPr lang="en-GB" sz="2800" dirty="0"/>
          </a:p>
          <a:p>
            <a:pPr marL="0" indent="0">
              <a:buNone/>
            </a:pPr>
            <a:r>
              <a:rPr lang="lv-LV" sz="2800" dirty="0" smtClean="0"/>
              <a:t>	Es </a:t>
            </a:r>
            <a:r>
              <a:rPr lang="lv-LV" sz="2800" dirty="0"/>
              <a:t>gribu būt tik līdzi cilvēks vien</a:t>
            </a:r>
            <a:r>
              <a:rPr lang="lv-LV" sz="2800" dirty="0" smtClean="0"/>
              <a:t>!»</a:t>
            </a:r>
            <a:r>
              <a:rPr lang="lv-LV" sz="2800" b="1" dirty="0"/>
              <a:t> </a:t>
            </a:r>
            <a:endParaRPr lang="lv-LV" sz="2800" b="1" dirty="0" smtClean="0"/>
          </a:p>
          <a:p>
            <a:pPr marL="0" indent="0" algn="r">
              <a:buNone/>
            </a:pPr>
            <a:r>
              <a:rPr lang="lv-LV" b="1" dirty="0" smtClean="0"/>
              <a:t>Aspazija. </a:t>
            </a:r>
            <a:r>
              <a:rPr lang="lv-LV" b="1" i="1" dirty="0" smtClean="0"/>
              <a:t>Aspazija</a:t>
            </a:r>
            <a:endParaRPr lang="en-GB" dirty="0"/>
          </a:p>
          <a:p>
            <a:endParaRPr lang="lv-LV" dirty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23014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lv-LV" sz="3200" dirty="0" smtClean="0">
                <a:solidFill>
                  <a:srgbClr val="FF0000"/>
                </a:solidFill>
              </a:rPr>
              <a:t>Uzdevums.</a:t>
            </a:r>
          </a:p>
          <a:p>
            <a:pPr>
              <a:buNone/>
            </a:pPr>
            <a:endParaRPr lang="lv-LV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lv-LV" sz="3200" dirty="0" smtClean="0"/>
              <a:t>	Uzrakstīt  </a:t>
            </a:r>
            <a:r>
              <a:rPr lang="lv-LV" sz="3200" b="1" dirty="0" smtClean="0"/>
              <a:t>«3 </a:t>
            </a:r>
            <a:r>
              <a:rPr lang="lv-LV" sz="3200" b="1" dirty="0"/>
              <a:t>aktuālas problēmas, par kurām vieglāk runāt politiķim – </a:t>
            </a:r>
            <a:r>
              <a:rPr lang="lv-LV" sz="3200" b="1" dirty="0" smtClean="0"/>
              <a:t>vīrietim vai politiķei </a:t>
            </a:r>
            <a:r>
              <a:rPr lang="lv-LV" sz="3200" b="1" dirty="0"/>
              <a:t>– </a:t>
            </a:r>
            <a:r>
              <a:rPr lang="lv-LV" sz="3200" b="1" dirty="0" smtClean="0"/>
              <a:t>sievietei</a:t>
            </a:r>
            <a:r>
              <a:rPr lang="lv-LV" sz="3200" dirty="0" smtClean="0"/>
              <a:t>», pamatojot, kāpēc tāda problēmu izvēle.</a:t>
            </a:r>
          </a:p>
          <a:p>
            <a:pPr>
              <a:buNone/>
            </a:pPr>
            <a:endParaRPr lang="lv-LV" sz="3200" dirty="0" smtClean="0"/>
          </a:p>
          <a:p>
            <a:pPr>
              <a:buNone/>
            </a:pPr>
            <a:r>
              <a:rPr lang="lv-LV" sz="3200" dirty="0" smtClean="0"/>
              <a:t>Piemēram, par makšķerēšanas licenču augstajām cenām vieglāk runāt vīrietim- politiķim, jo makšķerēšanas hobijs biežāk ir raksturīgs vīriešiem.</a:t>
            </a:r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45848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354162"/>
          </a:xfrm>
        </p:spPr>
        <p:txBody>
          <a:bodyPr/>
          <a:lstStyle/>
          <a:p>
            <a:r>
              <a:rPr lang="lv-LV" b="1" dirty="0" smtClean="0">
                <a:solidFill>
                  <a:srgbClr val="FF0000"/>
                </a:solidFill>
              </a:rPr>
              <a:t>Mājas darbs.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467600" cy="4455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200" dirty="0" smtClean="0"/>
              <a:t>Uzrakstīt viedokli par tematu «Vai viegli būt sievietei – politiķei mūsdienu pasaulē?» (80-90 vārdi).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6653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 smtClean="0"/>
              <a:t>Daži citāti no audzēkņu viedokļiem:</a:t>
            </a:r>
          </a:p>
          <a:p>
            <a:pPr marL="0" indent="0">
              <a:buNone/>
            </a:pPr>
            <a:endParaRPr lang="lv-LV" b="1" dirty="0" smtClean="0"/>
          </a:p>
          <a:p>
            <a:pPr marL="0" indent="0">
              <a:buNone/>
            </a:pPr>
            <a:r>
              <a:rPr lang="lv-LV" dirty="0" smtClean="0"/>
              <a:t>«Pret sievietēm prasības ir augstākas arī ikdienas dzīvē.» (Sandis)</a:t>
            </a:r>
          </a:p>
          <a:p>
            <a:pPr marL="0" indent="0">
              <a:buNone/>
            </a:pPr>
            <a:r>
              <a:rPr lang="lv-LV" dirty="0" smtClean="0"/>
              <a:t>«Galvenais politikā ir tēlot, ka strādā un ka kaut ko saproti.» (Jānis)</a:t>
            </a:r>
          </a:p>
          <a:p>
            <a:pPr marL="0" indent="0">
              <a:buNone/>
            </a:pPr>
            <a:r>
              <a:rPr lang="lv-LV" dirty="0" smtClean="0"/>
              <a:t>«Es nekritizēju sievietes, bet vīrietis ir piemērotāks</a:t>
            </a:r>
          </a:p>
          <a:p>
            <a:pPr marL="0" indent="0">
              <a:buNone/>
            </a:pPr>
            <a:r>
              <a:rPr lang="lv-LV" dirty="0" smtClean="0"/>
              <a:t>politiķa karjerai.» (Ričards Indriķis)</a:t>
            </a:r>
          </a:p>
          <a:p>
            <a:pPr marL="0" indent="0">
              <a:buNone/>
            </a:pPr>
            <a:r>
              <a:rPr lang="lv-LV" dirty="0" smtClean="0"/>
              <a:t>«Reizēm arī dzīvē ir redzams, ka sieviete var vairāk izdarīt nekā vīrietis.» (Ēriks)</a:t>
            </a:r>
          </a:p>
          <a:p>
            <a:pPr marL="0" indent="0">
              <a:buNone/>
            </a:pPr>
            <a:r>
              <a:rPr lang="lv-LV" dirty="0" smtClean="0"/>
              <a:t>«Cilvēki sievietēm uzticas daudz vairāk.» (Ģirts)</a:t>
            </a:r>
          </a:p>
          <a:p>
            <a:pPr marL="0" indent="0">
              <a:buNone/>
            </a:pPr>
            <a:r>
              <a:rPr lang="lv-LV" dirty="0" smtClean="0"/>
              <a:t>«Mūsdienu politika ir ļoti «prasta», tāpēc gudrajām sievietēm tur nav vietas.» (Andris)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tx1"/>
                </a:solidFill>
              </a:rPr>
              <a:t>Paldies par uzmanību!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44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/>
          <a:lstStyle/>
          <a:p>
            <a:pPr algn="ctr"/>
            <a:r>
              <a:rPr lang="lv-LV" b="1" dirty="0" smtClean="0">
                <a:solidFill>
                  <a:schemeClr val="tx1"/>
                </a:solidFill>
              </a:rPr>
              <a:t>Latviešu dzejniece </a:t>
            </a:r>
            <a:br>
              <a:rPr lang="lv-LV" b="1" dirty="0" smtClean="0">
                <a:solidFill>
                  <a:schemeClr val="tx1"/>
                </a:solidFill>
              </a:rPr>
            </a:br>
            <a:r>
              <a:rPr lang="lv-LV" b="1" dirty="0" smtClean="0">
                <a:solidFill>
                  <a:schemeClr val="tx1"/>
                </a:solidFill>
              </a:rPr>
              <a:t>Aspazija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sz="2800" dirty="0" smtClean="0"/>
          </a:p>
          <a:p>
            <a:pPr marL="0" indent="0">
              <a:buNone/>
            </a:pPr>
            <a:endParaRPr lang="lv-LV" sz="2800" dirty="0" smtClean="0"/>
          </a:p>
          <a:p>
            <a:pPr marL="0" indent="0">
              <a:buNone/>
            </a:pPr>
            <a:r>
              <a:rPr lang="lv-LV" sz="2800" dirty="0" smtClean="0"/>
              <a:t>«Kas dzīve, ja ne kustība, ne darbs?</a:t>
            </a:r>
          </a:p>
          <a:p>
            <a:pPr marL="0" indent="0">
              <a:buNone/>
            </a:pPr>
            <a:r>
              <a:rPr lang="lv-LV" sz="2800" dirty="0"/>
              <a:t> </a:t>
            </a:r>
            <a:r>
              <a:rPr lang="lv-LV" sz="2800" dirty="0" smtClean="0"/>
              <a:t>Tā kustība, kas ārpus, pār par sevi</a:t>
            </a:r>
          </a:p>
          <a:p>
            <a:pPr marL="0" indent="0">
              <a:buNone/>
            </a:pPr>
            <a:r>
              <a:rPr lang="lv-LV" sz="2800" dirty="0"/>
              <a:t> </a:t>
            </a:r>
            <a:r>
              <a:rPr lang="lv-LV" sz="2800" dirty="0" smtClean="0"/>
              <a:t>Grib veidot, radīt, darīt iespaidu</a:t>
            </a:r>
          </a:p>
          <a:p>
            <a:pPr marL="0" indent="0">
              <a:buNone/>
            </a:pPr>
            <a:r>
              <a:rPr lang="lv-LV" sz="2800" dirty="0"/>
              <a:t> </a:t>
            </a:r>
            <a:r>
              <a:rPr lang="lv-LV" sz="2800" dirty="0" smtClean="0"/>
              <a:t>Uz citiem, savu spēku izplešot.»</a:t>
            </a:r>
          </a:p>
          <a:p>
            <a:pPr marL="0" indent="0">
              <a:buNone/>
            </a:pPr>
            <a:r>
              <a:rPr lang="lv-LV" sz="2800" dirty="0"/>
              <a:t>	</a:t>
            </a:r>
            <a:r>
              <a:rPr lang="lv-LV" sz="2800" dirty="0" smtClean="0"/>
              <a:t>			(Aspazija. </a:t>
            </a:r>
            <a:r>
              <a:rPr lang="lv-LV" sz="2800" i="1" dirty="0" smtClean="0"/>
              <a:t>Aspazija</a:t>
            </a:r>
            <a:r>
              <a:rPr lang="lv-LV" sz="2800" dirty="0" smtClean="0"/>
              <a:t>)</a:t>
            </a:r>
          </a:p>
          <a:p>
            <a:pPr marL="0" indent="0">
              <a:buNone/>
            </a:pPr>
            <a:r>
              <a:rPr lang="lv-LV" dirty="0"/>
              <a:t> </a:t>
            </a:r>
            <a:endParaRPr lang="lv-LV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C:\Users\User\Downloads\Aspazija-LABR-StrautnieceA-07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26" y="928670"/>
            <a:ext cx="1641781" cy="21602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1452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496944" cy="1143000"/>
          </a:xfrm>
        </p:spPr>
        <p:txBody>
          <a:bodyPr>
            <a:normAutofit/>
          </a:bodyPr>
          <a:lstStyle/>
          <a:p>
            <a:pPr algn="ctr"/>
            <a:r>
              <a:rPr lang="lv-LV" dirty="0" smtClean="0">
                <a:solidFill>
                  <a:schemeClr val="tx1"/>
                </a:solidFill>
              </a:rPr>
              <a:t>Ievērojamākās mūsdienu politiķes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zinas.nra.lv/_mm/photos/2014-11/540px/100525_29d056d3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571612"/>
            <a:ext cx="5256584" cy="4970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6168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.pilseta24.lv/upload/news/2010-10-03/original/128610134188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642918"/>
            <a:ext cx="7029187" cy="52718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6046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europarl.europa.eu/resources/library/images/20130627PHT14440/20130627PHT14440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571480"/>
            <a:ext cx="6971704" cy="556160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balticfeatures.files.wordpress.com/2009/11/vv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18" y="714356"/>
            <a:ext cx="4757770" cy="55721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488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g4.delphi.lv/images/pix/520x315/EY4eSMDQaaw/file39308423_62743d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1643050"/>
            <a:ext cx="7547446" cy="45720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Cristinakirchnermensaje2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348" y="357166"/>
            <a:ext cx="4169140" cy="55416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1230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ownloads\Dilma_Rousseff_-_foto_oficial_2011-01-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480" y="357166"/>
            <a:ext cx="4200563" cy="63017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918</TotalTime>
  <Words>238</Words>
  <Application>Microsoft Office PowerPoint</Application>
  <PresentationFormat>Slaidrāde ekrānā (4:3)</PresentationFormat>
  <Paragraphs>47</Paragraphs>
  <Slides>17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17</vt:i4>
      </vt:variant>
    </vt:vector>
  </HeadingPairs>
  <TitlesOfParts>
    <vt:vector size="18" baseType="lpstr">
      <vt:lpstr>Oriel</vt:lpstr>
      <vt:lpstr>Sievietes loma mūsdienu politikā un Aspazijas lugā “Aspazija”</vt:lpstr>
      <vt:lpstr>Latviešu dzejniece  Aspazija</vt:lpstr>
      <vt:lpstr>Ievērojamākās mūsdienu politiķes</vt:lpstr>
      <vt:lpstr>Slaids 4</vt:lpstr>
      <vt:lpstr>Slaids 5</vt:lpstr>
      <vt:lpstr>Slaids 6</vt:lpstr>
      <vt:lpstr>Slaids 7</vt:lpstr>
      <vt:lpstr>Slaids 8</vt:lpstr>
      <vt:lpstr>Slaids 9</vt:lpstr>
      <vt:lpstr>Slaids 10</vt:lpstr>
      <vt:lpstr>Atēnu valstsvīra Perikla dzīvesbiedre Aspazija</vt:lpstr>
      <vt:lpstr>Slaids 12</vt:lpstr>
      <vt:lpstr>Slaids 13</vt:lpstr>
      <vt:lpstr>Slaids 14</vt:lpstr>
      <vt:lpstr>Mājas darbs.</vt:lpstr>
      <vt:lpstr>Slaids 16</vt:lpstr>
      <vt:lpstr>Paldies par uzmanību!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Zanda</cp:lastModifiedBy>
  <cp:revision>159</cp:revision>
  <cp:lastPrinted>2015-04-13T21:11:57Z</cp:lastPrinted>
  <dcterms:created xsi:type="dcterms:W3CDTF">2015-04-06T17:45:59Z</dcterms:created>
  <dcterms:modified xsi:type="dcterms:W3CDTF">2016-07-21T09:49:06Z</dcterms:modified>
</cp:coreProperties>
</file>