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9"/>
  </p:notesMasterIdLst>
  <p:sldIdLst>
    <p:sldId id="256" r:id="rId2"/>
    <p:sldId id="257" r:id="rId3"/>
    <p:sldId id="260" r:id="rId4"/>
    <p:sldId id="263" r:id="rId5"/>
    <p:sldId id="264" r:id="rId6"/>
    <p:sldId id="266" r:id="rId7"/>
    <p:sldId id="265" r:id="rId8"/>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D1106-2CC4-43FD-9805-368E716CE387}" type="datetimeFigureOut">
              <a:rPr lang="lv-LV" smtClean="0"/>
              <a:t>16.02.2017</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1E9EE6-89F0-41F5-8082-5B6F00203EC2}" type="slidenum">
              <a:rPr lang="lv-LV" smtClean="0"/>
              <a:t>‹#›</a:t>
            </a:fld>
            <a:endParaRPr lang="lv-LV"/>
          </a:p>
        </p:txBody>
      </p:sp>
    </p:spTree>
    <p:extLst>
      <p:ext uri="{BB962C8B-B14F-4D97-AF65-F5344CB8AC3E}">
        <p14:creationId xmlns:p14="http://schemas.microsoft.com/office/powerpoint/2010/main" val="302084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F1E9EE6-89F0-41F5-8082-5B6F00203EC2}" type="slidenum">
              <a:rPr lang="lv-LV" smtClean="0"/>
              <a:t>5</a:t>
            </a:fld>
            <a:endParaRPr lang="lv-LV"/>
          </a:p>
        </p:txBody>
      </p:sp>
    </p:spTree>
    <p:extLst>
      <p:ext uri="{BB962C8B-B14F-4D97-AF65-F5344CB8AC3E}">
        <p14:creationId xmlns:p14="http://schemas.microsoft.com/office/powerpoint/2010/main" val="419926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BF1E9EE6-89F0-41F5-8082-5B6F00203EC2}" type="slidenum">
              <a:rPr lang="lv-LV" smtClean="0"/>
              <a:t>6</a:t>
            </a:fld>
            <a:endParaRPr lang="lv-LV"/>
          </a:p>
        </p:txBody>
      </p:sp>
    </p:spTree>
    <p:extLst>
      <p:ext uri="{BB962C8B-B14F-4D97-AF65-F5344CB8AC3E}">
        <p14:creationId xmlns:p14="http://schemas.microsoft.com/office/powerpoint/2010/main" val="292670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4085158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697324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05594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3257199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0318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2363048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002501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1319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3239638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49C902-106B-4127-8225-99764EB6377B}" type="datetimeFigureOut">
              <a:rPr lang="lv-LV" smtClean="0"/>
              <a:t>16.02.2017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154993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49C902-106B-4127-8225-99764EB6377B}" type="datetimeFigureOut">
              <a:rPr lang="lv-LV" smtClean="0"/>
              <a:t>16.02.2017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742640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49C902-106B-4127-8225-99764EB6377B}" type="datetimeFigureOut">
              <a:rPr lang="lv-LV" smtClean="0"/>
              <a:t>16.02.2017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323946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49C902-106B-4127-8225-99764EB6377B}" type="datetimeFigureOut">
              <a:rPr lang="lv-LV" smtClean="0"/>
              <a:t>16.02.2017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336178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49C902-106B-4127-8225-99764EB6377B}" type="datetimeFigureOut">
              <a:rPr lang="lv-LV" smtClean="0"/>
              <a:t>16.02.2017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136142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49C902-106B-4127-8225-99764EB6377B}" type="datetimeFigureOut">
              <a:rPr lang="lv-LV" smtClean="0"/>
              <a:t>16.02.2017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2887438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49C902-106B-4127-8225-99764EB6377B}" type="datetimeFigureOut">
              <a:rPr lang="lv-LV" smtClean="0"/>
              <a:t>16.02.2017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4F407F2-91FC-4BD8-A381-A7BD3F396F0F}" type="slidenum">
              <a:rPr lang="lv-LV" smtClean="0"/>
              <a:t>‹#›</a:t>
            </a:fld>
            <a:endParaRPr lang="lv-LV"/>
          </a:p>
        </p:txBody>
      </p:sp>
    </p:spTree>
    <p:extLst>
      <p:ext uri="{BB962C8B-B14F-4D97-AF65-F5344CB8AC3E}">
        <p14:creationId xmlns:p14="http://schemas.microsoft.com/office/powerpoint/2010/main" val="3654861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49C902-106B-4127-8225-99764EB6377B}" type="datetimeFigureOut">
              <a:rPr lang="lv-LV" smtClean="0"/>
              <a:t>16.02.2017</a:t>
            </a:fld>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F407F2-91FC-4BD8-A381-A7BD3F396F0F}" type="slidenum">
              <a:rPr lang="lv-LV" smtClean="0"/>
              <a:t>‹#›</a:t>
            </a:fld>
            <a:endParaRPr lang="lv-LV"/>
          </a:p>
        </p:txBody>
      </p:sp>
    </p:spTree>
    <p:extLst>
      <p:ext uri="{BB962C8B-B14F-4D97-AF65-F5344CB8AC3E}">
        <p14:creationId xmlns:p14="http://schemas.microsoft.com/office/powerpoint/2010/main" val="164052509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388" y="3903260"/>
            <a:ext cx="7194758" cy="957831"/>
          </a:xfrm>
        </p:spPr>
        <p:txBody>
          <a:bodyPr/>
          <a:lstStyle/>
          <a:p>
            <a:pPr algn="ctr"/>
            <a:r>
              <a:rPr lang="lv-LV" sz="7200" dirty="0" smtClean="0"/>
              <a:t>Augļu iedalījums</a:t>
            </a:r>
            <a:endParaRPr lang="lv-LV" sz="7200" dirty="0"/>
          </a:p>
        </p:txBody>
      </p:sp>
      <p:sp>
        <p:nvSpPr>
          <p:cNvPr id="3" name="TextBox 2"/>
          <p:cNvSpPr txBox="1"/>
          <p:nvPr/>
        </p:nvSpPr>
        <p:spPr>
          <a:xfrm>
            <a:off x="1678675" y="696036"/>
            <a:ext cx="3357349" cy="1200329"/>
          </a:xfrm>
          <a:prstGeom prst="rect">
            <a:avLst/>
          </a:prstGeom>
          <a:noFill/>
        </p:spPr>
        <p:txBody>
          <a:bodyPr wrap="square" rtlCol="0">
            <a:spAutoFit/>
          </a:bodyPr>
          <a:lstStyle/>
          <a:p>
            <a:pPr algn="r"/>
            <a:r>
              <a:rPr lang="lv-LV" b="1" dirty="0">
                <a:solidFill>
                  <a:schemeClr val="accent1">
                    <a:lumMod val="60000"/>
                    <a:lumOff val="40000"/>
                  </a:schemeClr>
                </a:solidFill>
              </a:rPr>
              <a:t>Profesionālās izglītības kompetences centrs</a:t>
            </a:r>
          </a:p>
          <a:p>
            <a:pPr algn="r"/>
            <a:r>
              <a:rPr lang="lv-LV" b="1" dirty="0">
                <a:solidFill>
                  <a:schemeClr val="accent1">
                    <a:lumMod val="60000"/>
                    <a:lumOff val="40000"/>
                  </a:schemeClr>
                </a:solidFill>
              </a:rPr>
              <a:t>Kuldīgas Tehnoloģiju un tūrisma tehnikums</a:t>
            </a:r>
            <a:endParaRPr lang="lv-LV" b="1" dirty="0">
              <a:solidFill>
                <a:schemeClr val="accent1">
                  <a:lumMod val="60000"/>
                  <a:lumOff val="40000"/>
                </a:schemeClr>
              </a:solidFill>
            </a:endParaRPr>
          </a:p>
        </p:txBody>
      </p:sp>
      <p:sp>
        <p:nvSpPr>
          <p:cNvPr id="4" name="TextBox 3"/>
          <p:cNvSpPr txBox="1"/>
          <p:nvPr/>
        </p:nvSpPr>
        <p:spPr>
          <a:xfrm>
            <a:off x="6516976" y="1296200"/>
            <a:ext cx="2720340" cy="2031325"/>
          </a:xfrm>
          <a:prstGeom prst="rect">
            <a:avLst/>
          </a:prstGeom>
          <a:noFill/>
        </p:spPr>
        <p:txBody>
          <a:bodyPr wrap="square" rtlCol="0">
            <a:spAutoFit/>
          </a:bodyPr>
          <a:lstStyle/>
          <a:p>
            <a:r>
              <a:rPr lang="lv-LV" b="1" dirty="0">
                <a:solidFill>
                  <a:schemeClr val="accent1">
                    <a:lumMod val="60000"/>
                    <a:lumOff val="40000"/>
                  </a:schemeClr>
                </a:solidFill>
              </a:rPr>
              <a:t>Ēdināšanas pakalpojuma speciālists, konditors. Ēdināšanas pakalpojumi,</a:t>
            </a:r>
            <a:br>
              <a:rPr lang="lv-LV" b="1" dirty="0">
                <a:solidFill>
                  <a:schemeClr val="accent1">
                    <a:lumMod val="60000"/>
                    <a:lumOff val="40000"/>
                  </a:schemeClr>
                </a:solidFill>
              </a:rPr>
            </a:br>
            <a:r>
              <a:rPr lang="lv-LV" b="1" dirty="0">
                <a:solidFill>
                  <a:schemeClr val="accent1">
                    <a:lumMod val="60000"/>
                    <a:lumOff val="40000"/>
                  </a:schemeClr>
                </a:solidFill>
              </a:rPr>
              <a:t>Pārtikas produktu zinības </a:t>
            </a:r>
            <a:endParaRPr lang="lv-LV" b="1" dirty="0">
              <a:solidFill>
                <a:schemeClr val="accent1">
                  <a:lumMod val="60000"/>
                  <a:lumOff val="40000"/>
                </a:schemeClr>
              </a:solidFill>
            </a:endParaRPr>
          </a:p>
        </p:txBody>
      </p:sp>
      <p:sp>
        <p:nvSpPr>
          <p:cNvPr id="5" name="TextBox 4"/>
          <p:cNvSpPr txBox="1"/>
          <p:nvPr/>
        </p:nvSpPr>
        <p:spPr>
          <a:xfrm>
            <a:off x="10931856" y="6365838"/>
            <a:ext cx="1123666" cy="369332"/>
          </a:xfrm>
          <a:prstGeom prst="rect">
            <a:avLst/>
          </a:prstGeom>
          <a:noFill/>
        </p:spPr>
        <p:txBody>
          <a:bodyPr wrap="square" rtlCol="0">
            <a:spAutoFit/>
          </a:bodyPr>
          <a:lstStyle/>
          <a:p>
            <a:r>
              <a:rPr lang="lv-LV" dirty="0" smtClean="0">
                <a:solidFill>
                  <a:schemeClr val="accent2">
                    <a:lumMod val="60000"/>
                    <a:lumOff val="40000"/>
                  </a:schemeClr>
                </a:solidFill>
              </a:rPr>
              <a:t>I.Misāne</a:t>
            </a:r>
            <a:endParaRPr lang="lv-LV" dirty="0">
              <a:solidFill>
                <a:schemeClr val="accent2">
                  <a:lumMod val="60000"/>
                  <a:lumOff val="40000"/>
                </a:schemeClr>
              </a:solidFill>
            </a:endParaRPr>
          </a:p>
        </p:txBody>
      </p:sp>
    </p:spTree>
    <p:extLst>
      <p:ext uri="{BB962C8B-B14F-4D97-AF65-F5344CB8AC3E}">
        <p14:creationId xmlns:p14="http://schemas.microsoft.com/office/powerpoint/2010/main" val="19051595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164" y="282543"/>
            <a:ext cx="10515600" cy="844977"/>
          </a:xfrm>
        </p:spPr>
        <p:txBody>
          <a:bodyPr>
            <a:normAutofit/>
          </a:bodyPr>
          <a:lstStyle/>
          <a:p>
            <a:pPr algn="ctr"/>
            <a:r>
              <a:rPr lang="lv-LV" sz="4400" b="1" dirty="0" smtClean="0"/>
              <a:t>Sēkleņaugļi</a:t>
            </a:r>
            <a:endParaRPr lang="lv-LV" sz="4400" b="1" dirty="0"/>
          </a:p>
        </p:txBody>
      </p:sp>
      <p:sp>
        <p:nvSpPr>
          <p:cNvPr id="16" name="Rectangle 22"/>
          <p:cNvSpPr>
            <a:spLocks noChangeArrowheads="1"/>
          </p:cNvSpPr>
          <p:nvPr/>
        </p:nvSpPr>
        <p:spPr bwMode="auto">
          <a:xfrm>
            <a:off x="1069145" y="567345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lv-LV" altLang="lv-LV" sz="2400" b="1" i="1"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lv-LV" altLang="lv-LV" sz="2400" b="1" i="1"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lv-LV" altLang="lv-LV" sz="2400" b="1" i="1"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lv-LV" altLang="lv-LV" sz="1800" b="0" i="0" u="none" strike="noStrike" cap="none" normalizeH="0" baseline="0" smtClean="0">
              <a:ln>
                <a:noFill/>
              </a:ln>
              <a:solidFill>
                <a:schemeClr val="tx1"/>
              </a:solidFill>
              <a:effectLst/>
              <a:latin typeface="Arial" panose="020B0604020202020204" pitchFamily="34" charset="0"/>
            </a:endParaRPr>
          </a:p>
        </p:txBody>
      </p:sp>
      <p:sp>
        <p:nvSpPr>
          <p:cNvPr id="17" name="TextBox 16"/>
          <p:cNvSpPr txBox="1"/>
          <p:nvPr/>
        </p:nvSpPr>
        <p:spPr>
          <a:xfrm>
            <a:off x="1287509" y="868448"/>
            <a:ext cx="5026855" cy="646331"/>
          </a:xfrm>
          <a:prstGeom prst="rect">
            <a:avLst/>
          </a:prstGeom>
          <a:noFill/>
        </p:spPr>
        <p:txBody>
          <a:bodyPr wrap="square" rtlCol="0">
            <a:spAutoFit/>
          </a:bodyPr>
          <a:lstStyle/>
          <a:p>
            <a:r>
              <a:rPr lang="lv-LV" sz="3600" b="1" dirty="0" smtClean="0">
                <a:solidFill>
                  <a:schemeClr val="accent1"/>
                </a:solidFill>
              </a:rPr>
              <a:t>Āboli</a:t>
            </a:r>
            <a:endParaRPr lang="lv-LV" sz="3600" b="1" dirty="0">
              <a:solidFill>
                <a:schemeClr val="accent1"/>
              </a:solidFill>
            </a:endParaRPr>
          </a:p>
        </p:txBody>
      </p:sp>
      <p:pic>
        <p:nvPicPr>
          <p:cNvPr id="18" name="Picture 17"/>
          <p:cNvPicPr>
            <a:picLocks noChangeAspect="1"/>
          </p:cNvPicPr>
          <p:nvPr/>
        </p:nvPicPr>
        <p:blipFill>
          <a:blip r:embed="rId2"/>
          <a:stretch>
            <a:fillRect/>
          </a:stretch>
        </p:blipFill>
        <p:spPr>
          <a:xfrm>
            <a:off x="5050506" y="1303670"/>
            <a:ext cx="3944950" cy="2373054"/>
          </a:xfrm>
          <a:prstGeom prst="rect">
            <a:avLst/>
          </a:prstGeom>
          <a:ln>
            <a:noFill/>
          </a:ln>
          <a:effectLst>
            <a:softEdge rad="112500"/>
          </a:effectLst>
        </p:spPr>
      </p:pic>
      <p:sp>
        <p:nvSpPr>
          <p:cNvPr id="3" name="Rectangle 2"/>
          <p:cNvSpPr/>
          <p:nvPr/>
        </p:nvSpPr>
        <p:spPr>
          <a:xfrm>
            <a:off x="896664" y="1460065"/>
            <a:ext cx="9761100" cy="5262979"/>
          </a:xfrm>
          <a:prstGeom prst="rect">
            <a:avLst/>
          </a:prstGeom>
        </p:spPr>
        <p:txBody>
          <a:bodyPr wrap="square">
            <a:spAutoFit/>
          </a:bodyPr>
          <a:lstStyle/>
          <a:p>
            <a:pPr lvl="0" eaLnBrk="0" fontAlgn="base" hangingPunct="0">
              <a:spcBef>
                <a:spcPct val="0"/>
              </a:spcBef>
              <a:spcAft>
                <a:spcPct val="0"/>
              </a:spcAft>
            </a:pPr>
            <a:r>
              <a:rPr lang="lv-LV" altLang="lv-LV" sz="1600" dirty="0">
                <a:latin typeface="Arial" panose="020B0604020202020204" pitchFamily="34" charset="0"/>
                <a:ea typeface="Calibri" panose="020F0502020204030204" pitchFamily="34" charset="0"/>
                <a:cs typeface="Times New Roman" panose="02020603050405020304" pitchFamily="18" charset="0"/>
              </a:rPr>
              <a:t>Āboli ir visizplatītākie sēkleņaugļi</a:t>
            </a: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a:t>
            </a:r>
          </a:p>
          <a:p>
            <a:pPr lvl="0" eaLnBrk="0" fontAlgn="base" hangingPunct="0">
              <a:spcBef>
                <a:spcPct val="0"/>
              </a:spcBef>
              <a:spcAft>
                <a:spcPct val="0"/>
              </a:spcAft>
            </a:pP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Akarībā </a:t>
            </a:r>
            <a:r>
              <a:rPr lang="lv-LV" altLang="lv-LV" sz="1600" dirty="0">
                <a:latin typeface="Arial" panose="020B0604020202020204" pitchFamily="34" charset="0"/>
                <a:ea typeface="Calibri" panose="020F0502020204030204" pitchFamily="34" charset="0"/>
                <a:cs typeface="Times New Roman" panose="02020603050405020304" pitchFamily="18" charset="0"/>
              </a:rPr>
              <a:t>no šķirnes āboli atšķiras pēc:</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formas;</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krāsas;</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lieluma;</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virsmas rakstura (gludi vai rievoti);</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miziņas biezuma;</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garšas;</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mīkstuma konsistences.</a:t>
            </a:r>
          </a:p>
          <a:p>
            <a:pPr lvl="0" eaLnBrk="0" fontAlgn="base" hangingPunct="0">
              <a:spcBef>
                <a:spcPct val="0"/>
              </a:spcBef>
              <a:spcAft>
                <a:spcPct val="0"/>
              </a:spcAft>
            </a:pPr>
            <a:endParaRPr lang="lv-LV" altLang="lv-LV" sz="1600" dirty="0" smtClean="0">
              <a:latin typeface="Arial" panose="020B060402020202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Augšanas </a:t>
            </a:r>
            <a:r>
              <a:rPr lang="lv-LV" altLang="lv-LV" sz="1600" dirty="0">
                <a:latin typeface="Arial" panose="020B0604020202020204" pitchFamily="34" charset="0"/>
                <a:ea typeface="Calibri" panose="020F0502020204030204" pitchFamily="34" charset="0"/>
                <a:cs typeface="Times New Roman" panose="02020603050405020304" pitchFamily="18" charset="0"/>
              </a:rPr>
              <a:t>un nogatavošanās laiks ir dažāds un tos ievāc šādās gatavības pakāpēs:</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ir šķirnei raksturīgs izskats, bet ciets mīkstums,</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Ir nobrieduša augļa garša, mīksta, sulīga konsistence, tie ir saldi un aromātiski.</a:t>
            </a:r>
          </a:p>
          <a:p>
            <a:pPr lvl="0" eaLnBrk="0" fontAlgn="base" hangingPunct="0">
              <a:spcBef>
                <a:spcPct val="0"/>
              </a:spcBef>
              <a:spcAft>
                <a:spcPct val="0"/>
              </a:spcAft>
            </a:pPr>
            <a:r>
              <a:rPr lang="lv-LV" altLang="lv-LV" sz="1600" dirty="0">
                <a:latin typeface="Arial" panose="020B0604020202020204" pitchFamily="34" charset="0"/>
                <a:ea typeface="Calibri" panose="020F0502020204030204" pitchFamily="34" charset="0"/>
                <a:cs typeface="Times New Roman" panose="02020603050405020304" pitchFamily="18" charset="0"/>
              </a:rPr>
              <a:t> </a:t>
            </a:r>
            <a:endParaRPr lang="lv-LV" altLang="lv-LV" sz="1600" dirty="0" smtClean="0">
              <a:latin typeface="Arial" panose="020B060402020202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Atkarībā </a:t>
            </a:r>
            <a:r>
              <a:rPr lang="lv-LV" altLang="lv-LV" sz="1600" dirty="0">
                <a:latin typeface="Arial" panose="020B0604020202020204" pitchFamily="34" charset="0"/>
                <a:ea typeface="Calibri" panose="020F0502020204030204" pitchFamily="34" charset="0"/>
                <a:cs typeface="Times New Roman" panose="02020603050405020304" pitchFamily="18" charset="0"/>
              </a:rPr>
              <a:t>no škirnes un to īpašībām, ābolus izmanto </a:t>
            </a: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dažādi</a:t>
            </a:r>
            <a:r>
              <a:rPr lang="lv-LV" altLang="lv-LV" sz="1600" dirty="0">
                <a:latin typeface="Arial" panose="020B0604020202020204" pitchFamily="34" charset="0"/>
                <a:ea typeface="Calibri" panose="020F0502020204030204" pitchFamily="34" charset="0"/>
                <a:cs typeface="Times New Roman" panose="02020603050405020304" pitchFamily="18" charset="0"/>
              </a:rPr>
              <a:t>:</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iegūst </a:t>
            </a:r>
            <a:r>
              <a:rPr lang="lv-LV" altLang="lv-LV" sz="1600" dirty="0">
                <a:latin typeface="Arial" panose="020B0604020202020204" pitchFamily="34" charset="0"/>
                <a:ea typeface="Calibri" panose="020F0502020204030204" pitchFamily="34" charset="0"/>
                <a:cs typeface="Times New Roman" panose="02020603050405020304" pitchFamily="18" charset="0"/>
              </a:rPr>
              <a:t>sulu,</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gatavo ievārījumus, džemus,</a:t>
            </a:r>
          </a:p>
          <a:p>
            <a:pPr marL="285750" lvl="0" indent="-285750" eaLnBrk="0" fontAlgn="base" hangingPunct="0">
              <a:spcBef>
                <a:spcPct val="0"/>
              </a:spcBef>
              <a:spcAft>
                <a:spcPct val="0"/>
              </a:spcAft>
              <a:buClr>
                <a:schemeClr val="accent1"/>
              </a:buClr>
              <a:buFont typeface="Wingdings" panose="05000000000000000000" pitchFamily="2" charset="2"/>
              <a:buChar char="Ø"/>
            </a:pPr>
            <a:r>
              <a:rPr lang="lv-LV" altLang="lv-LV" sz="1600" dirty="0">
                <a:latin typeface="Arial" panose="020B0604020202020204" pitchFamily="34" charset="0"/>
                <a:ea typeface="Calibri" panose="020F0502020204030204" pitchFamily="34" charset="0"/>
                <a:cs typeface="Times New Roman" panose="02020603050405020304" pitchFamily="18" charset="0"/>
              </a:rPr>
              <a:t>kompotus un marmelādi.</a:t>
            </a:r>
          </a:p>
          <a:p>
            <a:pPr lvl="0" eaLnBrk="0" fontAlgn="base" hangingPunct="0">
              <a:spcBef>
                <a:spcPct val="0"/>
              </a:spcBef>
              <a:spcAft>
                <a:spcPct val="0"/>
              </a:spcAft>
            </a:pPr>
            <a:endParaRPr lang="lv-LV" altLang="lv-LV" sz="1600" dirty="0" smtClean="0">
              <a:latin typeface="Arial" panose="020B0604020202020204" pitchFamily="34" charset="0"/>
              <a:ea typeface="Calibri" panose="020F0502020204030204" pitchFamily="34" charset="0"/>
              <a:cs typeface="Times New Roman" panose="02020603050405020304" pitchFamily="18" charset="0"/>
            </a:endParaRPr>
          </a:p>
          <a:p>
            <a:pPr lvl="0" eaLnBrk="0" fontAlgn="base" hangingPunct="0">
              <a:spcBef>
                <a:spcPct val="0"/>
              </a:spcBef>
              <a:spcAft>
                <a:spcPct val="0"/>
              </a:spcAft>
            </a:pP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Skābo </a:t>
            </a:r>
            <a:r>
              <a:rPr lang="lv-LV" altLang="lv-LV" sz="1600" dirty="0">
                <a:latin typeface="Arial" panose="020B0604020202020204" pitchFamily="34" charset="0"/>
                <a:ea typeface="Calibri" panose="020F0502020204030204" pitchFamily="34" charset="0"/>
                <a:cs typeface="Times New Roman" panose="02020603050405020304" pitchFamily="18" charset="0"/>
              </a:rPr>
              <a:t>šķirņu ābolus kaltē, saldskābos izmanto saldo ēdienu gatavošanai un marinēšanai, bet </a:t>
            </a:r>
            <a:r>
              <a:rPr lang="lv-LV" altLang="lv-LV" sz="1600" dirty="0" smtClean="0">
                <a:latin typeface="Arial" panose="020B0604020202020204" pitchFamily="34" charset="0"/>
                <a:ea typeface="Calibri" panose="020F0502020204030204" pitchFamily="34" charset="0"/>
                <a:cs typeface="Times New Roman" panose="02020603050405020304" pitchFamily="18" charset="0"/>
              </a:rPr>
              <a:t>saldos -desertu </a:t>
            </a:r>
            <a:r>
              <a:rPr lang="lv-LV" altLang="lv-LV" sz="1600" dirty="0">
                <a:latin typeface="Arial" panose="020B0604020202020204" pitchFamily="34" charset="0"/>
                <a:ea typeface="Calibri" panose="020F0502020204030204" pitchFamily="34" charset="0"/>
                <a:cs typeface="Times New Roman" panose="02020603050405020304" pitchFamily="18" charset="0"/>
              </a:rPr>
              <a:t>pagatavošanai.</a:t>
            </a:r>
          </a:p>
        </p:txBody>
      </p:sp>
    </p:spTree>
    <p:extLst>
      <p:ext uri="{BB962C8B-B14F-4D97-AF65-F5344CB8AC3E}">
        <p14:creationId xmlns:p14="http://schemas.microsoft.com/office/powerpoint/2010/main" val="618863118"/>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8511"/>
            <a:ext cx="10515600" cy="876821"/>
          </a:xfrm>
        </p:spPr>
        <p:txBody>
          <a:bodyPr>
            <a:normAutofit/>
          </a:bodyPr>
          <a:lstStyle/>
          <a:p>
            <a:pPr algn="ctr"/>
            <a:r>
              <a:rPr lang="lv-LV" sz="4400" b="1" dirty="0" smtClean="0"/>
              <a:t>Kauleņaugļi</a:t>
            </a:r>
            <a:endParaRPr lang="lv-LV" sz="4400" b="1" dirty="0"/>
          </a:p>
        </p:txBody>
      </p:sp>
      <p:sp>
        <p:nvSpPr>
          <p:cNvPr id="4" name="TextBox 3"/>
          <p:cNvSpPr txBox="1"/>
          <p:nvPr/>
        </p:nvSpPr>
        <p:spPr>
          <a:xfrm>
            <a:off x="1233984" y="1290471"/>
            <a:ext cx="4312692" cy="646331"/>
          </a:xfrm>
          <a:prstGeom prst="rect">
            <a:avLst/>
          </a:prstGeom>
          <a:noFill/>
        </p:spPr>
        <p:txBody>
          <a:bodyPr wrap="square" rtlCol="0">
            <a:spAutoFit/>
          </a:bodyPr>
          <a:lstStyle/>
          <a:p>
            <a:r>
              <a:rPr lang="lv-LV" sz="3600" b="1" dirty="0" smtClean="0">
                <a:solidFill>
                  <a:schemeClr val="accent1"/>
                </a:solidFill>
              </a:rPr>
              <a:t>Ķirši</a:t>
            </a:r>
            <a:endParaRPr lang="lv-LV" sz="3600" b="1" dirty="0">
              <a:solidFill>
                <a:schemeClr val="accent1"/>
              </a:solidFill>
            </a:endParaRPr>
          </a:p>
        </p:txBody>
      </p:sp>
      <p:sp>
        <p:nvSpPr>
          <p:cNvPr id="7" name="Rectangle 6"/>
          <p:cNvSpPr/>
          <p:nvPr/>
        </p:nvSpPr>
        <p:spPr>
          <a:xfrm>
            <a:off x="865494" y="1644887"/>
            <a:ext cx="6449705" cy="4093172"/>
          </a:xfrm>
          <a:prstGeom prst="rect">
            <a:avLst/>
          </a:prstGeom>
        </p:spPr>
        <p:txBody>
          <a:bodyPr wrap="square">
            <a:spAutoFit/>
          </a:bodyPr>
          <a:lstStyle/>
          <a:p>
            <a:pPr>
              <a:lnSpc>
                <a:spcPct val="115000"/>
              </a:lnSpc>
              <a:spcAft>
                <a:spcPts val="1000"/>
              </a:spcAft>
            </a:pPr>
            <a:endParaRPr lang="lv-LV" sz="1100" dirty="0">
              <a:latin typeface="Calibri" panose="020F0502020204030204" pitchFamily="34" charset="0"/>
              <a:ea typeface="Calibri" panose="020F0502020204030204" pitchFamily="34" charset="0"/>
              <a:cs typeface="Times New Roman" panose="02020603050405020304" pitchFamily="18" charset="0"/>
            </a:endParaRPr>
          </a:p>
          <a:p>
            <a:r>
              <a:rPr lang="lv-LV" sz="1700" dirty="0" smtClean="0">
                <a:latin typeface="Arial" panose="020B0604020202020204" pitchFamily="34" charset="0"/>
                <a:cs typeface="Arial" panose="020B0604020202020204" pitchFamily="34" charset="0"/>
              </a:rPr>
              <a:t>Ķiršos ir maz vitamīnu, toties daudz cukura un minerālvielu.</a:t>
            </a:r>
          </a:p>
          <a:p>
            <a:r>
              <a:rPr lang="lv-LV" sz="1700" dirty="0" smtClean="0">
                <a:latin typeface="Arial" panose="020B0604020202020204" pitchFamily="34" charset="0"/>
                <a:cs typeface="Arial" panose="020B0604020202020204" pitchFamily="34" charset="0"/>
              </a:rPr>
              <a:t>Ir skābo un saldo ķiršu šķirnes. </a:t>
            </a:r>
          </a:p>
          <a:p>
            <a:endParaRPr lang="lv-LV" sz="1700" dirty="0" smtClean="0">
              <a:latin typeface="Arial" panose="020B0604020202020204" pitchFamily="34" charset="0"/>
              <a:cs typeface="Arial" panose="020B0604020202020204" pitchFamily="34" charset="0"/>
            </a:endParaRPr>
          </a:p>
          <a:p>
            <a:r>
              <a:rPr lang="lv-LV" sz="1700" dirty="0" smtClean="0">
                <a:latin typeface="Arial" panose="020B0604020202020204" pitchFamily="34" charset="0"/>
                <a:cs typeface="Arial" panose="020B0604020202020204" pitchFamily="34" charset="0"/>
              </a:rPr>
              <a:t>Atkarībā no šķirnes ķiršiem ir dažāda:</a:t>
            </a:r>
          </a:p>
          <a:p>
            <a:pPr marL="285750" indent="-285750">
              <a:buClr>
                <a:schemeClr val="accent1"/>
              </a:buClr>
              <a:buFont typeface="Wingdings" panose="05000000000000000000" pitchFamily="2" charset="2"/>
              <a:buChar char="Ø"/>
            </a:pPr>
            <a:r>
              <a:rPr lang="lv-LV" sz="1700" dirty="0">
                <a:latin typeface="Arial" panose="020B0604020202020204" pitchFamily="34" charset="0"/>
                <a:cs typeface="Arial" panose="020B0604020202020204" pitchFamily="34" charset="0"/>
              </a:rPr>
              <a:t>f</a:t>
            </a:r>
            <a:r>
              <a:rPr lang="lv-LV" sz="1700" dirty="0" smtClean="0">
                <a:latin typeface="Arial" panose="020B0604020202020204" pitchFamily="34" charset="0"/>
                <a:cs typeface="Arial" panose="020B0604020202020204" pitchFamily="34" charset="0"/>
              </a:rPr>
              <a:t>orma,</a:t>
            </a:r>
          </a:p>
          <a:p>
            <a:pPr marL="285750" indent="-285750">
              <a:buClr>
                <a:schemeClr val="accent1"/>
              </a:buClr>
              <a:buFont typeface="Wingdings" panose="05000000000000000000" pitchFamily="2" charset="2"/>
              <a:buChar char="Ø"/>
            </a:pPr>
            <a:r>
              <a:rPr lang="lv-LV" sz="1700" dirty="0">
                <a:latin typeface="Arial" panose="020B0604020202020204" pitchFamily="34" charset="0"/>
                <a:cs typeface="Arial" panose="020B0604020202020204" pitchFamily="34" charset="0"/>
              </a:rPr>
              <a:t>k</a:t>
            </a:r>
            <a:r>
              <a:rPr lang="lv-LV" sz="1700" dirty="0" smtClean="0">
                <a:latin typeface="Arial" panose="020B0604020202020204" pitchFamily="34" charset="0"/>
                <a:cs typeface="Arial" panose="020B0604020202020204" pitchFamily="34" charset="0"/>
              </a:rPr>
              <a:t>rāsa,</a:t>
            </a:r>
          </a:p>
          <a:p>
            <a:pPr marL="285750" indent="-285750">
              <a:buClr>
                <a:schemeClr val="accent1"/>
              </a:buClr>
              <a:buFont typeface="Wingdings" panose="05000000000000000000" pitchFamily="2" charset="2"/>
              <a:buChar char="Ø"/>
            </a:pPr>
            <a:r>
              <a:rPr lang="lv-LV" sz="1700" dirty="0">
                <a:latin typeface="Arial" panose="020B0604020202020204" pitchFamily="34" charset="0"/>
                <a:cs typeface="Arial" panose="020B0604020202020204" pitchFamily="34" charset="0"/>
              </a:rPr>
              <a:t>l</a:t>
            </a:r>
            <a:r>
              <a:rPr lang="lv-LV" sz="1700" dirty="0" smtClean="0">
                <a:latin typeface="Arial" panose="020B0604020202020204" pitchFamily="34" charset="0"/>
                <a:cs typeface="Arial" panose="020B0604020202020204" pitchFamily="34" charset="0"/>
              </a:rPr>
              <a:t>ielums, jeb masa,</a:t>
            </a:r>
          </a:p>
          <a:p>
            <a:pPr marL="285750" indent="-285750">
              <a:buClr>
                <a:schemeClr val="accent1"/>
              </a:buClr>
              <a:buFont typeface="Wingdings" panose="05000000000000000000" pitchFamily="2" charset="2"/>
              <a:buChar char="Ø"/>
            </a:pPr>
            <a:r>
              <a:rPr lang="lv-LV" sz="1700" dirty="0">
                <a:latin typeface="Arial" panose="020B0604020202020204" pitchFamily="34" charset="0"/>
                <a:cs typeface="Arial" panose="020B0604020202020204" pitchFamily="34" charset="0"/>
              </a:rPr>
              <a:t>k</a:t>
            </a:r>
            <a:r>
              <a:rPr lang="lv-LV" sz="1700" dirty="0" smtClean="0">
                <a:latin typeface="Arial" panose="020B0604020202020204" pitchFamily="34" charset="0"/>
                <a:cs typeface="Arial" panose="020B0604020202020204" pitchFamily="34" charset="0"/>
              </a:rPr>
              <a:t>onsistence,</a:t>
            </a:r>
          </a:p>
          <a:p>
            <a:pPr marL="285750" indent="-285750">
              <a:buClr>
                <a:schemeClr val="accent1"/>
              </a:buClr>
              <a:buFont typeface="Wingdings" panose="05000000000000000000" pitchFamily="2" charset="2"/>
              <a:buChar char="Ø"/>
            </a:pPr>
            <a:r>
              <a:rPr lang="lv-LV" sz="1700" dirty="0">
                <a:latin typeface="Arial" panose="020B0604020202020204" pitchFamily="34" charset="0"/>
                <a:cs typeface="Arial" panose="020B0604020202020204" pitchFamily="34" charset="0"/>
              </a:rPr>
              <a:t>g</a:t>
            </a:r>
            <a:r>
              <a:rPr lang="lv-LV" sz="1700" dirty="0" smtClean="0">
                <a:latin typeface="Arial" panose="020B0604020202020204" pitchFamily="34" charset="0"/>
                <a:cs typeface="Arial" panose="020B0604020202020204" pitchFamily="34" charset="0"/>
              </a:rPr>
              <a:t>arša.</a:t>
            </a:r>
          </a:p>
          <a:p>
            <a:pPr>
              <a:buClr>
                <a:schemeClr val="accent1"/>
              </a:buClr>
            </a:pPr>
            <a:endParaRPr lang="lv-LV" sz="1700" dirty="0" smtClean="0">
              <a:latin typeface="Arial" panose="020B0604020202020204" pitchFamily="34" charset="0"/>
              <a:cs typeface="Arial" panose="020B0604020202020204" pitchFamily="34" charset="0"/>
            </a:endParaRPr>
          </a:p>
          <a:p>
            <a:pPr>
              <a:buClr>
                <a:schemeClr val="accent1"/>
              </a:buClr>
            </a:pPr>
            <a:r>
              <a:rPr lang="lv-LV" sz="1700" dirty="0" smtClean="0">
                <a:latin typeface="Arial" panose="020B0604020202020204" pitchFamily="34" charset="0"/>
                <a:cs typeface="Arial" panose="020B0604020202020204" pitchFamily="34" charset="0"/>
              </a:rPr>
              <a:t>Kvalitatīvus ķiršus, kas novākti kopā ar kātiņu, telpas temperatūrā var uzglabāt līdz trīs dienām, bet 0 grādu temperatūrā- no 10 līdz 15 dienām.</a:t>
            </a:r>
          </a:p>
          <a:p>
            <a:pPr>
              <a:buClr>
                <a:schemeClr val="accent1"/>
              </a:buClr>
            </a:pPr>
            <a:endParaRPr lang="lv-LV" dirty="0">
              <a:latin typeface="Arial" panose="020B0604020202020204" pitchFamily="34" charset="0"/>
              <a:cs typeface="Arial" panose="020B0604020202020204" pitchFamily="34" charset="0"/>
            </a:endParaRPr>
          </a:p>
        </p:txBody>
      </p:sp>
      <p:pic>
        <p:nvPicPr>
          <p:cNvPr id="8" name="Picture 7"/>
          <p:cNvPicPr>
            <a:picLocks noChangeAspect="1"/>
          </p:cNvPicPr>
          <p:nvPr/>
        </p:nvPicPr>
        <p:blipFill rotWithShape="1">
          <a:blip r:embed="rId2"/>
          <a:srcRect l="23219" t="151" r="23127" b="-617"/>
          <a:stretch/>
        </p:blipFill>
        <p:spPr>
          <a:xfrm>
            <a:off x="6509982" y="2738274"/>
            <a:ext cx="2538482" cy="2376626"/>
          </a:xfrm>
          <a:prstGeom prst="rect">
            <a:avLst/>
          </a:prstGeom>
        </p:spPr>
      </p:pic>
    </p:spTree>
    <p:extLst>
      <p:ext uri="{BB962C8B-B14F-4D97-AF65-F5344CB8AC3E}">
        <p14:creationId xmlns:p14="http://schemas.microsoft.com/office/powerpoint/2010/main" val="3242744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34" y="1334116"/>
            <a:ext cx="10515600" cy="1325563"/>
          </a:xfrm>
        </p:spPr>
        <p:txBody>
          <a:bodyPr>
            <a:normAutofit/>
          </a:bodyPr>
          <a:lstStyle/>
          <a:p>
            <a:pPr algn="ctr"/>
            <a:r>
              <a:rPr lang="lv-LV" sz="4800" b="1" dirty="0" smtClean="0"/>
              <a:t>Eksotiskie augļi</a:t>
            </a:r>
            <a:endParaRPr lang="lv-LV" sz="4800" b="1" dirty="0"/>
          </a:p>
        </p:txBody>
      </p:sp>
      <p:sp>
        <p:nvSpPr>
          <p:cNvPr id="11" name="TextBox 10"/>
          <p:cNvSpPr txBox="1"/>
          <p:nvPr/>
        </p:nvSpPr>
        <p:spPr>
          <a:xfrm>
            <a:off x="1282890" y="3716178"/>
            <a:ext cx="1965277" cy="646331"/>
          </a:xfrm>
          <a:prstGeom prst="rect">
            <a:avLst/>
          </a:prstGeom>
          <a:noFill/>
        </p:spPr>
        <p:txBody>
          <a:bodyPr wrap="square" rtlCol="0">
            <a:spAutoFit/>
          </a:bodyPr>
          <a:lstStyle/>
          <a:p>
            <a:pPr algn="ctr"/>
            <a:r>
              <a:rPr lang="lv-LV" sz="3600" dirty="0" smtClean="0"/>
              <a:t>Tropu</a:t>
            </a:r>
            <a:endParaRPr lang="lv-LV" sz="3600" dirty="0"/>
          </a:p>
        </p:txBody>
      </p:sp>
      <p:sp>
        <p:nvSpPr>
          <p:cNvPr id="12" name="TextBox 11"/>
          <p:cNvSpPr txBox="1"/>
          <p:nvPr/>
        </p:nvSpPr>
        <p:spPr>
          <a:xfrm>
            <a:off x="6980261" y="3807822"/>
            <a:ext cx="2074459" cy="646331"/>
          </a:xfrm>
          <a:prstGeom prst="rect">
            <a:avLst/>
          </a:prstGeom>
          <a:noFill/>
        </p:spPr>
        <p:txBody>
          <a:bodyPr wrap="square" rtlCol="0">
            <a:spAutoFit/>
          </a:bodyPr>
          <a:lstStyle/>
          <a:p>
            <a:r>
              <a:rPr lang="lv-LV" sz="3600" dirty="0" smtClean="0"/>
              <a:t>Subtropu</a:t>
            </a:r>
            <a:endParaRPr lang="lv-LV" sz="3600" dirty="0"/>
          </a:p>
        </p:txBody>
      </p:sp>
      <p:cxnSp>
        <p:nvCxnSpPr>
          <p:cNvPr id="4" name="Straight Arrow Connector 3"/>
          <p:cNvCxnSpPr/>
          <p:nvPr/>
        </p:nvCxnSpPr>
        <p:spPr>
          <a:xfrm flipH="1">
            <a:off x="2456596" y="2659679"/>
            <a:ext cx="982639" cy="1056499"/>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980261" y="2659679"/>
            <a:ext cx="805219" cy="114814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95664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974" y="153148"/>
            <a:ext cx="10515600" cy="713048"/>
          </a:xfrm>
        </p:spPr>
        <p:txBody>
          <a:bodyPr>
            <a:noAutofit/>
          </a:bodyPr>
          <a:lstStyle/>
          <a:p>
            <a:pPr algn="ctr"/>
            <a:r>
              <a:rPr lang="lv-LV" sz="4400" b="1" dirty="0" smtClean="0"/>
              <a:t>Tropu augļi</a:t>
            </a:r>
            <a:endParaRPr lang="lv-LV" sz="4400" b="1" dirty="0"/>
          </a:p>
        </p:txBody>
      </p:sp>
      <p:sp>
        <p:nvSpPr>
          <p:cNvPr id="3" name="Content Placeholder 2"/>
          <p:cNvSpPr>
            <a:spLocks noGrp="1"/>
          </p:cNvSpPr>
          <p:nvPr>
            <p:ph idx="1"/>
          </p:nvPr>
        </p:nvSpPr>
        <p:spPr>
          <a:xfrm>
            <a:off x="639964" y="1210955"/>
            <a:ext cx="9432084" cy="5390570"/>
          </a:xfrm>
        </p:spPr>
        <p:txBody>
          <a:bodyPr>
            <a:noAutofit/>
          </a:bodyPr>
          <a:lstStyle/>
          <a:p>
            <a:pPr marL="0" indent="0">
              <a:buNone/>
            </a:pPr>
            <a:r>
              <a:rPr lang="lv-LV" sz="1600" dirty="0" smtClean="0">
                <a:latin typeface="Arial" panose="020B0604020202020204" pitchFamily="34" charset="0"/>
                <a:cs typeface="Arial" panose="020B0604020202020204" pitchFamily="34" charset="0"/>
              </a:rPr>
              <a:t>Banāns </a:t>
            </a:r>
            <a:r>
              <a:rPr lang="lv-LV" sz="1600" dirty="0">
                <a:latin typeface="Arial" panose="020B0604020202020204" pitchFamily="34" charset="0"/>
                <a:cs typeface="Arial" panose="020B0604020202020204" pitchFamily="34" charset="0"/>
              </a:rPr>
              <a:t>ir daudzgadīgs tropu lakstaugs. Banānu ģintī ir ap 70 sugu. Tie ir gan 60 cm zemi augi, gan 15 metrus augsti milzeņi. Lielākajiem augiem lapas ir līdz 4 metrus garas. Banāna augļi ir sakārtojušies ķekaros</a:t>
            </a:r>
            <a:r>
              <a:rPr lang="lv-LV" sz="1600" dirty="0" smtClean="0">
                <a:latin typeface="Arial" panose="020B0604020202020204" pitchFamily="34" charset="0"/>
                <a:cs typeface="Arial" panose="020B0604020202020204" pitchFamily="34" charset="0"/>
              </a:rPr>
              <a:t>.</a:t>
            </a:r>
          </a:p>
          <a:p>
            <a:pPr marL="0" indent="0">
              <a:buNone/>
            </a:pPr>
            <a:r>
              <a:rPr lang="lv-LV" sz="1600" dirty="0" smtClean="0">
                <a:latin typeface="Arial" panose="020B0604020202020204" pitchFamily="34" charset="0"/>
                <a:cs typeface="Arial" panose="020B0604020202020204" pitchFamily="34" charset="0"/>
              </a:rPr>
              <a:t>Uzturā </a:t>
            </a:r>
            <a:r>
              <a:rPr lang="lv-LV" sz="1600" dirty="0">
                <a:latin typeface="Arial" panose="020B0604020202020204" pitchFamily="34" charset="0"/>
                <a:cs typeface="Arial" panose="020B0604020202020204" pitchFamily="34" charset="0"/>
              </a:rPr>
              <a:t>lieto galvenokārt sugas, kas pieder pie dārza banānu </a:t>
            </a:r>
            <a:r>
              <a:rPr lang="lv-LV" sz="1600" dirty="0" smtClean="0">
                <a:latin typeface="Arial" panose="020B0604020202020204" pitchFamily="34" charset="0"/>
                <a:cs typeface="Arial" panose="020B0604020202020204" pitchFamily="34" charset="0"/>
              </a:rPr>
              <a:t>grupas.</a:t>
            </a:r>
            <a:endParaRPr lang="lv-LV" sz="1600" dirty="0">
              <a:latin typeface="Arial" panose="020B0604020202020204" pitchFamily="34" charset="0"/>
              <a:cs typeface="Arial" panose="020B0604020202020204" pitchFamily="34" charset="0"/>
            </a:endParaRPr>
          </a:p>
          <a:p>
            <a:pPr marL="0" indent="0">
              <a:buNone/>
            </a:pPr>
            <a:r>
              <a:rPr lang="lv-LV" sz="1600" dirty="0" smtClean="0">
                <a:latin typeface="Arial" panose="020B0604020202020204" pitchFamily="34" charset="0"/>
                <a:cs typeface="Arial" panose="020B0604020202020204" pitchFamily="34" charset="0"/>
              </a:rPr>
              <a:t>Banānu krāsas mēdz būt no zaļas līdz dzeltenīgai, kā arī sarkana krāsa</a:t>
            </a:r>
            <a:r>
              <a:rPr lang="lv-LV" sz="1600" dirty="0">
                <a:latin typeface="Arial" panose="020B0604020202020204" pitchFamily="34" charset="0"/>
                <a:cs typeface="Arial" panose="020B0604020202020204" pitchFamily="34" charset="0"/>
              </a:rPr>
              <a:t>. Banānu garša ir medaina. </a:t>
            </a:r>
          </a:p>
          <a:p>
            <a:pPr marL="0" indent="0">
              <a:buNone/>
            </a:pPr>
            <a:r>
              <a:rPr lang="lv-LV" sz="1600" dirty="0" smtClean="0">
                <a:latin typeface="Arial" panose="020B0604020202020204" pitchFamily="34" charset="0"/>
                <a:cs typeface="Arial" panose="020B0604020202020204" pitchFamily="34" charset="0"/>
              </a:rPr>
              <a:t> </a:t>
            </a:r>
            <a:r>
              <a:rPr lang="lv-LV" sz="1600" dirty="0">
                <a:latin typeface="Arial" panose="020B0604020202020204" pitchFamily="34" charset="0"/>
                <a:cs typeface="Arial" panose="020B0604020202020204" pitchFamily="34" charset="0"/>
              </a:rPr>
              <a:t>Sarkanajiem </a:t>
            </a:r>
            <a:r>
              <a:rPr lang="lv-LV" sz="1600" dirty="0" smtClean="0">
                <a:latin typeface="Arial" panose="020B0604020202020204" pitchFamily="34" charset="0"/>
                <a:cs typeface="Arial" panose="020B0604020202020204" pitchFamily="34" charset="0"/>
              </a:rPr>
              <a:t>banāniem </a:t>
            </a:r>
            <a:r>
              <a:rPr lang="lv-LV" sz="1600" dirty="0">
                <a:latin typeface="Arial" panose="020B0604020202020204" pitchFamily="34" charset="0"/>
                <a:cs typeface="Arial" panose="020B0604020202020204" pitchFamily="34" charset="0"/>
              </a:rPr>
              <a:t>augļa mīkstums ir maigāks un mazliet aromātiskāks nekā dzeltenajiem deserta banāniem</a:t>
            </a:r>
            <a:r>
              <a:rPr lang="lv-LV" sz="1600" dirty="0" smtClean="0">
                <a:latin typeface="Arial" panose="020B0604020202020204" pitchFamily="34" charset="0"/>
                <a:cs typeface="Arial" panose="020B0604020202020204" pitchFamily="34" charset="0"/>
              </a:rPr>
              <a:t>.</a:t>
            </a:r>
            <a:r>
              <a:rPr lang="lv-LV" sz="1600" dirty="0">
                <a:latin typeface="Arial" panose="020B0604020202020204" pitchFamily="34" charset="0"/>
                <a:cs typeface="Arial" panose="020B0604020202020204" pitchFamily="34" charset="0"/>
              </a:rPr>
              <a:t> </a:t>
            </a:r>
            <a:endParaRPr lang="lv-LV" sz="1600" dirty="0" smtClean="0">
              <a:latin typeface="Arial" panose="020B0604020202020204" pitchFamily="34" charset="0"/>
              <a:cs typeface="Arial" panose="020B0604020202020204" pitchFamily="34" charset="0"/>
            </a:endParaRPr>
          </a:p>
          <a:p>
            <a:pPr marL="0" indent="0">
              <a:buNone/>
            </a:pPr>
            <a:r>
              <a:rPr lang="lv-LV" sz="1600" dirty="0" smtClean="0">
                <a:latin typeface="Arial" panose="020B0604020202020204" pitchFamily="34" charset="0"/>
                <a:cs typeface="Arial" panose="020B0604020202020204" pitchFamily="34" charset="0"/>
              </a:rPr>
              <a:t>Mazie </a:t>
            </a:r>
            <a:r>
              <a:rPr lang="lv-LV" sz="1600" dirty="0">
                <a:latin typeface="Arial" panose="020B0604020202020204" pitchFamily="34" charset="0"/>
                <a:cs typeface="Arial" panose="020B0604020202020204" pitchFamily="34" charset="0"/>
              </a:rPr>
              <a:t>jeb tā sauktie dāmu pirkstiņu banāni ir daudz saldāki par parastajiem deserta banāniem, tāpēc tos reizēm dēvē par cukura banāniem. Tie ir tikai 10–12 cm gari un ar daudz plānāku miziņu</a:t>
            </a:r>
            <a:r>
              <a:rPr lang="lv-LV" sz="1600" dirty="0" smtClean="0">
                <a:latin typeface="Arial" panose="020B0604020202020204" pitchFamily="34" charset="0"/>
                <a:cs typeface="Arial" panose="020B0604020202020204" pitchFamily="34" charset="0"/>
              </a:rPr>
              <a:t> . </a:t>
            </a:r>
          </a:p>
          <a:p>
            <a:pPr marL="0" indent="0">
              <a:buNone/>
            </a:pPr>
            <a:r>
              <a:rPr lang="lv-LV" sz="1600" dirty="0" smtClean="0">
                <a:latin typeface="Arial" panose="020B0604020202020204" pitchFamily="34" charset="0"/>
                <a:cs typeface="Arial" panose="020B0604020202020204" pitchFamily="34" charset="0"/>
              </a:rPr>
              <a:t>Banāni satur pektīnvielas, C, B1 vitamīnu, bet negatavos banānos ir sastopama ciete un K vitamīns. Tos ievāc negatavus, telpas temperatūrā var nogatavināt no 3 līdz 5 dienām. </a:t>
            </a:r>
          </a:p>
          <a:p>
            <a:pPr marL="0" indent="0">
              <a:buNone/>
            </a:pPr>
            <a:r>
              <a:rPr lang="lv-LV" sz="1600" dirty="0" smtClean="0">
                <a:latin typeface="Arial" panose="020B0604020202020204" pitchFamily="34" charset="0"/>
                <a:cs typeface="Arial" panose="020B0604020202020204" pitchFamily="34" charset="0"/>
              </a:rPr>
              <a:t> Tie tiek izmantoti:</a:t>
            </a:r>
          </a:p>
          <a:p>
            <a:pPr>
              <a:buFont typeface="Wingdings" panose="05000000000000000000" pitchFamily="2" charset="2"/>
              <a:buChar char="Ø"/>
            </a:pPr>
            <a:r>
              <a:rPr lang="lv-LV" sz="1600" dirty="0">
                <a:latin typeface="Arial" panose="020B0604020202020204" pitchFamily="34" charset="0"/>
                <a:cs typeface="Arial" panose="020B0604020202020204" pitchFamily="34" charset="0"/>
              </a:rPr>
              <a:t>s</a:t>
            </a:r>
            <a:r>
              <a:rPr lang="lv-LV" sz="1600" dirty="0" smtClean="0">
                <a:latin typeface="Arial" panose="020B0604020202020204" pitchFamily="34" charset="0"/>
                <a:cs typeface="Arial" panose="020B0604020202020204" pitchFamily="34" charset="0"/>
              </a:rPr>
              <a:t>vaigā veidā</a:t>
            </a:r>
          </a:p>
          <a:p>
            <a:pPr>
              <a:buFont typeface="Wingdings" panose="05000000000000000000" pitchFamily="2" charset="2"/>
              <a:buChar char="Ø"/>
            </a:pPr>
            <a:r>
              <a:rPr lang="lv-LV" sz="1600" dirty="0">
                <a:latin typeface="Arial" panose="020B0604020202020204" pitchFamily="34" charset="0"/>
                <a:cs typeface="Arial" panose="020B0604020202020204" pitchFamily="34" charset="0"/>
              </a:rPr>
              <a:t>c</a:t>
            </a:r>
            <a:r>
              <a:rPr lang="lv-LV" sz="1600" dirty="0" smtClean="0">
                <a:latin typeface="Arial" panose="020B0604020202020204" pitchFamily="34" charset="0"/>
                <a:cs typeface="Arial" panose="020B0604020202020204" pitchFamily="34" charset="0"/>
              </a:rPr>
              <a:t>eptā veidā</a:t>
            </a:r>
          </a:p>
          <a:p>
            <a:pPr>
              <a:buFont typeface="Wingdings" panose="05000000000000000000" pitchFamily="2" charset="2"/>
              <a:buChar char="Ø"/>
            </a:pPr>
            <a:r>
              <a:rPr lang="lv-LV" sz="1600" dirty="0">
                <a:latin typeface="Arial" panose="020B0604020202020204" pitchFamily="34" charset="0"/>
                <a:cs typeface="Arial" panose="020B0604020202020204" pitchFamily="34" charset="0"/>
              </a:rPr>
              <a:t>ž</a:t>
            </a:r>
            <a:r>
              <a:rPr lang="lv-LV" sz="1600" dirty="0" smtClean="0">
                <a:latin typeface="Arial" panose="020B0604020202020204" pitchFamily="34" charset="0"/>
                <a:cs typeface="Arial" panose="020B0604020202020204" pitchFamily="34" charset="0"/>
              </a:rPr>
              <a:t>āvētā veidā</a:t>
            </a:r>
          </a:p>
          <a:p>
            <a:pPr>
              <a:buFont typeface="Wingdings" panose="05000000000000000000" pitchFamily="2" charset="2"/>
              <a:buChar char="Ø"/>
            </a:pPr>
            <a:r>
              <a:rPr lang="lv-LV" sz="1600" dirty="0">
                <a:latin typeface="Arial" panose="020B0604020202020204" pitchFamily="34" charset="0"/>
                <a:cs typeface="Arial" panose="020B0604020202020204" pitchFamily="34" charset="0"/>
              </a:rPr>
              <a:t>s</a:t>
            </a:r>
            <a:r>
              <a:rPr lang="lv-LV" sz="1600" dirty="0" smtClean="0">
                <a:latin typeface="Arial" panose="020B0604020202020204" pitchFamily="34" charset="0"/>
                <a:cs typeface="Arial" panose="020B0604020202020204" pitchFamily="34" charset="0"/>
              </a:rPr>
              <a:t>ulās</a:t>
            </a:r>
          </a:p>
          <a:p>
            <a:pPr>
              <a:buFont typeface="Wingdings" panose="05000000000000000000" pitchFamily="2" charset="2"/>
              <a:buChar char="Ø"/>
            </a:pPr>
            <a:r>
              <a:rPr lang="lv-LV" sz="1600" dirty="0" smtClean="0">
                <a:latin typeface="Arial" panose="020B0604020202020204" pitchFamily="34" charset="0"/>
                <a:cs typeface="Arial" panose="020B0604020202020204" pitchFamily="34" charset="0"/>
              </a:rPr>
              <a:t>ievārījumu pagatavošanā (parasti kopā ar kādu citu augli).</a:t>
            </a:r>
            <a:endParaRPr lang="lv-LV" sz="1600" dirty="0">
              <a:latin typeface="Arial" panose="020B0604020202020204" pitchFamily="34" charset="0"/>
              <a:cs typeface="Arial" panose="020B0604020202020204" pitchFamily="34" charset="0"/>
            </a:endParaRPr>
          </a:p>
        </p:txBody>
      </p:sp>
      <p:sp>
        <p:nvSpPr>
          <p:cNvPr id="4" name="TextBox 3"/>
          <p:cNvSpPr txBox="1"/>
          <p:nvPr/>
        </p:nvSpPr>
        <p:spPr>
          <a:xfrm>
            <a:off x="943472" y="560759"/>
            <a:ext cx="3419901" cy="646331"/>
          </a:xfrm>
          <a:prstGeom prst="rect">
            <a:avLst/>
          </a:prstGeom>
          <a:noFill/>
        </p:spPr>
        <p:txBody>
          <a:bodyPr wrap="square" rtlCol="0">
            <a:spAutoFit/>
          </a:bodyPr>
          <a:lstStyle/>
          <a:p>
            <a:r>
              <a:rPr lang="lv-LV" sz="3600" b="1" dirty="0" smtClean="0">
                <a:solidFill>
                  <a:schemeClr val="accent1"/>
                </a:solidFill>
              </a:rPr>
              <a:t>Banāni</a:t>
            </a:r>
            <a:endParaRPr lang="lv-LV" sz="3600" b="1" dirty="0">
              <a:solidFill>
                <a:schemeClr val="accent1"/>
              </a:solidFill>
            </a:endParaRPr>
          </a:p>
        </p:txBody>
      </p:sp>
      <p:pic>
        <p:nvPicPr>
          <p:cNvPr id="5" name="Picture 4"/>
          <p:cNvPicPr>
            <a:picLocks noChangeAspect="1"/>
          </p:cNvPicPr>
          <p:nvPr/>
        </p:nvPicPr>
        <p:blipFill>
          <a:blip r:embed="rId3"/>
          <a:stretch>
            <a:fillRect/>
          </a:stretch>
        </p:blipFill>
        <p:spPr>
          <a:xfrm>
            <a:off x="2398677" y="4670697"/>
            <a:ext cx="2810859" cy="1732958"/>
          </a:xfrm>
          <a:prstGeom prst="rect">
            <a:avLst/>
          </a:prstGeom>
          <a:ln>
            <a:noFill/>
          </a:ln>
          <a:effectLst>
            <a:softEdge rad="112500"/>
          </a:effectLst>
        </p:spPr>
      </p:pic>
      <p:pic>
        <p:nvPicPr>
          <p:cNvPr id="6" name="Picture 5"/>
          <p:cNvPicPr>
            <a:picLocks noChangeAspect="1"/>
          </p:cNvPicPr>
          <p:nvPr/>
        </p:nvPicPr>
        <p:blipFill>
          <a:blip r:embed="rId4"/>
          <a:stretch>
            <a:fillRect/>
          </a:stretch>
        </p:blipFill>
        <p:spPr>
          <a:xfrm>
            <a:off x="4955314" y="4599785"/>
            <a:ext cx="2685478" cy="1803870"/>
          </a:xfrm>
          <a:prstGeom prst="rect">
            <a:avLst/>
          </a:prstGeom>
          <a:ln>
            <a:noFill/>
          </a:ln>
          <a:effectLst>
            <a:softEdge rad="112500"/>
          </a:effectLst>
        </p:spPr>
      </p:pic>
      <p:pic>
        <p:nvPicPr>
          <p:cNvPr id="7" name="Picture 6"/>
          <p:cNvPicPr>
            <a:picLocks noChangeAspect="1"/>
          </p:cNvPicPr>
          <p:nvPr/>
        </p:nvPicPr>
        <p:blipFill>
          <a:blip r:embed="rId5"/>
          <a:stretch>
            <a:fillRect/>
          </a:stretch>
        </p:blipFill>
        <p:spPr>
          <a:xfrm>
            <a:off x="7640792" y="4670729"/>
            <a:ext cx="2500861" cy="1760906"/>
          </a:xfrm>
          <a:prstGeom prst="rect">
            <a:avLst/>
          </a:prstGeom>
          <a:ln>
            <a:noFill/>
          </a:ln>
          <a:effectLst>
            <a:softEdge rad="112500"/>
          </a:effectLst>
        </p:spPr>
      </p:pic>
    </p:spTree>
    <p:extLst>
      <p:ext uri="{BB962C8B-B14F-4D97-AF65-F5344CB8AC3E}">
        <p14:creationId xmlns:p14="http://schemas.microsoft.com/office/powerpoint/2010/main" val="271226869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7762" y="787021"/>
            <a:ext cx="8596668" cy="1320800"/>
          </a:xfrm>
        </p:spPr>
        <p:txBody>
          <a:bodyPr/>
          <a:lstStyle/>
          <a:p>
            <a:r>
              <a:rPr lang="lv-LV" b="1" dirty="0" smtClean="0"/>
              <a:t>Ananasi</a:t>
            </a:r>
            <a:endParaRPr lang="lv-LV" b="1" dirty="0"/>
          </a:p>
        </p:txBody>
      </p:sp>
      <p:sp>
        <p:nvSpPr>
          <p:cNvPr id="3" name="Content Placeholder 2"/>
          <p:cNvSpPr>
            <a:spLocks noGrp="1"/>
          </p:cNvSpPr>
          <p:nvPr>
            <p:ph idx="1"/>
          </p:nvPr>
        </p:nvSpPr>
        <p:spPr>
          <a:xfrm>
            <a:off x="1053829" y="1447421"/>
            <a:ext cx="5849202" cy="4825835"/>
          </a:xfrm>
        </p:spPr>
        <p:txBody>
          <a:bodyPr>
            <a:normAutofit lnSpcReduction="10000"/>
          </a:bodyPr>
          <a:lstStyle/>
          <a:p>
            <a:pPr marL="0" indent="0">
              <a:buNone/>
            </a:pPr>
            <a:r>
              <a:rPr lang="lv-LV" sz="1700" dirty="0" smtClean="0">
                <a:latin typeface="Arial" panose="020B0604020202020204" pitchFamily="34" charset="0"/>
                <a:cs typeface="Arial" panose="020B0604020202020204" pitchFamily="34" charset="0"/>
              </a:rPr>
              <a:t>Ananāss ir </a:t>
            </a:r>
            <a:r>
              <a:rPr lang="lv-LV" sz="1700" dirty="0">
                <a:latin typeface="Arial" panose="020B0604020202020204" pitchFamily="34" charset="0"/>
                <a:cs typeface="Arial" panose="020B0604020202020204" pitchFamily="34" charset="0"/>
              </a:rPr>
              <a:t>irbromēliju dzimtas tropu augs. Par ananasu sauc arī šī auga augli.  </a:t>
            </a:r>
            <a:r>
              <a:rPr lang="lv-LV" sz="1700" dirty="0" smtClean="0">
                <a:latin typeface="Arial" panose="020B0604020202020204" pitchFamily="34" charset="0"/>
                <a:cs typeface="Arial" panose="020B0604020202020204" pitchFamily="34" charset="0"/>
              </a:rPr>
              <a:t>Ananāsa </a:t>
            </a:r>
            <a:r>
              <a:rPr lang="lv-LV" sz="1700" dirty="0">
                <a:latin typeface="Arial" panose="020B0604020202020204" pitchFamily="34" charset="0"/>
                <a:cs typeface="Arial" panose="020B0604020202020204" pitchFamily="34" charset="0"/>
              </a:rPr>
              <a:t>auglis veidojas pēc tam, kad izzied ap 200 ziedu (tie var būt dažādas krāsas). Individuālo ziedu ogas saaug vienā vienota auglī, ko mēs pazīstam kā </a:t>
            </a:r>
            <a:r>
              <a:rPr lang="lv-LV" sz="1700" dirty="0" smtClean="0">
                <a:latin typeface="Arial" panose="020B0604020202020204" pitchFamily="34" charset="0"/>
                <a:cs typeface="Arial" panose="020B0604020202020204" pitchFamily="34" charset="0"/>
              </a:rPr>
              <a:t>ananasu.</a:t>
            </a:r>
          </a:p>
          <a:p>
            <a:pPr marL="0" indent="0">
              <a:buNone/>
            </a:pPr>
            <a:r>
              <a:rPr lang="lv-LV" sz="1700" dirty="0">
                <a:latin typeface="Arial" panose="020B0604020202020204" pitchFamily="34" charset="0"/>
                <a:cs typeface="Arial" panose="020B0604020202020204" pitchFamily="34" charset="0"/>
              </a:rPr>
              <a:t>Tos izmanto:</a:t>
            </a:r>
          </a:p>
          <a:p>
            <a:pPr>
              <a:buFont typeface="Wingdings" panose="05000000000000000000" pitchFamily="2" charset="2"/>
              <a:buChar char="Ø"/>
            </a:pPr>
            <a:r>
              <a:rPr lang="lv-LV" sz="1700" dirty="0">
                <a:latin typeface="Arial" panose="020B0604020202020204" pitchFamily="34" charset="0"/>
                <a:cs typeface="Arial" panose="020B0604020202020204" pitchFamily="34" charset="0"/>
              </a:rPr>
              <a:t>svaigā veidā,</a:t>
            </a:r>
          </a:p>
          <a:p>
            <a:pPr>
              <a:buFont typeface="Wingdings" panose="05000000000000000000" pitchFamily="2" charset="2"/>
              <a:buChar char="Ø"/>
            </a:pPr>
            <a:r>
              <a:rPr lang="lv-LV" sz="1700" dirty="0">
                <a:latin typeface="Arial" panose="020B0604020202020204" pitchFamily="34" charset="0"/>
                <a:cs typeface="Arial" panose="020B0604020202020204" pitchFamily="34" charset="0"/>
              </a:rPr>
              <a:t>kompotos</a:t>
            </a:r>
            <a:r>
              <a:rPr lang="lv-LV" sz="1700" dirty="0" smtClean="0">
                <a:latin typeface="Arial" panose="020B0604020202020204" pitchFamily="34" charset="0"/>
                <a:cs typeface="Arial" panose="020B0604020202020204" pitchFamily="34" charset="0"/>
              </a:rPr>
              <a:t>, sulās, </a:t>
            </a:r>
            <a:r>
              <a:rPr lang="lv-LV" sz="1700" dirty="0">
                <a:latin typeface="Arial" panose="020B0604020202020204" pitchFamily="34" charset="0"/>
                <a:cs typeface="Arial" panose="020B0604020202020204" pitchFamily="34" charset="0"/>
              </a:rPr>
              <a:t>utt.</a:t>
            </a:r>
          </a:p>
          <a:p>
            <a:pPr marL="0" indent="0">
              <a:buNone/>
            </a:pPr>
            <a:r>
              <a:rPr lang="lv-LV" sz="1700" dirty="0" smtClean="0">
                <a:latin typeface="Arial" panose="020B0604020202020204" pitchFamily="34" charset="0"/>
                <a:cs typeface="Arial" panose="020B0604020202020204" pitchFamily="34" charset="0"/>
              </a:rPr>
              <a:t>Ārējais izskats- ciets, zvīņains apvalks, zeltaini dzeltens, sulīgs mīkstums ar stipru aromātu, vidū serde</a:t>
            </a:r>
            <a:r>
              <a:rPr lang="lv-LV" sz="1700" dirty="0">
                <a:latin typeface="Arial" panose="020B0604020202020204" pitchFamily="34" charset="0"/>
                <a:cs typeface="Arial" panose="020B0604020202020204" pitchFamily="34" charset="0"/>
              </a:rPr>
              <a:t>. Ananasa garša ir spēcīga un asa. </a:t>
            </a:r>
          </a:p>
          <a:p>
            <a:pPr marL="0" indent="0">
              <a:buNone/>
            </a:pPr>
            <a:r>
              <a:rPr lang="lv-LV" sz="1700" dirty="0" smtClean="0">
                <a:latin typeface="Arial" panose="020B0604020202020204" pitchFamily="34" charset="0"/>
                <a:cs typeface="Arial" panose="020B0604020202020204" pitchFamily="34" charset="0"/>
              </a:rPr>
              <a:t> Saldi </a:t>
            </a:r>
            <a:r>
              <a:rPr lang="lv-LV" sz="1700" dirty="0">
                <a:latin typeface="Arial" panose="020B0604020202020204" pitchFamily="34" charset="0"/>
                <a:cs typeface="Arial" panose="020B0604020202020204" pitchFamily="34" charset="0"/>
              </a:rPr>
              <a:t>skābenā eksotiskā augļa izcelsme meklējama Paragvajā un Brazīlijas dienvidos. Sevišķi daudz ananāsu ir Brazīlijā un Jamaikas salās, kur no tiem gatavo pat </a:t>
            </a:r>
            <a:r>
              <a:rPr lang="lv-LV" sz="1700" dirty="0" smtClean="0">
                <a:latin typeface="Arial" panose="020B0604020202020204" pitchFamily="34" charset="0"/>
                <a:cs typeface="Arial" panose="020B0604020202020204" pitchFamily="34" charset="0"/>
              </a:rPr>
              <a:t>rumu.   Tropiskais </a:t>
            </a:r>
            <a:r>
              <a:rPr lang="lv-LV" sz="1700" dirty="0">
                <a:latin typeface="Arial" panose="020B0604020202020204" pitchFamily="34" charset="0"/>
                <a:cs typeface="Arial" panose="020B0604020202020204" pitchFamily="34" charset="0"/>
              </a:rPr>
              <a:t>auglis satur </a:t>
            </a:r>
            <a:r>
              <a:rPr lang="lv-LV" sz="1700" dirty="0" smtClean="0">
                <a:latin typeface="Arial" panose="020B0604020202020204" pitchFamily="34" charset="0"/>
                <a:cs typeface="Arial" panose="020B0604020202020204" pitchFamily="34" charset="0"/>
              </a:rPr>
              <a:t>cukuru, C, B1, B2 un PP vitamīnus, karotīnu, celulozi kā arī minerālvielas (Na, Ca, K, Mg).  </a:t>
            </a:r>
          </a:p>
        </p:txBody>
      </p:sp>
      <p:pic>
        <p:nvPicPr>
          <p:cNvPr id="4" name="Picture 3"/>
          <p:cNvPicPr>
            <a:picLocks noChangeAspect="1"/>
          </p:cNvPicPr>
          <p:nvPr/>
        </p:nvPicPr>
        <p:blipFill rotWithShape="1">
          <a:blip r:embed="rId3"/>
          <a:srcRect l="8665" t="8178" r="13256" b="8010"/>
          <a:stretch/>
        </p:blipFill>
        <p:spPr>
          <a:xfrm>
            <a:off x="6670985" y="1821218"/>
            <a:ext cx="2458871" cy="3853563"/>
          </a:xfrm>
          <a:prstGeom prst="rect">
            <a:avLst/>
          </a:prstGeom>
          <a:ln>
            <a:noFill/>
          </a:ln>
          <a:effectLst>
            <a:softEdge rad="112500"/>
          </a:effectLst>
        </p:spPr>
      </p:pic>
    </p:spTree>
    <p:extLst>
      <p:ext uri="{BB962C8B-B14F-4D97-AF65-F5344CB8AC3E}">
        <p14:creationId xmlns:p14="http://schemas.microsoft.com/office/powerpoint/2010/main" val="102257204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713" y="1116841"/>
            <a:ext cx="10515600" cy="708049"/>
          </a:xfrm>
        </p:spPr>
        <p:txBody>
          <a:bodyPr>
            <a:normAutofit/>
          </a:bodyPr>
          <a:lstStyle/>
          <a:p>
            <a:r>
              <a:rPr lang="lv-LV" b="1" dirty="0" smtClean="0"/>
              <a:t>Hurma</a:t>
            </a:r>
            <a:endParaRPr lang="lv-LV" b="1" dirty="0"/>
          </a:p>
        </p:txBody>
      </p:sp>
      <p:sp>
        <p:nvSpPr>
          <p:cNvPr id="3" name="Content Placeholder 2"/>
          <p:cNvSpPr>
            <a:spLocks noGrp="1"/>
          </p:cNvSpPr>
          <p:nvPr>
            <p:ph idx="1"/>
          </p:nvPr>
        </p:nvSpPr>
        <p:spPr>
          <a:xfrm>
            <a:off x="623816" y="1886282"/>
            <a:ext cx="9192904" cy="3653761"/>
          </a:xfrm>
        </p:spPr>
        <p:txBody>
          <a:bodyPr>
            <a:noAutofit/>
          </a:bodyPr>
          <a:lstStyle/>
          <a:p>
            <a:pPr marL="0" indent="0">
              <a:buNone/>
            </a:pPr>
            <a:r>
              <a:rPr lang="lv-LV" sz="1700" dirty="0">
                <a:latin typeface="Arial" panose="020B0604020202020204" pitchFamily="34" charset="0"/>
                <a:cs typeface="Arial" panose="020B0604020202020204" pitchFamily="34" charset="0"/>
              </a:rPr>
              <a:t>Hurmas jeb ebenkoki ir vasarzaļi, 10–15 m augsti un apmēram 10 m plati koki. Tomātiem līdzīgie lodveida augļi var būt dzeltenā, oranžā vai sarkanā krāsā. Hurmas garša ir salda un medaina. </a:t>
            </a:r>
            <a:r>
              <a:rPr lang="lv-LV" sz="1700" dirty="0" smtClean="0">
                <a:latin typeface="Arial" panose="020B0604020202020204" pitchFamily="34" charset="0"/>
                <a:cs typeface="Arial" panose="020B0604020202020204" pitchFamily="34" charset="0"/>
              </a:rPr>
              <a:t>Tās </a:t>
            </a:r>
            <a:r>
              <a:rPr lang="lv-LV" sz="1700" dirty="0">
                <a:latin typeface="Arial" panose="020B0604020202020204" pitchFamily="34" charset="0"/>
                <a:cs typeface="Arial" panose="020B0604020202020204" pitchFamily="34" charset="0"/>
              </a:rPr>
              <a:t>miziņa ir plāna, želejveida </a:t>
            </a:r>
            <a:r>
              <a:rPr lang="lv-LV" sz="1700" dirty="0" smtClean="0">
                <a:latin typeface="Arial" panose="020B0604020202020204" pitchFamily="34" charset="0"/>
                <a:cs typeface="Arial" panose="020B0604020202020204" pitchFamily="34" charset="0"/>
              </a:rPr>
              <a:t>mīkstuma. </a:t>
            </a:r>
            <a:r>
              <a:rPr lang="lv-LV" sz="1700" dirty="0">
                <a:latin typeface="Arial" panose="020B0604020202020204" pitchFamily="34" charset="0"/>
                <a:cs typeface="Arial" panose="020B0604020202020204" pitchFamily="34" charset="0"/>
              </a:rPr>
              <a:t>Dažas šķirnes veido bezsēklu augļus. Vispopulārāko šķirņu augļi pēc nogatavošanās kļūst ļoti saldi (sharon augļi ir saldeni jau pirms novākšanas un pirms kļuvuši mīksti), un tiem nav </a:t>
            </a:r>
            <a:r>
              <a:rPr lang="lv-LV" sz="1700" dirty="0" smtClean="0">
                <a:latin typeface="Arial" panose="020B0604020202020204" pitchFamily="34" charset="0"/>
                <a:cs typeface="Arial" panose="020B0604020202020204" pitchFamily="34" charset="0"/>
              </a:rPr>
              <a:t>sēklu.Hurmu </a:t>
            </a:r>
            <a:r>
              <a:rPr lang="lv-LV" sz="1700" dirty="0">
                <a:latin typeface="Arial" panose="020B0604020202020204" pitchFamily="34" charset="0"/>
                <a:cs typeface="Arial" panose="020B0604020202020204" pitchFamily="34" charset="0"/>
              </a:rPr>
              <a:t>audzē pārsvarā </a:t>
            </a:r>
            <a:r>
              <a:rPr lang="lv-LV" sz="1700" dirty="0" smtClean="0">
                <a:latin typeface="Arial" panose="020B0604020202020204" pitchFamily="34" charset="0"/>
                <a:cs typeface="Arial" panose="020B0604020202020204" pitchFamily="34" charset="0"/>
              </a:rPr>
              <a:t>Ķīnā.</a:t>
            </a:r>
          </a:p>
          <a:p>
            <a:pPr marL="0" indent="0">
              <a:buNone/>
            </a:pPr>
            <a:r>
              <a:rPr lang="lv-LV" sz="1700" dirty="0" smtClean="0">
                <a:latin typeface="Arial" panose="020B0604020202020204" pitchFamily="34" charset="0"/>
                <a:cs typeface="Arial" panose="020B0604020202020204" pitchFamily="34" charset="0"/>
              </a:rPr>
              <a:t>Hurma </a:t>
            </a:r>
            <a:r>
              <a:rPr lang="lv-LV" sz="1700" dirty="0">
                <a:latin typeface="Arial" panose="020B0604020202020204" pitchFamily="34" charset="0"/>
                <a:cs typeface="Arial" panose="020B0604020202020204" pitchFamily="34" charset="0"/>
              </a:rPr>
              <a:t>g</a:t>
            </a:r>
            <a:r>
              <a:rPr lang="lv-LV" sz="1700" dirty="0" smtClean="0">
                <a:latin typeface="Arial" panose="020B0604020202020204" pitchFamily="34" charset="0"/>
                <a:cs typeface="Arial" panose="020B0604020202020204" pitchFamily="34" charset="0"/>
              </a:rPr>
              <a:t>alvenokārt satur karotīnu, miecvielas un C vitamīnu. </a:t>
            </a:r>
          </a:p>
          <a:p>
            <a:pPr marL="0" indent="0">
              <a:buNone/>
            </a:pPr>
            <a:r>
              <a:rPr lang="lv-LV" sz="1700" dirty="0" smtClean="0">
                <a:latin typeface="Arial" panose="020B0604020202020204" pitchFamily="34" charset="0"/>
                <a:cs typeface="Arial" panose="020B0604020202020204" pitchFamily="34" charset="0"/>
              </a:rPr>
              <a:t>Negatavu hurmu nogatavina telpas temperatūrā.</a:t>
            </a:r>
          </a:p>
          <a:p>
            <a:pPr marL="0" indent="0">
              <a:buNone/>
            </a:pPr>
            <a:r>
              <a:rPr lang="lv-LV" sz="1700" dirty="0" smtClean="0">
                <a:latin typeface="Arial" panose="020B0604020202020204" pitchFamily="34" charset="0"/>
                <a:cs typeface="Arial" panose="020B0604020202020204" pitchFamily="34" charset="0"/>
              </a:rPr>
              <a:t> To uzturā lieto svaigā veidā, kā arī no tā tiek gatavots džems. Termiski apstrādājot hurmu, tai rodas savelkoša garša.</a:t>
            </a:r>
            <a:endParaRPr lang="lv-LV" sz="1700" dirty="0">
              <a:latin typeface="Arial" panose="020B0604020202020204" pitchFamily="34" charset="0"/>
              <a:cs typeface="Arial" panose="020B0604020202020204" pitchFamily="34" charset="0"/>
            </a:endParaRPr>
          </a:p>
        </p:txBody>
      </p:sp>
      <p:sp>
        <p:nvSpPr>
          <p:cNvPr id="5" name="TextBox 4"/>
          <p:cNvSpPr txBox="1"/>
          <p:nvPr/>
        </p:nvSpPr>
        <p:spPr>
          <a:xfrm>
            <a:off x="2920621" y="438526"/>
            <a:ext cx="4599295" cy="769441"/>
          </a:xfrm>
          <a:prstGeom prst="rect">
            <a:avLst/>
          </a:prstGeom>
          <a:noFill/>
        </p:spPr>
        <p:txBody>
          <a:bodyPr wrap="square" rtlCol="0">
            <a:spAutoFit/>
          </a:bodyPr>
          <a:lstStyle/>
          <a:p>
            <a:pPr algn="ctr"/>
            <a:r>
              <a:rPr lang="lv-LV" sz="4400" b="1" dirty="0" smtClean="0">
                <a:solidFill>
                  <a:schemeClr val="accent1"/>
                </a:solidFill>
              </a:rPr>
              <a:t>Subtropu augļi</a:t>
            </a:r>
            <a:endParaRPr lang="lv-LV" sz="4400" b="1" dirty="0">
              <a:solidFill>
                <a:schemeClr val="accent1"/>
              </a:solidFill>
            </a:endParaRPr>
          </a:p>
        </p:txBody>
      </p:sp>
      <p:pic>
        <p:nvPicPr>
          <p:cNvPr id="6" name="Picture 5"/>
          <p:cNvPicPr>
            <a:picLocks noChangeAspect="1"/>
          </p:cNvPicPr>
          <p:nvPr/>
        </p:nvPicPr>
        <p:blipFill>
          <a:blip r:embed="rId2"/>
          <a:stretch>
            <a:fillRect/>
          </a:stretch>
        </p:blipFill>
        <p:spPr>
          <a:xfrm>
            <a:off x="4054949" y="4473600"/>
            <a:ext cx="4079117" cy="2255670"/>
          </a:xfrm>
          <a:prstGeom prst="rect">
            <a:avLst/>
          </a:prstGeom>
        </p:spPr>
      </p:pic>
    </p:spTree>
    <p:extLst>
      <p:ext uri="{BB962C8B-B14F-4D97-AF65-F5344CB8AC3E}">
        <p14:creationId xmlns:p14="http://schemas.microsoft.com/office/powerpoint/2010/main" val="892398271"/>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466</TotalTime>
  <Words>342</Words>
  <Application>Microsoft Office PowerPoint</Application>
  <PresentationFormat>Widescreen</PresentationFormat>
  <Paragraphs>75</Paragraphs>
  <Slides>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Times New Roman</vt:lpstr>
      <vt:lpstr>Trebuchet MS</vt:lpstr>
      <vt:lpstr>Wingdings</vt:lpstr>
      <vt:lpstr>Wingdings 3</vt:lpstr>
      <vt:lpstr>Facet</vt:lpstr>
      <vt:lpstr>Augļu iedalījums</vt:lpstr>
      <vt:lpstr>Sēkleņaugļi</vt:lpstr>
      <vt:lpstr>Kauleņaugļi</vt:lpstr>
      <vt:lpstr>Eksotiskie augļi</vt:lpstr>
      <vt:lpstr>Tropu augļi</vt:lpstr>
      <vt:lpstr>Ananasi</vt:lpstr>
      <vt:lpstr>Hurma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Augļi</dc:title>
  <dc:creator>Lenovo</dc:creator>
  <cp:lastModifiedBy>Lenovo</cp:lastModifiedBy>
  <cp:revision>57</cp:revision>
  <dcterms:created xsi:type="dcterms:W3CDTF">2016-10-03T13:06:46Z</dcterms:created>
  <dcterms:modified xsi:type="dcterms:W3CDTF">2017-02-16T19:52:41Z</dcterms:modified>
</cp:coreProperties>
</file>