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60" d="100"/>
          <a:sy n="60" d="100"/>
        </p:scale>
        <p:origin x="70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3AE75C-E30B-438E-8758-067FE5471341}" type="datetimeFigureOut">
              <a:rPr lang="lv-LV" smtClean="0"/>
              <a:t>26.06.2017</a:t>
            </a:fld>
            <a:endParaRPr lang="lv-LV"/>
          </a:p>
        </p:txBody>
      </p:sp>
      <p:sp>
        <p:nvSpPr>
          <p:cNvPr id="4" name="Kājenes vietturis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5EDDC0-63C0-4135-A07D-9AE821576B89}" type="slidenum">
              <a:rPr lang="lv-LV" smtClean="0"/>
              <a:t>‹#›</a:t>
            </a:fld>
            <a:endParaRPr lang="lv-LV"/>
          </a:p>
        </p:txBody>
      </p:sp>
    </p:spTree>
    <p:extLst>
      <p:ext uri="{BB962C8B-B14F-4D97-AF65-F5344CB8AC3E}">
        <p14:creationId xmlns:p14="http://schemas.microsoft.com/office/powerpoint/2010/main" val="13823573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1122363"/>
            <a:ext cx="9144000" cy="2387600"/>
          </a:xfrm>
        </p:spPr>
        <p:txBody>
          <a:bodyPr anchor="b"/>
          <a:lstStyle>
            <a:lvl1pPr algn="ctr">
              <a:defRPr sz="6000"/>
            </a:lvl1pPr>
          </a:lstStyle>
          <a:p>
            <a:r>
              <a:rPr lang="lv-LV" smtClean="0"/>
              <a:t>Rediģēt šablona virsraksta stilu</a:t>
            </a:r>
            <a:endParaRPr lang="lv-LV"/>
          </a:p>
        </p:txBody>
      </p:sp>
      <p:sp>
        <p:nvSpPr>
          <p:cNvPr id="3" name="Apakšvirsrakst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2648468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10649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8724900" y="365125"/>
            <a:ext cx="2628900" cy="5811838"/>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838200" y="365125"/>
            <a:ext cx="7734300" cy="5811838"/>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3121617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530485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831850" y="1709738"/>
            <a:ext cx="10515600" cy="2852737"/>
          </a:xfrm>
        </p:spPr>
        <p:txBody>
          <a:bodyPr anchor="b"/>
          <a:lstStyle>
            <a:lvl1pPr>
              <a:defRPr sz="6000"/>
            </a:lvl1pPr>
          </a:lstStyle>
          <a:p>
            <a:r>
              <a:rPr lang="lv-LV" smtClean="0"/>
              <a:t>Rediģēt šablona virsraksta stilu</a:t>
            </a:r>
            <a:endParaRPr lang="lv-LV"/>
          </a:p>
        </p:txBody>
      </p:sp>
      <p:sp>
        <p:nvSpPr>
          <p:cNvPr id="3" name="Teksta vietturi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76932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838200" y="1825625"/>
            <a:ext cx="51816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6172200" y="1825625"/>
            <a:ext cx="51816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101680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365125"/>
            <a:ext cx="10515600" cy="1325563"/>
          </a:xfrm>
        </p:spPr>
        <p:txBody>
          <a:bodyPr/>
          <a:lstStyle/>
          <a:p>
            <a:r>
              <a:rPr lang="lv-LV" smtClean="0"/>
              <a:t>Rediģēt šablona virsraksta stilu</a:t>
            </a:r>
            <a:endParaRPr lang="lv-LV"/>
          </a:p>
        </p:txBody>
      </p:sp>
      <p:sp>
        <p:nvSpPr>
          <p:cNvPr id="3" name="Teksta vietturi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839788" y="2505075"/>
            <a:ext cx="5157787"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6172200" y="2505075"/>
            <a:ext cx="5183188"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2789778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1745368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24407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smtClean="0"/>
              <a:t>Rediģēt šablona virsraksta stilu</a:t>
            </a:r>
            <a:endParaRPr lang="lv-LV"/>
          </a:p>
        </p:txBody>
      </p:sp>
      <p:sp>
        <p:nvSpPr>
          <p:cNvPr id="3" name="Satura vietturi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2693289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smtClean="0"/>
              <a:t>Rediģēt šablona virsraksta stilu</a:t>
            </a:r>
            <a:endParaRPr lang="lv-LV"/>
          </a:p>
        </p:txBody>
      </p:sp>
      <p:sp>
        <p:nvSpPr>
          <p:cNvPr id="3" name="Attēla vietturi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1E64A33-AB1B-48C0-A729-86ECCFE55D94}" type="datetimeFigureOut">
              <a:rPr lang="lv-LV" smtClean="0"/>
              <a:pPr/>
              <a:t>26.06.2017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AD2763F2-1A4D-47F2-A285-44B07288A589}" type="slidenum">
              <a:rPr lang="lv-LV" smtClean="0"/>
              <a:pPr/>
              <a:t>‹#›</a:t>
            </a:fld>
            <a:endParaRPr lang="lv-LV"/>
          </a:p>
        </p:txBody>
      </p:sp>
    </p:spTree>
    <p:extLst>
      <p:ext uri="{BB962C8B-B14F-4D97-AF65-F5344CB8AC3E}">
        <p14:creationId xmlns:p14="http://schemas.microsoft.com/office/powerpoint/2010/main" val="200853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64A33-AB1B-48C0-A729-86ECCFE55D94}" type="datetimeFigureOut">
              <a:rPr lang="lv-LV" smtClean="0"/>
              <a:pPr/>
              <a:t>26.06.2017</a:t>
            </a:fld>
            <a:endParaRPr lang="lv-LV"/>
          </a:p>
        </p:txBody>
      </p:sp>
      <p:sp>
        <p:nvSpPr>
          <p:cNvPr id="5" name="Kājenes vietturi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763F2-1A4D-47F2-A285-44B07288A589}" type="slidenum">
              <a:rPr lang="lv-LV" smtClean="0"/>
              <a:pPr/>
              <a:t>‹#›</a:t>
            </a:fld>
            <a:endParaRPr lang="lv-LV"/>
          </a:p>
        </p:txBody>
      </p:sp>
    </p:spTree>
    <p:extLst>
      <p:ext uri="{BB962C8B-B14F-4D97-AF65-F5344CB8AC3E}">
        <p14:creationId xmlns:p14="http://schemas.microsoft.com/office/powerpoint/2010/main" val="2627633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Gaļas kulinārija</a:t>
            </a:r>
            <a:endParaRPr lang="lv-LV" dirty="0"/>
          </a:p>
        </p:txBody>
      </p:sp>
      <p:sp>
        <p:nvSpPr>
          <p:cNvPr id="3" name="Apakšvirsraksts 2"/>
          <p:cNvSpPr>
            <a:spLocks noGrp="1"/>
          </p:cNvSpPr>
          <p:nvPr>
            <p:ph type="subTitle" idx="1"/>
          </p:nvPr>
        </p:nvSpPr>
        <p:spPr/>
        <p:txBody>
          <a:bodyPr/>
          <a:lstStyle/>
          <a:p>
            <a:pPr algn="r"/>
            <a:endParaRPr lang="lv-LV" dirty="0" smtClean="0"/>
          </a:p>
          <a:p>
            <a:pPr algn="r"/>
            <a:r>
              <a:rPr lang="lv-LV" dirty="0" smtClean="0"/>
              <a:t>PIKC Kuldīgas Tehnoloģiju un tūrisma tehnikums, Gaļas produktu ražošana, Gaļas produktu izgatavotājs, </a:t>
            </a:r>
            <a:r>
              <a:rPr lang="lv-LV" dirty="0" err="1" smtClean="0"/>
              <a:t>Palīgizejvielu</a:t>
            </a:r>
            <a:r>
              <a:rPr lang="lv-LV" dirty="0" smtClean="0"/>
              <a:t> un </a:t>
            </a:r>
            <a:r>
              <a:rPr lang="lv-LV" smtClean="0"/>
              <a:t>materiālu sagatavošana  </a:t>
            </a:r>
            <a:r>
              <a:rPr lang="lv-LV" dirty="0" smtClean="0"/>
              <a:t>Pedagogs</a:t>
            </a:r>
            <a:r>
              <a:rPr lang="lv-LV" dirty="0" smtClean="0"/>
              <a:t>:  Ilze </a:t>
            </a:r>
            <a:r>
              <a:rPr lang="lv-LV" dirty="0" err="1" smtClean="0"/>
              <a:t>Braslauska</a:t>
            </a:r>
            <a:endParaRPr lang="lv-LV" dirty="0"/>
          </a:p>
        </p:txBody>
      </p:sp>
    </p:spTree>
    <p:extLst>
      <p:ext uri="{BB962C8B-B14F-4D97-AF65-F5344CB8AC3E}">
        <p14:creationId xmlns:p14="http://schemas.microsoft.com/office/powerpoint/2010/main" val="2279750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Gaļas ruletes</a:t>
            </a:r>
            <a:endParaRPr lang="lv-LV" b="1" dirty="0"/>
          </a:p>
        </p:txBody>
      </p:sp>
      <p:sp>
        <p:nvSpPr>
          <p:cNvPr id="3" name="Satura vietturis 2"/>
          <p:cNvSpPr>
            <a:spLocks noGrp="1"/>
          </p:cNvSpPr>
          <p:nvPr>
            <p:ph idx="1"/>
          </p:nvPr>
        </p:nvSpPr>
        <p:spPr/>
        <p:txBody>
          <a:bodyPr/>
          <a:lstStyle/>
          <a:p>
            <a:pPr>
              <a:buNone/>
            </a:pPr>
            <a:r>
              <a:rPr lang="lv-LV" dirty="0" smtClean="0"/>
              <a:t>	Gaļas ruletes ierasts celt galdā svētku reizēs. Tomēr tās var pielāgot arī ikdienas maltītēm – pagatavo mājās gardu gaļas ruleti un pasniedz tās šķēlītes pie salātiem vai kartupeļiem vai papildini ar pildītās gaļas šķēli maizes riku.</a:t>
            </a:r>
          </a:p>
          <a:p>
            <a:pPr>
              <a:buNone/>
            </a:pPr>
            <a:r>
              <a:rPr lang="lv-LV" dirty="0" smtClean="0"/>
              <a:t>	Gaļas ruletes gatavo no visiem gaļas veidiem: cūkgaļas, liellopu gaļas, mājputnu gaļas, aitas gaļas utt.</a:t>
            </a:r>
          </a:p>
          <a:p>
            <a:pPr>
              <a:buNone/>
            </a:pPr>
            <a:r>
              <a:rPr lang="lv-LV" dirty="0" smtClean="0"/>
              <a:t>	</a:t>
            </a:r>
            <a:endParaRPr lang="lv-L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Cepeši</a:t>
            </a:r>
            <a:endParaRPr lang="lv-LV" b="1" dirty="0"/>
          </a:p>
        </p:txBody>
      </p:sp>
      <p:sp>
        <p:nvSpPr>
          <p:cNvPr id="3" name="Satura vietturis 2"/>
          <p:cNvSpPr>
            <a:spLocks noGrp="1"/>
          </p:cNvSpPr>
          <p:nvPr>
            <p:ph idx="1"/>
          </p:nvPr>
        </p:nvSpPr>
        <p:spPr/>
        <p:txBody>
          <a:bodyPr/>
          <a:lstStyle/>
          <a:p>
            <a:pPr>
              <a:buNone/>
            </a:pPr>
            <a:r>
              <a:rPr lang="lv-LV" b="1" dirty="0" smtClean="0"/>
              <a:t>Cepetis ir svētku galda karalis.</a:t>
            </a:r>
          </a:p>
          <a:p>
            <a:pPr>
              <a:buNone/>
            </a:pPr>
            <a:r>
              <a:rPr lang="lv-LV" dirty="0" smtClean="0"/>
              <a:t>Cepeši tiek gatavoti svētku galdiem, kā arī gaļas platēs. Katrai saimniecei ir sava īpašā cepeša recepte. Protams ir daži ieteikumi laba un garšīga cepeša pagatavošanā:</a:t>
            </a:r>
          </a:p>
          <a:p>
            <a:r>
              <a:rPr lang="lv-LV" dirty="0" smtClean="0"/>
              <a:t> pareiza gaļas izvēle;</a:t>
            </a:r>
          </a:p>
          <a:p>
            <a:r>
              <a:rPr lang="lv-LV" dirty="0" smtClean="0"/>
              <a:t>gaļas un garšvielu savienošana;</a:t>
            </a:r>
          </a:p>
          <a:p>
            <a:r>
              <a:rPr lang="lv-LV" dirty="0" smtClean="0"/>
              <a:t> cepšana;</a:t>
            </a:r>
          </a:p>
          <a:p>
            <a:r>
              <a:rPr lang="lv-LV" dirty="0" smtClean="0"/>
              <a:t> cepeša glazēšana un mitrināšana.</a:t>
            </a:r>
          </a:p>
        </p:txBody>
      </p:sp>
      <p:sp>
        <p:nvSpPr>
          <p:cNvPr id="23554" name="AutoShape 2" descr="Att&amp;emacr;lu rezult&amp;amacr;ti vaic&amp;amacr;jumam “cepetis”"/>
          <p:cNvSpPr>
            <a:spLocks noChangeAspect="1" noChangeArrowheads="1"/>
          </p:cNvSpPr>
          <p:nvPr/>
        </p:nvSpPr>
        <p:spPr bwMode="auto">
          <a:xfrm>
            <a:off x="155575" y="-1455738"/>
            <a:ext cx="4552950" cy="3038476"/>
          </a:xfrm>
          <a:prstGeom prst="rect">
            <a:avLst/>
          </a:prstGeom>
          <a:noFill/>
        </p:spPr>
        <p:txBody>
          <a:bodyPr vert="horz" wrap="square" lIns="91440" tIns="45720" rIns="91440" bIns="45720" numCol="1" anchor="t" anchorCtr="0" compatLnSpc="1">
            <a:prstTxWarp prst="textNoShape">
              <a:avLst/>
            </a:prstTxWarp>
          </a:bodyPr>
          <a:lstStyle/>
          <a:p>
            <a:endParaRPr lang="lv-LV"/>
          </a:p>
        </p:txBody>
      </p:sp>
      <p:sp>
        <p:nvSpPr>
          <p:cNvPr id="23556" name="AutoShape 4" descr="Att&amp;emacr;lu rezult&amp;amacr;ti vaic&amp;amacr;jumam “cepetis”"/>
          <p:cNvSpPr>
            <a:spLocks noChangeAspect="1" noChangeArrowheads="1"/>
          </p:cNvSpPr>
          <p:nvPr/>
        </p:nvSpPr>
        <p:spPr bwMode="auto">
          <a:xfrm>
            <a:off x="155575" y="-1455738"/>
            <a:ext cx="4552950" cy="3038476"/>
          </a:xfrm>
          <a:prstGeom prst="rect">
            <a:avLst/>
          </a:prstGeom>
          <a:noFill/>
        </p:spPr>
        <p:txBody>
          <a:bodyPr vert="horz" wrap="square" lIns="91440" tIns="45720" rIns="91440" bIns="45720" numCol="1" anchor="t" anchorCtr="0" compatLnSpc="1">
            <a:prstTxWarp prst="textNoShape">
              <a:avLst/>
            </a:prstTxWarp>
          </a:bodyPr>
          <a:lstStyle/>
          <a:p>
            <a:endParaRPr lang="lv-LV"/>
          </a:p>
        </p:txBody>
      </p:sp>
      <p:sp>
        <p:nvSpPr>
          <p:cNvPr id="23558" name="AutoShape 6" descr="Att&amp;emacr;lu rezult&amp;amacr;ti vaic&amp;amacr;jumam “cepetis”"/>
          <p:cNvSpPr>
            <a:spLocks noChangeAspect="1" noChangeArrowheads="1"/>
          </p:cNvSpPr>
          <p:nvPr/>
        </p:nvSpPr>
        <p:spPr bwMode="auto">
          <a:xfrm>
            <a:off x="155575" y="-1455738"/>
            <a:ext cx="4552950" cy="3038476"/>
          </a:xfrm>
          <a:prstGeom prst="rect">
            <a:avLst/>
          </a:prstGeom>
          <a:noFill/>
        </p:spPr>
        <p:txBody>
          <a:bodyPr vert="horz" wrap="square" lIns="91440" tIns="45720" rIns="91440" bIns="45720" numCol="1" anchor="t" anchorCtr="0" compatLnSpc="1">
            <a:prstTxWarp prst="textNoShape">
              <a:avLst/>
            </a:prstTxWarp>
          </a:bodyPr>
          <a:lstStyle/>
          <a:p>
            <a:endParaRPr lang="lv-LV"/>
          </a:p>
        </p:txBody>
      </p:sp>
      <p:sp>
        <p:nvSpPr>
          <p:cNvPr id="23560" name="AutoShape 8" descr="Att&amp;emacr;lu rezult&amp;amacr;ti vaic&amp;amacr;jumam “cepetis”"/>
          <p:cNvSpPr>
            <a:spLocks noChangeAspect="1" noChangeArrowheads="1"/>
          </p:cNvSpPr>
          <p:nvPr/>
        </p:nvSpPr>
        <p:spPr bwMode="auto">
          <a:xfrm>
            <a:off x="155575" y="-1455738"/>
            <a:ext cx="4552950" cy="3038476"/>
          </a:xfrm>
          <a:prstGeom prst="rect">
            <a:avLst/>
          </a:prstGeom>
          <a:noFill/>
        </p:spPr>
        <p:txBody>
          <a:bodyPr vert="horz" wrap="square" lIns="91440" tIns="45720" rIns="91440" bIns="45720" numCol="1" anchor="t" anchorCtr="0" compatLnSpc="1">
            <a:prstTxWarp prst="textNoShape">
              <a:avLst/>
            </a:prstTxWarp>
          </a:bodyPr>
          <a:lstStyle/>
          <a:p>
            <a:endParaRPr lang="lv-LV"/>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pPr algn="ctr"/>
            <a:r>
              <a:rPr lang="lv-LV" sz="5400" b="1" dirty="0" smtClean="0"/>
              <a:t>Paldies par uzmanību!</a:t>
            </a:r>
            <a:endParaRPr lang="lv-LV" sz="5400" b="1" dirty="0"/>
          </a:p>
        </p:txBody>
      </p:sp>
      <p:sp>
        <p:nvSpPr>
          <p:cNvPr id="3" name="Satura vietturis 2"/>
          <p:cNvSpPr>
            <a:spLocks noGrp="1"/>
          </p:cNvSpPr>
          <p:nvPr>
            <p:ph idx="1"/>
          </p:nvPr>
        </p:nvSpPr>
        <p:spPr/>
        <p:txBody>
          <a:bodyPr/>
          <a:lstStyle/>
          <a:p>
            <a:endParaRPr lang="lv-LV"/>
          </a:p>
        </p:txBody>
      </p:sp>
    </p:spTree>
    <p:extLst>
      <p:ext uri="{BB962C8B-B14F-4D97-AF65-F5344CB8AC3E}">
        <p14:creationId xmlns:p14="http://schemas.microsoft.com/office/powerpoint/2010/main" val="3147952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Gaļa un gaļas produkti</a:t>
            </a:r>
            <a:endParaRPr lang="lv-LV" dirty="0"/>
          </a:p>
        </p:txBody>
      </p:sp>
      <p:sp>
        <p:nvSpPr>
          <p:cNvPr id="3" name="Satura vietturis 2"/>
          <p:cNvSpPr>
            <a:spLocks noGrp="1"/>
          </p:cNvSpPr>
          <p:nvPr>
            <p:ph idx="1"/>
          </p:nvPr>
        </p:nvSpPr>
        <p:spPr/>
        <p:txBody>
          <a:bodyPr/>
          <a:lstStyle/>
          <a:p>
            <a:pPr marL="0" indent="0">
              <a:buNone/>
            </a:pPr>
            <a:r>
              <a:rPr lang="lv-LV" dirty="0" smtClean="0"/>
              <a:t>	Gaļa un gaļas produkti ir olbaltumvielu un tauku avots cilvēku uzturā, kas nepieciešams enerģijas, organisma šūnu un audu veidošanā. </a:t>
            </a:r>
            <a:endParaRPr lang="lv-LV" dirty="0"/>
          </a:p>
          <a:p>
            <a:pPr marL="0" indent="0">
              <a:buNone/>
            </a:pPr>
            <a:r>
              <a:rPr lang="lv-LV" dirty="0" smtClean="0"/>
              <a:t>	Gaļu iegūst no mājdzīvniekiem, putniem, trušiem, kā arī medījumiem.</a:t>
            </a:r>
          </a:p>
          <a:p>
            <a:pPr marL="0" indent="0">
              <a:buNone/>
            </a:pPr>
            <a:r>
              <a:rPr lang="lv-LV" dirty="0" smtClean="0"/>
              <a:t>	Gaļas sastāvā ietilpst dzīvnieku organisma audi:</a:t>
            </a:r>
          </a:p>
          <a:p>
            <a:r>
              <a:rPr lang="lv-LV" dirty="0" smtClean="0"/>
              <a:t>muskuļaudi;</a:t>
            </a:r>
          </a:p>
          <a:p>
            <a:r>
              <a:rPr lang="lv-LV" dirty="0"/>
              <a:t>t</a:t>
            </a:r>
            <a:r>
              <a:rPr lang="lv-LV" dirty="0" smtClean="0"/>
              <a:t>aukaudi;</a:t>
            </a:r>
          </a:p>
          <a:p>
            <a:r>
              <a:rPr lang="lv-LV" dirty="0"/>
              <a:t>s</a:t>
            </a:r>
            <a:r>
              <a:rPr lang="lv-LV" dirty="0" smtClean="0"/>
              <a:t>aistaudi;</a:t>
            </a:r>
          </a:p>
          <a:p>
            <a:r>
              <a:rPr lang="lv-LV" dirty="0" smtClean="0"/>
              <a:t>kaulaudi</a:t>
            </a:r>
          </a:p>
          <a:p>
            <a:endParaRPr lang="lv-LV" dirty="0"/>
          </a:p>
        </p:txBody>
      </p:sp>
    </p:spTree>
    <p:extLst>
      <p:ext uri="{BB962C8B-B14F-4D97-AF65-F5344CB8AC3E}">
        <p14:creationId xmlns:p14="http://schemas.microsoft.com/office/powerpoint/2010/main" val="2295958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Gaļas pusfabrikāti</a:t>
            </a:r>
            <a:endParaRPr lang="lv-LV" dirty="0"/>
          </a:p>
        </p:txBody>
      </p:sp>
      <p:sp>
        <p:nvSpPr>
          <p:cNvPr id="3" name="Satura vietturis 2"/>
          <p:cNvSpPr>
            <a:spLocks noGrp="1"/>
          </p:cNvSpPr>
          <p:nvPr>
            <p:ph idx="1"/>
          </p:nvPr>
        </p:nvSpPr>
        <p:spPr/>
        <p:txBody>
          <a:bodyPr/>
          <a:lstStyle/>
          <a:p>
            <a:pPr marL="0" indent="0">
              <a:buNone/>
            </a:pPr>
            <a:r>
              <a:rPr lang="lv-LV" dirty="0" smtClean="0"/>
              <a:t>Gaļas pusfabrikātu veidi:</a:t>
            </a:r>
          </a:p>
          <a:p>
            <a:r>
              <a:rPr lang="lv-LV" dirty="0"/>
              <a:t>l</a:t>
            </a:r>
            <a:r>
              <a:rPr lang="lv-LV" dirty="0" smtClean="0"/>
              <a:t>ielie gabali;</a:t>
            </a:r>
          </a:p>
          <a:p>
            <a:r>
              <a:rPr lang="lv-LV" dirty="0"/>
              <a:t>p</a:t>
            </a:r>
            <a:r>
              <a:rPr lang="lv-LV" dirty="0" smtClean="0"/>
              <a:t>orciju gabali;</a:t>
            </a:r>
          </a:p>
          <a:p>
            <a:r>
              <a:rPr lang="lv-LV" dirty="0"/>
              <a:t>s</a:t>
            </a:r>
            <a:r>
              <a:rPr lang="lv-LV" dirty="0" smtClean="0"/>
              <a:t>īkie gabali;</a:t>
            </a:r>
          </a:p>
          <a:p>
            <a:r>
              <a:rPr lang="lv-LV" dirty="0"/>
              <a:t>m</a:t>
            </a:r>
            <a:r>
              <a:rPr lang="lv-LV" dirty="0" smtClean="0"/>
              <a:t>altie gabali</a:t>
            </a:r>
          </a:p>
        </p:txBody>
      </p:sp>
    </p:spTree>
    <p:extLst>
      <p:ext uri="{BB962C8B-B14F-4D97-AF65-F5344CB8AC3E}">
        <p14:creationId xmlns:p14="http://schemas.microsoft.com/office/powerpoint/2010/main" val="421997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Gaļas subprodukti</a:t>
            </a:r>
            <a:endParaRPr lang="lv-LV" dirty="0"/>
          </a:p>
        </p:txBody>
      </p:sp>
      <p:sp>
        <p:nvSpPr>
          <p:cNvPr id="3" name="Satura vietturis 2"/>
          <p:cNvSpPr>
            <a:spLocks noGrp="1"/>
          </p:cNvSpPr>
          <p:nvPr>
            <p:ph idx="1"/>
          </p:nvPr>
        </p:nvSpPr>
        <p:spPr/>
        <p:txBody>
          <a:bodyPr>
            <a:normAutofit fontScale="92500"/>
          </a:bodyPr>
          <a:lstStyle/>
          <a:p>
            <a:pPr marL="0" indent="0">
              <a:buNone/>
            </a:pPr>
            <a:r>
              <a:rPr lang="lv-LV" dirty="0" smtClean="0"/>
              <a:t>Subprodukti ir uzturā izmantojamie dzīvnieku iekšējie orgāni (izņemot neēdamos).</a:t>
            </a:r>
          </a:p>
          <a:p>
            <a:pPr marL="0" indent="0">
              <a:buNone/>
            </a:pPr>
            <a:r>
              <a:rPr lang="lv-LV" dirty="0" smtClean="0"/>
              <a:t>Subproduktu iedalījums:</a:t>
            </a:r>
          </a:p>
          <a:p>
            <a:r>
              <a:rPr lang="lv-LV" dirty="0"/>
              <a:t>a</a:t>
            </a:r>
            <a:r>
              <a:rPr lang="lv-LV" dirty="0" smtClean="0"/>
              <a:t>tkarībā no lopu veida (liellopu, cūku, aitu, kazu);</a:t>
            </a:r>
          </a:p>
          <a:p>
            <a:r>
              <a:rPr lang="lv-LV" dirty="0"/>
              <a:t>a</a:t>
            </a:r>
            <a:r>
              <a:rPr lang="lv-LV" dirty="0" smtClean="0"/>
              <a:t>tkarībā no uzbūves:</a:t>
            </a:r>
          </a:p>
          <a:p>
            <a:pPr marL="0" indent="0">
              <a:buNone/>
            </a:pPr>
            <a:r>
              <a:rPr lang="lv-LV" dirty="0" smtClean="0"/>
              <a:t>* </a:t>
            </a:r>
            <a:r>
              <a:rPr lang="lv-LV" dirty="0" err="1" smtClean="0"/>
              <a:t>gaļainie</a:t>
            </a:r>
            <a:r>
              <a:rPr lang="lv-LV" dirty="0" smtClean="0"/>
              <a:t> – kaulainie (galva, astes);</a:t>
            </a:r>
          </a:p>
          <a:p>
            <a:pPr marL="0" indent="0">
              <a:buNone/>
            </a:pPr>
            <a:r>
              <a:rPr lang="lv-LV" dirty="0" smtClean="0"/>
              <a:t>*mīkstie (aknas, sirdis, plaušas, nieres, liesas, smadzenes, mēles);</a:t>
            </a:r>
          </a:p>
          <a:p>
            <a:pPr marL="0" indent="0">
              <a:buNone/>
            </a:pPr>
            <a:r>
              <a:rPr lang="lv-LV" dirty="0" smtClean="0"/>
              <a:t>*vilnainie (pirms apstrādes klāti ar vilnu vai sariem, cūku galvas, kājas, ausis)</a:t>
            </a:r>
          </a:p>
          <a:p>
            <a:pPr marL="0" indent="0">
              <a:buNone/>
            </a:pPr>
            <a:r>
              <a:rPr lang="lv-LV" dirty="0" smtClean="0"/>
              <a:t>*gļotainie (pirms apstrādes klāti ar gļotām-liellopu kuņģi)</a:t>
            </a:r>
          </a:p>
        </p:txBody>
      </p:sp>
    </p:spTree>
    <p:extLst>
      <p:ext uri="{BB962C8B-B14F-4D97-AF65-F5344CB8AC3E}">
        <p14:creationId xmlns:p14="http://schemas.microsoft.com/office/powerpoint/2010/main" val="839577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Gaļas subprodukti</a:t>
            </a:r>
            <a:endParaRPr lang="lv-LV" dirty="0"/>
          </a:p>
        </p:txBody>
      </p:sp>
      <p:sp>
        <p:nvSpPr>
          <p:cNvPr id="3" name="Satura vietturis 2"/>
          <p:cNvSpPr>
            <a:spLocks noGrp="1"/>
          </p:cNvSpPr>
          <p:nvPr>
            <p:ph idx="1"/>
          </p:nvPr>
        </p:nvSpPr>
        <p:spPr/>
        <p:txBody>
          <a:bodyPr>
            <a:normAutofit/>
          </a:bodyPr>
          <a:lstStyle/>
          <a:p>
            <a:pPr marL="0" indent="0">
              <a:buNone/>
            </a:pPr>
            <a:r>
              <a:rPr lang="lv-LV" dirty="0" smtClean="0"/>
              <a:t>Subproduktu iedalījums:</a:t>
            </a:r>
          </a:p>
          <a:p>
            <a:r>
              <a:rPr lang="lv-LV" dirty="0" smtClean="0"/>
              <a:t>Atkarībā no uzturvērtības subproduktus iedala kategorijās:</a:t>
            </a:r>
          </a:p>
          <a:p>
            <a:pPr marL="0" indent="0">
              <a:buNone/>
            </a:pPr>
            <a:r>
              <a:rPr lang="lv-LV" dirty="0" smtClean="0"/>
              <a:t>* I kategorija – mēle, aknas, nieres, sirdis;</a:t>
            </a:r>
          </a:p>
          <a:p>
            <a:r>
              <a:rPr lang="lv-LV" dirty="0" smtClean="0"/>
              <a:t>II kategorija – cūku kājas, plaušas, liellopu un cūku ausis</a:t>
            </a:r>
          </a:p>
          <a:p>
            <a:pPr marL="0" indent="0">
              <a:buNone/>
            </a:pPr>
            <a:r>
              <a:rPr lang="lv-LV" dirty="0" smtClean="0"/>
              <a:t>Pēc </a:t>
            </a:r>
            <a:r>
              <a:rPr lang="lv-LV" dirty="0"/>
              <a:t>uzturvērtības I kategorijas subproduktus </a:t>
            </a:r>
            <a:r>
              <a:rPr lang="lv-LV" dirty="0" smtClean="0"/>
              <a:t>pielīdzina </a:t>
            </a:r>
            <a:r>
              <a:rPr lang="lv-LV" dirty="0"/>
              <a:t>gaļai un realizē tirdzniecības tīklā vai </a:t>
            </a:r>
            <a:r>
              <a:rPr lang="lv-LV" dirty="0" smtClean="0"/>
              <a:t>ēdināšanas </a:t>
            </a:r>
            <a:r>
              <a:rPr lang="lv-LV" dirty="0"/>
              <a:t>uzņēmumos, kā arī izmanto desu </a:t>
            </a:r>
            <a:r>
              <a:rPr lang="lv-LV" dirty="0" smtClean="0"/>
              <a:t>un konservu </a:t>
            </a:r>
            <a:r>
              <a:rPr lang="lv-LV" dirty="0"/>
              <a:t>ražošanai. </a:t>
            </a:r>
            <a:endParaRPr lang="lv-LV" dirty="0" smtClean="0"/>
          </a:p>
          <a:p>
            <a:pPr marL="0" indent="0">
              <a:buNone/>
            </a:pPr>
            <a:r>
              <a:rPr lang="lv-LV" dirty="0" smtClean="0"/>
              <a:t>II </a:t>
            </a:r>
            <a:r>
              <a:rPr lang="lv-LV" dirty="0"/>
              <a:t>kategorijas subproduktus </a:t>
            </a:r>
            <a:r>
              <a:rPr lang="lv-LV" dirty="0" smtClean="0"/>
              <a:t>izmanto </a:t>
            </a:r>
            <a:r>
              <a:rPr lang="lv-LV" dirty="0"/>
              <a:t>desu </a:t>
            </a:r>
            <a:r>
              <a:rPr lang="lv-LV" dirty="0" smtClean="0"/>
              <a:t>izstrādājumos.</a:t>
            </a:r>
            <a:endParaRPr lang="lv-LV" dirty="0"/>
          </a:p>
          <a:p>
            <a:pPr marL="0" indent="0">
              <a:buNone/>
            </a:pPr>
            <a:endParaRPr lang="lv-LV" dirty="0"/>
          </a:p>
        </p:txBody>
      </p:sp>
    </p:spTree>
    <p:extLst>
      <p:ext uri="{BB962C8B-B14F-4D97-AF65-F5344CB8AC3E}">
        <p14:creationId xmlns:p14="http://schemas.microsoft.com/office/powerpoint/2010/main" val="1045641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Gaļas kulinārija</a:t>
            </a:r>
            <a:endParaRPr lang="lv-LV" dirty="0"/>
          </a:p>
        </p:txBody>
      </p:sp>
      <p:sp>
        <p:nvSpPr>
          <p:cNvPr id="3" name="Satura vietturis 2"/>
          <p:cNvSpPr>
            <a:spLocks noGrp="1"/>
          </p:cNvSpPr>
          <p:nvPr>
            <p:ph idx="1"/>
          </p:nvPr>
        </p:nvSpPr>
        <p:spPr/>
        <p:txBody>
          <a:bodyPr>
            <a:normAutofit fontScale="92500" lnSpcReduction="10000"/>
          </a:bodyPr>
          <a:lstStyle/>
          <a:p>
            <a:pPr marL="0" indent="0">
              <a:buNone/>
            </a:pPr>
            <a:r>
              <a:rPr lang="lv-LV" dirty="0" smtClean="0"/>
              <a:t>Gaļas izstrādājumi, kurus gatavo dažādu svētku galdu noformēšanai, kā arī tirdzniecībai.</a:t>
            </a:r>
          </a:p>
          <a:p>
            <a:pPr marL="0" indent="0">
              <a:buNone/>
            </a:pPr>
            <a:r>
              <a:rPr lang="lv-LV" dirty="0" smtClean="0"/>
              <a:t>Gaļas kulinārijas izstrādājumu veidi:</a:t>
            </a:r>
          </a:p>
          <a:p>
            <a:pPr marL="0" indent="0"/>
            <a:r>
              <a:rPr lang="lv-LV" dirty="0" smtClean="0"/>
              <a:t> gaļas kotletes (dabiskās, ar maizes piedevu, pildītas);</a:t>
            </a:r>
          </a:p>
          <a:p>
            <a:pPr marL="0" indent="0"/>
            <a:r>
              <a:rPr lang="lv-LV" dirty="0" smtClean="0"/>
              <a:t> gaļas veltnīši (liellopu gaļas, cūkgaļas, putnu gaļas);</a:t>
            </a:r>
          </a:p>
          <a:p>
            <a:pPr marL="0" indent="0"/>
            <a:r>
              <a:rPr lang="lv-LV" dirty="0" smtClean="0"/>
              <a:t> karbonādes(ar kauliņu, pildītas, panētas dažādos panējumos);</a:t>
            </a:r>
          </a:p>
          <a:p>
            <a:pPr marL="0" indent="0"/>
            <a:r>
              <a:rPr lang="lv-LV" dirty="0" smtClean="0"/>
              <a:t> gaļas ruletes (cūkgaļas, putnu gaļas, liellopu, aitas gaļas);</a:t>
            </a:r>
          </a:p>
          <a:p>
            <a:pPr marL="0" indent="0"/>
            <a:r>
              <a:rPr lang="lv-LV" dirty="0" smtClean="0"/>
              <a:t> galerti jeb gaļas želejās (maltas masas, kārtojumi ar dārzeņiem);</a:t>
            </a:r>
          </a:p>
          <a:p>
            <a:pPr marL="0" indent="0"/>
            <a:r>
              <a:rPr lang="lv-LV" dirty="0" smtClean="0"/>
              <a:t> aknu pastētes;</a:t>
            </a:r>
          </a:p>
          <a:p>
            <a:pPr marL="0" indent="0"/>
            <a:r>
              <a:rPr lang="lv-LV" dirty="0" smtClean="0"/>
              <a:t> un citi izstrādājumi.</a:t>
            </a:r>
          </a:p>
        </p:txBody>
      </p:sp>
    </p:spTree>
    <p:extLst>
      <p:ext uri="{BB962C8B-B14F-4D97-AF65-F5344CB8AC3E}">
        <p14:creationId xmlns:p14="http://schemas.microsoft.com/office/powerpoint/2010/main" val="3331674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Galerti jeb gaļa želejā</a:t>
            </a:r>
            <a:endParaRPr lang="lv-LV" dirty="0"/>
          </a:p>
        </p:txBody>
      </p:sp>
      <p:sp>
        <p:nvSpPr>
          <p:cNvPr id="3" name="Satura vietturis 2"/>
          <p:cNvSpPr>
            <a:spLocks noGrp="1"/>
          </p:cNvSpPr>
          <p:nvPr>
            <p:ph idx="1"/>
          </p:nvPr>
        </p:nvSpPr>
        <p:spPr/>
        <p:txBody>
          <a:bodyPr/>
          <a:lstStyle/>
          <a:p>
            <a:pPr>
              <a:buNone/>
            </a:pPr>
            <a:r>
              <a:rPr lang="lv-LV" dirty="0" smtClean="0"/>
              <a:t>	Galertus parasti gatavo no cūkas galvas, kājām.  Gaļu izvāra kopā ar garšaugiem un garšvielām. Vārīšanās procesā veidojas gatavs gaļas produkts un buljons, kura sastāvā ir recējošas vielas, kas palīdz gaļai turēties kopā.</a:t>
            </a:r>
            <a:endParaRPr lang="lv-LV"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Gaļas veltnīši</a:t>
            </a:r>
            <a:endParaRPr lang="lv-LV" b="1" dirty="0"/>
          </a:p>
        </p:txBody>
      </p:sp>
      <p:sp>
        <p:nvSpPr>
          <p:cNvPr id="3" name="Satura vietturis 2"/>
          <p:cNvSpPr>
            <a:spLocks noGrp="1"/>
          </p:cNvSpPr>
          <p:nvPr>
            <p:ph idx="1"/>
          </p:nvPr>
        </p:nvSpPr>
        <p:spPr/>
        <p:txBody>
          <a:bodyPr>
            <a:noAutofit/>
          </a:bodyPr>
          <a:lstStyle/>
          <a:p>
            <a:pPr>
              <a:buNone/>
            </a:pPr>
            <a:r>
              <a:rPr lang="lv-LV" sz="2400" b="1" dirty="0" smtClean="0"/>
              <a:t>	Liellopu gaļas veltnīši, jeb irbītes</a:t>
            </a:r>
            <a:r>
              <a:rPr lang="lv-LV" sz="2400" dirty="0" smtClean="0"/>
              <a:t> ir ēdiens kuru parasti gatavo uz dažādām jubilejām, kāzām, bērēm un citiem svētkiem. Ikdienā es nekur citur tās neesmu baudījis! Laikam šim ēdienam ir izveidojies tāds liktenis. Taču </a:t>
            </a:r>
            <a:r>
              <a:rPr lang="lv-LV" sz="2400" b="1" dirty="0" smtClean="0"/>
              <a:t>irbītes</a:t>
            </a:r>
            <a:r>
              <a:rPr lang="lv-LV" sz="2400" dirty="0" smtClean="0"/>
              <a:t> ir pelnījušas plašāku auditoriju arī ikdienā, jo tās ir ļoti garšīgas. Un kāpēc gan mēs nevarētu sevi, savus mīļos un savus ciemiņus palutināt ar </a:t>
            </a:r>
            <a:r>
              <a:rPr lang="lv-LV" sz="2400" b="1" dirty="0" smtClean="0"/>
              <a:t>liellopu gaļas veltnīšiem jeb  irbītēm</a:t>
            </a:r>
            <a:r>
              <a:rPr lang="lv-LV" sz="2400" dirty="0" smtClean="0"/>
              <a:t> arī ikdienā?</a:t>
            </a:r>
          </a:p>
          <a:p>
            <a:pPr>
              <a:buNone/>
            </a:pPr>
            <a:r>
              <a:rPr lang="lv-LV" sz="2400" dirty="0" smtClean="0"/>
              <a:t>	</a:t>
            </a:r>
            <a:r>
              <a:rPr lang="lv-LV" sz="2400" b="1" dirty="0" smtClean="0"/>
              <a:t>Cūkgaļas veltnīšus </a:t>
            </a:r>
            <a:r>
              <a:rPr lang="lv-LV" sz="2400" dirty="0" smtClean="0"/>
              <a:t>gatavo svētku galdiem, ikdienas maltītēm. Cūkgaļas veltnīšu gatavošanā izmanto karbonādi, jo gaļa ir liesa un arī ātri pagatavojama.</a:t>
            </a:r>
            <a:endParaRPr lang="lv-LV"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Aknu pastētes</a:t>
            </a:r>
            <a:endParaRPr lang="lv-LV" b="1" dirty="0"/>
          </a:p>
        </p:txBody>
      </p:sp>
      <p:sp>
        <p:nvSpPr>
          <p:cNvPr id="3" name="Satura vietturis 2"/>
          <p:cNvSpPr>
            <a:spLocks noGrp="1"/>
          </p:cNvSpPr>
          <p:nvPr>
            <p:ph idx="1"/>
          </p:nvPr>
        </p:nvSpPr>
        <p:spPr/>
        <p:txBody>
          <a:bodyPr>
            <a:normAutofit/>
          </a:bodyPr>
          <a:lstStyle/>
          <a:p>
            <a:pPr>
              <a:buNone/>
            </a:pPr>
            <a:r>
              <a:rPr lang="lv-LV" sz="2400" dirty="0" smtClean="0"/>
              <a:t>Daudzas tirdzniecības vietas piedāvā plašu aknu pastēšu sortimentu. Izvēlēties labāko un atbilstošāko pircējam ir grūti. Bez tirdzniecības vietām pastētes gatavo un arī piedāvā saviem viesiem restorāni.</a:t>
            </a:r>
          </a:p>
          <a:p>
            <a:pPr>
              <a:buNone/>
            </a:pPr>
            <a:r>
              <a:rPr lang="lv-LV" sz="2400" dirty="0" smtClean="0"/>
              <a:t>Protams daudzās ģimenēs paaudzēs tiek saglabātas dažādas pastēšu gatavošanas receptes. </a:t>
            </a:r>
          </a:p>
          <a:p>
            <a:pPr>
              <a:buNone/>
            </a:pPr>
            <a:r>
              <a:rPr lang="lv-LV" sz="2400" dirty="0" smtClean="0"/>
              <a:t>Pastētes tiek ražotas, gan no cūku aknām, gan liellopu un putnu aknām.</a:t>
            </a:r>
          </a:p>
          <a:p>
            <a:pPr>
              <a:buNone/>
            </a:pPr>
            <a:r>
              <a:rPr lang="lv-LV" sz="2400" dirty="0" smtClean="0"/>
              <a:t>Katram aknu veidam ir sava konsistence un garšas nianses. </a:t>
            </a:r>
            <a:endParaRPr lang="lv-LV" sz="2400" dirty="0"/>
          </a:p>
        </p:txBody>
      </p:sp>
    </p:spTree>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424</Words>
  <Application>Microsoft Office PowerPoint</Application>
  <PresentationFormat>Platekrāna</PresentationFormat>
  <Paragraphs>65</Paragraphs>
  <Slides>12</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12</vt:i4>
      </vt:variant>
    </vt:vector>
  </HeadingPairs>
  <TitlesOfParts>
    <vt:vector size="16" baseType="lpstr">
      <vt:lpstr>Arial</vt:lpstr>
      <vt:lpstr>Calibri</vt:lpstr>
      <vt:lpstr>Calibri Light</vt:lpstr>
      <vt:lpstr>Office dizains</vt:lpstr>
      <vt:lpstr>Gaļas kulinārija</vt:lpstr>
      <vt:lpstr>Gaļa un gaļas produkti</vt:lpstr>
      <vt:lpstr>Gaļas pusfabrikāti</vt:lpstr>
      <vt:lpstr>Gaļas subprodukti</vt:lpstr>
      <vt:lpstr>Gaļas subprodukti</vt:lpstr>
      <vt:lpstr>Gaļas kulinārija</vt:lpstr>
      <vt:lpstr>Galerti jeb gaļa želejā</vt:lpstr>
      <vt:lpstr>Gaļas veltnīši</vt:lpstr>
      <vt:lpstr>Aknu pastētes</vt:lpstr>
      <vt:lpstr>Gaļas ruletes</vt:lpstr>
      <vt:lpstr>Cepeši</vt:lpstr>
      <vt:lpstr>Paldies par uzmanību!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Gaļas kulinārija</dc:title>
  <dc:creator>Dators</dc:creator>
  <cp:lastModifiedBy>Dators</cp:lastModifiedBy>
  <cp:revision>16</cp:revision>
  <cp:lastPrinted>2017-02-02T07:20:06Z</cp:lastPrinted>
  <dcterms:created xsi:type="dcterms:W3CDTF">2017-01-30T13:38:55Z</dcterms:created>
  <dcterms:modified xsi:type="dcterms:W3CDTF">2017-06-26T09:52:26Z</dcterms:modified>
</cp:coreProperties>
</file>