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69" r:id="rId16"/>
    <p:sldId id="268" r:id="rId17"/>
    <p:sldId id="270" r:id="rId18"/>
    <p:sldId id="271" r:id="rId19"/>
    <p:sldId id="276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56" autoAdjust="0"/>
    <p:restoredTop sz="94660"/>
  </p:normalViewPr>
  <p:slideViewPr>
    <p:cSldViewPr>
      <p:cViewPr>
        <p:scale>
          <a:sx n="66" d="100"/>
          <a:sy n="66" d="100"/>
        </p:scale>
        <p:origin x="-16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4286280" cy="1571636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rgbClr val="7030A0"/>
                </a:solidFill>
              </a:rPr>
              <a:t>PĀRTIKAS PRODUKTU ZINĪBAS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792126" cy="451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4286256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+mj-lt"/>
                <a:ea typeface="+mj-ea"/>
                <a:cs typeface="+mj-cs"/>
              </a:rPr>
              <a:t>Pārtikas produktu </a:t>
            </a:r>
            <a:br>
              <a:rPr lang="lv-LV" sz="2800" dirty="0" smtClean="0">
                <a:latin typeface="+mj-lt"/>
                <a:ea typeface="+mj-ea"/>
                <a:cs typeface="+mj-cs"/>
              </a:rPr>
            </a:br>
            <a:r>
              <a:rPr lang="lv-LV" sz="2800" dirty="0" smtClean="0">
                <a:latin typeface="+mj-lt"/>
                <a:ea typeface="+mj-ea"/>
                <a:cs typeface="+mj-cs"/>
              </a:rPr>
              <a:t>konservēšana</a:t>
            </a:r>
            <a:endParaRPr lang="lv-LV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6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69342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lv-LV" sz="2400" dirty="0"/>
              <a:t>Kaltē augļus, ogas, </a:t>
            </a:r>
            <a:r>
              <a:rPr lang="lv-LV" sz="2400" dirty="0" smtClean="0"/>
              <a:t>dārzeņus,zivis </a:t>
            </a:r>
            <a:r>
              <a:rPr lang="lv-LV" sz="2400" dirty="0"/>
              <a:t>un sēnes</a:t>
            </a:r>
            <a:r>
              <a:rPr lang="lv-LV" sz="2400" dirty="0" smtClean="0"/>
              <a:t>.</a:t>
            </a:r>
            <a:br>
              <a:rPr lang="lv-LV" sz="2400" dirty="0" smtClean="0"/>
            </a:br>
            <a:endParaRPr lang="lv-LV" sz="2400" dirty="0" smtClean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Kaltēšana samazina produktos ūdeni līdz 4-12%, </a:t>
            </a:r>
            <a:r>
              <a:rPr lang="lv-LV" sz="2400" dirty="0" smtClean="0"/>
              <a:t>tādā </a:t>
            </a:r>
            <a:r>
              <a:rPr lang="lv-LV" sz="2400" dirty="0"/>
              <a:t>veidā tiek apturēta mikroorganismu darbība</a:t>
            </a:r>
            <a:r>
              <a:rPr lang="lv-LV" sz="2400" dirty="0" smtClean="0"/>
              <a:t>.</a:t>
            </a:r>
            <a:br>
              <a:rPr lang="lv-LV" sz="2400" dirty="0" smtClean="0"/>
            </a:br>
            <a:endParaRPr lang="lv-LV" sz="2400" dirty="0" smtClean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Salīdzinājumā ar svaigiem produktiem, kaltētiem ir </a:t>
            </a:r>
            <a:r>
              <a:rPr lang="lv-LV" sz="2400" dirty="0" smtClean="0"/>
              <a:t>vairākas </a:t>
            </a:r>
            <a:r>
              <a:rPr lang="lv-LV" sz="2400" dirty="0"/>
              <a:t>priekšrocības: samazinātās masas dēļ </a:t>
            </a:r>
            <a:r>
              <a:rPr lang="lv-LV" sz="2400" dirty="0" smtClean="0"/>
              <a:t>tie </a:t>
            </a:r>
            <a:r>
              <a:rPr lang="lv-LV" sz="2400" dirty="0"/>
              <a:t>ir vieglāk uzglabājami, aizņem mazāk </a:t>
            </a:r>
            <a:r>
              <a:rPr lang="lv-LV" sz="2400" dirty="0" smtClean="0"/>
              <a:t>vietas</a:t>
            </a:r>
            <a:r>
              <a:rPr lang="lv-LV" sz="2400" dirty="0"/>
              <a:t>, ir ērtāki transportēšanai, </a:t>
            </a:r>
            <a:r>
              <a:rPr lang="lv-LV" sz="2400" dirty="0" smtClean="0"/>
              <a:t>tiem </a:t>
            </a:r>
            <a:r>
              <a:rPr lang="lv-LV" sz="2400" dirty="0"/>
              <a:t>ir augstāka enerģētiskā vērtība.</a:t>
            </a:r>
          </a:p>
        </p:txBody>
      </p:sp>
    </p:spTree>
    <p:extLst>
      <p:ext uri="{BB962C8B-B14F-4D97-AF65-F5344CB8AC3E}">
        <p14:creationId xmlns:p14="http://schemas.microsoft.com/office/powerpoint/2010/main" xmlns="" val="30812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Vītināšana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9423" y="2324100"/>
            <a:ext cx="4604166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34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86600" cy="434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lv-LV" sz="2400" dirty="0" smtClean="0"/>
              <a:t>Vītināšana </a:t>
            </a:r>
            <a:r>
              <a:rPr lang="lv-LV" sz="2400" dirty="0"/>
              <a:t>ir kaltēšanas paveids, kas pamatojas </a:t>
            </a:r>
            <a:r>
              <a:rPr lang="lv-LV" sz="2400" dirty="0" smtClean="0"/>
              <a:t>   uz </a:t>
            </a:r>
            <a:r>
              <a:rPr lang="lv-LV" sz="2400" dirty="0"/>
              <a:t>lēnu ūdens iztvaicēšanu no sālītiem produktiem </a:t>
            </a:r>
            <a:r>
              <a:rPr lang="lv-LV" sz="2400" dirty="0" smtClean="0"/>
              <a:t>  (</a:t>
            </a:r>
            <a:r>
              <a:rPr lang="lv-LV" sz="2400" dirty="0"/>
              <a:t>zivīm, gaļas) 30 grādu T</a:t>
            </a:r>
            <a:r>
              <a:rPr lang="lv-LV" sz="2400" dirty="0" smtClean="0"/>
              <a:t>.</a:t>
            </a:r>
            <a:br>
              <a:rPr lang="lv-LV" sz="2400" dirty="0" smtClean="0"/>
            </a:b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16114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Konservēšana ar cukuru</a:t>
            </a:r>
            <a:endParaRPr lang="lv-LV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14549" y="2324100"/>
            <a:ext cx="263391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74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lv-LV" dirty="0"/>
              <a:t>Cukura koncentrācija 65% un pat vairāk.</a:t>
            </a:r>
          </a:p>
          <a:p>
            <a:pPr>
              <a:buFont typeface="Wingdings" pitchFamily="2" charset="2"/>
              <a:buChar char="Ø"/>
            </a:pPr>
            <a:r>
              <a:rPr lang="lv-LV" dirty="0" smtClean="0"/>
              <a:t>Konservēšanu </a:t>
            </a:r>
            <a:r>
              <a:rPr lang="lv-LV" dirty="0"/>
              <a:t>ar cukuru izmanto, ražojot augļu un </a:t>
            </a:r>
            <a:r>
              <a:rPr lang="lv-LV" dirty="0" smtClean="0"/>
              <a:t>ogu </a:t>
            </a:r>
            <a:r>
              <a:rPr lang="lv-LV" dirty="0"/>
              <a:t>konditorejas un kulinārijas </a:t>
            </a:r>
            <a:r>
              <a:rPr lang="lv-LV" dirty="0" smtClean="0"/>
              <a:t>izstrādājumus,sīrupus</a:t>
            </a:r>
            <a:r>
              <a:rPr lang="lv-LV" dirty="0"/>
              <a:t>, iebiezinātos pienu.</a:t>
            </a:r>
          </a:p>
        </p:txBody>
      </p:sp>
    </p:spTree>
    <p:extLst>
      <p:ext uri="{BB962C8B-B14F-4D97-AF65-F5344CB8AC3E}">
        <p14:creationId xmlns:p14="http://schemas.microsoft.com/office/powerpoint/2010/main" xmlns="" val="30410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Sālīšana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70772" y="2324100"/>
            <a:ext cx="4721469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7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lv-LV" sz="2400" dirty="0" smtClean="0"/>
              <a:t>Galvenokārt </a:t>
            </a:r>
            <a:r>
              <a:rPr lang="lv-LV" sz="2400" dirty="0"/>
              <a:t>sāla siļķes, lašu dzimtas zivis, </a:t>
            </a:r>
            <a:r>
              <a:rPr lang="lv-LV" sz="2400" dirty="0" smtClean="0"/>
              <a:t>speķi </a:t>
            </a:r>
            <a:r>
              <a:rPr lang="lv-LV" sz="2400" dirty="0"/>
              <a:t>un ikrus, kuru garša sālīšanas laikā uzlabojas</a:t>
            </a:r>
            <a:r>
              <a:rPr lang="lv-LV" sz="2400" dirty="0" smtClean="0"/>
              <a:t>.</a:t>
            </a:r>
            <a:br>
              <a:rPr lang="lv-LV" sz="2400" dirty="0" smtClean="0"/>
            </a:br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Sāls </a:t>
            </a:r>
            <a:r>
              <a:rPr lang="lv-LV" sz="2400" dirty="0"/>
              <a:t>koncentrācija var būt no 6-14 </a:t>
            </a:r>
            <a:r>
              <a:rPr lang="lv-LV" sz="2400" dirty="0" smtClean="0"/>
              <a:t>%.</a:t>
            </a:r>
            <a:br>
              <a:rPr lang="lv-LV" sz="2400" dirty="0" smtClean="0"/>
            </a:br>
            <a:endParaRPr lang="lv-LV" sz="2400" dirty="0"/>
          </a:p>
          <a:p>
            <a:pPr indent="-342900">
              <a:buFont typeface="Wingdings" pitchFamily="2" charset="2"/>
              <a:buChar char="Ø"/>
            </a:pPr>
            <a:r>
              <a:rPr lang="lv-LV" dirty="0"/>
              <a:t>Atkarībā no sāls daudzuma produktus iedala:</a:t>
            </a:r>
          </a:p>
          <a:p>
            <a:pPr algn="r">
              <a:buFont typeface="Wingdings" pitchFamily="2" charset="2"/>
              <a:buChar char="ü"/>
            </a:pPr>
            <a:r>
              <a:rPr lang="lv-LV" sz="2400" dirty="0" smtClean="0"/>
              <a:t> </a:t>
            </a:r>
            <a:r>
              <a:rPr lang="lv-LV" sz="2400" dirty="0"/>
              <a:t>Mazsālītos 6-8% sāls</a:t>
            </a:r>
            <a:r>
              <a:rPr lang="lv-LV" sz="2400" dirty="0" smtClean="0"/>
              <a:t>;</a:t>
            </a:r>
            <a:br>
              <a:rPr lang="lv-LV" sz="2400" dirty="0" smtClean="0"/>
            </a:br>
            <a:endParaRPr lang="lv-LV" sz="2400" dirty="0"/>
          </a:p>
          <a:p>
            <a:pPr algn="r">
              <a:buFont typeface="Wingdings" pitchFamily="2" charset="2"/>
              <a:buChar char="ü"/>
            </a:pPr>
            <a:r>
              <a:rPr lang="lv-LV" sz="2400" dirty="0" smtClean="0"/>
              <a:t>Vidēji </a:t>
            </a:r>
            <a:r>
              <a:rPr lang="lv-LV" sz="2400" dirty="0"/>
              <a:t>sālītos 8-14% sāls</a:t>
            </a:r>
            <a:r>
              <a:rPr lang="lv-LV" sz="2400" dirty="0" smtClean="0"/>
              <a:t>;</a:t>
            </a:r>
            <a:br>
              <a:rPr lang="lv-LV" sz="2400" dirty="0" smtClean="0"/>
            </a:br>
            <a:endParaRPr lang="lv-LV" sz="2400" dirty="0"/>
          </a:p>
          <a:p>
            <a:pPr algn="r">
              <a:buFont typeface="Wingdings" pitchFamily="2" charset="2"/>
              <a:buChar char="ü"/>
            </a:pPr>
            <a:r>
              <a:rPr lang="lv-LV" sz="2400" dirty="0" smtClean="0"/>
              <a:t> </a:t>
            </a:r>
            <a:r>
              <a:rPr lang="lv-LV" sz="2400" dirty="0"/>
              <a:t>Stipri sālītos virs 14% sāls.</a:t>
            </a:r>
          </a:p>
        </p:txBody>
      </p:sp>
    </p:spTree>
    <p:extLst>
      <p:ext uri="{BB962C8B-B14F-4D97-AF65-F5344CB8AC3E}">
        <p14:creationId xmlns:p14="http://schemas.microsoft.com/office/powerpoint/2010/main" xmlns="" val="7687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Skābēšana</a:t>
            </a:r>
            <a:endParaRPr lang="lv-LV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60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906409" cy="42324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400" dirty="0"/>
              <a:t>Skābēšanā izmanto pienskābes baktērijas, kas </a:t>
            </a:r>
            <a:r>
              <a:rPr lang="lv-LV" sz="2400" dirty="0" smtClean="0"/>
              <a:t>ražo pienskābi.</a:t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 </a:t>
            </a:r>
            <a:r>
              <a:rPr lang="lv-LV" sz="2400" dirty="0"/>
              <a:t>Atkarībā no pārstrādājamā izejmateriāla skābēšanu </a:t>
            </a:r>
            <a:r>
              <a:rPr lang="lv-LV" sz="2400" dirty="0" smtClean="0"/>
              <a:t>nosauc </a:t>
            </a:r>
            <a:r>
              <a:rPr lang="lv-LV" sz="2400" dirty="0"/>
              <a:t>dažādi – kāpostu skābē, gurķus sāla, </a:t>
            </a:r>
            <a:r>
              <a:rPr lang="lv-LV" sz="2400" dirty="0" smtClean="0"/>
              <a:t>ābolus</a:t>
            </a:r>
            <a:r>
              <a:rPr lang="lv-LV" sz="2400" dirty="0"/>
              <a:t>, bumbierus un brūklenes mērcē, bet </a:t>
            </a:r>
            <a:r>
              <a:rPr lang="lv-LV" sz="2400" dirty="0" smtClean="0"/>
              <a:t>visiem </a:t>
            </a:r>
            <a:r>
              <a:rPr lang="lv-LV" sz="2400" dirty="0"/>
              <a:t>šiem skābēšanas veidiem ir pienskābā </a:t>
            </a:r>
            <a:r>
              <a:rPr lang="lv-LV" sz="2400" dirty="0" smtClean="0"/>
              <a:t>rūgšana</a:t>
            </a:r>
            <a:r>
              <a:rPr lang="lv-LV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876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Marinēšana</a:t>
            </a:r>
            <a:endParaRPr lang="lv-LV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43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5300" dirty="0"/>
              <a:t>Konservēšanas nozīme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4419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lv-LV" dirty="0" smtClean="0"/>
              <a:t> </a:t>
            </a:r>
            <a:r>
              <a:rPr lang="lv-LV" sz="2400" dirty="0"/>
              <a:t>Konservēšana ir paņēmiens, kā pasargāt produktus </a:t>
            </a:r>
            <a:r>
              <a:rPr lang="lv-LV" sz="2400" dirty="0" smtClean="0"/>
              <a:t>no bojāšanās</a:t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Tās </a:t>
            </a:r>
            <a:r>
              <a:rPr lang="lv-LV" sz="2400" dirty="0"/>
              <a:t>pamatā ir tādu apstākļu radīšana, kas aizkavē </a:t>
            </a:r>
            <a:r>
              <a:rPr lang="lv-LV" sz="2400" dirty="0" smtClean="0"/>
              <a:t>pārtikas </a:t>
            </a:r>
            <a:r>
              <a:rPr lang="lv-LV" sz="2400" dirty="0"/>
              <a:t>produktu bojātāju mikroorganismu attīstību </a:t>
            </a:r>
            <a:r>
              <a:rPr lang="lv-LV" sz="2400" dirty="0" smtClean="0"/>
              <a:t>un </a:t>
            </a:r>
            <a:r>
              <a:rPr lang="lv-LV" sz="2400" dirty="0"/>
              <a:t>fermentu iedarbību, līdz ar to pagarinot to </a:t>
            </a:r>
            <a:r>
              <a:rPr lang="lv-LV" sz="2400" dirty="0" smtClean="0"/>
              <a:t>glabāšanas laiku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35408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400" dirty="0" smtClean="0"/>
              <a:t>Kā konservantu izmanto etiķskābi(arī citronskābi, cidonijas)</a:t>
            </a:r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 </a:t>
            </a:r>
            <a:r>
              <a:rPr lang="lv-LV" sz="2400" dirty="0"/>
              <a:t>Tās koncentrācijai jābūt 0,5 - 2%.</a:t>
            </a:r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Marinē gurķus, tomātus, kabačus, sēnes, bietes, papriku, zivis un gaļu pirms cepšanas.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39298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Kūpināšana</a:t>
            </a:r>
            <a:r>
              <a:rPr lang="en-US" dirty="0" smtClean="0"/>
              <a:t> </a:t>
            </a:r>
            <a:r>
              <a:rPr lang="en-US" dirty="0" err="1" smtClean="0"/>
              <a:t>jeb</a:t>
            </a:r>
            <a:r>
              <a:rPr lang="en-US" dirty="0" smtClean="0"/>
              <a:t> </a:t>
            </a:r>
            <a:r>
              <a:rPr lang="en-US" dirty="0" err="1" smtClean="0"/>
              <a:t>žāvēšana</a:t>
            </a:r>
            <a:endParaRPr lang="lv-LV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4205287" cy="281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03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858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 smtClean="0"/>
              <a:t>Kūpināšanas </a:t>
            </a:r>
            <a:r>
              <a:rPr lang="lv-LV" sz="2400" dirty="0"/>
              <a:t>pamatā ir produktu piesūcināšana ar </a:t>
            </a:r>
            <a:r>
              <a:rPr lang="lv-LV" sz="2400" dirty="0" smtClean="0"/>
              <a:t>antiseptiskām </a:t>
            </a:r>
            <a:r>
              <a:rPr lang="lv-LV" sz="2400" dirty="0"/>
              <a:t>(pret mikrobu) dūmgāzu vielām, kuras </a:t>
            </a:r>
            <a:r>
              <a:rPr lang="lv-LV" sz="2400" dirty="0" smtClean="0"/>
              <a:t>iegūst </a:t>
            </a:r>
            <a:r>
              <a:rPr lang="lv-LV" sz="2400" dirty="0"/>
              <a:t>koksnes skaidām nepilnīgi sadegot.</a:t>
            </a:r>
          </a:p>
          <a:p>
            <a:pPr marL="0" indent="0">
              <a:buNone/>
            </a:pPr>
            <a:r>
              <a:rPr lang="lv-LV" dirty="0"/>
              <a:t>Iedala:</a:t>
            </a:r>
          </a:p>
          <a:p>
            <a:pPr>
              <a:buFont typeface="Wingdings" pitchFamily="2" charset="2"/>
              <a:buChar char="ü"/>
            </a:pPr>
            <a:r>
              <a:rPr lang="lv-LV" sz="2400" dirty="0" smtClean="0"/>
              <a:t> </a:t>
            </a:r>
            <a:r>
              <a:rPr lang="lv-LV" sz="2400" dirty="0"/>
              <a:t>auksti kūpinātus (18-40 grādu T) un </a:t>
            </a:r>
          </a:p>
          <a:p>
            <a:pPr>
              <a:buFont typeface="Wingdings" pitchFamily="2" charset="2"/>
              <a:buChar char="ü"/>
            </a:pPr>
            <a:r>
              <a:rPr lang="lv-LV" sz="2400" dirty="0" smtClean="0"/>
              <a:t>karsti </a:t>
            </a:r>
            <a:r>
              <a:rPr lang="lv-LV" sz="2400" dirty="0"/>
              <a:t>kūpinātus (80-140 grādu T) produktus. </a:t>
            </a:r>
          </a:p>
          <a:p>
            <a:pPr>
              <a:buFont typeface="Wingdings" pitchFamily="2" charset="2"/>
              <a:buChar char="ü"/>
            </a:pPr>
            <a:r>
              <a:rPr lang="lv-LV" sz="2400" dirty="0" smtClean="0"/>
              <a:t>Pirms </a:t>
            </a:r>
            <a:r>
              <a:rPr lang="lv-LV" sz="2400" dirty="0"/>
              <a:t>kūpināšanas produktus var sālīt vai marinēt, lai </a:t>
            </a:r>
            <a:r>
              <a:rPr lang="lv-LV" sz="2400" dirty="0" smtClean="0"/>
              <a:t>uzlabotu </a:t>
            </a:r>
            <a:r>
              <a:rPr lang="lv-LV" sz="2400" dirty="0"/>
              <a:t>to garšu.</a:t>
            </a:r>
          </a:p>
          <a:p>
            <a:pPr>
              <a:buFont typeface="Wingdings" pitchFamily="2" charset="2"/>
              <a:buChar char="ü"/>
            </a:pPr>
            <a:r>
              <a:rPr lang="lv-LV" sz="2400" dirty="0" smtClean="0"/>
              <a:t>Kūpina </a:t>
            </a:r>
            <a:r>
              <a:rPr lang="lv-LV" sz="2400" dirty="0"/>
              <a:t>gaļu, zivis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930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Konservēšanas</a:t>
            </a:r>
            <a:r>
              <a:rPr lang="en-US" dirty="0" smtClean="0"/>
              <a:t> </a:t>
            </a:r>
            <a:r>
              <a:rPr lang="en-US" dirty="0" err="1" smtClean="0"/>
              <a:t>metodes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Fizikālā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Fizikāli</a:t>
            </a:r>
            <a:r>
              <a:rPr lang="en-US" dirty="0" smtClean="0"/>
              <a:t> </a:t>
            </a:r>
            <a:r>
              <a:rPr lang="en-US" dirty="0" err="1" smtClean="0"/>
              <a:t>ķīmiskā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Bioķīmiskā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Ķīmiskā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5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Konservēšana augstā </a:t>
            </a:r>
            <a:br>
              <a:rPr lang="lv-LV" dirty="0"/>
            </a:br>
            <a:r>
              <a:rPr lang="lv-LV" dirty="0"/>
              <a:t>temperatūrā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667000" cy="42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9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lv-LV" dirty="0"/>
              <a:t>Pasterizācija un sterilizācija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400" dirty="0"/>
              <a:t>Pasterizācija ir produkta karsēšana līdz 100 </a:t>
            </a:r>
            <a:r>
              <a:rPr lang="lv-LV" sz="2400" dirty="0" smtClean="0"/>
              <a:t>grādiem</a:t>
            </a:r>
          </a:p>
          <a:p>
            <a:pPr indent="-342900">
              <a:buFont typeface="Wingdings" pitchFamily="2" charset="2"/>
              <a:buChar char="Ø"/>
            </a:pPr>
            <a:r>
              <a:rPr lang="lv-LV" sz="2400" dirty="0" smtClean="0"/>
              <a:t> </a:t>
            </a:r>
            <a:r>
              <a:rPr lang="lv-LV" sz="2400" dirty="0"/>
              <a:t>Pasterizācija nemaina produkta garšu un </a:t>
            </a:r>
            <a:r>
              <a:rPr lang="lv-LV" sz="2400" dirty="0" smtClean="0"/>
              <a:t>uzturvērtību</a:t>
            </a:r>
            <a:br>
              <a:rPr lang="lv-LV" sz="2400" dirty="0" smtClean="0"/>
            </a:br>
            <a:endParaRPr lang="lv-LV" sz="2400" dirty="0" smtClean="0"/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Sterilizācija ir produktu karsēšana  virs 100 grādiem</a:t>
            </a:r>
          </a:p>
          <a:p>
            <a:pPr>
              <a:buFont typeface="Wingdings" pitchFamily="2" charset="2"/>
              <a:buChar char="Ø"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5674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Konservēšana </a:t>
            </a:r>
            <a:br>
              <a:rPr lang="lv-LV" dirty="0"/>
            </a:br>
            <a:r>
              <a:rPr lang="lv-LV" dirty="0"/>
              <a:t>zemā temperatūrā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486275" cy="310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3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Atdzesēšana un sasaldēšana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lv-LV" dirty="0" smtClean="0"/>
              <a:t> </a:t>
            </a:r>
            <a:r>
              <a:rPr lang="lv-LV" sz="2400" dirty="0" smtClean="0"/>
              <a:t>Atdzesētus </a:t>
            </a:r>
            <a:r>
              <a:rPr lang="lv-LV" sz="2400" dirty="0"/>
              <a:t>produktus uzglabā </a:t>
            </a:r>
            <a:r>
              <a:rPr lang="lv-LV" sz="2400" dirty="0" smtClean="0"/>
              <a:t>T</a:t>
            </a:r>
            <a:r>
              <a:rPr lang="en-US" sz="2400" dirty="0"/>
              <a:t> </a:t>
            </a:r>
            <a:r>
              <a:rPr lang="en-US" sz="2400" dirty="0" smtClean="0"/>
              <a:t>pie</a:t>
            </a:r>
            <a:r>
              <a:rPr lang="lv-LV" sz="2400" dirty="0" smtClean="0"/>
              <a:t> 0</a:t>
            </a:r>
            <a:r>
              <a:rPr lang="en-US" sz="2400" dirty="0" smtClean="0"/>
              <a:t> </a:t>
            </a:r>
            <a:r>
              <a:rPr lang="lv-LV" sz="2400" dirty="0" smtClean="0"/>
              <a:t>grādu,nepieļaujot </a:t>
            </a:r>
            <a:r>
              <a:rPr lang="lv-LV" sz="2400" dirty="0"/>
              <a:t>sasalšanu</a:t>
            </a:r>
            <a:r>
              <a:rPr lang="lv-LV" sz="2400" dirty="0" smtClean="0"/>
              <a:t>.</a:t>
            </a:r>
            <a:br>
              <a:rPr lang="lv-LV" sz="2400" dirty="0" smtClean="0"/>
            </a:br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   </a:t>
            </a:r>
            <a:r>
              <a:rPr lang="lv-LV" sz="2400" dirty="0"/>
              <a:t>Sasaldēšanu izdara T -</a:t>
            </a:r>
            <a:r>
              <a:rPr lang="lv-LV" sz="2400" dirty="0" smtClean="0"/>
              <a:t>24 grādi. </a:t>
            </a:r>
            <a:br>
              <a:rPr lang="lv-LV" sz="2400" dirty="0" smtClean="0"/>
            </a:br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  Sasaldēti </a:t>
            </a:r>
            <a:r>
              <a:rPr lang="lv-LV" sz="2400" dirty="0"/>
              <a:t>produkti jāuzglabā -</a:t>
            </a:r>
            <a:r>
              <a:rPr lang="lv-LV" sz="2400" dirty="0" smtClean="0"/>
              <a:t>18 grādu T.</a:t>
            </a:r>
            <a:br>
              <a:rPr lang="lv-LV" sz="2400" dirty="0" smtClean="0"/>
            </a:br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 smtClean="0"/>
              <a:t>  Pareizi sasaldēti, uzglabāti un atlaidināti produkti maz atšķiras no svaigiem.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7734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Sasaldēšanas paņēmieni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 smtClean="0">
                <a:solidFill>
                  <a:schemeClr val="tx1"/>
                </a:solidFill>
              </a:rPr>
              <a:t>1</a:t>
            </a:r>
            <a:r>
              <a:rPr lang="lv-LV" dirty="0">
                <a:solidFill>
                  <a:schemeClr val="tx1"/>
                </a:solidFill>
              </a:rPr>
              <a:t>. </a:t>
            </a:r>
            <a:r>
              <a:rPr lang="lv-LV" sz="2400" dirty="0">
                <a:solidFill>
                  <a:schemeClr val="tx1"/>
                </a:solidFill>
              </a:rPr>
              <a:t>Lēnā sasaldēšana – sasaldē līdz -</a:t>
            </a:r>
            <a:r>
              <a:rPr lang="lv-LV" sz="2400" dirty="0" smtClean="0">
                <a:solidFill>
                  <a:schemeClr val="tx1"/>
                </a:solidFill>
              </a:rPr>
              <a:t>24°C</a:t>
            </a:r>
            <a:r>
              <a:rPr lang="lv-LV" sz="2400" dirty="0">
                <a:solidFill>
                  <a:schemeClr val="tx1"/>
                </a:solidFill>
              </a:rPr>
              <a:t>. </a:t>
            </a: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endParaRPr lang="lv-LV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2400" dirty="0" smtClean="0">
                <a:solidFill>
                  <a:schemeClr val="tx1"/>
                </a:solidFill>
              </a:rPr>
              <a:t>2. Ātrā saldēšana – izmantojot to, temperatūra tiek pazemināta zem -24°C.</a:t>
            </a:r>
            <a:br>
              <a:rPr lang="lv-LV" sz="2400" dirty="0" smtClean="0">
                <a:solidFill>
                  <a:schemeClr val="tx1"/>
                </a:solidFill>
              </a:rPr>
            </a:br>
            <a:endParaRPr lang="lv-LV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2400" dirty="0" smtClean="0">
                <a:solidFill>
                  <a:schemeClr val="tx1"/>
                </a:solidFill>
              </a:rPr>
              <a:t>3</a:t>
            </a:r>
            <a:r>
              <a:rPr lang="lv-LV" sz="2400" dirty="0">
                <a:solidFill>
                  <a:schemeClr val="tx1"/>
                </a:solidFill>
              </a:rPr>
              <a:t>. </a:t>
            </a:r>
            <a:r>
              <a:rPr lang="lv-LV" sz="2400" dirty="0" smtClean="0">
                <a:solidFill>
                  <a:schemeClr val="tx1"/>
                </a:solidFill>
              </a:rPr>
              <a:t>Dziļā </a:t>
            </a:r>
            <a:r>
              <a:rPr lang="lv-LV" sz="2400" dirty="0">
                <a:solidFill>
                  <a:schemeClr val="tx1"/>
                </a:solidFill>
              </a:rPr>
              <a:t>saldēšana – </a:t>
            </a:r>
            <a:r>
              <a:rPr lang="lv-LV" sz="2400" dirty="0" smtClean="0">
                <a:solidFill>
                  <a:schemeClr val="tx1"/>
                </a:solidFill>
              </a:rPr>
              <a:t>temperatūra </a:t>
            </a:r>
            <a:r>
              <a:rPr lang="lv-LV" sz="2400" dirty="0">
                <a:solidFill>
                  <a:schemeClr val="tx1"/>
                </a:solidFill>
              </a:rPr>
              <a:t>-</a:t>
            </a:r>
            <a:r>
              <a:rPr lang="lv-LV" sz="2400" dirty="0" smtClean="0">
                <a:solidFill>
                  <a:schemeClr val="tx1"/>
                </a:solidFill>
              </a:rPr>
              <a:t>195°C</a:t>
            </a:r>
            <a:r>
              <a:rPr lang="lv-LV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775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Kaltēšana</a:t>
            </a:r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4196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5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258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PĀRTIKAS PRODUKTU ZINĪBAS</vt:lpstr>
      <vt:lpstr>Konservēšanas nozīme </vt:lpstr>
      <vt:lpstr>Konservēšanas metodes</vt:lpstr>
      <vt:lpstr>Konservēšana augstā  temperatūrā</vt:lpstr>
      <vt:lpstr>Pasterizācija un sterilizācija</vt:lpstr>
      <vt:lpstr>Konservēšana  zemā temperatūrā</vt:lpstr>
      <vt:lpstr>Atdzesēšana un sasaldēšana</vt:lpstr>
      <vt:lpstr>Sasaldēšanas paņēmieni </vt:lpstr>
      <vt:lpstr>Kaltēšana</vt:lpstr>
      <vt:lpstr>Slide 10</vt:lpstr>
      <vt:lpstr>Vītināšana</vt:lpstr>
      <vt:lpstr>Slide 12</vt:lpstr>
      <vt:lpstr>Konservēšana ar cukuru</vt:lpstr>
      <vt:lpstr>Slide 14</vt:lpstr>
      <vt:lpstr>Sālīšana</vt:lpstr>
      <vt:lpstr>Slide 16</vt:lpstr>
      <vt:lpstr>Skābēšana</vt:lpstr>
      <vt:lpstr>Slide 18</vt:lpstr>
      <vt:lpstr>Marinēšana</vt:lpstr>
      <vt:lpstr>Slide 20</vt:lpstr>
      <vt:lpstr>Kūpināšana jeb žāvēšana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PĀRTIKAS PRODUKTU  KONSERVĒŠANA</dc:title>
  <dc:creator>Lelde</dc:creator>
  <cp:lastModifiedBy>zhanis</cp:lastModifiedBy>
  <cp:revision>20</cp:revision>
  <dcterms:created xsi:type="dcterms:W3CDTF">2006-08-16T00:00:00Z</dcterms:created>
  <dcterms:modified xsi:type="dcterms:W3CDTF">2014-03-25T19:17:29Z</dcterms:modified>
</cp:coreProperties>
</file>