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57" r:id="rId4"/>
    <p:sldId id="262" r:id="rId5"/>
    <p:sldId id="261" r:id="rId6"/>
    <p:sldId id="271" r:id="rId7"/>
    <p:sldId id="264" r:id="rId8"/>
    <p:sldId id="265" r:id="rId9"/>
    <p:sldId id="267" r:id="rId10"/>
    <p:sldId id="272" r:id="rId11"/>
    <p:sldId id="273" r:id="rId12"/>
    <p:sldId id="279" r:id="rId13"/>
    <p:sldId id="275" r:id="rId14"/>
    <p:sldId id="277" r:id="rId15"/>
    <p:sldId id="278" r:id="rId16"/>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327197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1B7EF-C568-43CD-B236-DF791D22973D}" type="datetimeFigureOut">
              <a:rPr lang="lv-LV" smtClean="0"/>
              <a:t>14.02.2017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37872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375792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214618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1728211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4"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821234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4"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33264584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41238504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1593521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554284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31593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21B7EF-C568-43CD-B236-DF791D22973D}" type="datetimeFigureOut">
              <a:rPr lang="lv-LV" smtClean="0"/>
              <a:t>14.02.2017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40220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21B7EF-C568-43CD-B236-DF791D22973D}" type="datetimeFigureOut">
              <a:rPr lang="lv-LV" smtClean="0"/>
              <a:t>14.02.2017</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1987023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3"/>
          <p:cNvSpPr>
            <a:spLocks noGrp="1"/>
          </p:cNvSpPr>
          <p:nvPr>
            <p:ph type="ftr" sz="quarter" idx="11"/>
          </p:nvPr>
        </p:nvSpPr>
        <p:spPr/>
        <p:txBody>
          <a:bodyPr/>
          <a:lstStyle/>
          <a:p>
            <a:endParaRPr lang="lv-LV"/>
          </a:p>
        </p:txBody>
      </p:sp>
      <p:sp>
        <p:nvSpPr>
          <p:cNvPr id="6" name="Slide Number Placeholder 4"/>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158885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2"/>
          <p:cNvSpPr>
            <a:spLocks noGrp="1"/>
          </p:cNvSpPr>
          <p:nvPr>
            <p:ph type="ftr" sz="quarter" idx="11"/>
          </p:nvPr>
        </p:nvSpPr>
        <p:spPr/>
        <p:txBody>
          <a:bodyPr/>
          <a:lstStyle/>
          <a:p>
            <a:endParaRPr lang="lv-LV"/>
          </a:p>
        </p:txBody>
      </p:sp>
      <p:sp>
        <p:nvSpPr>
          <p:cNvPr id="6" name="Slide Number Placeholder 3"/>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06571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D521B7EF-C568-43CD-B236-DF791D22973D}" type="datetimeFigureOut">
              <a:rPr lang="lv-LV" smtClean="0"/>
              <a:t>14.02.2017</a:t>
            </a:fld>
            <a:endParaRPr lang="lv-LV"/>
          </a:p>
        </p:txBody>
      </p:sp>
      <p:sp>
        <p:nvSpPr>
          <p:cNvPr id="5" name="Footer Placeholder 5"/>
          <p:cNvSpPr>
            <a:spLocks noGrp="1"/>
          </p:cNvSpPr>
          <p:nvPr>
            <p:ph type="ftr" sz="quarter" idx="11"/>
          </p:nvPr>
        </p:nvSpPr>
        <p:spPr/>
        <p:txBody>
          <a:bodyPr/>
          <a:lstStyle/>
          <a:p>
            <a:endParaRPr lang="lv-LV"/>
          </a:p>
        </p:txBody>
      </p:sp>
      <p:sp>
        <p:nvSpPr>
          <p:cNvPr id="6" name="Slide Number Placeholder 6"/>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607422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1B7EF-C568-43CD-B236-DF791D22973D}" type="datetimeFigureOut">
              <a:rPr lang="lv-LV" smtClean="0"/>
              <a:t>14.02.2017</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BF3CC87B-ACF2-49BA-AD8F-3CE3B5F02899}" type="slidenum">
              <a:rPr lang="lv-LV" smtClean="0"/>
              <a:t>‹#›</a:t>
            </a:fld>
            <a:endParaRPr lang="lv-LV"/>
          </a:p>
        </p:txBody>
      </p:sp>
    </p:spTree>
    <p:extLst>
      <p:ext uri="{BB962C8B-B14F-4D97-AF65-F5344CB8AC3E}">
        <p14:creationId xmlns:p14="http://schemas.microsoft.com/office/powerpoint/2010/main" val="2606132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521B7EF-C568-43CD-B236-DF791D22973D}" type="datetimeFigureOut">
              <a:rPr lang="lv-LV" smtClean="0"/>
              <a:t>14.02.2017</a:t>
            </a:fld>
            <a:endParaRPr lang="lv-LV"/>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lv-LV"/>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F3CC87B-ACF2-49BA-AD8F-3CE3B5F02899}" type="slidenum">
              <a:rPr lang="lv-LV" smtClean="0"/>
              <a:t>‹#›</a:t>
            </a:fld>
            <a:endParaRPr lang="lv-LV"/>
          </a:p>
        </p:txBody>
      </p:sp>
    </p:spTree>
    <p:extLst>
      <p:ext uri="{BB962C8B-B14F-4D97-AF65-F5344CB8AC3E}">
        <p14:creationId xmlns:p14="http://schemas.microsoft.com/office/powerpoint/2010/main" val="250127420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775" y="2928513"/>
            <a:ext cx="10745893" cy="1815152"/>
          </a:xfrm>
        </p:spPr>
        <p:txBody>
          <a:bodyPr/>
          <a:lstStyle/>
          <a:p>
            <a:r>
              <a:rPr lang="lv-LV" sz="2800" dirty="0"/>
              <a:t>Profesionālās izglītības kompetences centrs</a:t>
            </a:r>
            <a:br>
              <a:rPr lang="lv-LV" sz="2800" dirty="0"/>
            </a:br>
            <a:r>
              <a:rPr lang="lv-LV" sz="2800" dirty="0"/>
              <a:t>Kuldīgas Tehnoloģiju un tūrisma tehnikums</a:t>
            </a:r>
            <a:r>
              <a:rPr lang="lv-LV" dirty="0"/>
              <a:t/>
            </a:r>
            <a:br>
              <a:rPr lang="lv-LV" dirty="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
            </a:r>
            <a:br>
              <a:rPr lang="lv-LV" dirty="0" smtClean="0"/>
            </a:br>
            <a:r>
              <a:rPr lang="lv-LV" sz="2400" dirty="0" smtClean="0"/>
              <a:t>Ēdināšanas pakalpojuma speciālists,</a:t>
            </a:r>
            <a:br>
              <a:rPr lang="lv-LV" sz="2400" dirty="0" smtClean="0"/>
            </a:br>
            <a:r>
              <a:rPr lang="lv-LV" sz="2400" dirty="0" smtClean="0"/>
              <a:t>Ēdināšanas pakalpojumi,</a:t>
            </a:r>
            <a:br>
              <a:rPr lang="lv-LV" sz="2400" dirty="0" smtClean="0"/>
            </a:br>
            <a:r>
              <a:rPr lang="lv-LV" sz="2400" dirty="0" smtClean="0"/>
              <a:t>Pārtikas produktu zinības       </a:t>
            </a:r>
            <a:br>
              <a:rPr lang="lv-LV" sz="2400" dirty="0" smtClean="0"/>
            </a:br>
            <a:r>
              <a:rPr lang="lv-LV" sz="2400" dirty="0" smtClean="0"/>
              <a:t/>
            </a:r>
            <a:br>
              <a:rPr lang="lv-LV" sz="2400" dirty="0" smtClean="0"/>
            </a:br>
            <a:r>
              <a:rPr lang="lv-LV" sz="2400" dirty="0"/>
              <a:t/>
            </a:r>
            <a:br>
              <a:rPr lang="lv-LV" sz="2400" dirty="0"/>
            </a:br>
            <a:r>
              <a:rPr lang="lv-LV" sz="2400" dirty="0" smtClean="0"/>
              <a:t/>
            </a:r>
            <a:br>
              <a:rPr lang="lv-LV" sz="2400" dirty="0" smtClean="0"/>
            </a:br>
            <a:r>
              <a:rPr lang="lv-LV" sz="2400" dirty="0"/>
              <a:t/>
            </a:r>
            <a:br>
              <a:rPr lang="lv-LV" sz="2400" dirty="0"/>
            </a:br>
            <a:r>
              <a:rPr lang="lv-LV" sz="2400" dirty="0" smtClean="0"/>
              <a:t/>
            </a:r>
            <a:br>
              <a:rPr lang="lv-LV" sz="2400" dirty="0" smtClean="0"/>
            </a:br>
            <a:r>
              <a:rPr lang="lv-LV" sz="4400" dirty="0" smtClean="0"/>
              <a:t>Olbaltumvielas, taukvielas, ogļhidrāti</a:t>
            </a:r>
            <a:endParaRPr lang="lv-LV" sz="11500" dirty="0"/>
          </a:p>
        </p:txBody>
      </p:sp>
      <p:sp>
        <p:nvSpPr>
          <p:cNvPr id="5" name="TextBox 4"/>
          <p:cNvSpPr txBox="1"/>
          <p:nvPr/>
        </p:nvSpPr>
        <p:spPr>
          <a:xfrm>
            <a:off x="6683131" y="1487438"/>
            <a:ext cx="4599295" cy="1569660"/>
          </a:xfrm>
          <a:prstGeom prst="rect">
            <a:avLst/>
          </a:prstGeom>
          <a:noFill/>
        </p:spPr>
        <p:txBody>
          <a:bodyPr wrap="square" rtlCol="0">
            <a:spAutoFit/>
          </a:bodyPr>
          <a:lstStyle/>
          <a:p>
            <a:pPr algn="r"/>
            <a:r>
              <a:rPr lang="lv-LV" sz="2400" dirty="0"/>
              <a:t>Profesionālās izglītības kompetences centrs</a:t>
            </a:r>
          </a:p>
          <a:p>
            <a:pPr algn="r"/>
            <a:r>
              <a:rPr lang="lv-LV" sz="2400" dirty="0"/>
              <a:t>Kuldīgas Tehnoloģiju un tūrisma tehnikums</a:t>
            </a:r>
          </a:p>
        </p:txBody>
      </p:sp>
      <p:sp>
        <p:nvSpPr>
          <p:cNvPr id="6" name="TextBox 5"/>
          <p:cNvSpPr txBox="1"/>
          <p:nvPr/>
        </p:nvSpPr>
        <p:spPr>
          <a:xfrm>
            <a:off x="7379167" y="5734196"/>
            <a:ext cx="3903259" cy="523220"/>
          </a:xfrm>
          <a:prstGeom prst="rect">
            <a:avLst/>
          </a:prstGeom>
          <a:noFill/>
        </p:spPr>
        <p:txBody>
          <a:bodyPr wrap="square" rtlCol="0">
            <a:spAutoFit/>
          </a:bodyPr>
          <a:lstStyle/>
          <a:p>
            <a:pPr algn="r"/>
            <a:r>
              <a:rPr lang="lv-LV" sz="1400" dirty="0" smtClean="0"/>
              <a:t>Autore: </a:t>
            </a:r>
          </a:p>
          <a:p>
            <a:pPr algn="r"/>
            <a:r>
              <a:rPr lang="lv-LV" sz="1400" dirty="0" smtClean="0"/>
              <a:t>I. Misāne</a:t>
            </a:r>
            <a:endParaRPr lang="lv-LV" sz="1400" dirty="0"/>
          </a:p>
        </p:txBody>
      </p:sp>
    </p:spTree>
    <p:extLst>
      <p:ext uri="{BB962C8B-B14F-4D97-AF65-F5344CB8AC3E}">
        <p14:creationId xmlns:p14="http://schemas.microsoft.com/office/powerpoint/2010/main" val="4248476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smtClean="0"/>
              <a:t>Ogļhidrāti</a:t>
            </a:r>
            <a:endParaRPr lang="lv-LV" dirty="0"/>
          </a:p>
        </p:txBody>
      </p:sp>
    </p:spTree>
    <p:extLst>
      <p:ext uri="{BB962C8B-B14F-4D97-AF65-F5344CB8AC3E}">
        <p14:creationId xmlns:p14="http://schemas.microsoft.com/office/powerpoint/2010/main" val="2969672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135" y="493662"/>
            <a:ext cx="9404723" cy="1400530"/>
          </a:xfrm>
        </p:spPr>
        <p:txBody>
          <a:bodyPr/>
          <a:lstStyle/>
          <a:p>
            <a:r>
              <a:rPr lang="lv-LV" dirty="0" smtClean="0"/>
              <a:t>Nozīme</a:t>
            </a:r>
            <a:endParaRPr lang="lv-LV" dirty="0"/>
          </a:p>
        </p:txBody>
      </p:sp>
      <p:sp>
        <p:nvSpPr>
          <p:cNvPr id="3" name="Content Placeholder 2"/>
          <p:cNvSpPr>
            <a:spLocks noGrp="1"/>
          </p:cNvSpPr>
          <p:nvPr>
            <p:ph idx="1"/>
          </p:nvPr>
        </p:nvSpPr>
        <p:spPr>
          <a:xfrm>
            <a:off x="783609" y="1433016"/>
            <a:ext cx="10515600" cy="5288224"/>
          </a:xfrm>
        </p:spPr>
        <p:txBody>
          <a:bodyPr>
            <a:normAutofit/>
          </a:bodyPr>
          <a:lstStyle/>
          <a:p>
            <a:pPr marL="0" indent="0">
              <a:buNone/>
            </a:pPr>
            <a:r>
              <a:rPr lang="lv-LV" sz="2600" dirty="0" smtClean="0"/>
              <a:t>Ogļhidrātu galvenais uzdevums ir nodrošināt cilvēka ķermeni ar enerģiju, enerģijas rezervēm, piedalīties audu un šūnu veidošanas procesā.</a:t>
            </a:r>
          </a:p>
          <a:p>
            <a:pPr marL="0" indent="0">
              <a:buNone/>
            </a:pPr>
            <a:r>
              <a:rPr lang="lv-LV" sz="2600" dirty="0" smtClean="0"/>
              <a:t>Ogļhidrāti </a:t>
            </a:r>
            <a:r>
              <a:rPr lang="lv-LV" sz="2600" dirty="0" smtClean="0"/>
              <a:t>vielmaiņas laikā var pārvērsties par taukiem un uzkrāties organismā.</a:t>
            </a:r>
          </a:p>
          <a:p>
            <a:pPr marL="0" indent="0">
              <a:buNone/>
            </a:pPr>
            <a:r>
              <a:rPr lang="lv-LV" sz="2600" dirty="0" smtClean="0"/>
              <a:t>Ogļhidrāti </a:t>
            </a:r>
            <a:r>
              <a:rPr lang="lv-LV" sz="2600" dirty="0" smtClean="0"/>
              <a:t>pārsvarā ir sastopami augu izcelsmes produktos.</a:t>
            </a:r>
          </a:p>
          <a:p>
            <a:pPr marL="0" indent="0">
              <a:buNone/>
            </a:pPr>
            <a:endParaRPr lang="lv-LV" dirty="0"/>
          </a:p>
        </p:txBody>
      </p:sp>
    </p:spTree>
    <p:extLst>
      <p:ext uri="{BB962C8B-B14F-4D97-AF65-F5344CB8AC3E}">
        <p14:creationId xmlns:p14="http://schemas.microsoft.com/office/powerpoint/2010/main" val="749939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8403" y="1011382"/>
            <a:ext cx="10423670" cy="5126181"/>
          </a:xfrm>
        </p:spPr>
        <p:txBody>
          <a:bodyPr>
            <a:normAutofit/>
          </a:bodyPr>
          <a:lstStyle/>
          <a:p>
            <a:pPr marL="0" indent="0">
              <a:buNone/>
            </a:pPr>
            <a:r>
              <a:rPr lang="lv-LV" sz="2400" dirty="0" smtClean="0"/>
              <a:t>	</a:t>
            </a:r>
            <a:r>
              <a:rPr lang="lv-LV" sz="2400" dirty="0" smtClean="0"/>
              <a:t>.</a:t>
            </a:r>
            <a:endParaRPr lang="lv-LV" sz="2400" dirty="0" smtClean="0"/>
          </a:p>
          <a:p>
            <a:pPr marL="0" indent="0">
              <a:buNone/>
            </a:pPr>
            <a:r>
              <a:rPr lang="lv-LV" sz="2400" dirty="0" smtClean="0"/>
              <a:t>	Organismā sadaloties, 1g ogļhidrātu izdala vidēji 4,1 kcal enerģijas. Normālos apstākļos dienā cilvēkam ir nepieciešami 400- 500g ogļhidrātu. 	</a:t>
            </a:r>
            <a:endParaRPr lang="lv-LV" sz="2400" dirty="0"/>
          </a:p>
        </p:txBody>
      </p:sp>
    </p:spTree>
    <p:extLst>
      <p:ext uri="{BB962C8B-B14F-4D97-AF65-F5344CB8AC3E}">
        <p14:creationId xmlns:p14="http://schemas.microsoft.com/office/powerpoint/2010/main" val="2733849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017" y="657434"/>
            <a:ext cx="9404723" cy="1400530"/>
          </a:xfrm>
        </p:spPr>
        <p:txBody>
          <a:bodyPr/>
          <a:lstStyle/>
          <a:p>
            <a:r>
              <a:rPr lang="lv-LV" dirty="0" smtClean="0"/>
              <a:t>Monosaharīdi</a:t>
            </a:r>
            <a:endParaRPr lang="lv-LV" dirty="0"/>
          </a:p>
        </p:txBody>
      </p:sp>
      <p:sp>
        <p:nvSpPr>
          <p:cNvPr id="3" name="Content Placeholder 2"/>
          <p:cNvSpPr>
            <a:spLocks noGrp="1"/>
          </p:cNvSpPr>
          <p:nvPr>
            <p:ph idx="1"/>
          </p:nvPr>
        </p:nvSpPr>
        <p:spPr>
          <a:xfrm>
            <a:off x="1280733" y="1555845"/>
            <a:ext cx="9678419" cy="4722126"/>
          </a:xfrm>
        </p:spPr>
        <p:txBody>
          <a:bodyPr>
            <a:normAutofit fontScale="92500" lnSpcReduction="10000"/>
          </a:bodyPr>
          <a:lstStyle/>
          <a:p>
            <a:pPr marL="0" indent="0">
              <a:buNone/>
            </a:pPr>
            <a:r>
              <a:rPr lang="lv-LV" sz="2800" dirty="0" smtClean="0"/>
              <a:t>Monosaharīdi ir vienkāršie ogļhidrāti, kuru molekula nav liela.</a:t>
            </a:r>
          </a:p>
          <a:p>
            <a:r>
              <a:rPr lang="lv-LV" sz="2800" dirty="0" smtClean="0"/>
              <a:t>Labi šķīst ūdenī;</a:t>
            </a:r>
          </a:p>
          <a:p>
            <a:r>
              <a:rPr lang="lv-LV" sz="2800" dirty="0" smtClean="0"/>
              <a:t>Vielmaiņas procesā sadalās gandrīz pilnībā (tiek sagremoti);</a:t>
            </a:r>
          </a:p>
          <a:p>
            <a:r>
              <a:rPr lang="lv-LV" sz="2800" dirty="0" smtClean="0"/>
              <a:t>Labi uzsūcas organismā.</a:t>
            </a:r>
          </a:p>
          <a:p>
            <a:pPr marL="0" indent="0">
              <a:buNone/>
            </a:pPr>
            <a:r>
              <a:rPr lang="lv-LV" sz="2800" dirty="0" smtClean="0"/>
              <a:t>Monosaharīdi </a:t>
            </a:r>
            <a:r>
              <a:rPr lang="lv-LV" sz="2800" dirty="0" smtClean="0"/>
              <a:t>iedalās:</a:t>
            </a:r>
          </a:p>
          <a:p>
            <a:pPr marL="457200" indent="-457200">
              <a:buFont typeface="+mj-lt"/>
              <a:buAutoNum type="arabicPeriod"/>
            </a:pPr>
            <a:r>
              <a:rPr lang="lv-LV" sz="2800" dirty="0" smtClean="0"/>
              <a:t>Glikoze jeb vīnogu;</a:t>
            </a:r>
          </a:p>
          <a:p>
            <a:pPr marL="457200" indent="-457200">
              <a:buFont typeface="+mj-lt"/>
              <a:buAutoNum type="arabicPeriod"/>
            </a:pPr>
            <a:r>
              <a:rPr lang="lv-LV" sz="2800" dirty="0" smtClean="0"/>
              <a:t>Fruktoze jeb augļu cukurs;</a:t>
            </a:r>
          </a:p>
          <a:p>
            <a:pPr marL="457200" indent="-457200">
              <a:buFont typeface="+mj-lt"/>
              <a:buAutoNum type="arabicPeriod"/>
            </a:pPr>
            <a:r>
              <a:rPr lang="lv-LV" sz="2800" dirty="0" smtClean="0"/>
              <a:t>Mannoze;</a:t>
            </a:r>
          </a:p>
          <a:p>
            <a:pPr marL="0" indent="0">
              <a:buNone/>
            </a:pPr>
            <a:endParaRPr lang="lv-LV" dirty="0"/>
          </a:p>
        </p:txBody>
      </p:sp>
    </p:spTree>
    <p:extLst>
      <p:ext uri="{BB962C8B-B14F-4D97-AF65-F5344CB8AC3E}">
        <p14:creationId xmlns:p14="http://schemas.microsoft.com/office/powerpoint/2010/main" val="30393717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218" y="752969"/>
            <a:ext cx="9404723" cy="1400530"/>
          </a:xfrm>
        </p:spPr>
        <p:txBody>
          <a:bodyPr/>
          <a:lstStyle/>
          <a:p>
            <a:r>
              <a:rPr lang="lv-LV" dirty="0" smtClean="0"/>
              <a:t>Disahrīdi</a:t>
            </a:r>
            <a:endParaRPr lang="lv-LV" dirty="0"/>
          </a:p>
        </p:txBody>
      </p:sp>
      <p:sp>
        <p:nvSpPr>
          <p:cNvPr id="3" name="Content Placeholder 2"/>
          <p:cNvSpPr>
            <a:spLocks noGrp="1"/>
          </p:cNvSpPr>
          <p:nvPr>
            <p:ph idx="1"/>
          </p:nvPr>
        </p:nvSpPr>
        <p:spPr>
          <a:xfrm>
            <a:off x="1103308" y="1501255"/>
            <a:ext cx="10565528" cy="4392304"/>
          </a:xfrm>
        </p:spPr>
        <p:txBody>
          <a:bodyPr>
            <a:normAutofit/>
          </a:bodyPr>
          <a:lstStyle/>
          <a:p>
            <a:pPr marL="0" indent="0">
              <a:buNone/>
            </a:pPr>
            <a:r>
              <a:rPr lang="lv-LV" dirty="0" smtClean="0"/>
              <a:t>Tie ir veidoti no divām monosaharīdu molekulām.</a:t>
            </a:r>
          </a:p>
          <a:p>
            <a:pPr marL="0" indent="0">
              <a:buNone/>
            </a:pPr>
            <a:endParaRPr lang="lv-LV" dirty="0" smtClean="0"/>
          </a:p>
          <a:p>
            <a:pPr marL="0" indent="0">
              <a:buNone/>
            </a:pPr>
            <a:r>
              <a:rPr lang="lv-LV" dirty="0" smtClean="0"/>
              <a:t>Disaharīdi iedalās:</a:t>
            </a:r>
          </a:p>
          <a:p>
            <a:pPr marL="457200" indent="-457200">
              <a:buFont typeface="+mj-lt"/>
              <a:buAutoNum type="arabicPeriod"/>
            </a:pPr>
            <a:r>
              <a:rPr lang="lv-LV" dirty="0" smtClean="0"/>
              <a:t>Saharoze jeb biešu cukurs;</a:t>
            </a:r>
          </a:p>
          <a:p>
            <a:pPr marL="457200" indent="-457200">
              <a:buFont typeface="+mj-lt"/>
              <a:buAutoNum type="arabicPeriod"/>
            </a:pPr>
            <a:r>
              <a:rPr lang="lv-LV" dirty="0" smtClean="0"/>
              <a:t>Laktoze</a:t>
            </a:r>
            <a:r>
              <a:rPr lang="lv-LV" dirty="0"/>
              <a:t> </a:t>
            </a:r>
            <a:r>
              <a:rPr lang="lv-LV" dirty="0" smtClean="0"/>
              <a:t>jeb piena cukurs;</a:t>
            </a:r>
          </a:p>
          <a:p>
            <a:pPr marL="457200" indent="-457200">
              <a:buFont typeface="+mj-lt"/>
              <a:buAutoNum type="arabicPeriod"/>
            </a:pPr>
            <a:r>
              <a:rPr lang="lv-LV" dirty="0" smtClean="0"/>
              <a:t>Maltoze jeb iesala cukurs.</a:t>
            </a:r>
          </a:p>
          <a:p>
            <a:pPr marL="0" indent="0" algn="r">
              <a:buNone/>
            </a:pPr>
            <a:endParaRPr lang="lv-LV" b="1" i="1" u="sng" dirty="0" smtClean="0"/>
          </a:p>
        </p:txBody>
      </p:sp>
    </p:spTree>
    <p:extLst>
      <p:ext uri="{BB962C8B-B14F-4D97-AF65-F5344CB8AC3E}">
        <p14:creationId xmlns:p14="http://schemas.microsoft.com/office/powerpoint/2010/main" val="543201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220" y="1053219"/>
            <a:ext cx="9404723" cy="1400530"/>
          </a:xfrm>
        </p:spPr>
        <p:txBody>
          <a:bodyPr/>
          <a:lstStyle/>
          <a:p>
            <a:r>
              <a:rPr lang="lv-LV" dirty="0" smtClean="0"/>
              <a:t>Polisaharīdi</a:t>
            </a:r>
            <a:endParaRPr lang="lv-LV" dirty="0"/>
          </a:p>
        </p:txBody>
      </p:sp>
      <p:sp>
        <p:nvSpPr>
          <p:cNvPr id="3" name="Content Placeholder 2"/>
          <p:cNvSpPr>
            <a:spLocks noGrp="1"/>
          </p:cNvSpPr>
          <p:nvPr>
            <p:ph idx="1"/>
          </p:nvPr>
        </p:nvSpPr>
        <p:spPr>
          <a:xfrm>
            <a:off x="874220" y="2148452"/>
            <a:ext cx="8946541" cy="4195481"/>
          </a:xfrm>
        </p:spPr>
        <p:txBody>
          <a:bodyPr>
            <a:normAutofit/>
          </a:bodyPr>
          <a:lstStyle/>
          <a:p>
            <a:pPr marL="0" indent="0">
              <a:buNone/>
            </a:pPr>
            <a:r>
              <a:rPr lang="lv-LV" dirty="0" smtClean="0"/>
              <a:t>Ir lielmolekulāri ogļhidrāti, tiem nav izteikta salduma, tie nešķīst ūdenī, tie ļoti lēni uzsūcas asinīs</a:t>
            </a:r>
            <a:r>
              <a:rPr lang="lv-LV" dirty="0" smtClean="0"/>
              <a:t>.</a:t>
            </a:r>
          </a:p>
          <a:p>
            <a:pPr marL="0" indent="0">
              <a:buNone/>
            </a:pPr>
            <a:endParaRPr lang="lv-LV" dirty="0"/>
          </a:p>
          <a:p>
            <a:pPr marL="0" indent="0">
              <a:buNone/>
            </a:pPr>
            <a:endParaRPr lang="lv-LV" dirty="0" smtClean="0"/>
          </a:p>
          <a:p>
            <a:pPr marL="0" indent="0">
              <a:buNone/>
            </a:pPr>
            <a:endParaRPr lang="lv-LV" dirty="0"/>
          </a:p>
          <a:p>
            <a:pPr marL="0" indent="0">
              <a:buNone/>
            </a:pPr>
            <a:endParaRPr lang="lv-LV" dirty="0"/>
          </a:p>
          <a:p>
            <a:pPr marL="0" indent="0">
              <a:buNone/>
            </a:pPr>
            <a:endParaRPr lang="lv-LV" sz="1600" dirty="0" smtClean="0"/>
          </a:p>
          <a:p>
            <a:pPr marL="0" indent="0">
              <a:buNone/>
            </a:pPr>
            <a:endParaRPr lang="lv-LV" sz="1600" dirty="0"/>
          </a:p>
          <a:p>
            <a:pPr marL="0" indent="0">
              <a:buNone/>
            </a:pPr>
            <a:r>
              <a:rPr lang="lv-LV" sz="1600" dirty="0" smtClean="0"/>
              <a:t>Izmantotā literatūra:</a:t>
            </a:r>
          </a:p>
          <a:p>
            <a:pPr algn="r"/>
            <a:r>
              <a:rPr lang="lv-LV" sz="1600" dirty="0"/>
              <a:t>L.Brūvere, Pārtikas produktu prečzinība I daļa, Turība biznesa augstskola, Rīga 2006.</a:t>
            </a:r>
          </a:p>
          <a:p>
            <a:pPr marL="0" indent="0">
              <a:buNone/>
            </a:pPr>
            <a:endParaRPr lang="lv-LV" dirty="0" smtClean="0"/>
          </a:p>
        </p:txBody>
      </p:sp>
    </p:spTree>
    <p:extLst>
      <p:ext uri="{BB962C8B-B14F-4D97-AF65-F5344CB8AC3E}">
        <p14:creationId xmlns:p14="http://schemas.microsoft.com/office/powerpoint/2010/main" val="4174042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1551" y="3755477"/>
            <a:ext cx="9404723" cy="1400530"/>
          </a:xfrm>
        </p:spPr>
        <p:txBody>
          <a:bodyPr/>
          <a:lstStyle/>
          <a:p>
            <a:r>
              <a:rPr lang="lv-LV" sz="6600" dirty="0" smtClean="0"/>
              <a:t>Olbaltumvielas</a:t>
            </a:r>
            <a:endParaRPr lang="lv-LV" sz="6600" dirty="0"/>
          </a:p>
        </p:txBody>
      </p:sp>
    </p:spTree>
    <p:extLst>
      <p:ext uri="{BB962C8B-B14F-4D97-AF65-F5344CB8AC3E}">
        <p14:creationId xmlns:p14="http://schemas.microsoft.com/office/powerpoint/2010/main" val="1504298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Nozīme</a:t>
            </a:r>
            <a:endParaRPr lang="lv-LV" dirty="0"/>
          </a:p>
        </p:txBody>
      </p:sp>
      <p:sp>
        <p:nvSpPr>
          <p:cNvPr id="3" name="Content Placeholder 2"/>
          <p:cNvSpPr>
            <a:spLocks noGrp="1"/>
          </p:cNvSpPr>
          <p:nvPr>
            <p:ph idx="1"/>
          </p:nvPr>
        </p:nvSpPr>
        <p:spPr/>
        <p:txBody>
          <a:bodyPr/>
          <a:lstStyle/>
          <a:p>
            <a:pPr marL="0" indent="0">
              <a:buNone/>
            </a:pPr>
            <a:r>
              <a:rPr lang="lv-LV" dirty="0" smtClean="0"/>
              <a:t>Organismā olbaltumvielas piedalās šūnu uzbūves veidošanā, jaunu dzimumšunu nesēji, fermentu veidotājvielas ķermenī. Olbaltumvielas ir ļoti būtiskas, jo nav citu uzturvielu, kuras varētu aizstāt olbaltumvielas. Cilvēka organisms var iztikt bez ogļhidrātiem un taukvielām, jo olbaltumvielas var pārvērsties ogļhidrātos un taukos. </a:t>
            </a:r>
            <a:r>
              <a:rPr lang="lv-LV" b="1" dirty="0" smtClean="0"/>
              <a:t>Otrādi nenotiek. </a:t>
            </a:r>
            <a:r>
              <a:rPr lang="lv-LV" dirty="0" smtClean="0"/>
              <a:t>Ja organisms nesaņem vajadzīgo daudzumu olbaltumvielu, tad samazinās darbaspējas, bērni var atpalikt attīstībā, cilvēks var zaudēt spējas pretoties ārējiem faktoriem. </a:t>
            </a:r>
            <a:endParaRPr lang="lv-LV" dirty="0"/>
          </a:p>
        </p:txBody>
      </p:sp>
    </p:spTree>
    <p:extLst>
      <p:ext uri="{BB962C8B-B14F-4D97-AF65-F5344CB8AC3E}">
        <p14:creationId xmlns:p14="http://schemas.microsoft.com/office/powerpoint/2010/main" val="3850226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780264"/>
            <a:ext cx="9404723" cy="1400530"/>
          </a:xfrm>
        </p:spPr>
        <p:txBody>
          <a:bodyPr/>
          <a:lstStyle/>
          <a:p>
            <a:r>
              <a:rPr lang="lv-LV" dirty="0" smtClean="0"/>
              <a:t>Olbaltumvielu dienas norma</a:t>
            </a:r>
            <a:endParaRPr lang="lv-LV" dirty="0"/>
          </a:p>
        </p:txBody>
      </p:sp>
      <p:sp>
        <p:nvSpPr>
          <p:cNvPr id="3" name="Content Placeholder 2"/>
          <p:cNvSpPr>
            <a:spLocks noGrp="1"/>
          </p:cNvSpPr>
          <p:nvPr>
            <p:ph idx="1"/>
          </p:nvPr>
        </p:nvSpPr>
        <p:spPr>
          <a:xfrm>
            <a:off x="1103312" y="2071612"/>
            <a:ext cx="8946541" cy="4195481"/>
          </a:xfrm>
        </p:spPr>
        <p:txBody>
          <a:bodyPr>
            <a:normAutofit/>
          </a:bodyPr>
          <a:lstStyle/>
          <a:p>
            <a:pPr marL="0" indent="0">
              <a:buNone/>
            </a:pPr>
            <a:r>
              <a:rPr lang="lv-LV" sz="2400" dirty="0" smtClean="0"/>
              <a:t>Optimālais olbaltumvielu daudzums, kas jāuzņem dienā ir 1g olbaltumvielu uz 1kg ķermeņa masas, tas ir 12-14% no dienas kaloriju daudzuma.</a:t>
            </a:r>
          </a:p>
          <a:p>
            <a:pPr marL="0" indent="0">
              <a:buNone/>
            </a:pPr>
            <a:r>
              <a:rPr lang="lv-LV" sz="2400" dirty="0" smtClean="0"/>
              <a:t>No 1g olbaltumvielām vielmaiņas gaita iegūst 4,1 kcal enerģijas.</a:t>
            </a:r>
            <a:endParaRPr lang="lv-LV" sz="2400" dirty="0"/>
          </a:p>
        </p:txBody>
      </p:sp>
    </p:spTree>
    <p:extLst>
      <p:ext uri="{BB962C8B-B14F-4D97-AF65-F5344CB8AC3E}">
        <p14:creationId xmlns:p14="http://schemas.microsoft.com/office/powerpoint/2010/main" val="3869838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722" y="1211476"/>
            <a:ext cx="10515600" cy="4351338"/>
          </a:xfrm>
        </p:spPr>
        <p:txBody>
          <a:bodyPr>
            <a:normAutofit/>
          </a:bodyPr>
          <a:lstStyle/>
          <a:p>
            <a:pPr marL="0" indent="0">
              <a:buNone/>
            </a:pPr>
            <a:r>
              <a:rPr lang="lv-LV" sz="2400" dirty="0" smtClean="0"/>
              <a:t>Produktus, kuru olbaltumvielās ir visas neaizvietojamās aminoskābes, sauc par pilnvērtīgām olbaltumvielām! To avoti ir gaļa, zivis, ikri, siers, biezpiens, olas, piens.</a:t>
            </a:r>
          </a:p>
          <a:p>
            <a:pPr marL="0" indent="0">
              <a:buNone/>
            </a:pPr>
            <a:r>
              <a:rPr lang="lv-LV" sz="2400" dirty="0" smtClean="0"/>
              <a:t>Olbaltumvielas, kuru sastāvā nav visu aizstājamo aminoskābju, sauc par nepilvērtīgām olbaltumvielām!</a:t>
            </a:r>
          </a:p>
          <a:p>
            <a:pPr marL="0" indent="0">
              <a:buNone/>
            </a:pPr>
            <a:r>
              <a:rPr lang="lv-LV" sz="2400" dirty="0" smtClean="0"/>
              <a:t>Uzturā šie produkti spēj viens otru aizstāt- gaļu ar zivīm, olām; pienu- ar biezpienu, sieru.</a:t>
            </a:r>
          </a:p>
          <a:p>
            <a:pPr marL="0" indent="0">
              <a:buNone/>
            </a:pPr>
            <a:r>
              <a:rPr lang="lv-LV" sz="2400" dirty="0" smtClean="0"/>
              <a:t>Olbaltumvielas satur augu un dzīvnieku valsts produkti.</a:t>
            </a:r>
          </a:p>
          <a:p>
            <a:pPr marL="0" indent="0">
              <a:buNone/>
            </a:pPr>
            <a:r>
              <a:rPr lang="lv-LV" sz="2400" dirty="0" smtClean="0"/>
              <a:t>Uzturā jālieto dažādi produkti, jo to aminoskābes sastāva ziņā viena otru papildina.</a:t>
            </a:r>
          </a:p>
        </p:txBody>
      </p:sp>
    </p:spTree>
    <p:extLst>
      <p:ext uri="{BB962C8B-B14F-4D97-AF65-F5344CB8AC3E}">
        <p14:creationId xmlns:p14="http://schemas.microsoft.com/office/powerpoint/2010/main" val="2503049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smtClean="0"/>
              <a:t>Taukvielas</a:t>
            </a:r>
            <a:endParaRPr lang="lv-LV" dirty="0"/>
          </a:p>
        </p:txBody>
      </p:sp>
    </p:spTree>
    <p:extLst>
      <p:ext uri="{BB962C8B-B14F-4D97-AF65-F5344CB8AC3E}">
        <p14:creationId xmlns:p14="http://schemas.microsoft.com/office/powerpoint/2010/main" val="1548293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9644" y="325443"/>
            <a:ext cx="10515600" cy="1325563"/>
          </a:xfrm>
        </p:spPr>
        <p:txBody>
          <a:bodyPr/>
          <a:lstStyle/>
          <a:p>
            <a:r>
              <a:rPr lang="lv-LV" dirty="0" smtClean="0"/>
              <a:t>Taukvielas</a:t>
            </a:r>
            <a:endParaRPr lang="lv-LV" dirty="0"/>
          </a:p>
        </p:txBody>
      </p:sp>
      <p:sp>
        <p:nvSpPr>
          <p:cNvPr id="3" name="Content Placeholder 2"/>
          <p:cNvSpPr>
            <a:spLocks noGrp="1"/>
          </p:cNvSpPr>
          <p:nvPr>
            <p:ph idx="1"/>
          </p:nvPr>
        </p:nvSpPr>
        <p:spPr>
          <a:xfrm>
            <a:off x="838200" y="1484430"/>
            <a:ext cx="10515600" cy="4179391"/>
          </a:xfrm>
        </p:spPr>
        <p:txBody>
          <a:bodyPr/>
          <a:lstStyle/>
          <a:p>
            <a:pPr marL="0" indent="0">
              <a:buNone/>
            </a:pPr>
            <a:r>
              <a:rPr lang="lv-LV" sz="2000" dirty="0" smtClean="0"/>
              <a:t>Nozīme:</a:t>
            </a:r>
          </a:p>
          <a:p>
            <a:r>
              <a:rPr lang="lv-LV" sz="2000" dirty="0" smtClean="0"/>
              <a:t>Gavenais enerģijas avots,</a:t>
            </a:r>
          </a:p>
          <a:p>
            <a:r>
              <a:rPr lang="lv-LV" sz="2000" dirty="0" smtClean="0"/>
              <a:t>Palielina ēdiena sātīgumu.</a:t>
            </a:r>
          </a:p>
          <a:p>
            <a:pPr marL="0" indent="0">
              <a:buNone/>
            </a:pPr>
            <a:r>
              <a:rPr lang="lv-LV" sz="2400" dirty="0" smtClean="0"/>
              <a:t>Organisms taukus saņem no augu un dzīvnieku valsts produktiem, tie var veidoties arī no ogļhidrātiem.</a:t>
            </a:r>
          </a:p>
          <a:p>
            <a:pPr marL="0" indent="0">
              <a:buNone/>
            </a:pPr>
            <a:r>
              <a:rPr lang="lv-LV" sz="2400" dirty="0" smtClean="0"/>
              <a:t>Tauku </a:t>
            </a:r>
            <a:r>
              <a:rPr lang="lv-LV" sz="2400" dirty="0" smtClean="0"/>
              <a:t>uzturvērtība atkarīga no vitamīnu A; D; E; K , neaizstājamo taukskābju un stearīna daudzuma.			</a:t>
            </a:r>
            <a:endParaRPr lang="lv-LV" b="1" dirty="0"/>
          </a:p>
        </p:txBody>
      </p:sp>
    </p:spTree>
    <p:extLst>
      <p:ext uri="{BB962C8B-B14F-4D97-AF65-F5344CB8AC3E}">
        <p14:creationId xmlns:p14="http://schemas.microsoft.com/office/powerpoint/2010/main" val="871833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Piesātinātās un nepiesātinātās taukskābes</a:t>
            </a:r>
            <a:endParaRPr lang="lv-LV" dirty="0"/>
          </a:p>
        </p:txBody>
      </p:sp>
      <p:sp>
        <p:nvSpPr>
          <p:cNvPr id="3" name="Content Placeholder 2"/>
          <p:cNvSpPr>
            <a:spLocks noGrp="1"/>
          </p:cNvSpPr>
          <p:nvPr>
            <p:ph idx="1"/>
          </p:nvPr>
        </p:nvSpPr>
        <p:spPr/>
        <p:txBody>
          <a:bodyPr>
            <a:normAutofit/>
          </a:bodyPr>
          <a:lstStyle/>
          <a:p>
            <a:pPr marL="0" indent="0">
              <a:buNone/>
            </a:pPr>
            <a:r>
              <a:rPr lang="lv-LV" u="sng" dirty="0" smtClean="0"/>
              <a:t>Piesātinātās taukskābes </a:t>
            </a:r>
            <a:r>
              <a:rPr lang="lv-LV" dirty="0" smtClean="0"/>
              <a:t>ir taukskābes, kas pilnībā piesātinātas ar ūdeņradi (palmitīnskābes, stearīnskābes, u.c.).</a:t>
            </a:r>
          </a:p>
          <a:p>
            <a:pPr marL="0" indent="0">
              <a:buNone/>
            </a:pPr>
            <a:r>
              <a:rPr lang="lv-LV" u="sng" dirty="0" smtClean="0"/>
              <a:t>Nepiesātinātās taukskābes </a:t>
            </a:r>
            <a:r>
              <a:rPr lang="lv-LV" dirty="0" smtClean="0"/>
              <a:t>ir taukskābes, kurām ir brīvas saites un tāpēc tās var piesaistīt citus ķīmiskus elementus (oleīnskābe, linolskābe, u.c</a:t>
            </a:r>
            <a:r>
              <a:rPr lang="lv-LV" dirty="0" smtClean="0"/>
              <a:t>.).</a:t>
            </a:r>
            <a:endParaRPr lang="lv-LV" dirty="0" smtClean="0"/>
          </a:p>
        </p:txBody>
      </p:sp>
    </p:spTree>
    <p:extLst>
      <p:ext uri="{BB962C8B-B14F-4D97-AF65-F5344CB8AC3E}">
        <p14:creationId xmlns:p14="http://schemas.microsoft.com/office/powerpoint/2010/main" val="1527841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Taukvielu dienas norma</a:t>
            </a:r>
            <a:endParaRPr lang="lv-LV" dirty="0"/>
          </a:p>
        </p:txBody>
      </p:sp>
      <p:sp>
        <p:nvSpPr>
          <p:cNvPr id="3" name="Content Placeholder 2"/>
          <p:cNvSpPr>
            <a:spLocks noGrp="1"/>
          </p:cNvSpPr>
          <p:nvPr>
            <p:ph idx="1"/>
          </p:nvPr>
        </p:nvSpPr>
        <p:spPr/>
        <p:txBody>
          <a:bodyPr/>
          <a:lstStyle/>
          <a:p>
            <a:pPr marL="0" indent="0">
              <a:buNone/>
            </a:pPr>
            <a:r>
              <a:rPr lang="lv-LV" dirty="0" smtClean="0"/>
              <a:t>No </a:t>
            </a:r>
            <a:r>
              <a:rPr lang="lv-LV" dirty="0"/>
              <a:t>1g </a:t>
            </a:r>
            <a:r>
              <a:rPr lang="lv-LV" dirty="0" smtClean="0"/>
              <a:t>taukvielām </a:t>
            </a:r>
            <a:r>
              <a:rPr lang="lv-LV" dirty="0"/>
              <a:t>vielmaiņas </a:t>
            </a:r>
            <a:r>
              <a:rPr lang="lv-LV" dirty="0" smtClean="0"/>
              <a:t>gaitā iegūst 9,3 kcal enerģijas.</a:t>
            </a:r>
          </a:p>
          <a:p>
            <a:pPr marL="0" indent="0">
              <a:buNone/>
            </a:pPr>
            <a:endParaRPr lang="lv-LV" dirty="0" smtClean="0"/>
          </a:p>
          <a:p>
            <a:pPr marL="0" indent="0">
              <a:buNone/>
            </a:pPr>
            <a:r>
              <a:rPr lang="lv-LV" dirty="0" smtClean="0"/>
              <a:t>Tauki ir gandrīz visos pārtikas produktos: piemēram,</a:t>
            </a:r>
          </a:p>
          <a:p>
            <a:r>
              <a:rPr lang="lv-LV" dirty="0" smtClean="0"/>
              <a:t>Gaļā- no 1,2 līdz 49%;</a:t>
            </a:r>
          </a:p>
          <a:p>
            <a:r>
              <a:rPr lang="lv-LV" dirty="0" smtClean="0"/>
              <a:t>Zivīs- no 0,8 līdz 30%;</a:t>
            </a:r>
          </a:p>
          <a:p>
            <a:r>
              <a:rPr lang="lv-LV" dirty="0" smtClean="0"/>
              <a:t>Pienā- no 3 līdz 4%;</a:t>
            </a:r>
          </a:p>
          <a:p>
            <a:r>
              <a:rPr lang="lv-LV" dirty="0" smtClean="0"/>
              <a:t>Sviestā- no 62 līdz 82%;</a:t>
            </a:r>
          </a:p>
          <a:p>
            <a:r>
              <a:rPr lang="lv-LV" dirty="0" smtClean="0"/>
              <a:t>Saulespuķu eļļā- 99,9%.</a:t>
            </a:r>
          </a:p>
          <a:p>
            <a:pPr marL="0" indent="0">
              <a:buNone/>
            </a:pPr>
            <a:endParaRPr lang="lv-LV" dirty="0"/>
          </a:p>
          <a:p>
            <a:pPr marL="0" indent="0">
              <a:buNone/>
            </a:pPr>
            <a:endParaRPr lang="lv-LV" dirty="0"/>
          </a:p>
        </p:txBody>
      </p:sp>
    </p:spTree>
    <p:extLst>
      <p:ext uri="{BB962C8B-B14F-4D97-AF65-F5344CB8AC3E}">
        <p14:creationId xmlns:p14="http://schemas.microsoft.com/office/powerpoint/2010/main" val="1201438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438</TotalTime>
  <Words>508</Words>
  <Application>Microsoft Office PowerPoint</Application>
  <PresentationFormat>Widescreen</PresentationFormat>
  <Paragraphs>68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Ion</vt:lpstr>
      <vt:lpstr>Profesionālās izglītības kompetences centrs Kuldīgas Tehnoloģiju un tūrisma tehnikums                         Ēdināšanas pakalpojuma speciālists, Ēdināšanas pakalpojumi, Pārtikas produktu zinības             Olbaltumvielas, taukvielas, ogļhidrāti</vt:lpstr>
      <vt:lpstr>Olbaltumvielas</vt:lpstr>
      <vt:lpstr>Nozīme</vt:lpstr>
      <vt:lpstr>Olbaltumvielu dienas norma</vt:lpstr>
      <vt:lpstr>PowerPoint Presentation</vt:lpstr>
      <vt:lpstr>Taukvielas</vt:lpstr>
      <vt:lpstr>Taukvielas</vt:lpstr>
      <vt:lpstr>Piesātinātās un nepiesātinātās taukskābes</vt:lpstr>
      <vt:lpstr>Taukvielu dienas norma</vt:lpstr>
      <vt:lpstr>Ogļhidrāti</vt:lpstr>
      <vt:lpstr>Nozīme</vt:lpstr>
      <vt:lpstr>PowerPoint Presentation</vt:lpstr>
      <vt:lpstr>Monosaharīdi</vt:lpstr>
      <vt:lpstr>Disahrīdi</vt:lpstr>
      <vt:lpstr>Polisaharīdi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Olbaltumvielas</dc:title>
  <dc:creator>Lenovo</dc:creator>
  <cp:lastModifiedBy>Lenovo</cp:lastModifiedBy>
  <cp:revision>42</cp:revision>
  <dcterms:created xsi:type="dcterms:W3CDTF">2017-02-06T14:54:34Z</dcterms:created>
  <dcterms:modified xsi:type="dcterms:W3CDTF">2017-02-14T18:42:47Z</dcterms:modified>
</cp:coreProperties>
</file>