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4" r:id="rId7"/>
    <p:sldId id="265" r:id="rId8"/>
    <p:sldId id="268" r:id="rId9"/>
    <p:sldId id="270" r:id="rId10"/>
    <p:sldId id="271" r:id="rId11"/>
    <p:sldId id="272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2/16/2017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293421"/>
            <a:ext cx="7543800" cy="2593975"/>
          </a:xfrm>
        </p:spPr>
        <p:txBody>
          <a:bodyPr/>
          <a:lstStyle/>
          <a:p>
            <a:r>
              <a:rPr lang="lv-LV" dirty="0" smtClean="0"/>
              <a:t>Rieksti</a:t>
            </a:r>
            <a:endParaRPr lang="lv-LV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505200"/>
            <a:ext cx="3133725" cy="313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3400" y="1295399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2000" dirty="0">
                <a:solidFill>
                  <a:schemeClr val="bg1">
                    <a:lumMod val="65000"/>
                  </a:schemeClr>
                </a:solidFill>
              </a:rPr>
              <a:t>Profesionālās izglītības kompetences centrs</a:t>
            </a:r>
          </a:p>
          <a:p>
            <a:pPr algn="r"/>
            <a:r>
              <a:rPr lang="lv-LV" sz="2000" dirty="0">
                <a:solidFill>
                  <a:schemeClr val="bg1">
                    <a:lumMod val="65000"/>
                  </a:schemeClr>
                </a:solidFill>
              </a:rPr>
              <a:t>Kuldīgas Tehnoloģiju un tūrisma tehnikums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00600" y="1295399"/>
            <a:ext cx="34385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dirty="0">
                <a:solidFill>
                  <a:schemeClr val="bg1">
                    <a:lumMod val="65000"/>
                  </a:schemeClr>
                </a:solidFill>
              </a:rPr>
              <a:t>Ēdināšanas pakalpojuma speciālists</a:t>
            </a:r>
            <a:r>
              <a:rPr lang="lv-LV" sz="2000" dirty="0" smtClean="0">
                <a:solidFill>
                  <a:schemeClr val="bg1">
                    <a:lumMod val="65000"/>
                  </a:schemeClr>
                </a:solidFill>
              </a:rPr>
              <a:t>, konditors. Ēdināšanas </a:t>
            </a:r>
            <a:r>
              <a:rPr lang="lv-LV" sz="2000" dirty="0">
                <a:solidFill>
                  <a:schemeClr val="bg1">
                    <a:lumMod val="65000"/>
                  </a:schemeClr>
                </a:solidFill>
              </a:rPr>
              <a:t>pakalpojumi,</a:t>
            </a:r>
            <a:br>
              <a:rPr lang="lv-LV" sz="20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lv-LV" sz="2000" dirty="0">
                <a:solidFill>
                  <a:schemeClr val="bg1">
                    <a:lumMod val="65000"/>
                  </a:schemeClr>
                </a:solidFill>
              </a:rPr>
              <a:t>Pārtikas produktu zinības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96125" y="626959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>
                <a:solidFill>
                  <a:schemeClr val="bg1">
                    <a:lumMod val="65000"/>
                  </a:schemeClr>
                </a:solidFill>
              </a:rPr>
              <a:t>I.Misāne</a:t>
            </a:r>
            <a:endParaRPr lang="lv-LV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96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Ēdamie kastaņi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sz="2800" dirty="0">
                <a:latin typeface="Times New Roman" pitchFamily="18" charset="0"/>
                <a:cs typeface="Times New Roman" pitchFamily="18" charset="0"/>
              </a:rPr>
              <a:t>Mūsdienās 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šis kastanis </a:t>
            </a:r>
            <a:r>
              <a:rPr lang="lv-LV" sz="2800" dirty="0">
                <a:latin typeface="Times New Roman" pitchFamily="18" charset="0"/>
                <a:cs typeface="Times New Roman" pitchFamily="18" charset="0"/>
              </a:rPr>
              <a:t>aug Anglijā, Eiropas rietumu un dienvidu daļā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Tie ir </a:t>
            </a:r>
            <a:r>
              <a:rPr lang="lv-LV" sz="2800" dirty="0">
                <a:latin typeface="Times New Roman" pitchFamily="18" charset="0"/>
                <a:cs typeface="Times New Roman" pitchFamily="18" charset="0"/>
              </a:rPr>
              <a:t>ļoti populāri Turcijā, Portugālē, Francijā, Itālijā, Korsikā, Horvātijā, kā arī citās 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valstīs</a:t>
            </a:r>
            <a:r>
              <a:rPr lang="lv-LV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657600"/>
            <a:ext cx="19050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647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Ēdamie kastaņi vidēji satur 2.5 </a:t>
            </a:r>
            <a:r>
              <a:rPr lang="lv-LV" sz="2800" dirty="0">
                <a:latin typeface="Times New Roman" pitchFamily="18" charset="0"/>
                <a:cs typeface="Times New Roman" pitchFamily="18" charset="0"/>
              </a:rPr>
              <a:t>% olbaltumvielas, 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41.2 </a:t>
            </a:r>
            <a:r>
              <a:rPr lang="lv-LV" sz="2800" dirty="0">
                <a:latin typeface="Times New Roman" pitchFamily="18" charset="0"/>
                <a:cs typeface="Times New Roman" pitchFamily="18" charset="0"/>
              </a:rPr>
              <a:t>% ogļhidrātus, 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1.9 % taukus</a:t>
            </a:r>
            <a:r>
              <a:rPr lang="lv-LV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lv-LV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lv-LV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 Ir lielisks </a:t>
            </a:r>
            <a:r>
              <a:rPr lang="lv-LV" sz="2800" dirty="0">
                <a:latin typeface="Times New Roman" pitchFamily="18" charset="0"/>
                <a:cs typeface="Times New Roman" pitchFamily="18" charset="0"/>
              </a:rPr>
              <a:t>kalcija, fosfora, kālija, magnija, dzelzs un B vitamīna 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avots</a:t>
            </a:r>
            <a:r>
              <a:rPr lang="lv-LV" dirty="0" smtClean="0"/>
              <a:t>.</a:t>
            </a:r>
            <a:endParaRPr lang="lv-LV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45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0"/>
            <a:ext cx="7620000" cy="1143000"/>
          </a:xfrm>
        </p:spPr>
        <p:txBody>
          <a:bodyPr/>
          <a:lstStyle/>
          <a:p>
            <a:r>
              <a:rPr lang="lv-LV" dirty="0" smtClean="0"/>
              <a:t>Paldies par uzmanību!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01919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Rieksti ir īpaši augļi ar specifisku uzbūvi, ķīmisko sastāvu, uzturvērtību, transportēšanu un glabāšanas nosacījumiem.</a:t>
            </a:r>
          </a:p>
          <a:p>
            <a:endParaRPr lang="lv-LV" sz="2800" dirty="0" smtClean="0"/>
          </a:p>
          <a:p>
            <a:pPr marL="0" indent="0">
              <a:buNone/>
            </a:pPr>
            <a:r>
              <a:rPr lang="lv-LV" sz="2800" dirty="0">
                <a:latin typeface="Times New Roman" pitchFamily="18" charset="0"/>
                <a:cs typeface="Times New Roman" pitchFamily="18" charset="0"/>
              </a:rPr>
              <a:t>Rieksti ir pārklāti ar dažāda biezuma un  cietības kokainu čaulu, zem kuras ir  sēkla – uzturā lietojams rieksta kodols.</a:t>
            </a:r>
          </a:p>
          <a:p>
            <a:pPr marL="11430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2721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Prečzinībā pēc uzbūves riekstus iedala:</a:t>
            </a:r>
          </a:p>
          <a:p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Īstos riekstos</a:t>
            </a:r>
          </a:p>
          <a:p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Neīstos riekstos jeb sausos kauleņos</a:t>
            </a:r>
            <a:endParaRPr lang="lv-LV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23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Īstie rieksti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Sastāv no ārējās cietās čaumalas, kurā atrodas ēdamais kodols, piemēram, lazdu, funduka rieksti.</a:t>
            </a:r>
            <a:endParaRPr lang="lv-LV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14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Neīstie rieksti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Ir augļi, kas iekļauti biezā, gaļīgā apvalkā, kas auglim nogatavojoties, izžūst, saplaisā un rieksts no tā izkrīt, piemēram, valrieksti, ēdamie kastaņi.</a:t>
            </a:r>
            <a:endParaRPr lang="lv-LV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99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Mandele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lv-LV" sz="2800" dirty="0">
                <a:latin typeface="Times New Roman" pitchFamily="18" charset="0"/>
                <a:cs typeface="Times New Roman" pitchFamily="18" charset="0"/>
              </a:rPr>
              <a:t>neliels plūmju ģints koks vai krūms, kura izcelsmes vieta ir Dienvidaustrumāzija, taču mūsdienās to kultivē daudzviet, īpaši: ASV, Spānijā, Sīrijā, Itālijā, Irānā, Marokā u.c.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8619" y="3733800"/>
            <a:ext cx="4071039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738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620000" cy="5181600"/>
          </a:xfrm>
        </p:spPr>
        <p:txBody>
          <a:bodyPr/>
          <a:lstStyle/>
          <a:p>
            <a:pPr marL="0" indent="0">
              <a:buNone/>
            </a:pPr>
            <a:r>
              <a:rPr lang="lv-LV" sz="2800" dirty="0">
                <a:latin typeface="Times New Roman" pitchFamily="18" charset="0"/>
                <a:cs typeface="Times New Roman" pitchFamily="18" charset="0"/>
              </a:rPr>
              <a:t>No šiem kokiem iegūst </a:t>
            </a:r>
            <a:r>
              <a:rPr lang="lv-LV" sz="2800" i="1" dirty="0" smtClean="0">
                <a:latin typeface="Times New Roman" pitchFamily="18" charset="0"/>
                <a:cs typeface="Times New Roman" pitchFamily="18" charset="0"/>
              </a:rPr>
              <a:t>saldās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2800" dirty="0">
                <a:latin typeface="Times New Roman" pitchFamily="18" charset="0"/>
                <a:cs typeface="Times New Roman" pitchFamily="18" charset="0"/>
              </a:rPr>
              <a:t>un </a:t>
            </a:r>
            <a:r>
              <a:rPr lang="lv-LV" sz="2800" i="1" dirty="0">
                <a:latin typeface="Times New Roman" pitchFamily="18" charset="0"/>
                <a:cs typeface="Times New Roman" pitchFamily="18" charset="0"/>
              </a:rPr>
              <a:t>rūgtās </a:t>
            </a:r>
            <a:r>
              <a:rPr lang="lv-LV" sz="2800" dirty="0">
                <a:latin typeface="Times New Roman" pitchFamily="18" charset="0"/>
                <a:cs typeface="Times New Roman" pitchFamily="18" charset="0"/>
              </a:rPr>
              <a:t>mandeles. </a:t>
            </a:r>
            <a:endParaRPr lang="lv-LV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v-LV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v-LV" sz="2800" i="1" dirty="0" smtClean="0">
                <a:latin typeface="Times New Roman" pitchFamily="18" charset="0"/>
                <a:cs typeface="Times New Roman" pitchFamily="18" charset="0"/>
              </a:rPr>
              <a:t>Saldās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 izskatās </a:t>
            </a:r>
            <a:r>
              <a:rPr lang="lv-LV" sz="2800" dirty="0">
                <a:latin typeface="Times New Roman" pitchFamily="18" charset="0"/>
                <a:cs typeface="Times New Roman" pitchFamily="18" charset="0"/>
              </a:rPr>
              <a:t>kā rieksti un tiek plaši pielietotas kulinārijā, savukārt, </a:t>
            </a:r>
            <a:r>
              <a:rPr lang="lv-LV" sz="2800" i="1" dirty="0">
                <a:latin typeface="Times New Roman" pitchFamily="18" charset="0"/>
                <a:cs typeface="Times New Roman" pitchFamily="18" charset="0"/>
              </a:rPr>
              <a:t>rūgtās</a:t>
            </a:r>
            <a:r>
              <a:rPr lang="lv-LV" sz="2800" dirty="0">
                <a:latin typeface="Times New Roman" pitchFamily="18" charset="0"/>
                <a:cs typeface="Times New Roman" pitchFamily="18" charset="0"/>
              </a:rPr>
              <a:t> – uzturā 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neizmanto.</a:t>
            </a:r>
            <a:endParaRPr lang="lv-LV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v-LV" dirty="0" smtClean="0"/>
          </a:p>
        </p:txBody>
      </p:sp>
    </p:spTree>
    <p:extLst>
      <p:ext uri="{BB962C8B-B14F-4D97-AF65-F5344CB8AC3E}">
        <p14:creationId xmlns:p14="http://schemas.microsoft.com/office/powerpoint/2010/main" val="16235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Lazdu rieksti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sz="2800" dirty="0">
                <a:latin typeface="Times New Roman" pitchFamily="18" charset="0"/>
                <a:cs typeface="Times New Roman" pitchFamily="18" charset="0"/>
              </a:rPr>
              <a:t>Šī rieksta dzimtene – Mazā Āzija un Kaukāza, tieši no 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turienes </a:t>
            </a:r>
            <a:r>
              <a:rPr lang="lv-LV" sz="2800" dirty="0">
                <a:latin typeface="Times New Roman" pitchFamily="18" charset="0"/>
                <a:cs typeface="Times New Roman" pitchFamily="18" charset="0"/>
              </a:rPr>
              <a:t>tas tika 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izplatīts </a:t>
            </a:r>
            <a:r>
              <a:rPr lang="lv-LV" sz="2800" dirty="0">
                <a:latin typeface="Times New Roman" pitchFamily="18" charset="0"/>
                <a:cs typeface="Times New Roman" pitchFamily="18" charset="0"/>
              </a:rPr>
              <a:t>vispirms dienvidaustrumos, bet pēc tam arī Eiropas ziemeļos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lv-LV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657600"/>
            <a:ext cx="3757613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2861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lv-LV" sz="2800" dirty="0">
                <a:latin typeface="Times New Roman" pitchFamily="18" charset="0"/>
                <a:cs typeface="Times New Roman" pitchFamily="18" charset="0"/>
              </a:rPr>
              <a:t>Lazdu rieksti vidēji satur 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70% </a:t>
            </a:r>
            <a:r>
              <a:rPr lang="lv-LV" sz="2800" dirty="0">
                <a:latin typeface="Times New Roman" pitchFamily="18" charset="0"/>
                <a:cs typeface="Times New Roman" pitchFamily="18" charset="0"/>
              </a:rPr>
              <a:t>tauku, 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18% </a:t>
            </a:r>
            <a:r>
              <a:rPr lang="lv-LV" sz="2800" dirty="0">
                <a:latin typeface="Times New Roman" pitchFamily="18" charset="0"/>
                <a:cs typeface="Times New Roman" pitchFamily="18" charset="0"/>
              </a:rPr>
              <a:t>olbaltumvielu, 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8% </a:t>
            </a:r>
            <a:r>
              <a:rPr lang="lv-LV" sz="2800" dirty="0">
                <a:latin typeface="Times New Roman" pitchFamily="18" charset="0"/>
                <a:cs typeface="Times New Roman" pitchFamily="18" charset="0"/>
              </a:rPr>
              <a:t>ogļhidrātus un 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3,0</a:t>
            </a:r>
            <a:r>
              <a:rPr lang="lv-LV" sz="2800" dirty="0">
                <a:latin typeface="Times New Roman" pitchFamily="18" charset="0"/>
                <a:cs typeface="Times New Roman" pitchFamily="18" charset="0"/>
              </a:rPr>
              <a:t>% minerālvielas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lv-LV" sz="2800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lv-LV" sz="2800" dirty="0">
                <a:latin typeface="Times New Roman" pitchFamily="18" charset="0"/>
                <a:cs typeface="Times New Roman" pitchFamily="18" charset="0"/>
              </a:rPr>
              <a:t>Lazdu rieksti satur vitamīnus </a:t>
            </a:r>
            <a:r>
              <a:rPr lang="az-Cyrl-AZ" sz="2800" i="1" dirty="0">
                <a:latin typeface="Times New Roman" pitchFamily="18" charset="0"/>
                <a:cs typeface="Times New Roman" pitchFamily="18" charset="0"/>
              </a:rPr>
              <a:t>В, В1, В2, С, Е, РР, </a:t>
            </a:r>
            <a:r>
              <a:rPr lang="lv-LV" sz="2800" dirty="0">
                <a:latin typeface="Times New Roman" pitchFamily="18" charset="0"/>
                <a:cs typeface="Times New Roman" pitchFamily="18" charset="0"/>
              </a:rPr>
              <a:t>kā arī minerālvielas jodu, varu, mangānu, kobaltu un dzelzi.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8247010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199</TotalTime>
  <Words>334</Words>
  <Application>Microsoft Office PowerPoint</Application>
  <PresentationFormat>On-screen Show (4:3)</PresentationFormat>
  <Paragraphs>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</vt:lpstr>
      <vt:lpstr>Times New Roman</vt:lpstr>
      <vt:lpstr>Adjacency</vt:lpstr>
      <vt:lpstr>Rieksti</vt:lpstr>
      <vt:lpstr>PowerPoint Presentation</vt:lpstr>
      <vt:lpstr>PowerPoint Presentation</vt:lpstr>
      <vt:lpstr>Īstie rieksti</vt:lpstr>
      <vt:lpstr>Neīstie rieksti</vt:lpstr>
      <vt:lpstr>Mandele</vt:lpstr>
      <vt:lpstr>PowerPoint Presentation</vt:lpstr>
      <vt:lpstr>Lazdu rieksti</vt:lpstr>
      <vt:lpstr>PowerPoint Presentation</vt:lpstr>
      <vt:lpstr>Ēdamie kastaņi</vt:lpstr>
      <vt:lpstr>PowerPoint Presentation</vt:lpstr>
      <vt:lpstr>Paldies par uzmanību!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Rieksti</dc:title>
  <dc:creator>Lelde</dc:creator>
  <cp:lastModifiedBy>Lenovo</cp:lastModifiedBy>
  <cp:revision>16</cp:revision>
  <dcterms:created xsi:type="dcterms:W3CDTF">2006-08-16T00:00:00Z</dcterms:created>
  <dcterms:modified xsi:type="dcterms:W3CDTF">2017-02-16T19:57:52Z</dcterms:modified>
</cp:coreProperties>
</file>