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60" r:id="rId3"/>
    <p:sldId id="261" r:id="rId4"/>
    <p:sldId id="283" r:id="rId5"/>
    <p:sldId id="277" r:id="rId6"/>
    <p:sldId id="331" r:id="rId7"/>
    <p:sldId id="262" r:id="rId8"/>
    <p:sldId id="284" r:id="rId9"/>
    <p:sldId id="263" r:id="rId10"/>
    <p:sldId id="259" r:id="rId11"/>
    <p:sldId id="290" r:id="rId12"/>
    <p:sldId id="292" r:id="rId13"/>
    <p:sldId id="289" r:id="rId14"/>
    <p:sldId id="258" r:id="rId15"/>
    <p:sldId id="265" r:id="rId16"/>
    <p:sldId id="267" r:id="rId17"/>
    <p:sldId id="268" r:id="rId18"/>
    <p:sldId id="269" r:id="rId19"/>
    <p:sldId id="270" r:id="rId20"/>
    <p:sldId id="271" r:id="rId21"/>
    <p:sldId id="293" r:id="rId22"/>
    <p:sldId id="272" r:id="rId23"/>
    <p:sldId id="294" r:id="rId24"/>
    <p:sldId id="304" r:id="rId25"/>
    <p:sldId id="305" r:id="rId26"/>
    <p:sldId id="306" r:id="rId27"/>
    <p:sldId id="308" r:id="rId28"/>
    <p:sldId id="307" r:id="rId29"/>
    <p:sldId id="298" r:id="rId30"/>
    <p:sldId id="295" r:id="rId31"/>
    <p:sldId id="296" r:id="rId32"/>
    <p:sldId id="299" r:id="rId33"/>
    <p:sldId id="302" r:id="rId34"/>
    <p:sldId id="300" r:id="rId35"/>
    <p:sldId id="330" r:id="rId36"/>
    <p:sldId id="303" r:id="rId37"/>
    <p:sldId id="297" r:id="rId38"/>
    <p:sldId id="309" r:id="rId39"/>
    <p:sldId id="301" r:id="rId40"/>
    <p:sldId id="310" r:id="rId41"/>
    <p:sldId id="311" r:id="rId42"/>
    <p:sldId id="312" r:id="rId43"/>
    <p:sldId id="313" r:id="rId44"/>
    <p:sldId id="314" r:id="rId45"/>
    <p:sldId id="315" r:id="rId46"/>
    <p:sldId id="319" r:id="rId47"/>
    <p:sldId id="320" r:id="rId48"/>
    <p:sldId id="316" r:id="rId49"/>
    <p:sldId id="317" r:id="rId50"/>
    <p:sldId id="318" r:id="rId51"/>
    <p:sldId id="322" r:id="rId52"/>
    <p:sldId id="323" r:id="rId53"/>
    <p:sldId id="324" r:id="rId54"/>
    <p:sldId id="332" r:id="rId55"/>
    <p:sldId id="325" r:id="rId56"/>
    <p:sldId id="326" r:id="rId57"/>
    <p:sldId id="327" r:id="rId58"/>
    <p:sldId id="328" r:id="rId59"/>
    <p:sldId id="329" r:id="rId60"/>
    <p:sldId id="333" r:id="rId61"/>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autoAdjust="0"/>
    <p:restoredTop sz="94624" autoAdjust="0"/>
  </p:normalViewPr>
  <p:slideViewPr>
    <p:cSldViewPr>
      <p:cViewPr>
        <p:scale>
          <a:sx n="75" d="100"/>
          <a:sy n="75" d="100"/>
        </p:scale>
        <p:origin x="-834" y="-714"/>
      </p:cViewPr>
      <p:guideLst>
        <p:guide orient="horz" pos="2160"/>
        <p:guide pos="2880"/>
      </p:guideLst>
    </p:cSldViewPr>
  </p:slideViewPr>
  <p:outlineViewPr>
    <p:cViewPr>
      <p:scale>
        <a:sx n="33" d="100"/>
        <a:sy n="33" d="100"/>
      </p:scale>
      <p:origin x="48" y="517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615AE44-4564-4691-8568-C5CADCF11C2E}" type="datetimeFigureOut">
              <a:rPr lang="lv-LV"/>
              <a:pPr>
                <a:defRPr/>
              </a:pPr>
              <a:t>2015.02.03.</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651651B-DD0D-4044-80B3-12C8F185D816}" type="slidenum">
              <a:rPr lang="lv-LV"/>
              <a:pPr>
                <a:defRPr/>
              </a:pPr>
              <a:t>‹#›</a:t>
            </a:fld>
            <a:endParaRPr 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lv-LV"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C63511-8170-4B37-93DB-43114DECC425}" type="slidenum">
              <a:rPr lang="lv-LV" smtClean="0"/>
              <a:pPr/>
              <a:t>2</a:t>
            </a:fld>
            <a:endParaRPr lang="lv-LV"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lv-LV"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CB7A65-36EA-4243-A4AB-4A17172F452F}" type="slidenum">
              <a:rPr lang="lv-LV" smtClean="0"/>
              <a:pPr/>
              <a:t>3</a:t>
            </a:fld>
            <a:endParaRPr lang="lv-LV"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smtClean="0"/>
            </a:lvl1pPr>
          </a:lstStyle>
          <a:p>
            <a:pPr>
              <a:defRPr/>
            </a:pPr>
            <a:fld id="{3D4C9979-7E86-4D27-B9D1-9BEADE254C2E}" type="datetime1">
              <a:rPr lang="lv-LV"/>
              <a:pPr>
                <a:defRPr/>
              </a:pPr>
              <a:t>2015.02.03.</a:t>
            </a:fld>
            <a:endParaRPr lang="lv-LV"/>
          </a:p>
        </p:txBody>
      </p:sp>
      <p:sp>
        <p:nvSpPr>
          <p:cNvPr id="12" name="Footer Placeholder 16"/>
          <p:cNvSpPr>
            <a:spLocks noGrp="1"/>
          </p:cNvSpPr>
          <p:nvPr>
            <p:ph type="ftr" sz="quarter" idx="11"/>
          </p:nvPr>
        </p:nvSpPr>
        <p:spPr/>
        <p:txBody>
          <a:bodyPr/>
          <a:lstStyle>
            <a:lvl1pPr>
              <a:defRPr/>
            </a:lvl1pPr>
          </a:lstStyle>
          <a:p>
            <a:pPr>
              <a:defRPr/>
            </a:pPr>
            <a:endParaRPr lang="lv-LV"/>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95A5D3AB-521C-4AA8-9FF3-58A14D56BDED}"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B89E8C7-857F-4FCE-AB07-D80D2AD372CD}" type="datetime1">
              <a:rPr lang="lv-LV"/>
              <a:pPr>
                <a:defRPr/>
              </a:pPr>
              <a:t>2015.02.03.</a:t>
            </a:fld>
            <a:endParaRPr lang="lv-LV"/>
          </a:p>
        </p:txBody>
      </p:sp>
      <p:sp>
        <p:nvSpPr>
          <p:cNvPr id="5" name="Footer Placeholder 2"/>
          <p:cNvSpPr>
            <a:spLocks noGrp="1"/>
          </p:cNvSpPr>
          <p:nvPr>
            <p:ph type="ftr" sz="quarter" idx="11"/>
          </p:nvPr>
        </p:nvSpPr>
        <p:spPr/>
        <p:txBody>
          <a:bodyPr/>
          <a:lstStyle>
            <a:lvl1pPr>
              <a:defRPr/>
            </a:lvl1pPr>
          </a:lstStyle>
          <a:p>
            <a:pPr>
              <a:defRPr/>
            </a:pPr>
            <a:endParaRPr lang="lv-LV"/>
          </a:p>
        </p:txBody>
      </p:sp>
      <p:sp>
        <p:nvSpPr>
          <p:cNvPr id="6" name="Slide Number Placeholder 22"/>
          <p:cNvSpPr>
            <a:spLocks noGrp="1"/>
          </p:cNvSpPr>
          <p:nvPr>
            <p:ph type="sldNum" sz="quarter" idx="12"/>
          </p:nvPr>
        </p:nvSpPr>
        <p:spPr/>
        <p:txBody>
          <a:bodyPr/>
          <a:lstStyle>
            <a:lvl1pPr>
              <a:defRPr/>
            </a:lvl1pPr>
          </a:lstStyle>
          <a:p>
            <a:pPr>
              <a:defRPr/>
            </a:pPr>
            <a:fld id="{EABF5FE5-4052-4215-9449-8AC3CDA5B18A}"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2B8DB55-BEFC-43E4-B92D-BD1EBF0C7AC4}" type="datetime1">
              <a:rPr lang="lv-LV"/>
              <a:pPr>
                <a:defRPr/>
              </a:pPr>
              <a:t>2015.02.03.</a:t>
            </a:fld>
            <a:endParaRPr lang="lv-LV"/>
          </a:p>
        </p:txBody>
      </p:sp>
      <p:sp>
        <p:nvSpPr>
          <p:cNvPr id="5" name="Footer Placeholder 2"/>
          <p:cNvSpPr>
            <a:spLocks noGrp="1"/>
          </p:cNvSpPr>
          <p:nvPr>
            <p:ph type="ftr" sz="quarter" idx="11"/>
          </p:nvPr>
        </p:nvSpPr>
        <p:spPr/>
        <p:txBody>
          <a:bodyPr/>
          <a:lstStyle>
            <a:lvl1pPr>
              <a:defRPr/>
            </a:lvl1pPr>
          </a:lstStyle>
          <a:p>
            <a:pPr>
              <a:defRPr/>
            </a:pPr>
            <a:endParaRPr lang="lv-LV"/>
          </a:p>
        </p:txBody>
      </p:sp>
      <p:sp>
        <p:nvSpPr>
          <p:cNvPr id="6" name="Slide Number Placeholder 22"/>
          <p:cNvSpPr>
            <a:spLocks noGrp="1"/>
          </p:cNvSpPr>
          <p:nvPr>
            <p:ph type="sldNum" sz="quarter" idx="12"/>
          </p:nvPr>
        </p:nvSpPr>
        <p:spPr/>
        <p:txBody>
          <a:bodyPr/>
          <a:lstStyle>
            <a:lvl1pPr>
              <a:defRPr/>
            </a:lvl1pPr>
          </a:lstStyle>
          <a:p>
            <a:pPr>
              <a:defRPr/>
            </a:pPr>
            <a:fld id="{BE45C0D7-B6FE-4FA6-922A-8338BAF5F969}"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3AF4303-7623-4C76-84A3-AFE0B12380D7}" type="datetime1">
              <a:rPr lang="lv-LV"/>
              <a:pPr>
                <a:defRPr/>
              </a:pPr>
              <a:t>2015.02.03.</a:t>
            </a:fld>
            <a:endParaRPr lang="lv-LV"/>
          </a:p>
        </p:txBody>
      </p:sp>
      <p:sp>
        <p:nvSpPr>
          <p:cNvPr id="5" name="Footer Placeholder 2"/>
          <p:cNvSpPr>
            <a:spLocks noGrp="1"/>
          </p:cNvSpPr>
          <p:nvPr>
            <p:ph type="ftr" sz="quarter" idx="11"/>
          </p:nvPr>
        </p:nvSpPr>
        <p:spPr/>
        <p:txBody>
          <a:bodyPr/>
          <a:lstStyle>
            <a:lvl1pPr>
              <a:defRPr/>
            </a:lvl1pPr>
          </a:lstStyle>
          <a:p>
            <a:pPr>
              <a:defRPr/>
            </a:pPr>
            <a:endParaRPr lang="lv-LV"/>
          </a:p>
        </p:txBody>
      </p:sp>
      <p:sp>
        <p:nvSpPr>
          <p:cNvPr id="6" name="Slide Number Placeholder 22"/>
          <p:cNvSpPr>
            <a:spLocks noGrp="1"/>
          </p:cNvSpPr>
          <p:nvPr>
            <p:ph type="sldNum" sz="quarter" idx="12"/>
          </p:nvPr>
        </p:nvSpPr>
        <p:spPr/>
        <p:txBody>
          <a:bodyPr/>
          <a:lstStyle>
            <a:lvl1pPr>
              <a:defRPr/>
            </a:lvl1pPr>
          </a:lstStyle>
          <a:p>
            <a:pPr>
              <a:defRPr/>
            </a:pPr>
            <a:fld id="{C37C45C2-8439-400A-84DD-EB56E097D70F}"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smtClean="0"/>
            </a:lvl1pPr>
          </a:lstStyle>
          <a:p>
            <a:pPr>
              <a:defRPr/>
            </a:pPr>
            <a:fld id="{9B8890F1-2065-4CCE-8B56-7469F86D327D}" type="datetime1">
              <a:rPr lang="lv-LV"/>
              <a:pPr>
                <a:defRPr/>
              </a:pPr>
              <a:t>2015.02.03.</a:t>
            </a:fld>
            <a:endParaRPr lang="lv-LV"/>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lv-LV"/>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B0A88AA0-F5B0-4D7F-9A5F-7B522C2DA046}"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A6F5FF0-79AA-4377-8460-ACFB78831466}" type="datetime1">
              <a:rPr lang="lv-LV"/>
              <a:pPr>
                <a:defRPr/>
              </a:pPr>
              <a:t>2015.02.03.</a:t>
            </a:fld>
            <a:endParaRPr lang="lv-LV"/>
          </a:p>
        </p:txBody>
      </p:sp>
      <p:sp>
        <p:nvSpPr>
          <p:cNvPr id="6" name="Footer Placeholder 2"/>
          <p:cNvSpPr>
            <a:spLocks noGrp="1"/>
          </p:cNvSpPr>
          <p:nvPr>
            <p:ph type="ftr" sz="quarter" idx="11"/>
          </p:nvPr>
        </p:nvSpPr>
        <p:spPr/>
        <p:txBody>
          <a:bodyPr/>
          <a:lstStyle>
            <a:lvl1pPr>
              <a:defRPr/>
            </a:lvl1pPr>
          </a:lstStyle>
          <a:p>
            <a:pPr>
              <a:defRPr/>
            </a:pPr>
            <a:endParaRPr lang="lv-LV"/>
          </a:p>
        </p:txBody>
      </p:sp>
      <p:sp>
        <p:nvSpPr>
          <p:cNvPr id="7" name="Slide Number Placeholder 22"/>
          <p:cNvSpPr>
            <a:spLocks noGrp="1"/>
          </p:cNvSpPr>
          <p:nvPr>
            <p:ph type="sldNum" sz="quarter" idx="12"/>
          </p:nvPr>
        </p:nvSpPr>
        <p:spPr/>
        <p:txBody>
          <a:bodyPr/>
          <a:lstStyle>
            <a:lvl1pPr>
              <a:defRPr/>
            </a:lvl1pPr>
          </a:lstStyle>
          <a:p>
            <a:pPr>
              <a:defRPr/>
            </a:pPr>
            <a:fld id="{F407B90F-D82B-4CC5-8102-DAAC0C7A2BF5}"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FC7474B-4A73-4B9F-AD0C-2EFA5BD44818}" type="datetime1">
              <a:rPr lang="lv-LV"/>
              <a:pPr>
                <a:defRPr/>
              </a:pPr>
              <a:t>2015.02.03.</a:t>
            </a:fld>
            <a:endParaRPr lang="lv-LV"/>
          </a:p>
        </p:txBody>
      </p:sp>
      <p:sp>
        <p:nvSpPr>
          <p:cNvPr id="8" name="Footer Placeholder 2"/>
          <p:cNvSpPr>
            <a:spLocks noGrp="1"/>
          </p:cNvSpPr>
          <p:nvPr>
            <p:ph type="ftr" sz="quarter" idx="11"/>
          </p:nvPr>
        </p:nvSpPr>
        <p:spPr/>
        <p:txBody>
          <a:bodyPr/>
          <a:lstStyle>
            <a:lvl1pPr>
              <a:defRPr/>
            </a:lvl1pPr>
          </a:lstStyle>
          <a:p>
            <a:pPr>
              <a:defRPr/>
            </a:pPr>
            <a:endParaRPr lang="lv-LV"/>
          </a:p>
        </p:txBody>
      </p:sp>
      <p:sp>
        <p:nvSpPr>
          <p:cNvPr id="9" name="Slide Number Placeholder 22"/>
          <p:cNvSpPr>
            <a:spLocks noGrp="1"/>
          </p:cNvSpPr>
          <p:nvPr>
            <p:ph type="sldNum" sz="quarter" idx="12"/>
          </p:nvPr>
        </p:nvSpPr>
        <p:spPr/>
        <p:txBody>
          <a:bodyPr/>
          <a:lstStyle>
            <a:lvl1pPr>
              <a:defRPr/>
            </a:lvl1pPr>
          </a:lstStyle>
          <a:p>
            <a:pPr>
              <a:defRPr/>
            </a:pPr>
            <a:fld id="{A3D20A6B-14D3-4891-ADF6-4E472238CC89}"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3CE8D15-9D21-43F9-99CD-26A90D0723AD}" type="datetime1">
              <a:rPr lang="lv-LV"/>
              <a:pPr>
                <a:defRPr/>
              </a:pPr>
              <a:t>2015.02.03.</a:t>
            </a:fld>
            <a:endParaRPr lang="lv-LV"/>
          </a:p>
        </p:txBody>
      </p:sp>
      <p:sp>
        <p:nvSpPr>
          <p:cNvPr id="4" name="Footer Placeholder 2"/>
          <p:cNvSpPr>
            <a:spLocks noGrp="1"/>
          </p:cNvSpPr>
          <p:nvPr>
            <p:ph type="ftr" sz="quarter" idx="11"/>
          </p:nvPr>
        </p:nvSpPr>
        <p:spPr/>
        <p:txBody>
          <a:bodyPr/>
          <a:lstStyle>
            <a:lvl1pPr>
              <a:defRPr/>
            </a:lvl1pPr>
          </a:lstStyle>
          <a:p>
            <a:pPr>
              <a:defRPr/>
            </a:pPr>
            <a:endParaRPr lang="lv-LV"/>
          </a:p>
        </p:txBody>
      </p:sp>
      <p:sp>
        <p:nvSpPr>
          <p:cNvPr id="5" name="Slide Number Placeholder 22"/>
          <p:cNvSpPr>
            <a:spLocks noGrp="1"/>
          </p:cNvSpPr>
          <p:nvPr>
            <p:ph type="sldNum" sz="quarter" idx="12"/>
          </p:nvPr>
        </p:nvSpPr>
        <p:spPr/>
        <p:txBody>
          <a:bodyPr/>
          <a:lstStyle>
            <a:lvl1pPr>
              <a:defRPr/>
            </a:lvl1pPr>
          </a:lstStyle>
          <a:p>
            <a:pPr>
              <a:defRPr/>
            </a:pPr>
            <a:fld id="{AE94FDD9-7630-4514-8BC3-E2EAE22ECEEB}"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E1BFBB7-F2B6-4242-89CB-DC0973325385}" type="datetime1">
              <a:rPr lang="lv-LV"/>
              <a:pPr>
                <a:defRPr/>
              </a:pPr>
              <a:t>2015.02.03.</a:t>
            </a:fld>
            <a:endParaRPr lang="lv-LV"/>
          </a:p>
        </p:txBody>
      </p:sp>
      <p:sp>
        <p:nvSpPr>
          <p:cNvPr id="3" name="Footer Placeholder 2"/>
          <p:cNvSpPr>
            <a:spLocks noGrp="1"/>
          </p:cNvSpPr>
          <p:nvPr>
            <p:ph type="ftr" sz="quarter" idx="11"/>
          </p:nvPr>
        </p:nvSpPr>
        <p:spPr/>
        <p:txBody>
          <a:bodyPr/>
          <a:lstStyle>
            <a:lvl1pPr>
              <a:defRPr/>
            </a:lvl1pPr>
          </a:lstStyle>
          <a:p>
            <a:pPr>
              <a:defRPr/>
            </a:pPr>
            <a:endParaRPr lang="lv-LV"/>
          </a:p>
        </p:txBody>
      </p:sp>
      <p:sp>
        <p:nvSpPr>
          <p:cNvPr id="4" name="Slide Number Placeholder 22"/>
          <p:cNvSpPr>
            <a:spLocks noGrp="1"/>
          </p:cNvSpPr>
          <p:nvPr>
            <p:ph type="sldNum" sz="quarter" idx="12"/>
          </p:nvPr>
        </p:nvSpPr>
        <p:spPr/>
        <p:txBody>
          <a:bodyPr/>
          <a:lstStyle>
            <a:lvl1pPr>
              <a:defRPr/>
            </a:lvl1pPr>
          </a:lstStyle>
          <a:p>
            <a:pPr>
              <a:defRPr/>
            </a:pPr>
            <a:fld id="{DDBDD89A-3324-490F-8161-4373D5801FC0}"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smtClean="0"/>
            </a:lvl1pPr>
          </a:lstStyle>
          <a:p>
            <a:pPr>
              <a:defRPr/>
            </a:pPr>
            <a:fld id="{AA6E4164-23DA-4FB4-96B4-39D98B08EBE6}" type="datetime1">
              <a:rPr lang="lv-LV"/>
              <a:pPr>
                <a:defRPr/>
              </a:pPr>
              <a:t>2015.02.03.</a:t>
            </a:fld>
            <a:endParaRPr lang="lv-LV"/>
          </a:p>
        </p:txBody>
      </p:sp>
      <p:sp>
        <p:nvSpPr>
          <p:cNvPr id="8" name="Footer Placeholder 5"/>
          <p:cNvSpPr>
            <a:spLocks noGrp="1"/>
          </p:cNvSpPr>
          <p:nvPr>
            <p:ph type="ftr" sz="quarter" idx="11"/>
          </p:nvPr>
        </p:nvSpPr>
        <p:spPr/>
        <p:txBody>
          <a:bodyPr/>
          <a:lstStyle>
            <a:lvl1pPr>
              <a:defRPr/>
            </a:lvl1pPr>
          </a:lstStyle>
          <a:p>
            <a:pPr>
              <a:defRPr/>
            </a:pPr>
            <a:endParaRPr lang="lv-LV"/>
          </a:p>
        </p:txBody>
      </p:sp>
      <p:sp>
        <p:nvSpPr>
          <p:cNvPr id="9" name="Slide Number Placeholder 6"/>
          <p:cNvSpPr>
            <a:spLocks noGrp="1"/>
          </p:cNvSpPr>
          <p:nvPr>
            <p:ph type="sldNum" sz="quarter" idx="12"/>
          </p:nvPr>
        </p:nvSpPr>
        <p:spPr/>
        <p:txBody>
          <a:bodyPr/>
          <a:lstStyle>
            <a:lvl1pPr>
              <a:defRPr/>
            </a:lvl1pPr>
          </a:lstStyle>
          <a:p>
            <a:pPr>
              <a:defRPr/>
            </a:pPr>
            <a:fld id="{9DFE6EB9-32F5-4FA8-9C64-468795D918F8}"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smtClean="0"/>
            </a:lvl1pPr>
          </a:lstStyle>
          <a:p>
            <a:pPr>
              <a:defRPr/>
            </a:pPr>
            <a:fld id="{32748EC8-921F-410E-96F2-AEE0E03526F2}" type="datetime1">
              <a:rPr lang="lv-LV"/>
              <a:pPr>
                <a:defRPr/>
              </a:pPr>
              <a:t>2015.02.03.</a:t>
            </a:fld>
            <a:endParaRPr lang="lv-LV"/>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lv-LV"/>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5D76E28B-4E76-4A67-B26D-F987FDDF52A0}"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smtClean="0">
                <a:solidFill>
                  <a:schemeClr val="tx2"/>
                </a:solidFill>
              </a:defRPr>
            </a:lvl1pPr>
          </a:lstStyle>
          <a:p>
            <a:pPr>
              <a:defRPr/>
            </a:pPr>
            <a:fld id="{918FE486-15C8-4B9C-A603-C93A99CE247A}" type="datetime1">
              <a:rPr lang="lv-LV"/>
              <a:pPr>
                <a:defRPr/>
              </a:pPr>
              <a:t>2015.02.03.</a:t>
            </a:fld>
            <a:endParaRPr lang="lv-LV"/>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lv-LV"/>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C9808525-0D79-41A8-87BE-6D8E329F5CD3}"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457200" y="1506538"/>
            <a:ext cx="8229600" cy="1470025"/>
          </a:xfrm>
        </p:spPr>
        <p:txBody>
          <a:bodyPr/>
          <a:lstStyle/>
          <a:p>
            <a:pPr eaLnBrk="1" hangingPunct="1"/>
            <a:r>
              <a:rPr lang="lv-LV" sz="3200" smtClean="0">
                <a:latin typeface="Calibri" pitchFamily="34" charset="0"/>
                <a:ea typeface="Calibri" pitchFamily="34" charset="0"/>
                <a:cs typeface="Calibri" pitchFamily="34" charset="0"/>
              </a:rPr>
              <a:t>ETIĶETE</a:t>
            </a:r>
            <a:br>
              <a:rPr lang="lv-LV" sz="3200" smtClean="0">
                <a:latin typeface="Calibri" pitchFamily="34" charset="0"/>
                <a:ea typeface="Calibri" pitchFamily="34" charset="0"/>
                <a:cs typeface="Calibri" pitchFamily="34" charset="0"/>
              </a:rPr>
            </a:br>
            <a:r>
              <a:rPr lang="lv-LV" sz="3200" smtClean="0">
                <a:latin typeface="Calibri" pitchFamily="34" charset="0"/>
                <a:ea typeface="Calibri" pitchFamily="34" charset="0"/>
                <a:cs typeface="Calibri" pitchFamily="34" charset="0"/>
              </a:rPr>
              <a:t>2. Vispārējā etiķete</a:t>
            </a:r>
          </a:p>
        </p:txBody>
      </p:sp>
      <p:sp>
        <p:nvSpPr>
          <p:cNvPr id="5" name="Slaida numura vietturis 4"/>
          <p:cNvSpPr>
            <a:spLocks noGrp="1"/>
          </p:cNvSpPr>
          <p:nvPr>
            <p:ph type="sldNum" sz="quarter" idx="12"/>
          </p:nvPr>
        </p:nvSpPr>
        <p:spPr/>
        <p:txBody>
          <a:bodyPr/>
          <a:lstStyle/>
          <a:p>
            <a:pPr>
              <a:defRPr/>
            </a:pPr>
            <a:fld id="{37C76265-8804-46C4-8977-01F4057A4057}" type="slidenum">
              <a:rPr lang="lv-LV" smtClean="0"/>
              <a:pPr>
                <a:defRPr/>
              </a:pPr>
              <a:t>1</a:t>
            </a:fld>
            <a:endParaRPr lang="lv-LV"/>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77875"/>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Sarokošanās</a:t>
            </a:r>
          </a:p>
        </p:txBody>
      </p:sp>
      <p:sp>
        <p:nvSpPr>
          <p:cNvPr id="15363" name="Content Placeholder 2"/>
          <p:cNvSpPr>
            <a:spLocks noGrp="1"/>
          </p:cNvSpPr>
          <p:nvPr>
            <p:ph sz="quarter" idx="1"/>
          </p:nvPr>
        </p:nvSpPr>
        <p:spPr>
          <a:xfrm>
            <a:off x="250825" y="1196975"/>
            <a:ext cx="8229600" cy="5073650"/>
          </a:xfrm>
        </p:spPr>
        <p:txBody>
          <a:bodyPr/>
          <a:lstStyle/>
          <a:p>
            <a:pPr marL="0" indent="0" algn="just"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Sarokojoties nav pieņemts pārsniegt sarunu partnera intīmo zonu (apmēram 0,5 m) vai stāvēt pārāk tālu, tādēļ roku sveicienam pasniedz viegli saliektu. </a:t>
            </a:r>
          </a:p>
          <a:p>
            <a:pPr marL="0" indent="0" algn="just"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Roku pasniedz plaukstu pret plaukstu, rokasspiediens ir īss un ciešs.</a:t>
            </a:r>
          </a:p>
          <a:p>
            <a:pPr marL="0" indent="0" eaLnBrk="1" hangingPunct="1">
              <a:lnSpc>
                <a:spcPct val="90000"/>
              </a:lnSpc>
              <a:buFont typeface="Wingdings" pitchFamily="2" charset="2"/>
              <a:buChar char="ü"/>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Wingdings" pitchFamily="2" charset="2"/>
              <a:buChar char="ü"/>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Roku ilgstoši nekrata.</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Invalīdi vai ļoti veci cilvēki sarokojas sēžot.</a:t>
            </a:r>
          </a:p>
          <a:p>
            <a:pPr marL="0" indent="0"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Arial" charset="0"/>
              <a:buNone/>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marL="0" indent="0" eaLnBrk="1" hangingPunct="1">
              <a:lnSpc>
                <a:spcPct val="90000"/>
              </a:lnSpc>
              <a:buFont typeface="Arial" charset="0"/>
              <a:buNone/>
            </a:pPr>
            <a:endParaRPr lang="lv-LV" sz="3200" smtClean="0">
              <a:latin typeface="Calibri" pitchFamily="34" charset="0"/>
              <a:ea typeface="Calibri" pitchFamily="34" charset="0"/>
              <a:cs typeface="Calibri" pitchFamily="34" charset="0"/>
            </a:endParaRPr>
          </a:p>
        </p:txBody>
      </p:sp>
      <p:pic>
        <p:nvPicPr>
          <p:cNvPr id="15364" name="Content Placeholder 3"/>
          <p:cNvPicPr>
            <a:picLocks noChangeAspect="1" noChangeArrowheads="1"/>
          </p:cNvPicPr>
          <p:nvPr/>
        </p:nvPicPr>
        <p:blipFill>
          <a:blip r:embed="rId2" cstate="print"/>
          <a:srcRect/>
          <a:stretch>
            <a:fillRect/>
          </a:stretch>
        </p:blipFill>
        <p:spPr bwMode="auto">
          <a:xfrm>
            <a:off x="2555875" y="4076700"/>
            <a:ext cx="4364038" cy="1017588"/>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03C2C1A2-4959-4294-806A-A69BCA5DA51D}" type="slidenum">
              <a:rPr lang="lv-LV" smtClean="0"/>
              <a:pPr>
                <a:defRPr/>
              </a:pPr>
              <a:t>10</a:t>
            </a:fld>
            <a:endParaRPr lang="lv-LV"/>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4294967295"/>
          </p:nvPr>
        </p:nvSpPr>
        <p:spPr>
          <a:xfrm>
            <a:off x="684213" y="333375"/>
            <a:ext cx="7991475" cy="5903913"/>
          </a:xfrm>
        </p:spPr>
        <p:txBody>
          <a:bodyPr/>
          <a:lstStyle/>
          <a:p>
            <a:pPr algn="just" eaLnBrk="1" hangingPunct="1">
              <a:lnSpc>
                <a:spcPct val="90000"/>
              </a:lnSpc>
            </a:pPr>
            <a:r>
              <a:rPr lang="lv-LV" sz="3000" b="1" u="sng" smtClean="0">
                <a:latin typeface="Calibri" pitchFamily="34" charset="0"/>
                <a:ea typeface="Calibri" pitchFamily="34" charset="0"/>
                <a:cs typeface="Calibri" pitchFamily="34" charset="0"/>
              </a:rPr>
              <a:t>Lietišķā vidē </a:t>
            </a:r>
            <a:r>
              <a:rPr lang="lv-LV" sz="3000" smtClean="0">
                <a:latin typeface="Calibri" pitchFamily="34" charset="0"/>
                <a:ea typeface="Calibri" pitchFamily="34" charset="0"/>
                <a:cs typeface="Calibri" pitchFamily="34" charset="0"/>
              </a:rPr>
              <a:t>sarokoties ir pieņemts gan tikšanās sākumā, gan beigās. Pirmais roku sniedz amatā augstākais, bet, ja sarokojas amatā līdzvērtīgi partneri, pirmā roku sniedz sieviete vai gados vecākais.</a:t>
            </a:r>
          </a:p>
          <a:p>
            <a:pPr algn="just" eaLnBrk="1" hangingPunct="1">
              <a:lnSpc>
                <a:spcPct val="90000"/>
              </a:lnSpc>
            </a:pPr>
            <a:r>
              <a:rPr lang="lv-LV" sz="3000" smtClean="0">
                <a:latin typeface="Calibri" pitchFamily="34" charset="0"/>
                <a:ea typeface="Calibri" pitchFamily="34" charset="0"/>
                <a:cs typeface="Calibri" pitchFamily="34" charset="0"/>
              </a:rPr>
              <a:t>Sagaidot viesus, pirmais roku sniedz uzņēmējpuses pārstāvis.</a:t>
            </a:r>
          </a:p>
          <a:p>
            <a:pPr algn="just" eaLnBrk="1" hangingPunct="1">
              <a:lnSpc>
                <a:spcPct val="90000"/>
              </a:lnSpc>
            </a:pPr>
            <a:r>
              <a:rPr lang="lv-LV" sz="3000" smtClean="0">
                <a:latin typeface="Calibri" pitchFamily="34" charset="0"/>
                <a:ea typeface="Calibri" pitchFamily="34" charset="0"/>
                <a:cs typeface="Calibri" pitchFamily="34" charset="0"/>
              </a:rPr>
              <a:t>Ja jāsasveicinās ar grupu, kurā ir vairāk nekā pieci cilvēki, sarokojas ar visiem pēc kārtas, neievērojot amatu, dzimumu, vecumu.</a:t>
            </a:r>
          </a:p>
          <a:p>
            <a:pPr algn="just" eaLnBrk="1" hangingPunct="1">
              <a:lnSpc>
                <a:spcPct val="90000"/>
              </a:lnSpc>
            </a:pPr>
            <a:r>
              <a:rPr lang="lv-LV" sz="3000" smtClean="0">
                <a:latin typeface="Calibri" pitchFamily="34" charset="0"/>
                <a:ea typeface="Calibri" pitchFamily="34" charset="0"/>
                <a:cs typeface="Calibri" pitchFamily="34" charset="0"/>
              </a:rPr>
              <a:t>Ja sarokošanās notiek ārpus telpām, abi partneri cimdus vai nu novelk, vai atstāj rokās. Dūraiņus sarokojoties novelk vienmēr.</a:t>
            </a:r>
          </a:p>
          <a:p>
            <a:pPr eaLnBrk="1" hangingPunct="1">
              <a:lnSpc>
                <a:spcPct val="90000"/>
              </a:lnSpc>
            </a:pPr>
            <a:endParaRPr lang="lv-LV" sz="3000" smtClean="0">
              <a:latin typeface="Calibri" pitchFamily="34" charset="0"/>
              <a:ea typeface="Calibri" pitchFamily="34" charset="0"/>
              <a:cs typeface="Calibri" pitchFamily="34" charset="0"/>
            </a:endParaRPr>
          </a:p>
          <a:p>
            <a:pPr eaLnBrk="1" hangingPunct="1">
              <a:lnSpc>
                <a:spcPct val="90000"/>
              </a:lnSpc>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76A5DCED-B6B4-467B-87AC-7DCB0A2862BF}" type="slidenum">
              <a:rPr lang="lv-LV" smtClean="0"/>
              <a:pPr>
                <a:defRPr/>
              </a:pPr>
              <a:t>11</a:t>
            </a:fld>
            <a:endParaRPr lang="lv-LV"/>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Rokas skūpstīšana</a:t>
            </a:r>
            <a:endParaRPr lang="lv-LV" sz="3200" smtClean="0">
              <a:solidFill>
                <a:srgbClr val="742217"/>
              </a:solidFill>
              <a:latin typeface="Calibri" pitchFamily="34" charset="0"/>
              <a:ea typeface="Calibri" pitchFamily="34" charset="0"/>
              <a:cs typeface="Calibri" pitchFamily="34" charset="0"/>
            </a:endParaRPr>
          </a:p>
        </p:txBody>
      </p:sp>
      <p:sp>
        <p:nvSpPr>
          <p:cNvPr id="17411" name="Content Placeholder 2"/>
          <p:cNvSpPr>
            <a:spLocks noGrp="1"/>
          </p:cNvSpPr>
          <p:nvPr>
            <p:ph sz="quarter" idx="1"/>
          </p:nvPr>
        </p:nvSpPr>
        <p:spPr>
          <a:xfrm>
            <a:off x="457200" y="981075"/>
            <a:ext cx="8229600" cy="5145088"/>
          </a:xfrm>
        </p:spPr>
        <p:txBody>
          <a:bodyPr/>
          <a:lstStyle/>
          <a:p>
            <a:pPr marL="0" indent="0" eaLnBrk="1" hangingPunct="1">
              <a:lnSpc>
                <a:spcPct val="90000"/>
              </a:lnSpc>
              <a:buFont typeface="Wingdings 2" pitchFamily="18" charset="2"/>
              <a:buNone/>
            </a:pPr>
            <a:r>
              <a:rPr lang="lv-LV" sz="3200" smtClean="0">
                <a:latin typeface="Calibri" pitchFamily="34" charset="0"/>
                <a:ea typeface="Calibri" pitchFamily="34" charset="0"/>
                <a:cs typeface="Calibri" pitchFamily="34" charset="0"/>
              </a:rPr>
              <a:t>Lietišķā vidē rokas skūpstīšana nav pieņemta. Ja tomēr ir nepārvarama vēlēšanās to darīt, ir jāievēro šādi etiķetes noteikumi:</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Uz ielas roku neskūpsta.</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Ja skūpsta roku vienai sievietei, tad tā jāskūpsta arī visām pārējām.</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Sens noteikums - roku skūpsta tikai precētām dāmām.</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Roku skūpstot, pieliecas.</a:t>
            </a:r>
          </a:p>
          <a:p>
            <a:pPr marL="0" indent="0"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Neskūpsta cimdotu roku.</a:t>
            </a:r>
          </a:p>
        </p:txBody>
      </p:sp>
      <p:pic>
        <p:nvPicPr>
          <p:cNvPr id="17412" name="Picture 3" descr="C:\Users\Iveta2\Pictures\sasveicināšanas_ rokas skūpstīsana.jpeg"/>
          <p:cNvPicPr>
            <a:picLocks noChangeAspect="1" noChangeArrowheads="1"/>
          </p:cNvPicPr>
          <p:nvPr/>
        </p:nvPicPr>
        <p:blipFill>
          <a:blip r:embed="rId2" cstate="print"/>
          <a:srcRect/>
          <a:stretch>
            <a:fillRect/>
          </a:stretch>
        </p:blipFill>
        <p:spPr bwMode="auto">
          <a:xfrm>
            <a:off x="5651500" y="4437063"/>
            <a:ext cx="2665413" cy="1998662"/>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3387F334-4884-471D-9DC3-117E698F482E}" type="slidenum">
              <a:rPr lang="lv-LV" smtClean="0"/>
              <a:pPr>
                <a:defRPr/>
              </a:pPr>
              <a:t>12</a:t>
            </a:fld>
            <a:endParaRPr lang="lv-LV"/>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4294967295"/>
          </p:nvPr>
        </p:nvSpPr>
        <p:spPr>
          <a:xfrm>
            <a:off x="395288" y="260350"/>
            <a:ext cx="8137525" cy="6048375"/>
          </a:xfrm>
        </p:spPr>
        <p:txBody>
          <a:bodyPr/>
          <a:lstStyle/>
          <a:p>
            <a:pPr eaLnBrk="1" hangingPunct="1">
              <a:buFont typeface="Wingdings 2" pitchFamily="18" charset="2"/>
              <a:buNone/>
            </a:pPr>
            <a:r>
              <a:rPr lang="lv-LV" sz="3200" smtClean="0">
                <a:latin typeface="Calibri" pitchFamily="34" charset="0"/>
                <a:ea typeface="Calibri" pitchFamily="34" charset="0"/>
                <a:cs typeface="Calibri" pitchFamily="34" charset="0"/>
              </a:rPr>
              <a:t>			</a:t>
            </a:r>
          </a:p>
          <a:p>
            <a:pPr algn="just" eaLnBrk="1" hangingPunct="1">
              <a:buFont typeface="Wingdings 2" pitchFamily="18" charset="2"/>
              <a:buNone/>
            </a:pPr>
            <a:r>
              <a:rPr lang="lv-LV" sz="3200" smtClean="0">
                <a:latin typeface="Calibri" pitchFamily="34" charset="0"/>
                <a:ea typeface="Calibri" pitchFamily="34" charset="0"/>
                <a:cs typeface="Calibri" pitchFamily="34" charset="0"/>
              </a:rPr>
              <a:t>			</a:t>
            </a:r>
          </a:p>
          <a:p>
            <a:pPr algn="just"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algn="just" eaLnBrk="1" hangingPunct="1">
              <a:buFont typeface="Wingdings 2" pitchFamily="18" charset="2"/>
              <a:buNone/>
            </a:pPr>
            <a:r>
              <a:rPr lang="lv-LV" sz="3200" smtClean="0">
                <a:latin typeface="Calibri" pitchFamily="34" charset="0"/>
                <a:ea typeface="Calibri" pitchFamily="34" charset="0"/>
                <a:cs typeface="Calibri" pitchFamily="34" charset="0"/>
              </a:rPr>
              <a:t>			Sasveicinoties diviem pāriem, sieviete parasti stāv vīrietim pie labās rokas. Pirmās sarokojas sievietes, tad sieviete un vīrietis, visbeidzot - abi vīrieši. Ja viena no sievietēm stāv vīrietim kreisajā pusē, abi pāri var sasveicināties vienlaikus, jo rokas nekrustosies.</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endParaRPr lang="lv-LV" sz="3200" smtClean="0">
              <a:latin typeface="Calibri" pitchFamily="34" charset="0"/>
              <a:ea typeface="Calibri" pitchFamily="34" charset="0"/>
              <a:cs typeface="Calibri" pitchFamily="34" charset="0"/>
            </a:endParaRPr>
          </a:p>
        </p:txBody>
      </p:sp>
      <p:sp>
        <p:nvSpPr>
          <p:cNvPr id="18435" name="TextBox 4"/>
          <p:cNvSpPr txBox="1">
            <a:spLocks noChangeArrowheads="1"/>
          </p:cNvSpPr>
          <p:nvPr/>
        </p:nvSpPr>
        <p:spPr bwMode="auto">
          <a:xfrm>
            <a:off x="827088" y="908050"/>
            <a:ext cx="1008062"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4" name="Slaida numura vietturis 3"/>
          <p:cNvSpPr>
            <a:spLocks noGrp="1"/>
          </p:cNvSpPr>
          <p:nvPr>
            <p:ph type="sldNum" sz="quarter" idx="12"/>
          </p:nvPr>
        </p:nvSpPr>
        <p:spPr/>
        <p:txBody>
          <a:bodyPr/>
          <a:lstStyle/>
          <a:p>
            <a:pPr>
              <a:defRPr/>
            </a:pPr>
            <a:fld id="{50BA54ED-DA9C-42EE-AA05-E0F178EA624C}" type="slidenum">
              <a:rPr lang="lv-LV" smtClean="0"/>
              <a:pPr>
                <a:defRPr/>
              </a:pPr>
              <a:t>13</a:t>
            </a:fld>
            <a:endParaRPr lang="lv-LV"/>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Kā nesveicināt un nesarokoties?</a:t>
            </a:r>
          </a:p>
        </p:txBody>
      </p:sp>
      <p:sp>
        <p:nvSpPr>
          <p:cNvPr id="19459" name="Content Placeholder 2"/>
          <p:cNvSpPr>
            <a:spLocks noGrp="1"/>
          </p:cNvSpPr>
          <p:nvPr>
            <p:ph sz="quarter" idx="1"/>
          </p:nvPr>
        </p:nvSpPr>
        <p:spPr>
          <a:xfrm>
            <a:off x="457200" y="1052513"/>
            <a:ext cx="8229600" cy="5073650"/>
          </a:xfrm>
        </p:spPr>
        <p:txBody>
          <a:bodyPr/>
          <a:lstStyle/>
          <a:p>
            <a:pPr eaLnBrk="1" hangingPunct="1"/>
            <a:r>
              <a:rPr lang="lv-LV" sz="3200" smtClean="0">
                <a:latin typeface="Calibri" pitchFamily="34" charset="0"/>
                <a:ea typeface="Calibri" pitchFamily="34" charset="0"/>
                <a:cs typeface="Calibri" pitchFamily="34" charset="0"/>
              </a:rPr>
              <a:t>Sasveicinoties  nedrīkst turēt rokās glāzi vai cigareti.</a:t>
            </a:r>
          </a:p>
          <a:p>
            <a:pPr eaLnBrk="1" hangingPunct="1"/>
            <a:r>
              <a:rPr lang="lv-LV" sz="3200" smtClean="0">
                <a:latin typeface="Calibri" pitchFamily="34" charset="0"/>
                <a:ea typeface="Calibri" pitchFamily="34" charset="0"/>
                <a:cs typeface="Calibri" pitchFamily="34" charset="0"/>
              </a:rPr>
              <a:t>Nelieto žargonvārdus ne sasveicinoties, ne atvadoties (Čau! Atā! u.c.).</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Nav pieņemts sniegt roku pāri galdam. Taču, ja šī noteikuma ievērošana ir neērta (tiek traucēti citi tikšanās dalībnieki), to atvainojoties var pārkāpt.</a:t>
            </a:r>
          </a:p>
        </p:txBody>
      </p:sp>
      <p:sp>
        <p:nvSpPr>
          <p:cNvPr id="19460" name="TextBox 3"/>
          <p:cNvSpPr txBox="1">
            <a:spLocks noChangeArrowheads="1"/>
          </p:cNvSpPr>
          <p:nvPr/>
        </p:nvSpPr>
        <p:spPr bwMode="auto">
          <a:xfrm>
            <a:off x="1476375" y="3284538"/>
            <a:ext cx="647700" cy="1200150"/>
          </a:xfrm>
          <a:prstGeom prst="rect">
            <a:avLst/>
          </a:prstGeom>
          <a:noFill/>
          <a:ln w="9525">
            <a:noFill/>
            <a:miter lim="800000"/>
            <a:headEnd/>
            <a:tailEnd/>
          </a:ln>
        </p:spPr>
        <p:txBody>
          <a:bodyPr>
            <a:spAutoFit/>
          </a:bodyPr>
          <a:lstStyle/>
          <a:p>
            <a:pPr marL="989013" indent="-989013"/>
            <a:r>
              <a:rPr lang="lv-LV" sz="7200">
                <a:sym typeface="Wingdings" pitchFamily="2" charset="2"/>
              </a:rPr>
              <a:t></a:t>
            </a:r>
          </a:p>
        </p:txBody>
      </p:sp>
      <p:sp>
        <p:nvSpPr>
          <p:cNvPr id="5" name="Slaida numura vietturis 4"/>
          <p:cNvSpPr>
            <a:spLocks noGrp="1"/>
          </p:cNvSpPr>
          <p:nvPr>
            <p:ph type="sldNum" sz="quarter" idx="12"/>
          </p:nvPr>
        </p:nvSpPr>
        <p:spPr/>
        <p:txBody>
          <a:bodyPr/>
          <a:lstStyle/>
          <a:p>
            <a:pPr>
              <a:defRPr/>
            </a:pPr>
            <a:fld id="{B81EADC0-F4A2-4B6B-8B46-1C8862647617}" type="slidenum">
              <a:rPr lang="lv-LV" smtClean="0"/>
              <a:pPr>
                <a:defRPr/>
              </a:pPr>
              <a:t>14</a:t>
            </a:fld>
            <a:endParaRPr lang="lv-LV"/>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95288" y="333375"/>
            <a:ext cx="8229600" cy="920750"/>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Iepazīšanās un iepazīstināšana</a:t>
            </a:r>
          </a:p>
        </p:txBody>
      </p:sp>
      <p:sp>
        <p:nvSpPr>
          <p:cNvPr id="20483" name="Content Placeholder 2"/>
          <p:cNvSpPr>
            <a:spLocks noGrp="1"/>
          </p:cNvSpPr>
          <p:nvPr>
            <p:ph sz="quarter" idx="1"/>
          </p:nvPr>
        </p:nvSpPr>
        <p:spPr/>
        <p:txBody>
          <a:bodyPr/>
          <a:lstStyle/>
          <a:p>
            <a:pPr eaLnBrk="1" hangingPunct="1">
              <a:buFont typeface="Arial" charset="0"/>
              <a:buNone/>
            </a:pPr>
            <a:r>
              <a:rPr lang="lv-LV" sz="3200" smtClean="0">
                <a:latin typeface="Calibri" pitchFamily="34" charset="0"/>
                <a:ea typeface="Calibri" pitchFamily="34" charset="0"/>
                <a:cs typeface="Calibri" pitchFamily="34" charset="0"/>
              </a:rPr>
              <a:t>Iepazīšanās var notikt divējādi:</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tiešā veidā - iepazīstinot ar sevi;</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pastarpināti - kad divus vai vairākus nepazīstamus cilvēkus iepazīstina trešā persona.</a:t>
            </a:r>
          </a:p>
          <a:p>
            <a:pPr eaLnBrk="1" hangingPunct="1">
              <a:buFont typeface="Arial" charset="0"/>
              <a:buNone/>
            </a:pPr>
            <a:endParaRPr lang="lv-LV" sz="3200" smtClean="0">
              <a:latin typeface="Calibri" pitchFamily="34" charset="0"/>
              <a:ea typeface="Calibri" pitchFamily="34" charset="0"/>
              <a:cs typeface="Calibri" pitchFamily="34" charset="0"/>
            </a:endParaRPr>
          </a:p>
          <a:p>
            <a:pPr eaLnBrk="1" hangingPunct="1"/>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51D28CAC-6798-436E-BBA8-96918CD87C0F}" type="slidenum">
              <a:rPr lang="lv-LV" smtClean="0"/>
              <a:pPr>
                <a:defRPr/>
              </a:pPr>
              <a:t>15</a:t>
            </a:fld>
            <a:endParaRPr lang="lv-LV"/>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1188" y="260350"/>
            <a:ext cx="8229600" cy="647700"/>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Iepazīšanās un iepazīstināšana</a:t>
            </a:r>
            <a:endParaRPr lang="lv-LV" sz="3200" smtClean="0">
              <a:latin typeface="Calibri" pitchFamily="34" charset="0"/>
              <a:ea typeface="Calibri" pitchFamily="34" charset="0"/>
              <a:cs typeface="Calibri" pitchFamily="34" charset="0"/>
            </a:endParaRPr>
          </a:p>
        </p:txBody>
      </p:sp>
      <p:sp>
        <p:nvSpPr>
          <p:cNvPr id="21507" name="Content Placeholder 2"/>
          <p:cNvSpPr>
            <a:spLocks noGrp="1"/>
          </p:cNvSpPr>
          <p:nvPr>
            <p:ph sz="quarter" idx="1"/>
          </p:nvPr>
        </p:nvSpPr>
        <p:spPr>
          <a:xfrm>
            <a:off x="457200" y="981075"/>
            <a:ext cx="8229600" cy="5145088"/>
          </a:xfrm>
        </p:spPr>
        <p:txBody>
          <a:bodyPr/>
          <a:lstStyle/>
          <a:p>
            <a:pPr marL="0" indent="360363" eaLnBrk="1" hangingPunct="1">
              <a:buFont typeface="Wingdings 2" pitchFamily="18" charset="2"/>
              <a:buNone/>
            </a:pPr>
            <a:r>
              <a:rPr lang="lv-LV" sz="3200" b="1" u="sng" smtClean="0">
                <a:latin typeface="Calibri" pitchFamily="34" charset="0"/>
                <a:ea typeface="Calibri" pitchFamily="34" charset="0"/>
                <a:cs typeface="Calibri" pitchFamily="34" charset="0"/>
              </a:rPr>
              <a:t>Lietišķā etiķete </a:t>
            </a:r>
            <a:r>
              <a:rPr lang="lv-LV" sz="3200" smtClean="0">
                <a:latin typeface="Calibri" pitchFamily="34" charset="0"/>
                <a:ea typeface="Calibri" pitchFamily="34" charset="0"/>
                <a:cs typeface="Calibri" pitchFamily="34" charset="0"/>
              </a:rPr>
              <a:t>pieļauj, ja starp viesiem nav neviena pazīstama, kas varētu iepazīstināt ar klātesošajiem, iepazīties pašam:</a:t>
            </a:r>
          </a:p>
          <a:p>
            <a:pPr marL="0" indent="360363" eaLnBrk="1" hangingPunct="1">
              <a:buFont typeface="Wingdings 2" pitchFamily="18" charset="2"/>
              <a:buNone/>
            </a:pPr>
            <a:r>
              <a:rPr lang="lv-LV" sz="3200" smtClean="0">
                <a:latin typeface="Calibri" pitchFamily="34" charset="0"/>
                <a:ea typeface="Calibri" pitchFamily="34" charset="0"/>
                <a:cs typeface="Calibri" pitchFamily="34" charset="0"/>
              </a:rPr>
              <a:t>1) nosauc savu vārdu, uzvārdu un ieņemamo amatu (ja tas nepieciešams); </a:t>
            </a:r>
          </a:p>
          <a:p>
            <a:pPr marL="0" indent="360363" eaLnBrk="1" hangingPunct="1">
              <a:buFont typeface="Wingdings 2" pitchFamily="18" charset="2"/>
              <a:buNone/>
            </a:pPr>
            <a:r>
              <a:rPr lang="lv-LV" sz="3200" smtClean="0">
                <a:latin typeface="Calibri" pitchFamily="34" charset="0"/>
                <a:ea typeface="Calibri" pitchFamily="34" charset="0"/>
                <a:cs typeface="Calibri" pitchFamily="34" charset="0"/>
              </a:rPr>
              <a:t>2) kad otrs pateicis savu vārdu, var uzsākt sarunu par darbu, hobiju u. tml.</a:t>
            </a:r>
          </a:p>
          <a:p>
            <a:pPr marL="0" indent="360363" eaLnBrk="1" hangingPunct="1">
              <a:buFont typeface="Arial" charset="0"/>
              <a:buNone/>
            </a:pPr>
            <a:r>
              <a:rPr lang="lv-LV" sz="3200" b="1" smtClean="0">
                <a:latin typeface="Calibri" pitchFamily="34" charset="0"/>
                <a:ea typeface="Calibri" pitchFamily="34" charset="0"/>
                <a:cs typeface="Calibri" pitchFamily="34" charset="0"/>
              </a:rPr>
              <a:t>Nevajadzētu pašam iepazīties ar ļoti augstām amatpersonām.</a:t>
            </a:r>
          </a:p>
          <a:p>
            <a:pPr marL="0" indent="360363" eaLnBrk="1" hangingPunct="1">
              <a:buFont typeface="Arial" charset="0"/>
              <a:buNone/>
            </a:pPr>
            <a:endParaRPr lang="lv-LV" sz="3200" smtClean="0">
              <a:latin typeface="Calibri" pitchFamily="34" charset="0"/>
              <a:ea typeface="Calibri" pitchFamily="34" charset="0"/>
              <a:cs typeface="Calibri" pitchFamily="34" charset="0"/>
            </a:endParaRPr>
          </a:p>
          <a:p>
            <a:pPr marL="0" indent="360363" eaLnBrk="1" hangingPunct="1">
              <a:buFont typeface="Arial" charset="0"/>
              <a:buChar char="•"/>
            </a:pPr>
            <a:endParaRPr lang="lv-LV" sz="3200" smtClean="0">
              <a:latin typeface="Calibri" pitchFamily="34" charset="0"/>
              <a:ea typeface="Calibri" pitchFamily="34" charset="0"/>
              <a:cs typeface="Calibri" pitchFamily="34" charset="0"/>
            </a:endParaRPr>
          </a:p>
        </p:txBody>
      </p:sp>
      <p:sp>
        <p:nvSpPr>
          <p:cNvPr id="21508" name="TextBox 3"/>
          <p:cNvSpPr txBox="1">
            <a:spLocks noChangeArrowheads="1"/>
          </p:cNvSpPr>
          <p:nvPr/>
        </p:nvSpPr>
        <p:spPr bwMode="auto">
          <a:xfrm>
            <a:off x="611188" y="4365625"/>
            <a:ext cx="792162" cy="1322388"/>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FC3D5BD8-B883-4386-B6EF-CF078E13780C}" type="slidenum">
              <a:rPr lang="lv-LV" smtClean="0"/>
              <a:pPr>
                <a:defRPr/>
              </a:pPr>
              <a:t>16</a:t>
            </a:fld>
            <a:endParaRPr lang="lv-LV"/>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Priekšā stādīšana</a:t>
            </a:r>
          </a:p>
        </p:txBody>
      </p:sp>
      <p:sp>
        <p:nvSpPr>
          <p:cNvPr id="22531" name="Content Placeholder 2"/>
          <p:cNvSpPr>
            <a:spLocks noGrp="1"/>
          </p:cNvSpPr>
          <p:nvPr>
            <p:ph sz="quarter" idx="1"/>
          </p:nvPr>
        </p:nvSpPr>
        <p:spPr>
          <a:xfrm>
            <a:off x="457200" y="1052513"/>
            <a:ext cx="8229600" cy="5073650"/>
          </a:xfrm>
        </p:spPr>
        <p:txBody>
          <a:bodyPr/>
          <a:lstStyle/>
          <a:p>
            <a:pPr eaLnBrk="1" hangingPunct="1">
              <a:lnSpc>
                <a:spcPct val="90000"/>
              </a:lnSpc>
              <a:buFont typeface="Arial" charset="0"/>
              <a:buNone/>
            </a:pPr>
            <a:r>
              <a:rPr lang="lv-LV" sz="3000" b="1" smtClean="0">
                <a:latin typeface="Calibri" pitchFamily="34" charset="0"/>
                <a:ea typeface="Calibri" pitchFamily="34" charset="0"/>
                <a:cs typeface="Calibri" pitchFamily="34" charset="0"/>
              </a:rPr>
              <a:t>Viesībās:  </a:t>
            </a:r>
            <a:r>
              <a:rPr lang="lv-LV" sz="3000" smtClean="0">
                <a:latin typeface="Calibri" pitchFamily="34" charset="0"/>
                <a:ea typeface="Calibri" pitchFamily="34" charset="0"/>
                <a:cs typeface="Calibri" pitchFamily="34" charset="0"/>
              </a:rPr>
              <a:t>Namatēvs un namamāte, ja nepieciešams, palūdzot arī palīgā tuvus draugus, iepazīstina savstarpēji nepazīstamos viesus.</a:t>
            </a:r>
          </a:p>
          <a:p>
            <a:pPr eaLnBrk="1" hangingPunct="1">
              <a:lnSpc>
                <a:spcPct val="90000"/>
              </a:lnSpc>
              <a:buFont typeface="Arial" charset="0"/>
              <a:buNone/>
            </a:pPr>
            <a:r>
              <a:rPr lang="lv-LV" sz="3000" b="1" smtClean="0">
                <a:latin typeface="Calibri" pitchFamily="34" charset="0"/>
                <a:ea typeface="Calibri" pitchFamily="34" charset="0"/>
                <a:cs typeface="Calibri" pitchFamily="34" charset="0"/>
              </a:rPr>
              <a:t>Oficiālos pasākumos: </a:t>
            </a:r>
            <a:r>
              <a:rPr lang="lv-LV" sz="3000" smtClean="0">
                <a:latin typeface="Calibri" pitchFamily="34" charset="0"/>
                <a:ea typeface="Calibri" pitchFamily="34" charset="0"/>
                <a:cs typeface="Calibri" pitchFamily="34" charset="0"/>
              </a:rPr>
              <a:t>Priekšā stādītāja lomu uztic kompetentam firmas darbiniekam.</a:t>
            </a:r>
          </a:p>
          <a:p>
            <a:pPr eaLnBrk="1" hangingPunct="1">
              <a:lnSpc>
                <a:spcPct val="90000"/>
              </a:lnSpc>
              <a:buFont typeface="Arial" charset="0"/>
              <a:buNone/>
            </a:pPr>
            <a:endParaRPr lang="lv-LV" sz="3000" smtClean="0">
              <a:latin typeface="Calibri" pitchFamily="34" charset="0"/>
              <a:ea typeface="Calibri" pitchFamily="34" charset="0"/>
              <a:cs typeface="Calibri" pitchFamily="34" charset="0"/>
            </a:endParaRPr>
          </a:p>
          <a:p>
            <a:pPr eaLnBrk="1" hangingPunct="1">
              <a:lnSpc>
                <a:spcPct val="90000"/>
              </a:lnSpc>
              <a:buFont typeface="Arial" charset="0"/>
              <a:buNone/>
            </a:pPr>
            <a:r>
              <a:rPr lang="lv-LV" sz="3000" b="1" smtClean="0">
                <a:latin typeface="Calibri" pitchFamily="34" charset="0"/>
                <a:ea typeface="Calibri" pitchFamily="34" charset="0"/>
                <a:cs typeface="Calibri" pitchFamily="34" charset="0"/>
              </a:rPr>
              <a:t>Ja kāds cilvēks pazīst personu, kura pievienojas nelielai grupai, to stāda priekšā klātesošajiem, nevis izliekas, ka tās nav. Nosauc personas vārdu un uzvārdu un iepazīstina ar pārējiem.</a:t>
            </a:r>
          </a:p>
        </p:txBody>
      </p:sp>
      <p:sp>
        <p:nvSpPr>
          <p:cNvPr id="22532" name="TextBox 3"/>
          <p:cNvSpPr txBox="1">
            <a:spLocks noChangeArrowheads="1"/>
          </p:cNvSpPr>
          <p:nvPr/>
        </p:nvSpPr>
        <p:spPr bwMode="auto">
          <a:xfrm>
            <a:off x="900113" y="3141663"/>
            <a:ext cx="935037" cy="1366837"/>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6EF1864B-B396-453D-8BFD-96B957AB3A7E}" type="slidenum">
              <a:rPr lang="lv-LV" smtClean="0"/>
              <a:pPr>
                <a:defRPr/>
              </a:pPr>
              <a:t>17</a:t>
            </a:fld>
            <a:endParaRPr lang="lv-LV"/>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Iepazīšanās un iepazīstināšana</a:t>
            </a:r>
            <a:endParaRPr lang="lv-LV" sz="3200" smtClean="0">
              <a:latin typeface="Calibri" pitchFamily="34" charset="0"/>
              <a:ea typeface="Calibri" pitchFamily="34" charset="0"/>
              <a:cs typeface="Calibri" pitchFamily="34" charset="0"/>
            </a:endParaRPr>
          </a:p>
        </p:txBody>
      </p:sp>
      <p:sp>
        <p:nvSpPr>
          <p:cNvPr id="23555" name="Content Placeholder 2"/>
          <p:cNvSpPr>
            <a:spLocks noGrp="1"/>
          </p:cNvSpPr>
          <p:nvPr>
            <p:ph sz="quarter" idx="1"/>
          </p:nvPr>
        </p:nvSpPr>
        <p:spPr>
          <a:xfrm>
            <a:off x="457200" y="1052513"/>
            <a:ext cx="8229600" cy="5073650"/>
          </a:xfrm>
        </p:spPr>
        <p:txBody>
          <a:bodyPr/>
          <a:lstStyle/>
          <a:p>
            <a:pPr eaLnBrk="1" hangingPunct="1">
              <a:buFont typeface="Arial" charset="0"/>
              <a:buNone/>
            </a:pPr>
            <a:r>
              <a:rPr lang="lv-LV" sz="3200" smtClean="0">
                <a:latin typeface="Calibri" pitchFamily="34" charset="0"/>
                <a:ea typeface="Calibri" pitchFamily="34" charset="0"/>
                <a:cs typeface="Calibri" pitchFamily="34" charset="0"/>
              </a:rPr>
              <a:t>Iepazīstinot noteikti jāiegaumē: </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Iepazīstinot sievieti ar vīrieti, pirmo nosauc vīrieša, tikai pēc tam sievietes vārdu un uzvārdu.</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Cilvēks, kuram viesi stāda priekšā, roku sniedz pirmais.</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Stādot priekšā pazīstamu personu, tās vārdu un uzvārdu nenosauc.</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5F00787B-A366-452D-831C-E2B76536C2C3}" type="slidenum">
              <a:rPr lang="lv-LV" smtClean="0"/>
              <a:pPr>
                <a:defRPr/>
              </a:pPr>
              <a:t>18</a:t>
            </a:fld>
            <a:endParaRPr lang="lv-LV"/>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68313" y="260350"/>
            <a:ext cx="8229600" cy="635000"/>
          </a:xfrm>
        </p:spPr>
        <p:txBody>
          <a:bodyPr>
            <a:normAutofit/>
          </a:bodyPr>
          <a:lstStyle/>
          <a:p>
            <a:pPr algn="ctr" eaLnBrk="1" fontAlgn="auto" hangingPunct="1">
              <a:spcAft>
                <a:spcPts val="0"/>
              </a:spcAft>
              <a:defRPr/>
            </a:pPr>
            <a:r>
              <a:rPr lang="lv-LV" sz="3200" b="1" dirty="0" smtClean="0">
                <a:solidFill>
                  <a:schemeClr val="accent2">
                    <a:lumMod val="75000"/>
                  </a:schemeClr>
                </a:solidFill>
                <a:latin typeface="Calibri" pitchFamily="34" charset="0"/>
                <a:cs typeface="Calibri" pitchFamily="34" charset="0"/>
              </a:rPr>
              <a:t>Uzruna</a:t>
            </a:r>
          </a:p>
        </p:txBody>
      </p:sp>
      <p:sp>
        <p:nvSpPr>
          <p:cNvPr id="24579" name="Content Placeholder 2"/>
          <p:cNvSpPr>
            <a:spLocks noGrp="1"/>
          </p:cNvSpPr>
          <p:nvPr>
            <p:ph sz="quarter" idx="1"/>
          </p:nvPr>
        </p:nvSpPr>
        <p:spPr>
          <a:xfrm>
            <a:off x="457200" y="1052513"/>
            <a:ext cx="8229600" cy="5073650"/>
          </a:xfrm>
        </p:spPr>
        <p:txBody>
          <a:bodyPr/>
          <a:lstStyle/>
          <a:p>
            <a:pPr eaLnBrk="1" hangingPunct="1"/>
            <a:r>
              <a:rPr lang="lv-LV" sz="3200" smtClean="0">
                <a:latin typeface="Calibri" pitchFamily="34" charset="0"/>
                <a:ea typeface="Calibri" pitchFamily="34" charset="0"/>
                <a:cs typeface="Calibri" pitchFamily="34" charset="0"/>
              </a:rPr>
              <a:t>Latvijā lieto abas uzrunas formas — "tu" un "jūs". Šī uzrunu dažādība ir latviešu valodas bagātība. "Jūs" un "tu" parāda nianses cilvēku attiecībās.</a:t>
            </a:r>
          </a:p>
          <a:p>
            <a:pPr eaLnBrk="1" hangingPunct="1"/>
            <a:r>
              <a:rPr lang="lv-LV" sz="3200" smtClean="0">
                <a:latin typeface="Calibri" pitchFamily="34" charset="0"/>
                <a:ea typeface="Calibri" pitchFamily="34" charset="0"/>
                <a:cs typeface="Calibri" pitchFamily="34" charset="0"/>
              </a:rPr>
              <a:t>Lietišķajā etiķetē pastāv kanons: jāiemācās uzrunāt ar "jūs", lai prastu lietot "tu"! Tas nozīmē, ka, uzrunājot kādu ar "tu", jābūt tikpat pieklājīgam, cik uzrunājot ar "jūs” .</a:t>
            </a:r>
          </a:p>
        </p:txBody>
      </p:sp>
      <p:sp>
        <p:nvSpPr>
          <p:cNvPr id="4" name="Slaida numura vietturis 3"/>
          <p:cNvSpPr>
            <a:spLocks noGrp="1"/>
          </p:cNvSpPr>
          <p:nvPr>
            <p:ph type="sldNum" sz="quarter" idx="12"/>
          </p:nvPr>
        </p:nvSpPr>
        <p:spPr/>
        <p:txBody>
          <a:bodyPr/>
          <a:lstStyle/>
          <a:p>
            <a:pPr>
              <a:defRPr/>
            </a:pPr>
            <a:fld id="{A3CC507C-6EB2-4327-AE85-FCAB6165D98D}" type="slidenum">
              <a:rPr lang="lv-LV" smtClean="0"/>
              <a:pPr>
                <a:defRPr/>
              </a:pPr>
              <a:t>19</a:t>
            </a:fld>
            <a:endParaRPr lang="lv-LV"/>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Sasveicināšanās</a:t>
            </a:r>
            <a:endParaRPr lang="lv-LV" sz="3200" smtClean="0">
              <a:solidFill>
                <a:srgbClr val="742217"/>
              </a:solidFill>
              <a:latin typeface="Calibri" pitchFamily="34" charset="0"/>
              <a:ea typeface="Calibri" pitchFamily="34" charset="0"/>
              <a:cs typeface="Calibri" pitchFamily="34" charset="0"/>
            </a:endParaRPr>
          </a:p>
        </p:txBody>
      </p:sp>
      <p:sp>
        <p:nvSpPr>
          <p:cNvPr id="7171" name="Content Placeholder 2"/>
          <p:cNvSpPr>
            <a:spLocks noGrp="1"/>
          </p:cNvSpPr>
          <p:nvPr>
            <p:ph sz="quarter" idx="1"/>
          </p:nvPr>
        </p:nvSpPr>
        <p:spPr>
          <a:xfrm>
            <a:off x="900113" y="1412875"/>
            <a:ext cx="7772400" cy="4572000"/>
          </a:xfrm>
        </p:spPr>
        <p:txBody>
          <a:bodyPr/>
          <a:lstStyle/>
          <a:p>
            <a:pPr eaLnBrk="1" hangingPunct="1">
              <a:buFont typeface="Arial" charset="0"/>
              <a:buNone/>
            </a:pPr>
            <a:r>
              <a:rPr lang="lv-LV" sz="3200" smtClean="0">
                <a:latin typeface="Calibri" pitchFamily="34" charset="0"/>
                <a:ea typeface="Calibri" pitchFamily="34" charset="0"/>
                <a:cs typeface="Calibri" pitchFamily="34" charset="0"/>
              </a:rPr>
              <a:t>Sasveicināties var:</a:t>
            </a:r>
          </a:p>
          <a:p>
            <a:pPr eaLnBrk="1" hangingPunct="1"/>
            <a:r>
              <a:rPr lang="lv-LV" sz="3200" smtClean="0">
                <a:latin typeface="Calibri" pitchFamily="34" charset="0"/>
                <a:ea typeface="Calibri" pitchFamily="34" charset="0"/>
                <a:cs typeface="Calibri" pitchFamily="34" charset="0"/>
              </a:rPr>
              <a:t>ar vārdiem;</a:t>
            </a:r>
          </a:p>
          <a:p>
            <a:pPr eaLnBrk="1" hangingPunct="1"/>
            <a:r>
              <a:rPr lang="lv-LV" sz="3200" smtClean="0">
                <a:latin typeface="Calibri" pitchFamily="34" charset="0"/>
                <a:ea typeface="Calibri" pitchFamily="34" charset="0"/>
                <a:cs typeface="Calibri" pitchFamily="34" charset="0"/>
              </a:rPr>
              <a:t>viegli pamājot ar galvu; </a:t>
            </a:r>
          </a:p>
          <a:p>
            <a:pPr eaLnBrk="1" hangingPunct="1"/>
            <a:r>
              <a:rPr lang="lv-LV" sz="3200" smtClean="0">
                <a:latin typeface="Calibri" pitchFamily="34" charset="0"/>
                <a:ea typeface="Calibri" pitchFamily="34" charset="0"/>
                <a:cs typeface="Calibri" pitchFamily="34" charset="0"/>
              </a:rPr>
              <a:t>sniedzot roku</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r>
              <a:rPr lang="lv-LV" sz="3200" b="1" smtClean="0">
                <a:latin typeface="Calibri" pitchFamily="34" charset="0"/>
                <a:ea typeface="Calibri" pitchFamily="34" charset="0"/>
                <a:cs typeface="Calibri" pitchFamily="34" charset="0"/>
              </a:rPr>
              <a:t>Bet var arī šādi…</a:t>
            </a:r>
          </a:p>
        </p:txBody>
      </p:sp>
      <p:pic>
        <p:nvPicPr>
          <p:cNvPr id="7172" name="Picture 4" descr="C:\Users\Iveta2\Pictures\sasveicinasanās ar mēli.jpeg"/>
          <p:cNvPicPr>
            <a:picLocks noChangeAspect="1" noChangeArrowheads="1"/>
          </p:cNvPicPr>
          <p:nvPr/>
        </p:nvPicPr>
        <p:blipFill>
          <a:blip r:embed="rId3" cstate="print"/>
          <a:srcRect/>
          <a:stretch>
            <a:fillRect/>
          </a:stretch>
        </p:blipFill>
        <p:spPr bwMode="auto">
          <a:xfrm>
            <a:off x="3851275" y="3429000"/>
            <a:ext cx="4105275" cy="2727325"/>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B6A4A5E8-A7E6-4285-979E-0BB154A945F9}" type="slidenum">
              <a:rPr lang="lv-LV" smtClean="0"/>
              <a:pPr>
                <a:defRPr/>
              </a:pPr>
              <a:t>2</a:t>
            </a:fld>
            <a:endParaRPr lang="lv-LV"/>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Kad  un kā pāriet uz “ tu” ?</a:t>
            </a:r>
          </a:p>
        </p:txBody>
      </p:sp>
      <p:sp>
        <p:nvSpPr>
          <p:cNvPr id="25603" name="Content Placeholder 2"/>
          <p:cNvSpPr>
            <a:spLocks noGrp="1"/>
          </p:cNvSpPr>
          <p:nvPr>
            <p:ph sz="quarter" idx="1"/>
          </p:nvPr>
        </p:nvSpPr>
        <p:spPr>
          <a:xfrm>
            <a:off x="468313" y="1052513"/>
            <a:ext cx="8229600" cy="5073650"/>
          </a:xfrm>
        </p:spPr>
        <p:txBody>
          <a:bodyPr/>
          <a:lstStyle/>
          <a:p>
            <a:pPr eaLnBrk="1" hangingPunct="1">
              <a:lnSpc>
                <a:spcPct val="80000"/>
              </a:lnSpc>
              <a:buFont typeface="Arial" charset="0"/>
              <a:buNone/>
            </a:pPr>
            <a:r>
              <a:rPr lang="lv-LV" sz="3000" b="1" u="sng" smtClean="0">
                <a:latin typeface="Calibri" pitchFamily="34" charset="0"/>
                <a:ea typeface="Calibri" pitchFamily="34" charset="0"/>
                <a:cs typeface="Calibri" pitchFamily="34" charset="0"/>
              </a:rPr>
              <a:t>Pāreju uz "tu" ierosina:</a:t>
            </a:r>
          </a:p>
          <a:p>
            <a:pPr eaLnBrk="1" hangingPunct="1">
              <a:lnSpc>
                <a:spcPct val="80000"/>
              </a:lnSpc>
              <a:buFont typeface="Arial" charset="0"/>
              <a:buChar char="•"/>
            </a:pPr>
            <a:r>
              <a:rPr lang="lv-LV" sz="3000" smtClean="0">
                <a:latin typeface="Calibri" pitchFamily="34" charset="0"/>
                <a:ea typeface="Calibri" pitchFamily="34" charset="0"/>
                <a:cs typeface="Calibri" pitchFamily="34" charset="0"/>
              </a:rPr>
              <a:t>gados vecākais jaunākajam;</a:t>
            </a:r>
          </a:p>
          <a:p>
            <a:pPr eaLnBrk="1" hangingPunct="1">
              <a:lnSpc>
                <a:spcPct val="80000"/>
              </a:lnSpc>
              <a:buFont typeface="Arial" charset="0"/>
              <a:buChar char="•"/>
            </a:pPr>
            <a:r>
              <a:rPr lang="lv-LV" sz="3000" smtClean="0">
                <a:latin typeface="Calibri" pitchFamily="34" charset="0"/>
                <a:ea typeface="Calibri" pitchFamily="34" charset="0"/>
                <a:cs typeface="Calibri" pitchFamily="34" charset="0"/>
              </a:rPr>
              <a:t>priekšnieks padotajam;</a:t>
            </a:r>
          </a:p>
          <a:p>
            <a:pPr eaLnBrk="1" hangingPunct="1">
              <a:lnSpc>
                <a:spcPct val="80000"/>
              </a:lnSpc>
              <a:buFont typeface="Arial" charset="0"/>
              <a:buChar char="•"/>
            </a:pPr>
            <a:r>
              <a:rPr lang="lv-LV" sz="3000" smtClean="0">
                <a:latin typeface="Calibri" pitchFamily="34" charset="0"/>
                <a:ea typeface="Calibri" pitchFamily="34" charset="0"/>
                <a:cs typeface="Calibri" pitchFamily="34" charset="0"/>
              </a:rPr>
              <a:t>persona, kas ieņem augstāku sabiedrisko stāvokli, personai, kurai ir zemāks sabiedriskais stāvoklis;</a:t>
            </a:r>
          </a:p>
          <a:p>
            <a:pPr eaLnBrk="1" hangingPunct="1">
              <a:lnSpc>
                <a:spcPct val="80000"/>
              </a:lnSpc>
              <a:buFont typeface="Arial" charset="0"/>
              <a:buChar char="•"/>
            </a:pPr>
            <a:r>
              <a:rPr lang="lv-LV" sz="3000" smtClean="0">
                <a:latin typeface="Calibri" pitchFamily="34" charset="0"/>
                <a:ea typeface="Calibri" pitchFamily="34" charset="0"/>
                <a:cs typeface="Calibri" pitchFamily="34" charset="0"/>
              </a:rPr>
              <a:t>sieviete vīrietim.</a:t>
            </a:r>
          </a:p>
          <a:p>
            <a:pPr eaLnBrk="1" hangingPunct="1">
              <a:lnSpc>
                <a:spcPct val="80000"/>
              </a:lnSpc>
              <a:buFont typeface="Wingdings 2" pitchFamily="18" charset="2"/>
              <a:buNone/>
            </a:pPr>
            <a:r>
              <a:rPr lang="lv-LV" sz="3000" smtClean="0">
                <a:latin typeface="Calibri" pitchFamily="34" charset="0"/>
                <a:ea typeface="Calibri" pitchFamily="34" charset="0"/>
                <a:cs typeface="Calibri" pitchFamily="34" charset="0"/>
              </a:rPr>
              <a:t>		Ja bērnības, skolas vai ģimenes draugs ieņem ļoti augstu amatu, tad viņš sabiedrībā jāuzrunā ar "jūs".</a:t>
            </a:r>
          </a:p>
          <a:p>
            <a:pPr eaLnBrk="1" hangingPunct="1">
              <a:lnSpc>
                <a:spcPct val="80000"/>
              </a:lnSpc>
              <a:buFont typeface="Wingdings 2" pitchFamily="18" charset="2"/>
              <a:buNone/>
            </a:pPr>
            <a:r>
              <a:rPr lang="lv-LV" sz="3000" smtClean="0">
                <a:latin typeface="Calibri" pitchFamily="34" charset="0"/>
                <a:ea typeface="Calibri" pitchFamily="34" charset="0"/>
                <a:cs typeface="Calibri" pitchFamily="34" charset="0"/>
              </a:rPr>
              <a:t>		Vadītājs vīrietis var ierosināt pāriet uz "tu" savai darbiniecei, kas nav vecāka par viņu.</a:t>
            </a:r>
          </a:p>
        </p:txBody>
      </p:sp>
      <p:sp>
        <p:nvSpPr>
          <p:cNvPr id="25604" name="TextBox 3"/>
          <p:cNvSpPr txBox="1">
            <a:spLocks noChangeArrowheads="1"/>
          </p:cNvSpPr>
          <p:nvPr/>
        </p:nvSpPr>
        <p:spPr bwMode="auto">
          <a:xfrm>
            <a:off x="250825" y="3860800"/>
            <a:ext cx="649288"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D36237C8-6ABB-4F7F-81AF-8113D907AC1E}" type="slidenum">
              <a:rPr lang="lv-LV" smtClean="0"/>
              <a:pPr>
                <a:defRPr/>
              </a:pPr>
              <a:t>20</a:t>
            </a:fld>
            <a:endParaRPr lang="lv-LV"/>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Kā nevajag iepazīties vai iepazīstināt?</a:t>
            </a:r>
          </a:p>
        </p:txBody>
      </p:sp>
      <p:sp>
        <p:nvSpPr>
          <p:cNvPr id="26627" name="Content Placeholder 2"/>
          <p:cNvSpPr>
            <a:spLocks noGrp="1"/>
          </p:cNvSpPr>
          <p:nvPr>
            <p:ph sz="quarter" idx="1"/>
          </p:nvPr>
        </p:nvSpPr>
        <p:spPr>
          <a:xfrm>
            <a:off x="457200" y="1196975"/>
            <a:ext cx="8229600" cy="4929188"/>
          </a:xfrm>
        </p:spPr>
        <p:txBody>
          <a:bodyPr/>
          <a:lstStyle/>
          <a:p>
            <a:pPr marL="0" indent="630238" eaLnBrk="1" hangingPunct="1">
              <a:buFont typeface="Wingdings 2" pitchFamily="18" charset="2"/>
              <a:buNone/>
            </a:pPr>
            <a:r>
              <a:rPr lang="lv-LV" sz="3200" smtClean="0">
                <a:latin typeface="Calibri" pitchFamily="34" charset="0"/>
                <a:ea typeface="Calibri" pitchFamily="34" charset="0"/>
                <a:cs typeface="Calibri" pitchFamily="34" charset="0"/>
              </a:rPr>
              <a:t>Iepazīstinot neuzdod retoriskus jautājumus: </a:t>
            </a:r>
          </a:p>
          <a:p>
            <a:pPr marL="0" indent="630238" eaLnBrk="1" hangingPunct="1">
              <a:buFont typeface="Wingdings 2" pitchFamily="18" charset="2"/>
              <a:buNone/>
            </a:pPr>
            <a:r>
              <a:rPr lang="lv-LV" sz="2400" i="1" smtClean="0">
                <a:ea typeface="Calibri" pitchFamily="34" charset="0"/>
                <a:cs typeface="Calibri" pitchFamily="34" charset="0"/>
              </a:rPr>
              <a:t>Vai drīkstu iepazīstināt ar…?</a:t>
            </a:r>
          </a:p>
          <a:p>
            <a:pPr marL="0" indent="630238" eaLnBrk="1" hangingPunct="1">
              <a:buFont typeface="Wingdings 2" pitchFamily="18" charset="2"/>
              <a:buNone/>
            </a:pPr>
            <a:r>
              <a:rPr lang="lv-LV" sz="2400" i="1" smtClean="0">
                <a:ea typeface="Calibri" pitchFamily="34" charset="0"/>
                <a:cs typeface="Calibri" pitchFamily="34" charset="0"/>
              </a:rPr>
              <a:t>Atļausiet iepazīstināt ar sevi?</a:t>
            </a:r>
          </a:p>
          <a:p>
            <a:pPr marL="0" indent="630238" eaLnBrk="1" hangingPunct="1">
              <a:buFont typeface="Wingdings 2" pitchFamily="18" charset="2"/>
              <a:buNone/>
            </a:pPr>
            <a:r>
              <a:rPr lang="lv-LV" sz="3200" smtClean="0">
                <a:latin typeface="Calibri" pitchFamily="34" charset="0"/>
                <a:ea typeface="Calibri" pitchFamily="34" charset="0"/>
                <a:cs typeface="Calibri" pitchFamily="34" charset="0"/>
              </a:rPr>
              <a:t>Iepazīstinot ar savu dzīvesbiedru, nelieto apzīmējumu “mana kundze/kungs” , bet “ mana sieva/ vīrs/ dzīvesbiedrs” .</a:t>
            </a:r>
          </a:p>
        </p:txBody>
      </p:sp>
      <p:sp>
        <p:nvSpPr>
          <p:cNvPr id="4" name="Slaida numura vietturis 3"/>
          <p:cNvSpPr>
            <a:spLocks noGrp="1"/>
          </p:cNvSpPr>
          <p:nvPr>
            <p:ph type="sldNum" sz="quarter" idx="12"/>
          </p:nvPr>
        </p:nvSpPr>
        <p:spPr/>
        <p:txBody>
          <a:bodyPr/>
          <a:lstStyle/>
          <a:p>
            <a:pPr>
              <a:defRPr/>
            </a:pPr>
            <a:fld id="{9E05E7B2-248B-4A45-88CD-D498436FFC67}" type="slidenum">
              <a:rPr lang="lv-LV" smtClean="0"/>
              <a:pPr>
                <a:defRPr/>
              </a:pPr>
              <a:t>21</a:t>
            </a:fld>
            <a:endParaRPr lang="lv-LV"/>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Vietniekvārda "viņš" ("viņa") lietošana</a:t>
            </a:r>
          </a:p>
        </p:txBody>
      </p:sp>
      <p:sp>
        <p:nvSpPr>
          <p:cNvPr id="27651" name="Content Placeholder 2"/>
          <p:cNvSpPr>
            <a:spLocks noGrp="1"/>
          </p:cNvSpPr>
          <p:nvPr>
            <p:ph sz="quarter" idx="1"/>
          </p:nvPr>
        </p:nvSpPr>
        <p:spPr>
          <a:xfrm>
            <a:off x="457200" y="1125538"/>
            <a:ext cx="8229600" cy="5000625"/>
          </a:xfrm>
        </p:spPr>
        <p:txBody>
          <a:bodyPr/>
          <a:lstStyle/>
          <a:p>
            <a:pPr marL="0" indent="630238" eaLnBrk="1" hangingPunct="1">
              <a:buFont typeface="Wingdings 2" pitchFamily="18" charset="2"/>
              <a:buNone/>
            </a:pPr>
            <a:r>
              <a:rPr lang="lv-LV" sz="3200" smtClean="0">
                <a:latin typeface="Calibri" pitchFamily="34" charset="0"/>
                <a:ea typeface="Calibri" pitchFamily="34" charset="0"/>
                <a:cs typeface="Calibri" pitchFamily="34" charset="0"/>
              </a:rPr>
              <a:t>Nepieklājīgi sarunā lietot  </a:t>
            </a:r>
            <a:r>
              <a:rPr lang="lv-LV" sz="3200" i="1" smtClean="0">
                <a:latin typeface="Calibri" pitchFamily="34" charset="0"/>
                <a:ea typeface="Calibri" pitchFamily="34" charset="0"/>
                <a:cs typeface="Calibri" pitchFamily="34" charset="0"/>
              </a:rPr>
              <a:t>viņš</a:t>
            </a:r>
            <a:r>
              <a:rPr lang="lv-LV" sz="3200" smtClean="0">
                <a:latin typeface="Calibri" pitchFamily="34" charset="0"/>
                <a:ea typeface="Calibri" pitchFamily="34" charset="0"/>
                <a:cs typeface="Calibri" pitchFamily="34" charset="0"/>
              </a:rPr>
              <a:t>  vai  </a:t>
            </a:r>
            <a:r>
              <a:rPr lang="lv-LV" sz="3200" i="1" smtClean="0">
                <a:latin typeface="Calibri" pitchFamily="34" charset="0"/>
                <a:ea typeface="Calibri" pitchFamily="34" charset="0"/>
                <a:cs typeface="Calibri" pitchFamily="34" charset="0"/>
              </a:rPr>
              <a:t>viņa</a:t>
            </a:r>
            <a:r>
              <a:rPr lang="lv-LV" sz="3200" smtClean="0">
                <a:latin typeface="Calibri" pitchFamily="34" charset="0"/>
                <a:ea typeface="Calibri" pitchFamily="34" charset="0"/>
                <a:cs typeface="Calibri" pitchFamily="34" charset="0"/>
              </a:rPr>
              <a:t>, runājot par personu, kura atrodas līdzās. Tā cilvēkam netiek izrādīta pienācīgā cieņa. </a:t>
            </a:r>
          </a:p>
          <a:p>
            <a:pPr marL="0" indent="630238" eaLnBrk="1" hangingPunct="1">
              <a:buFont typeface="Arial" charset="0"/>
              <a:buNone/>
            </a:pPr>
            <a:r>
              <a:rPr lang="lv-LV" sz="3200" i="1" smtClean="0">
                <a:latin typeface="Calibri" pitchFamily="34" charset="0"/>
                <a:ea typeface="Calibri" pitchFamily="34" charset="0"/>
                <a:cs typeface="Calibri" pitchFamily="34" charset="0"/>
              </a:rPr>
              <a:t>Piemēram: </a:t>
            </a:r>
            <a:r>
              <a:rPr lang="lv-LV" sz="3200" smtClean="0">
                <a:latin typeface="Calibri" pitchFamily="34" charset="0"/>
                <a:ea typeface="Calibri" pitchFamily="34" charset="0"/>
                <a:cs typeface="Calibri" pitchFamily="34" charset="0"/>
              </a:rPr>
              <a:t>“ Viņš ir politiķis.” </a:t>
            </a:r>
          </a:p>
          <a:p>
            <a:pPr marL="0" indent="630238" eaLnBrk="1" hangingPunct="1">
              <a:buFont typeface="Arial" charset="0"/>
              <a:buNone/>
            </a:pPr>
            <a:r>
              <a:rPr lang="lv-LV" sz="3200" i="1" smtClean="0">
                <a:latin typeface="Calibri" pitchFamily="34" charset="0"/>
                <a:ea typeface="Calibri" pitchFamily="34" charset="0"/>
                <a:cs typeface="Calibri" pitchFamily="34" charset="0"/>
              </a:rPr>
              <a:t>Pareizi</a:t>
            </a:r>
            <a:r>
              <a:rPr lang="lv-LV" sz="3200" smtClean="0">
                <a:latin typeface="Calibri" pitchFamily="34" charset="0"/>
                <a:ea typeface="Calibri" pitchFamily="34" charset="0"/>
                <a:cs typeface="Calibri" pitchFamily="34" charset="0"/>
              </a:rPr>
              <a:t>: “ Juris Kļaviņš ir politiķis” </a:t>
            </a:r>
          </a:p>
          <a:p>
            <a:pPr marL="0" indent="630238"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marL="0" indent="630238" eaLnBrk="1" hangingPunct="1">
              <a:buFont typeface="Wingdings 2" pitchFamily="18" charset="2"/>
              <a:buNone/>
            </a:pPr>
            <a:r>
              <a:rPr lang="lv-LV" sz="3200" smtClean="0">
                <a:latin typeface="Calibri" pitchFamily="34" charset="0"/>
                <a:ea typeface="Calibri" pitchFamily="34" charset="0"/>
                <a:cs typeface="Calibri" pitchFamily="34" charset="0"/>
              </a:rPr>
              <a:t>Nepieklājīgi arī runāt par ģimenes locekli, lietojot </a:t>
            </a:r>
            <a:r>
              <a:rPr lang="lv-LV" sz="3200" i="1" smtClean="0">
                <a:latin typeface="Calibri" pitchFamily="34" charset="0"/>
                <a:ea typeface="Calibri" pitchFamily="34" charset="0"/>
                <a:cs typeface="Calibri" pitchFamily="34" charset="0"/>
              </a:rPr>
              <a:t> viņa </a:t>
            </a:r>
            <a:r>
              <a:rPr lang="lv-LV" sz="3200" smtClean="0">
                <a:latin typeface="Calibri" pitchFamily="34" charset="0"/>
                <a:ea typeface="Calibri" pitchFamily="34" charset="0"/>
                <a:cs typeface="Calibri" pitchFamily="34" charset="0"/>
              </a:rPr>
              <a:t> vai </a:t>
            </a:r>
            <a:r>
              <a:rPr lang="lv-LV" sz="3200" i="1" smtClean="0">
                <a:latin typeface="Calibri" pitchFamily="34" charset="0"/>
                <a:ea typeface="Calibri" pitchFamily="34" charset="0"/>
                <a:cs typeface="Calibri" pitchFamily="34" charset="0"/>
              </a:rPr>
              <a:t>viņš; </a:t>
            </a:r>
            <a:endParaRPr lang="lv-LV" sz="3200" smtClean="0">
              <a:latin typeface="Calibri" pitchFamily="34" charset="0"/>
              <a:ea typeface="Calibri" pitchFamily="34" charset="0"/>
              <a:cs typeface="Calibri" pitchFamily="34" charset="0"/>
            </a:endParaRPr>
          </a:p>
          <a:p>
            <a:pPr marL="0" indent="630238" eaLnBrk="1" hangingPunct="1">
              <a:buFont typeface="Wingdings 2" pitchFamily="18" charset="2"/>
              <a:buNone/>
            </a:pPr>
            <a:r>
              <a:rPr lang="lv-LV" sz="3200" i="1" smtClean="0">
                <a:latin typeface="Calibri" pitchFamily="34" charset="0"/>
                <a:ea typeface="Calibri" pitchFamily="34" charset="0"/>
                <a:cs typeface="Calibri" pitchFamily="34" charset="0"/>
              </a:rPr>
              <a:t>Pareizi</a:t>
            </a:r>
            <a:r>
              <a:rPr lang="lv-LV" sz="3200" smtClean="0">
                <a:latin typeface="Calibri" pitchFamily="34" charset="0"/>
                <a:ea typeface="Calibri" pitchFamily="34" charset="0"/>
                <a:cs typeface="Calibri" pitchFamily="34" charset="0"/>
              </a:rPr>
              <a:t>: sieva, māsa, vīrs, brālis, tētis u. tml.</a:t>
            </a:r>
          </a:p>
          <a:p>
            <a:pPr marL="0" indent="630238" eaLnBrk="1" hangingPunct="1">
              <a:buFont typeface="Arial" charset="0"/>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3106C93A-EAE8-4193-A064-519B53027BC3}" type="slidenum">
              <a:rPr lang="lv-LV" smtClean="0"/>
              <a:pPr>
                <a:defRPr/>
              </a:pPr>
              <a:t>22</a:t>
            </a:fld>
            <a:endParaRPr lang="lv-LV"/>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9750" y="260350"/>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p>
        </p:txBody>
      </p:sp>
      <p:sp>
        <p:nvSpPr>
          <p:cNvPr id="28675" name="Content Placeholder 2"/>
          <p:cNvSpPr>
            <a:spLocks noGrp="1"/>
          </p:cNvSpPr>
          <p:nvPr>
            <p:ph sz="quarter" idx="1"/>
          </p:nvPr>
        </p:nvSpPr>
        <p:spPr>
          <a:xfrm>
            <a:off x="457200" y="908050"/>
            <a:ext cx="8229600" cy="5218113"/>
          </a:xfrm>
        </p:spPr>
        <p:txBody>
          <a:bodyPr/>
          <a:lstStyle/>
          <a:p>
            <a:pPr marL="0" indent="719138" eaLnBrk="1" hangingPunct="1">
              <a:buFont typeface="Wingdings 2" pitchFamily="18" charset="2"/>
              <a:buNone/>
            </a:pPr>
            <a:r>
              <a:rPr lang="lv-LV" sz="3200" b="1" u="sng" smtClean="0">
                <a:latin typeface="Calibri" pitchFamily="34" charset="0"/>
                <a:ea typeface="Calibri" pitchFamily="34" charset="0"/>
                <a:cs typeface="Calibri" pitchFamily="34" charset="0"/>
              </a:rPr>
              <a:t>Lietišķajā saskarsmē </a:t>
            </a:r>
            <a:r>
              <a:rPr lang="lv-LV" sz="3200" smtClean="0">
                <a:latin typeface="Calibri" pitchFamily="34" charset="0"/>
                <a:ea typeface="Calibri" pitchFamily="34" charset="0"/>
                <a:cs typeface="Calibri" pitchFamily="34" charset="0"/>
              </a:rPr>
              <a:t>izmantojamo vizītkaršu noformējuma principi:</a:t>
            </a:r>
          </a:p>
          <a:p>
            <a:pPr marL="0" indent="719138" eaLnBrk="1" hangingPunct="1">
              <a:buFont typeface="Wingdings 2" pitchFamily="18" charset="2"/>
              <a:buNone/>
            </a:pPr>
            <a:r>
              <a:rPr lang="lv-LV" sz="3200" smtClean="0">
                <a:latin typeface="Calibri" pitchFamily="34" charset="0"/>
                <a:ea typeface="Calibri" pitchFamily="34" charset="0"/>
                <a:cs typeface="Calibri" pitchFamily="34" charset="0"/>
              </a:rPr>
              <a:t>1) tai jābūt pārskatāmai, tādēļ vizītkarti nav ieteicams pārblīvēt ar tekstu;</a:t>
            </a:r>
          </a:p>
          <a:p>
            <a:pPr marL="0" indent="719138" eaLnBrk="1" hangingPunct="1">
              <a:buFont typeface="Wingdings 2" pitchFamily="18" charset="2"/>
              <a:buNone/>
            </a:pPr>
            <a:r>
              <a:rPr lang="lv-LV" sz="3200" smtClean="0">
                <a:latin typeface="Calibri" pitchFamily="34" charset="0"/>
                <a:ea typeface="Calibri" pitchFamily="34" charset="0"/>
                <a:cs typeface="Calibri" pitchFamily="34" charset="0"/>
              </a:rPr>
              <a:t>2) informāciju vēlams izvietot horizontāli - tā būs uzskatāmāka vizītkaršu albumos;</a:t>
            </a:r>
          </a:p>
          <a:p>
            <a:pPr marL="0" indent="719138" eaLnBrk="1" hangingPunct="1">
              <a:buFont typeface="Wingdings 2" pitchFamily="18" charset="2"/>
              <a:buNone/>
            </a:pPr>
            <a:r>
              <a:rPr lang="lv-LV" sz="3200" smtClean="0">
                <a:latin typeface="Calibri" pitchFamily="34" charset="0"/>
                <a:ea typeface="Calibri" pitchFamily="34" charset="0"/>
                <a:cs typeface="Calibri" pitchFamily="34" charset="0"/>
              </a:rPr>
              <a:t>3) informāciju ieteicams izvietot tikai uz vienas vizītkartes puses. No abām pusēm apdrukāta vizītkarte neliecina par labu stilu. Uz tādas būs arī grūti veikt pierakstus rokrakstā.</a:t>
            </a:r>
          </a:p>
          <a:p>
            <a:pPr marL="0" indent="719138" eaLnBrk="1" hangingPunct="1"/>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89F0228A-FD24-44C4-9599-496FAC23380C}" type="slidenum">
              <a:rPr lang="lv-LV" smtClean="0"/>
              <a:pPr>
                <a:defRPr/>
              </a:pPr>
              <a:t>23</a:t>
            </a:fld>
            <a:endParaRPr lang="lv-LV"/>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29699" name="Content Placeholder 2"/>
          <p:cNvSpPr>
            <a:spLocks noGrp="1"/>
          </p:cNvSpPr>
          <p:nvPr>
            <p:ph sz="quarter" idx="1"/>
          </p:nvPr>
        </p:nvSpPr>
        <p:spPr>
          <a:xfrm>
            <a:off x="250825" y="836613"/>
            <a:ext cx="8229600" cy="5721350"/>
          </a:xfrm>
        </p:spPr>
        <p:txBody>
          <a:bodyPr/>
          <a:lstStyle/>
          <a:p>
            <a:pPr algn="ctr"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Praksē tiek lietoti pieci vizītkaršu veidi.</a:t>
            </a:r>
          </a:p>
          <a:p>
            <a:pPr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a:t>
            </a:r>
            <a:r>
              <a:rPr lang="lv-LV" sz="3000" b="1" smtClean="0">
                <a:latin typeface="Calibri" pitchFamily="34" charset="0"/>
                <a:ea typeface="Calibri" pitchFamily="34" charset="0"/>
                <a:cs typeface="Calibri" pitchFamily="34" charset="0"/>
              </a:rPr>
              <a:t>1. Darba karte</a:t>
            </a:r>
          </a:p>
          <a:p>
            <a:pPr eaLnBrk="1" hangingPunct="1">
              <a:lnSpc>
                <a:spcPct val="90000"/>
              </a:lnSpc>
              <a:buFont typeface="Wingdings 2" pitchFamily="18" charset="2"/>
              <a:buNone/>
            </a:pPr>
            <a:r>
              <a:rPr lang="lv-LV" sz="3000" u="sng" smtClean="0">
                <a:latin typeface="Calibri" pitchFamily="34" charset="0"/>
                <a:ea typeface="Calibri" pitchFamily="34" charset="0"/>
                <a:cs typeface="Calibri" pitchFamily="34" charset="0"/>
              </a:rPr>
              <a:t>Tajā ievieto šādu informāciju </a:t>
            </a:r>
          </a:p>
          <a:p>
            <a:pPr algn="just" eaLnBrk="1" hangingPunct="1">
              <a:lnSpc>
                <a:spcPct val="90000"/>
              </a:lnSpc>
              <a:buFont typeface="Wingdings 2" pitchFamily="18" charset="2"/>
              <a:buNone/>
            </a:pPr>
            <a:r>
              <a:rPr lang="lv-LV" sz="2800" smtClean="0">
                <a:latin typeface="Calibri" pitchFamily="34" charset="0"/>
                <a:ea typeface="Calibri" pitchFamily="34" charset="0"/>
                <a:cs typeface="Calibri" pitchFamily="34" charset="0"/>
              </a:rPr>
              <a:t>vārds, uzvārds, tituls, darbavietas nosaukums, amats, darbavietas adrese, darba tālrunis, mobilais tālrunis, e-pasta adrese, dažreiz - darbavietas logo vai valsts ģerbonis, telefaksa numurs, interneta mājas lapa. </a:t>
            </a:r>
          </a:p>
          <a:p>
            <a:pPr algn="just" eaLnBrk="1" hangingPunct="1">
              <a:lnSpc>
                <a:spcPct val="90000"/>
              </a:lnSpc>
              <a:buFont typeface="Wingdings 2" pitchFamily="18" charset="2"/>
              <a:buNone/>
            </a:pPr>
            <a:r>
              <a:rPr lang="lv-LV" sz="3000" b="1" smtClean="0">
                <a:latin typeface="Calibri" pitchFamily="34" charset="0"/>
                <a:ea typeface="Calibri" pitchFamily="34" charset="0"/>
                <a:cs typeface="Calibri" pitchFamily="34" charset="0"/>
              </a:rPr>
              <a:t>Darba kartē mājas adresi un tālruņa numuru norādīt nav pieņemts. </a:t>
            </a:r>
          </a:p>
          <a:p>
            <a:pPr algn="just" eaLnBrk="1" hangingPunct="1">
              <a:lnSpc>
                <a:spcPct val="90000"/>
              </a:lnSpc>
              <a:buFont typeface="Wingdings 2" pitchFamily="18" charset="2"/>
              <a:buNone/>
            </a:pPr>
            <a:r>
              <a:rPr lang="lv-LV" sz="3000" b="1" smtClean="0">
                <a:latin typeface="Calibri" pitchFamily="34" charset="0"/>
                <a:ea typeface="Calibri" pitchFamily="34" charset="0"/>
                <a:cs typeface="Calibri" pitchFamily="34" charset="0"/>
              </a:rPr>
              <a:t>Mobilā tālruņa numurs obligāti ir jānorāda tad, ja šī tālruņa lietošanu apmaksā darbavieta.</a:t>
            </a:r>
          </a:p>
        </p:txBody>
      </p:sp>
      <p:sp>
        <p:nvSpPr>
          <p:cNvPr id="29700" name="TextBox 3"/>
          <p:cNvSpPr txBox="1">
            <a:spLocks noChangeArrowheads="1"/>
          </p:cNvSpPr>
          <p:nvPr/>
        </p:nvSpPr>
        <p:spPr bwMode="auto">
          <a:xfrm>
            <a:off x="468313" y="4292600"/>
            <a:ext cx="790575"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B8F7E837-094F-4197-92D0-9036EEE606CA}" type="slidenum">
              <a:rPr lang="lv-LV" smtClean="0"/>
              <a:pPr>
                <a:defRPr/>
              </a:pPr>
              <a:t>24</a:t>
            </a:fld>
            <a:endParaRPr lang="lv-LV"/>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30723" name="Content Placeholder 2"/>
          <p:cNvSpPr>
            <a:spLocks noGrp="1"/>
          </p:cNvSpPr>
          <p:nvPr>
            <p:ph sz="quarter" idx="1"/>
          </p:nvPr>
        </p:nvSpPr>
        <p:spPr>
          <a:xfrm>
            <a:off x="395288" y="981075"/>
            <a:ext cx="8229600" cy="5245100"/>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2. Uzņēmuma karte </a:t>
            </a:r>
          </a:p>
          <a:p>
            <a:pPr eaLnBrk="1" hangingPunct="1">
              <a:buFont typeface="Wingdings 2" pitchFamily="18" charset="2"/>
              <a:buNone/>
            </a:pPr>
            <a:r>
              <a:rPr lang="lv-LV" sz="3200" u="sng" smtClean="0">
                <a:latin typeface="Calibri" pitchFamily="34" charset="0"/>
                <a:ea typeface="Calibri" pitchFamily="34" charset="0"/>
                <a:cs typeface="Calibri" pitchFamily="34" charset="0"/>
              </a:rPr>
              <a:t>Tā ietver šādu informāciju</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2800" smtClean="0">
                <a:latin typeface="Calibri" pitchFamily="34" charset="0"/>
                <a:ea typeface="Calibri" pitchFamily="34" charset="0"/>
                <a:cs typeface="Calibri" pitchFamily="34" charset="0"/>
              </a:rPr>
              <a:t>uzņēmuma nosaukums un adrese, darbības virzieni, tālruņi, e-pasta adrese, telefaksa numurs, interneta mājas lapa.</a:t>
            </a:r>
            <a:endParaRPr lang="lv-LV" sz="3200" smtClean="0">
              <a:latin typeface="Calibri" pitchFamily="34" charset="0"/>
              <a:ea typeface="Calibri" pitchFamily="34" charset="0"/>
              <a:cs typeface="Calibri" pitchFamily="34" charset="0"/>
            </a:endParaRPr>
          </a:p>
          <a:p>
            <a:pPr algn="just" eaLnBrk="1" hangingPunct="1">
              <a:buFont typeface="Wingdings 2" pitchFamily="18" charset="2"/>
              <a:buNone/>
            </a:pPr>
            <a:r>
              <a:rPr lang="lv-LV" sz="3200" smtClean="0">
                <a:latin typeface="Calibri" pitchFamily="34" charset="0"/>
                <a:ea typeface="Calibri" pitchFamily="34" charset="0"/>
                <a:cs typeface="Calibri" pitchFamily="34" charset="0"/>
              </a:rPr>
              <a:t> Šādā kartē uzņēmuma darbiniekiem ir iespējams rokrakstā ierakstīt savu vārdu un uzvārdu, kā arī savu personīgo tālruni.</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4C65F6D5-A844-4CB0-BE3E-37C4D1BB6390}" type="slidenum">
              <a:rPr lang="lv-LV" smtClean="0"/>
              <a:pPr>
                <a:defRPr/>
              </a:pPr>
              <a:t>25</a:t>
            </a:fld>
            <a:endParaRPr lang="lv-LV"/>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8313" y="476250"/>
            <a:ext cx="8229600" cy="649288"/>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Vizītkarte</a:t>
            </a:r>
            <a:endParaRPr lang="lv-LV" sz="3200" smtClean="0">
              <a:latin typeface="Calibri" pitchFamily="34" charset="0"/>
              <a:ea typeface="Calibri" pitchFamily="34" charset="0"/>
              <a:cs typeface="Calibri" pitchFamily="34" charset="0"/>
            </a:endParaRPr>
          </a:p>
        </p:txBody>
      </p:sp>
      <p:sp>
        <p:nvSpPr>
          <p:cNvPr id="31747" name="Content Placeholder 2"/>
          <p:cNvSpPr>
            <a:spLocks noGrp="1"/>
          </p:cNvSpPr>
          <p:nvPr>
            <p:ph sz="quarter" idx="1"/>
          </p:nvPr>
        </p:nvSpPr>
        <p:spPr>
          <a:xfrm>
            <a:off x="457200" y="1125538"/>
            <a:ext cx="8229600" cy="5000625"/>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3. Vārda karte </a:t>
            </a:r>
          </a:p>
          <a:p>
            <a:pPr algn="just" eaLnBrk="1" hangingPunct="1">
              <a:buFont typeface="Wingdings 2" pitchFamily="18" charset="2"/>
              <a:buNone/>
            </a:pPr>
            <a:r>
              <a:rPr lang="lv-LV" sz="2800" smtClean="0">
                <a:latin typeface="Calibri" pitchFamily="34" charset="0"/>
                <a:ea typeface="Calibri" pitchFamily="34" charset="0"/>
                <a:cs typeface="Calibri" pitchFamily="34" charset="0"/>
              </a:rPr>
              <a:t>Ietver tikai cilvēka vārdu un uzvārdu. </a:t>
            </a:r>
            <a:endParaRPr lang="lv-LV" sz="3200" smtClean="0">
              <a:latin typeface="Calibri" pitchFamily="34" charset="0"/>
              <a:ea typeface="Calibri" pitchFamily="34" charset="0"/>
              <a:cs typeface="Calibri" pitchFamily="34" charset="0"/>
            </a:endParaRPr>
          </a:p>
          <a:p>
            <a:pPr algn="just" eaLnBrk="1" hangingPunct="1"/>
            <a:r>
              <a:rPr lang="lv-LV" sz="3200" smtClean="0">
                <a:latin typeface="Calibri" pitchFamily="34" charset="0"/>
                <a:ea typeface="Calibri" pitchFamily="34" charset="0"/>
                <a:cs typeface="Calibri" pitchFamily="34" charset="0"/>
              </a:rPr>
              <a:t>Vārda kartē ietverto informāciju var papildināt ar ziņām, kas sniegtas rokrakstā, - tālruņa numuru, e-pasta adresi u.c.</a:t>
            </a:r>
          </a:p>
          <a:p>
            <a:pPr algn="just" eaLnBrk="1" hangingPunct="1"/>
            <a:r>
              <a:rPr lang="lv-LV" sz="3200" smtClean="0">
                <a:latin typeface="Calibri" pitchFamily="34" charset="0"/>
                <a:ea typeface="Calibri" pitchFamily="34" charset="0"/>
                <a:cs typeface="Calibri" pitchFamily="34" charset="0"/>
              </a:rPr>
              <a:t>Vārda karti var lietot kā jebkuru vizītkarti, kā arī pievienot dāvanām un ziediem.</a:t>
            </a:r>
          </a:p>
          <a:p>
            <a:pPr algn="just" eaLnBrk="1" hangingPunct="1"/>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A0BD2EDB-0F25-40ED-839C-80B8E0FBE6D3}" type="slidenum">
              <a:rPr lang="lv-LV" smtClean="0"/>
              <a:pPr>
                <a:defRPr/>
              </a:pPr>
              <a:t>26</a:t>
            </a:fld>
            <a:endParaRPr lang="lv-LV"/>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Vizītkarte</a:t>
            </a:r>
            <a:endParaRPr lang="lv-LV" sz="3200" smtClean="0">
              <a:latin typeface="Calibri" pitchFamily="34" charset="0"/>
              <a:ea typeface="Calibri" pitchFamily="34" charset="0"/>
              <a:cs typeface="Calibri" pitchFamily="34" charset="0"/>
            </a:endParaRPr>
          </a:p>
        </p:txBody>
      </p:sp>
      <p:sp>
        <p:nvSpPr>
          <p:cNvPr id="32771" name="Content Placeholder 2"/>
          <p:cNvSpPr>
            <a:spLocks noGrp="1"/>
          </p:cNvSpPr>
          <p:nvPr>
            <p:ph sz="quarter" idx="1"/>
          </p:nvPr>
        </p:nvSpPr>
        <p:spPr>
          <a:xfrm>
            <a:off x="457200" y="908050"/>
            <a:ext cx="8229600" cy="5218113"/>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4. Privātā karte</a:t>
            </a:r>
          </a:p>
          <a:p>
            <a:pPr eaLnBrk="1" hangingPunct="1">
              <a:buFont typeface="Wingdings 2" pitchFamily="18" charset="2"/>
              <a:buNone/>
            </a:pPr>
            <a:r>
              <a:rPr lang="lv-LV" sz="3200" u="sng" smtClean="0">
                <a:latin typeface="Calibri" pitchFamily="34" charset="0"/>
                <a:ea typeface="Calibri" pitchFamily="34" charset="0"/>
                <a:cs typeface="Calibri" pitchFamily="34" charset="0"/>
              </a:rPr>
              <a:t>Tā ietver šādu informāciju</a:t>
            </a:r>
          </a:p>
          <a:p>
            <a:pPr eaLnBrk="1" hangingPunct="1">
              <a:buFont typeface="Wingdings 2" pitchFamily="18" charset="2"/>
              <a:buNone/>
            </a:pPr>
            <a:r>
              <a:rPr lang="lv-LV" sz="2800" smtClean="0">
                <a:latin typeface="Calibri" pitchFamily="34" charset="0"/>
                <a:ea typeface="Calibri" pitchFamily="34" charset="0"/>
                <a:cs typeface="Calibri" pitchFamily="34" charset="0"/>
              </a:rPr>
              <a:t> vārds un uzvārds, mājas tālrunis, mobilais tālrunis, mājas adrese, e-pasta adrese, dažreiz - telefaksa numurs, interneta mājas lapa. </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Privāto karti lieto, iepazīstoties privāti, kā arī tajos gadījumos, ja cilvēks nav nodarbināts algotā darbā; tajā neraksta amata nosaukumu un titulu.</a:t>
            </a:r>
          </a:p>
          <a:p>
            <a:pPr eaLnBrk="1" hangingPunct="1"/>
            <a:endParaRPr lang="lv-LV" sz="3200" smtClean="0">
              <a:latin typeface="Calibri" pitchFamily="34" charset="0"/>
              <a:ea typeface="Calibri" pitchFamily="34" charset="0"/>
              <a:cs typeface="Calibri" pitchFamily="34" charset="0"/>
            </a:endParaRPr>
          </a:p>
        </p:txBody>
      </p:sp>
      <p:sp>
        <p:nvSpPr>
          <p:cNvPr id="32772" name="TextBox 3"/>
          <p:cNvSpPr txBox="1">
            <a:spLocks noChangeArrowheads="1"/>
          </p:cNvSpPr>
          <p:nvPr/>
        </p:nvSpPr>
        <p:spPr bwMode="auto">
          <a:xfrm>
            <a:off x="611188" y="3213100"/>
            <a:ext cx="792162"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CD971C33-BD05-4F91-A39B-EFE45E224078}" type="slidenum">
              <a:rPr lang="lv-LV" smtClean="0"/>
              <a:pPr>
                <a:defRPr/>
              </a:pPr>
              <a:t>27</a:t>
            </a:fld>
            <a:endParaRPr lang="lv-LV"/>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Vizītkarte</a:t>
            </a:r>
            <a:endParaRPr lang="lv-LV" sz="3200" smtClean="0">
              <a:latin typeface="Calibri" pitchFamily="34" charset="0"/>
              <a:ea typeface="Calibri" pitchFamily="34" charset="0"/>
              <a:cs typeface="Calibri" pitchFamily="34" charset="0"/>
            </a:endParaRPr>
          </a:p>
        </p:txBody>
      </p:sp>
      <p:sp>
        <p:nvSpPr>
          <p:cNvPr id="33795" name="Content Placeholder 2"/>
          <p:cNvSpPr>
            <a:spLocks noGrp="1"/>
          </p:cNvSpPr>
          <p:nvPr>
            <p:ph sz="quarter" idx="1"/>
          </p:nvPr>
        </p:nvSpPr>
        <p:spPr>
          <a:xfrm>
            <a:off x="457200" y="981075"/>
            <a:ext cx="8229600" cy="5145088"/>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5. Ģimenes karte</a:t>
            </a:r>
          </a:p>
          <a:p>
            <a:pPr eaLnBrk="1" hangingPunct="1">
              <a:buFont typeface="Wingdings 2" pitchFamily="18" charset="2"/>
              <a:buNone/>
            </a:pPr>
            <a:r>
              <a:rPr lang="lv-LV" sz="3200" i="1" u="sng" smtClean="0">
                <a:latin typeface="Calibri" pitchFamily="34" charset="0"/>
                <a:ea typeface="Calibri" pitchFamily="34" charset="0"/>
                <a:cs typeface="Calibri" pitchFamily="34" charset="0"/>
              </a:rPr>
              <a:t> </a:t>
            </a:r>
            <a:r>
              <a:rPr lang="lv-LV" sz="3200" u="sng" smtClean="0">
                <a:latin typeface="Calibri" pitchFamily="34" charset="0"/>
                <a:ea typeface="Calibri" pitchFamily="34" charset="0"/>
                <a:cs typeface="Calibri" pitchFamily="34" charset="0"/>
              </a:rPr>
              <a:t>Tā ietver šādu informāciju</a:t>
            </a:r>
          </a:p>
          <a:p>
            <a:pPr algn="just"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2800" smtClean="0">
                <a:latin typeface="Calibri" pitchFamily="34" charset="0"/>
                <a:ea typeface="Calibri" pitchFamily="34" charset="0"/>
                <a:cs typeface="Calibri" pitchFamily="34" charset="0"/>
              </a:rPr>
              <a:t>dzīvesbiedra vārds un uzvārds, mājas tālrunis, mājas adrese, e-pasta adrese, dažreiz - telefaksa numurs, interneta mājas lapa.</a:t>
            </a:r>
            <a:endParaRPr lang="lv-LV" sz="3200" smtClean="0">
              <a:latin typeface="Calibri" pitchFamily="34" charset="0"/>
              <a:ea typeface="Calibri" pitchFamily="34" charset="0"/>
              <a:cs typeface="Calibri" pitchFamily="34" charset="0"/>
            </a:endParaRPr>
          </a:p>
          <a:p>
            <a:pPr algn="just" eaLnBrk="1" hangingPunct="1">
              <a:buFont typeface="Wingdings 2" pitchFamily="18" charset="2"/>
              <a:buNone/>
            </a:pPr>
            <a:r>
              <a:rPr lang="lv-LV" sz="3200" b="1" smtClean="0">
                <a:latin typeface="Calibri" pitchFamily="34" charset="0"/>
                <a:ea typeface="Calibri" pitchFamily="34" charset="0"/>
                <a:cs typeface="Calibri" pitchFamily="34" charset="0"/>
              </a:rPr>
              <a:t>Ja dzīvesbiedriem ir atšķirīgi uzvārdi, ģimenes kartē raksta abus ("Ieva Kalniņa un Jānis Bērziņš"). Ja uzvārdi neatšķiras, raksta kopējo uzvārdu ("Ieva un Jānis Bērziņi")</a:t>
            </a:r>
            <a:r>
              <a:rPr lang="lv-LV" sz="3200" smtClean="0">
                <a:latin typeface="Calibri" pitchFamily="34" charset="0"/>
                <a:ea typeface="Calibri" pitchFamily="34" charset="0"/>
                <a:cs typeface="Calibri" pitchFamily="34" charset="0"/>
              </a:rPr>
              <a:t>. </a:t>
            </a:r>
          </a:p>
          <a:p>
            <a:pPr algn="just"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endParaRPr lang="lv-LV" sz="3200" smtClean="0">
              <a:latin typeface="Calibri" pitchFamily="34" charset="0"/>
              <a:ea typeface="Calibri" pitchFamily="34" charset="0"/>
              <a:cs typeface="Calibri" pitchFamily="34" charset="0"/>
            </a:endParaRPr>
          </a:p>
        </p:txBody>
      </p:sp>
      <p:sp>
        <p:nvSpPr>
          <p:cNvPr id="33796" name="TextBox 3"/>
          <p:cNvSpPr txBox="1">
            <a:spLocks noChangeArrowheads="1"/>
          </p:cNvSpPr>
          <p:nvPr/>
        </p:nvSpPr>
        <p:spPr bwMode="auto">
          <a:xfrm>
            <a:off x="468313" y="3284538"/>
            <a:ext cx="647700"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8BD7C6EB-493B-4FA4-A0BC-F0B4A4D46DE5}" type="slidenum">
              <a:rPr lang="lv-LV" smtClean="0"/>
              <a:pPr>
                <a:defRPr/>
              </a:pPr>
              <a:t>28</a:t>
            </a:fld>
            <a:endParaRPr lang="lv-LV"/>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9750" y="333375"/>
            <a:ext cx="8229600" cy="777875"/>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Vizītkarte</a:t>
            </a:r>
            <a:endParaRPr lang="lv-LV" sz="3200" smtClean="0">
              <a:latin typeface="Calibri" pitchFamily="34" charset="0"/>
              <a:ea typeface="Calibri" pitchFamily="34" charset="0"/>
              <a:cs typeface="Calibri" pitchFamily="34" charset="0"/>
            </a:endParaRPr>
          </a:p>
        </p:txBody>
      </p:sp>
      <p:sp>
        <p:nvSpPr>
          <p:cNvPr id="34819" name="Content Placeholder 2"/>
          <p:cNvSpPr>
            <a:spLocks noGrp="1"/>
          </p:cNvSpPr>
          <p:nvPr>
            <p:ph sz="quarter" idx="1"/>
          </p:nvPr>
        </p:nvSpPr>
        <p:spPr>
          <a:xfrm>
            <a:off x="468313" y="981075"/>
            <a:ext cx="8229600" cy="5400675"/>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Krāsas</a:t>
            </a:r>
          </a:p>
          <a:p>
            <a:pPr eaLnBrk="1" hangingPunct="1">
              <a:buFont typeface="Wingdings 2" pitchFamily="18" charset="2"/>
              <a:buNone/>
            </a:pPr>
            <a:r>
              <a:rPr lang="lv-LV" sz="3200" smtClean="0">
                <a:latin typeface="Calibri" pitchFamily="34" charset="0"/>
                <a:ea typeface="Calibri" pitchFamily="34" charset="0"/>
                <a:cs typeface="Calibri" pitchFamily="34" charset="0"/>
              </a:rPr>
              <a:t>Izvairīties no saraibināšanas. Labi izskatīsies krāsains logo un melni burti.</a:t>
            </a:r>
          </a:p>
          <a:p>
            <a:pPr eaLnBrk="1" hangingPunct="1">
              <a:buFont typeface="Wingdings 2" pitchFamily="18" charset="2"/>
              <a:buNone/>
            </a:pPr>
            <a:r>
              <a:rPr lang="lv-LV" sz="3200" smtClean="0">
                <a:latin typeface="Calibri" pitchFamily="34" charset="0"/>
                <a:ea typeface="Calibri" pitchFamily="34" charset="0"/>
                <a:cs typeface="Calibri" pitchFamily="34" charset="0"/>
              </a:rPr>
              <a:t>Pieņemts noformēt uz balta, bēša vai pelēka papīra. Tumšu papīru šīm vizītkartēm neizmanto, jo uz tā nebūs saskatāms ar roku rakstītais.</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Zelta krāsas izmantošana vizītkartēs var tikt uztverta kā bezgaumīga.</a:t>
            </a:r>
          </a:p>
          <a:p>
            <a:pPr eaLnBrk="1" hangingPunct="1"/>
            <a:endParaRPr lang="lv-LV" sz="3200" smtClean="0">
              <a:latin typeface="Calibri" pitchFamily="34" charset="0"/>
              <a:ea typeface="Calibri" pitchFamily="34" charset="0"/>
              <a:cs typeface="Calibri" pitchFamily="34" charset="0"/>
            </a:endParaRPr>
          </a:p>
        </p:txBody>
      </p:sp>
      <p:sp>
        <p:nvSpPr>
          <p:cNvPr id="34820" name="TextBox 3"/>
          <p:cNvSpPr txBox="1">
            <a:spLocks noChangeArrowheads="1"/>
          </p:cNvSpPr>
          <p:nvPr/>
        </p:nvSpPr>
        <p:spPr bwMode="auto">
          <a:xfrm>
            <a:off x="684213" y="4365625"/>
            <a:ext cx="647700" cy="1366838"/>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2862EF63-3587-44FE-98DD-9EFDF012F0A9}" type="slidenum">
              <a:rPr lang="lv-LV" smtClean="0"/>
              <a:pPr>
                <a:defRPr/>
              </a:pPr>
              <a:t>29</a:t>
            </a:fld>
            <a:endParaRPr lang="lv-LV"/>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Sasveicināšanās ar nepazīstamiem cilvēkiem</a:t>
            </a:r>
            <a:endParaRPr lang="lv-LV" sz="3200" smtClean="0">
              <a:latin typeface="Calibri" pitchFamily="34" charset="0"/>
              <a:ea typeface="Calibri" pitchFamily="34" charset="0"/>
              <a:cs typeface="Calibri" pitchFamily="34" charset="0"/>
            </a:endParaRPr>
          </a:p>
        </p:txBody>
      </p:sp>
      <p:sp>
        <p:nvSpPr>
          <p:cNvPr id="8195" name="Content Placeholder 2"/>
          <p:cNvSpPr>
            <a:spLocks noGrp="1"/>
          </p:cNvSpPr>
          <p:nvPr>
            <p:ph sz="quarter" idx="1"/>
          </p:nvPr>
        </p:nvSpPr>
        <p:spPr>
          <a:xfrm>
            <a:off x="468313" y="1052513"/>
            <a:ext cx="8229600" cy="5002212"/>
          </a:xfrm>
        </p:spPr>
        <p:txBody>
          <a:bodyPr/>
          <a:lstStyle/>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r>
              <a:rPr lang="lv-LV" sz="3200" b="1" smtClean="0">
                <a:latin typeface="Calibri" pitchFamily="34" charset="0"/>
                <a:ea typeface="Calibri" pitchFamily="34" charset="0"/>
                <a:cs typeface="Calibri" pitchFamily="34" charset="0"/>
              </a:rPr>
              <a:t>Ko sveicināt?</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pitchFamily="2" charset="2"/>
              <a:buChar char="ü"/>
            </a:pPr>
            <a:r>
              <a:rPr lang="lv-LV" sz="3200" smtClean="0">
                <a:latin typeface="Calibri" pitchFamily="34" charset="0"/>
                <a:ea typeface="Calibri" pitchFamily="34" charset="0"/>
                <a:cs typeface="Calibri" pitchFamily="34" charset="0"/>
              </a:rPr>
              <a:t>pazīstamus cilvēkus, mājas vai darba kaimiņus;</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iekāpjot liftā,</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ienākot uzgaidāmajā telpā,</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ienākot kabinetā,</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viesībās, apsēžoties pie viena galdiņa,</a:t>
            </a:r>
          </a:p>
          <a:p>
            <a:pPr eaLnBrk="1" hangingPunct="1">
              <a:buFont typeface="Wingdings" pitchFamily="2" charset="2"/>
              <a:buChar char="ü"/>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DD07B131-9D03-433E-B19F-A9D2957CE9F2}" type="slidenum">
              <a:rPr lang="lv-LV" smtClean="0"/>
              <a:pPr>
                <a:defRPr/>
              </a:pPr>
              <a:t>3</a:t>
            </a:fld>
            <a:endParaRPr lang="lv-LV"/>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Users\Iveta2\Pictures\Vizitkarte_2.jpg"/>
          <p:cNvPicPr>
            <a:picLocks noChangeAspect="1" noChangeArrowheads="1"/>
          </p:cNvPicPr>
          <p:nvPr/>
        </p:nvPicPr>
        <p:blipFill>
          <a:blip r:embed="rId2" cstate="print"/>
          <a:srcRect/>
          <a:stretch>
            <a:fillRect/>
          </a:stretch>
        </p:blipFill>
        <p:spPr bwMode="auto">
          <a:xfrm rot="-1178742">
            <a:off x="4284663" y="3584575"/>
            <a:ext cx="3911600" cy="2393950"/>
          </a:xfrm>
          <a:prstGeom prst="rect">
            <a:avLst/>
          </a:prstGeom>
          <a:noFill/>
          <a:ln w="9525">
            <a:noFill/>
            <a:miter lim="800000"/>
            <a:headEnd/>
            <a:tailEnd/>
          </a:ln>
        </p:spPr>
      </p:pic>
      <p:sp>
        <p:nvSpPr>
          <p:cNvPr id="35843"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35844" name="Content Placeholder 2"/>
          <p:cNvSpPr>
            <a:spLocks noGrp="1"/>
          </p:cNvSpPr>
          <p:nvPr>
            <p:ph sz="quarter" idx="1"/>
          </p:nvPr>
        </p:nvSpPr>
        <p:spPr>
          <a:xfrm>
            <a:off x="457200" y="908050"/>
            <a:ext cx="8229600" cy="5218113"/>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Izmērs</a:t>
            </a:r>
          </a:p>
          <a:p>
            <a:pPr eaLnBrk="1" hangingPunct="1">
              <a:buFont typeface="Wingdings 2" pitchFamily="18" charset="2"/>
              <a:buNone/>
            </a:pPr>
            <a:r>
              <a:rPr lang="lv-LV" sz="3200" smtClean="0">
                <a:latin typeface="Calibri" pitchFamily="34" charset="0"/>
                <a:ea typeface="Calibri" pitchFamily="34" charset="0"/>
                <a:cs typeface="Calibri" pitchFamily="34" charset="0"/>
              </a:rPr>
              <a:t>Mūsdienās  tie netiek stingri reglamentēti.</a:t>
            </a:r>
          </a:p>
          <a:p>
            <a:pPr eaLnBrk="1" hangingPunct="1">
              <a:buFont typeface="Wingdings 2" pitchFamily="18" charset="2"/>
              <a:buNone/>
            </a:pPr>
            <a:r>
              <a:rPr lang="lv-LV" sz="3200" smtClean="0">
                <a:latin typeface="Calibri" pitchFamily="34" charset="0"/>
                <a:ea typeface="Calibri" pitchFamily="34" charset="0"/>
                <a:cs typeface="Calibri" pitchFamily="34" charset="0"/>
              </a:rPr>
              <a:t>Svarīgi - lai tas būtu ērti ievietojama vizītkaršu albumā. </a:t>
            </a:r>
          </a:p>
          <a:p>
            <a:pPr eaLnBrk="1" hangingPunct="1">
              <a:buFont typeface="Wingdings 2" pitchFamily="18" charset="2"/>
              <a:buNone/>
            </a:pPr>
            <a:r>
              <a:rPr lang="lv-LV" sz="3200" smtClean="0">
                <a:latin typeface="Calibri" pitchFamily="34" charset="0"/>
                <a:ea typeface="Calibri" pitchFamily="34" charset="0"/>
                <a:cs typeface="Calibri" pitchFamily="34" charset="0"/>
              </a:rPr>
              <a:t>Ieteicamie izmēri: vertikālā mala 50-55 mm, horizontālā - 90-95 mm. </a:t>
            </a:r>
          </a:p>
        </p:txBody>
      </p:sp>
      <p:sp>
        <p:nvSpPr>
          <p:cNvPr id="5" name="Slaida numura vietturis 4"/>
          <p:cNvSpPr>
            <a:spLocks noGrp="1"/>
          </p:cNvSpPr>
          <p:nvPr>
            <p:ph type="sldNum" sz="quarter" idx="12"/>
          </p:nvPr>
        </p:nvSpPr>
        <p:spPr/>
        <p:txBody>
          <a:bodyPr/>
          <a:lstStyle/>
          <a:p>
            <a:pPr>
              <a:defRPr/>
            </a:pPr>
            <a:fld id="{354D7DE6-A01D-4F44-835D-4054DB873527}" type="slidenum">
              <a:rPr lang="lv-LV" smtClean="0"/>
              <a:pPr>
                <a:defRPr/>
              </a:pPr>
              <a:t>30</a:t>
            </a:fld>
            <a:endParaRPr lang="lv-LV"/>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36867" name="Content Placeholder 2"/>
          <p:cNvSpPr>
            <a:spLocks noGrp="1"/>
          </p:cNvSpPr>
          <p:nvPr>
            <p:ph sz="quarter" idx="1"/>
          </p:nvPr>
        </p:nvSpPr>
        <p:spPr>
          <a:xfrm>
            <a:off x="457200" y="908050"/>
            <a:ext cx="8229600" cy="5218113"/>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Druka </a:t>
            </a:r>
          </a:p>
          <a:p>
            <a:pPr eaLnBrk="1" hangingPunct="1">
              <a:buFont typeface="Wingdings 2" pitchFamily="18" charset="2"/>
              <a:buNone/>
            </a:pPr>
            <a:r>
              <a:rPr lang="lv-LV" sz="3200" smtClean="0">
                <a:latin typeface="Calibri" pitchFamily="34" charset="0"/>
                <a:ea typeface="Calibri" pitchFamily="34" charset="0"/>
                <a:cs typeface="Calibri" pitchFamily="34" charset="0"/>
              </a:rPr>
              <a:t>Visā vizītkartē ieteicams ieturēt vienādu burtu veidu. Informācija rokraksta imitācijā dažreiz var izrādīties grūti salasāma. </a:t>
            </a:r>
          </a:p>
          <a:p>
            <a:pPr eaLnBrk="1" hangingPunct="1">
              <a:buFont typeface="Wingdings 2" pitchFamily="18" charset="2"/>
              <a:buNone/>
            </a:pPr>
            <a:r>
              <a:rPr lang="lv-LV" sz="3200" smtClean="0">
                <a:latin typeface="Calibri" pitchFamily="34" charset="0"/>
                <a:ea typeface="Calibri" pitchFamily="34" charset="0"/>
                <a:cs typeface="Calibri" pitchFamily="34" charset="0"/>
              </a:rPr>
              <a:t>Gaumīgu iespaidu rada reljefspiedums, kas izmantots vizītkartēs. Tas vislabāk piemērots logo un ģerbonim, jo teksts reljefspiedumā dažreiz var kļūt grūti salasāms.</a:t>
            </a:r>
          </a:p>
          <a:p>
            <a:pPr eaLnBrk="1" hangingPunct="1"/>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4FBEA2EA-A196-4224-AB56-6E11F80EEA06}" type="slidenum">
              <a:rPr lang="lv-LV" smtClean="0"/>
              <a:pPr>
                <a:defRPr/>
              </a:pPr>
              <a:t>31</a:t>
            </a:fld>
            <a:endParaRPr lang="lv-LV"/>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37891" name="Content Placeholder 2"/>
          <p:cNvSpPr>
            <a:spLocks noGrp="1"/>
          </p:cNvSpPr>
          <p:nvPr>
            <p:ph sz="quarter" idx="1"/>
          </p:nvPr>
        </p:nvSpPr>
        <p:spPr>
          <a:xfrm>
            <a:off x="457200" y="836613"/>
            <a:ext cx="8229600" cy="5289550"/>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Informācija un tās izvietojums </a:t>
            </a: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r>
              <a:rPr lang="lv-LV" sz="3200" smtClean="0">
                <a:latin typeface="Calibri" pitchFamily="34" charset="0"/>
                <a:ea typeface="Calibri" pitchFamily="34" charset="0"/>
                <a:cs typeface="Calibri" pitchFamily="34" charset="0"/>
              </a:rPr>
              <a:t>Svarīgākā informācija cilvēka vizītkartē ir viņa vārds un uzvārds, tādēļ to jāraksta ar lieliem burtiem un jāizvieto vizītkartes centrā.</a:t>
            </a:r>
          </a:p>
          <a:p>
            <a:pPr eaLnBrk="1" hangingPunct="1">
              <a:buFont typeface="Wingdings 2" pitchFamily="18" charset="2"/>
              <a:buNone/>
            </a:pPr>
            <a:r>
              <a:rPr lang="lv-LV" sz="3200" smtClean="0">
                <a:latin typeface="Calibri" pitchFamily="34" charset="0"/>
                <a:ea typeface="Calibri" pitchFamily="34" charset="0"/>
                <a:cs typeface="Calibri" pitchFamily="34" charset="0"/>
              </a:rPr>
              <a:t>Logo parasti izvietojams vizītkartes kreisajā pusē.</a:t>
            </a:r>
          </a:p>
        </p:txBody>
      </p:sp>
      <p:pic>
        <p:nvPicPr>
          <p:cNvPr id="37892" name="Picture 2" descr="C:\Users\Iveta2\Pictures\business-card.png"/>
          <p:cNvPicPr>
            <a:picLocks noChangeAspect="1" noChangeArrowheads="1"/>
          </p:cNvPicPr>
          <p:nvPr/>
        </p:nvPicPr>
        <p:blipFill>
          <a:blip r:embed="rId2" cstate="print"/>
          <a:srcRect/>
          <a:stretch>
            <a:fillRect/>
          </a:stretch>
        </p:blipFill>
        <p:spPr bwMode="auto">
          <a:xfrm>
            <a:off x="4427538" y="4149725"/>
            <a:ext cx="3770312" cy="2192338"/>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6B12B591-AEF3-4D61-8AFF-A06D4347C8D6}" type="slidenum">
              <a:rPr lang="lv-LV" smtClean="0"/>
              <a:pPr>
                <a:defRPr/>
              </a:pPr>
              <a:t>32</a:t>
            </a:fld>
            <a:endParaRPr lang="lv-LV"/>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Vizītkarte</a:t>
            </a:r>
            <a:endParaRPr lang="lv-LV" sz="3200" smtClean="0">
              <a:latin typeface="Calibri" pitchFamily="34" charset="0"/>
              <a:ea typeface="Calibri" pitchFamily="34" charset="0"/>
              <a:cs typeface="Calibri" pitchFamily="34" charset="0"/>
            </a:endParaRPr>
          </a:p>
        </p:txBody>
      </p:sp>
      <p:sp>
        <p:nvSpPr>
          <p:cNvPr id="38915" name="Content Placeholder 2"/>
          <p:cNvSpPr>
            <a:spLocks noGrp="1"/>
          </p:cNvSpPr>
          <p:nvPr>
            <p:ph sz="quarter" idx="1"/>
          </p:nvPr>
        </p:nvSpPr>
        <p:spPr>
          <a:xfrm>
            <a:off x="457200" y="908050"/>
            <a:ext cx="8229600" cy="5218113"/>
          </a:xfrm>
        </p:spPr>
        <p:txBody>
          <a:bodyPr/>
          <a:lstStyle/>
          <a:p>
            <a:pPr eaLnBrk="1" hangingPunct="1">
              <a:lnSpc>
                <a:spcPct val="90000"/>
              </a:lnSpc>
              <a:buFont typeface="Wingdings 2" pitchFamily="18" charset="2"/>
              <a:buNone/>
            </a:pPr>
            <a:r>
              <a:rPr lang="lv-LV" sz="3200" b="1" smtClean="0">
                <a:latin typeface="Calibri" pitchFamily="34" charset="0"/>
                <a:ea typeface="Calibri" pitchFamily="34" charset="0"/>
                <a:cs typeface="Calibri" pitchFamily="34" charset="0"/>
              </a:rPr>
              <a:t>Tālruņi un adreses</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pirmo norāda adresi, pēc tam tālruņus,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tad e-pasta adresi. </a:t>
            </a:r>
          </a:p>
          <a:p>
            <a:pPr eaLnBrk="1" hangingPunct="1">
              <a:lnSpc>
                <a:spcPct val="90000"/>
              </a:lnSpc>
              <a:buFont typeface="Wingdings 2" pitchFamily="18" charset="2"/>
              <a:buNone/>
            </a:pPr>
            <a:r>
              <a:rPr lang="lv-LV" sz="2800" i="1" smtClean="0">
                <a:latin typeface="Calibri" pitchFamily="34" charset="0"/>
                <a:ea typeface="Calibri" pitchFamily="34" charset="0"/>
                <a:cs typeface="Calibri" pitchFamily="34" charset="0"/>
              </a:rPr>
              <a:t>Parasti pirmo norāda to tālruņa numuru, kas visbiežāk tiek izmantots praksē.</a:t>
            </a:r>
          </a:p>
          <a:p>
            <a:pPr eaLnBrk="1" hangingPunct="1">
              <a:lnSpc>
                <a:spcPct val="90000"/>
              </a:lnSpc>
            </a:pPr>
            <a:r>
              <a:rPr lang="lv-LV" sz="3200" smtClean="0">
                <a:latin typeface="Calibri" pitchFamily="34" charset="0"/>
                <a:ea typeface="Calibri" pitchFamily="34" charset="0"/>
                <a:cs typeface="Calibri" pitchFamily="34" charset="0"/>
              </a:rPr>
              <a:t>Pie tālruņa numura ir pieņemts pievienot starptautisko telefona kodu. Latvijā tas ir +371.</a:t>
            </a:r>
          </a:p>
          <a:p>
            <a:pPr eaLnBrk="1" hangingPunct="1">
              <a:lnSpc>
                <a:spcPct val="90000"/>
              </a:lnSpc>
            </a:pPr>
            <a:r>
              <a:rPr lang="lv-LV" sz="3200" smtClean="0">
                <a:latin typeface="Calibri" pitchFamily="34" charset="0"/>
                <a:ea typeface="Calibri" pitchFamily="34" charset="0"/>
                <a:cs typeface="Calibri" pitchFamily="34" charset="0"/>
              </a:rPr>
              <a:t>Astoņzīmju tālruņa numuru rakstiski parasti sadala šādi: pirmie trīs skaitļi, pēdējie - pa divi (291 111 22).</a:t>
            </a:r>
          </a:p>
          <a:p>
            <a:pPr eaLnBrk="1" hangingPunct="1">
              <a:lnSpc>
                <a:spcPct val="90000"/>
              </a:lnSpc>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C2C485D2-D7DE-44B0-A6DE-128AF3EB1DD3}" type="slidenum">
              <a:rPr lang="lv-LV" smtClean="0"/>
              <a:pPr>
                <a:defRPr/>
              </a:pPr>
              <a:t>33</a:t>
            </a:fld>
            <a:endParaRPr lang="lv-LV"/>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39939" name="Content Placeholder 2"/>
          <p:cNvSpPr>
            <a:spLocks noGrp="1"/>
          </p:cNvSpPr>
          <p:nvPr>
            <p:ph sz="quarter" idx="1"/>
          </p:nvPr>
        </p:nvSpPr>
        <p:spPr>
          <a:xfrm>
            <a:off x="457200" y="908050"/>
            <a:ext cx="8229600" cy="5218113"/>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Ģerbonis </a:t>
            </a:r>
          </a:p>
          <a:p>
            <a:pPr eaLnBrk="1" hangingPunct="1">
              <a:buFont typeface="Wingdings 2" pitchFamily="18" charset="2"/>
              <a:buNone/>
            </a:pPr>
            <a:r>
              <a:rPr lang="lv-LV" sz="3200" smtClean="0">
                <a:latin typeface="Calibri" pitchFamily="34" charset="0"/>
                <a:ea typeface="Calibri" pitchFamily="34" charset="0"/>
                <a:cs typeface="Calibri" pitchFamily="34" charset="0"/>
              </a:rPr>
              <a:t>Valsts darbinieku vizītkartēs izmanto valsts ģerboni. Tas var būt lielais valsts ģerbonis vai papildinātais mazais valsts ģerbonis, vai mazais valsts ģerbonis. Ģerboņa veidu uz vizītkartes izvēlas saskaņā ar likumu "Par Latvijas valsts ģerboni".</a:t>
            </a:r>
          </a:p>
          <a:p>
            <a:pPr eaLnBrk="1" hangingPunct="1">
              <a:buFont typeface="Wingdings 2" pitchFamily="18" charset="2"/>
              <a:buNone/>
            </a:pPr>
            <a:r>
              <a:rPr lang="lv-LV" sz="3200" smtClean="0">
                <a:latin typeface="Calibri" pitchFamily="34" charset="0"/>
                <a:ea typeface="Calibri" pitchFamily="34" charset="0"/>
                <a:cs typeface="Calibri" pitchFamily="34" charset="0"/>
              </a:rPr>
              <a:t> Ģerboņa vieta ir tikai un vienīgi vizītkartes augšējā daļā, centrā.</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3DA6CA43-0DF4-4F34-A619-ADA3AC2E2628}" type="slidenum">
              <a:rPr lang="lv-LV" smtClean="0"/>
              <a:pPr>
                <a:defRPr/>
              </a:pPr>
              <a:t>34</a:t>
            </a:fld>
            <a:endParaRPr lang="lv-LV"/>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C:\Users\Iveta2\Pictures\Vizitkarte.jpg"/>
          <p:cNvPicPr>
            <a:picLocks noGrp="1" noChangeAspect="1" noChangeArrowheads="1"/>
          </p:cNvPicPr>
          <p:nvPr>
            <p:ph sz="quarter" idx="4294967295"/>
          </p:nvPr>
        </p:nvPicPr>
        <p:blipFill>
          <a:blip r:embed="rId2" cstate="print"/>
          <a:srcRect/>
          <a:stretch>
            <a:fillRect/>
          </a:stretch>
        </p:blipFill>
        <p:spPr>
          <a:xfrm>
            <a:off x="1403350" y="1341438"/>
            <a:ext cx="6610350" cy="3992562"/>
          </a:xfrm>
          <a:noFill/>
        </p:spPr>
      </p:pic>
      <p:sp>
        <p:nvSpPr>
          <p:cNvPr id="3" name="Slaida numura vietturis 2"/>
          <p:cNvSpPr>
            <a:spLocks noGrp="1"/>
          </p:cNvSpPr>
          <p:nvPr>
            <p:ph type="sldNum" sz="quarter" idx="12"/>
          </p:nvPr>
        </p:nvSpPr>
        <p:spPr/>
        <p:txBody>
          <a:bodyPr/>
          <a:lstStyle/>
          <a:p>
            <a:pPr>
              <a:defRPr/>
            </a:pPr>
            <a:fld id="{0A0E6A2E-6516-4CA6-B763-38F68377CC60}" type="slidenum">
              <a:rPr lang="lv-LV" smtClean="0"/>
              <a:pPr>
                <a:defRPr/>
              </a:pPr>
              <a:t>35</a:t>
            </a:fld>
            <a:endParaRPr lang="lv-LV"/>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41987" name="Content Placeholder 2"/>
          <p:cNvSpPr>
            <a:spLocks noGrp="1"/>
          </p:cNvSpPr>
          <p:nvPr>
            <p:ph sz="quarter" idx="1"/>
          </p:nvPr>
        </p:nvSpPr>
        <p:spPr>
          <a:xfrm>
            <a:off x="468313" y="1052513"/>
            <a:ext cx="8229600" cy="5073650"/>
          </a:xfrm>
        </p:spPr>
        <p:txBody>
          <a:bodyPr/>
          <a:lstStyle/>
          <a:p>
            <a:pPr eaLnBrk="1" hangingPunct="1">
              <a:lnSpc>
                <a:spcPct val="90000"/>
              </a:lnSpc>
              <a:buFont typeface="Wingdings 2" pitchFamily="18" charset="2"/>
              <a:buNone/>
            </a:pPr>
            <a:r>
              <a:rPr lang="lv-LV" sz="3000" b="1" smtClean="0">
                <a:latin typeface="Calibri" pitchFamily="34" charset="0"/>
                <a:ea typeface="Calibri" pitchFamily="34" charset="0"/>
                <a:cs typeface="Calibri" pitchFamily="34" charset="0"/>
              </a:rPr>
              <a:t>Valoda</a:t>
            </a:r>
          </a:p>
          <a:p>
            <a:pPr algn="just" eaLnBrk="1" hangingPunct="1">
              <a:lnSpc>
                <a:spcPct val="90000"/>
              </a:lnSpc>
              <a:buFont typeface="Wingdings 2" pitchFamily="18" charset="2"/>
              <a:buNone/>
            </a:pPr>
            <a:r>
              <a:rPr lang="lv-LV" sz="3000" i="1" smtClean="0">
                <a:latin typeface="Calibri" pitchFamily="34" charset="0"/>
                <a:ea typeface="Calibri" pitchFamily="34" charset="0"/>
                <a:cs typeface="Calibri" pitchFamily="34" charset="0"/>
              </a:rPr>
              <a:t> </a:t>
            </a:r>
            <a:r>
              <a:rPr lang="lv-LV" sz="3000" smtClean="0">
                <a:latin typeface="Calibri" pitchFamily="34" charset="0"/>
                <a:ea typeface="Calibri" pitchFamily="34" charset="0"/>
                <a:cs typeface="Calibri" pitchFamily="34" charset="0"/>
              </a:rPr>
              <a:t>Dodoties uz ārzemēm pat īsā darba vizītē, ieteicams sagatavot vizītkartes attiecīgās zemes valodā vai kādā citā valodā, kuru tajā valstī plaši lieto. </a:t>
            </a:r>
          </a:p>
          <a:p>
            <a:pPr algn="just"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Ja  ikdienā nepieciešams lietot vizītkartes vairākās valodās, labākais risinājums ir pasūtīt dažādas vizītkartes vai veidot pārlokāmu vizītkarti. </a:t>
            </a:r>
          </a:p>
          <a:p>
            <a:pPr algn="just" eaLnBrk="1" hangingPunct="1">
              <a:lnSpc>
                <a:spcPct val="90000"/>
              </a:lnSpc>
              <a:buFont typeface="Wingdings 2" pitchFamily="18" charset="2"/>
              <a:buNone/>
            </a:pPr>
            <a:r>
              <a:rPr lang="lv-LV" sz="3000" b="1" smtClean="0">
                <a:latin typeface="Calibri" pitchFamily="34" charset="0"/>
                <a:ea typeface="Calibri" pitchFamily="34" charset="0"/>
                <a:cs typeface="Calibri" pitchFamily="34" charset="0"/>
              </a:rPr>
              <a:t>Tikai starptautisku uzņēmumu vai organizāciju darbinieki var uz vienas vizītkartes puses rakstīt informāciju divās valodās. </a:t>
            </a:r>
          </a:p>
          <a:p>
            <a:pPr eaLnBrk="1" hangingPunct="1">
              <a:lnSpc>
                <a:spcPct val="90000"/>
              </a:lnSpc>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5FE91B9B-9ADE-4B6C-A05B-B82CF2FB6D63}" type="slidenum">
              <a:rPr lang="lv-LV" smtClean="0"/>
              <a:pPr>
                <a:defRPr/>
              </a:pPr>
              <a:t>36</a:t>
            </a:fld>
            <a:endParaRPr lang="lv-LV"/>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43011" name="Content Placeholder 2"/>
          <p:cNvSpPr>
            <a:spLocks noGrp="1"/>
          </p:cNvSpPr>
          <p:nvPr>
            <p:ph sz="quarter" idx="1"/>
          </p:nvPr>
        </p:nvSpPr>
        <p:spPr>
          <a:xfrm>
            <a:off x="539750" y="836613"/>
            <a:ext cx="8229600" cy="4957762"/>
          </a:xfrm>
        </p:spPr>
        <p:txBody>
          <a:bodyPr/>
          <a:lstStyle/>
          <a:p>
            <a:pPr eaLnBrk="1" hangingPunct="1">
              <a:buFont typeface="Wingdings 2" pitchFamily="18" charset="2"/>
              <a:buNone/>
            </a:pPr>
            <a:r>
              <a:rPr lang="lv-LV" sz="3200" b="1" smtClean="0">
                <a:latin typeface="Calibri" pitchFamily="34" charset="0"/>
                <a:ea typeface="Calibri" pitchFamily="34" charset="0"/>
                <a:cs typeface="Calibri" pitchFamily="34" charset="0"/>
              </a:rPr>
              <a:t>Uzraksti uz vizītkartes</a:t>
            </a:r>
          </a:p>
          <a:p>
            <a:pPr algn="just" eaLnBrk="1" hangingPunct="1">
              <a:buFont typeface="Wingdings" pitchFamily="2" charset="2"/>
              <a:buChar char="ü"/>
            </a:pPr>
            <a:r>
              <a:rPr lang="lv-LV" sz="3200" smtClean="0">
                <a:latin typeface="Calibri" pitchFamily="34" charset="0"/>
                <a:ea typeface="Calibri" pitchFamily="34" charset="0"/>
                <a:cs typeface="Calibri" pitchFamily="34" charset="0"/>
              </a:rPr>
              <a:t>Ja vizītkarti pievieno dāvanai vai ziediem, uz tās var uzrakstīt dažus apsveikuma vai pateicības vārdus. Uz vizītkartes neparakstās.</a:t>
            </a:r>
          </a:p>
          <a:p>
            <a:pPr algn="just" eaLnBrk="1" hangingPunct="1">
              <a:buFont typeface="Wingdings" pitchFamily="2" charset="2"/>
              <a:buChar char="ü"/>
            </a:pPr>
            <a:r>
              <a:rPr lang="lv-LV" sz="3200" smtClean="0">
                <a:latin typeface="Calibri" pitchFamily="34" charset="0"/>
                <a:ea typeface="Calibri" pitchFamily="34" charset="0"/>
                <a:cs typeface="Calibri" pitchFamily="34" charset="0"/>
              </a:rPr>
              <a:t>Ja nākas iepazīties ar daudziem cilvēkiem, ir lietderīgi uz viņu vizītkartēm atzīmēt tikšanās laiku, svarīgu informāciju, sarunas tēmu. Šādas piezīmes neizdara vizītkartes īpašnieka klātbūtnē.</a:t>
            </a:r>
          </a:p>
        </p:txBody>
      </p:sp>
      <p:sp>
        <p:nvSpPr>
          <p:cNvPr id="4" name="Slaida numura vietturis 3"/>
          <p:cNvSpPr>
            <a:spLocks noGrp="1"/>
          </p:cNvSpPr>
          <p:nvPr>
            <p:ph type="sldNum" sz="quarter" idx="12"/>
          </p:nvPr>
        </p:nvSpPr>
        <p:spPr/>
        <p:txBody>
          <a:bodyPr/>
          <a:lstStyle/>
          <a:p>
            <a:pPr>
              <a:defRPr/>
            </a:pPr>
            <a:fld id="{DB696D33-8A00-4F2E-B871-B9B12367CAC8}" type="slidenum">
              <a:rPr lang="lv-LV" smtClean="0"/>
              <a:pPr>
                <a:defRPr/>
              </a:pPr>
              <a:t>37</a:t>
            </a:fld>
            <a:endParaRPr lang="lv-LV"/>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Vizītkarte</a:t>
            </a:r>
            <a:endParaRPr lang="lv-LV" sz="2900" smtClean="0">
              <a:latin typeface="Calibri" pitchFamily="34" charset="0"/>
              <a:ea typeface="Calibri" pitchFamily="34" charset="0"/>
              <a:cs typeface="Calibri" pitchFamily="34" charset="0"/>
            </a:endParaRPr>
          </a:p>
        </p:txBody>
      </p:sp>
      <p:sp>
        <p:nvSpPr>
          <p:cNvPr id="44035" name="Content Placeholder 2"/>
          <p:cNvSpPr>
            <a:spLocks noGrp="1"/>
          </p:cNvSpPr>
          <p:nvPr>
            <p:ph sz="quarter" idx="1"/>
          </p:nvPr>
        </p:nvSpPr>
        <p:spPr>
          <a:xfrm>
            <a:off x="457200" y="1052513"/>
            <a:ext cx="8229600" cy="5073650"/>
          </a:xfrm>
        </p:spPr>
        <p:txBody>
          <a:bodyPr/>
          <a:lstStyle/>
          <a:p>
            <a:pPr marL="0" indent="449263" eaLnBrk="1" hangingPunct="1">
              <a:buFont typeface="Wingdings 2" pitchFamily="18" charset="2"/>
              <a:buNone/>
            </a:pPr>
            <a:r>
              <a:rPr lang="lv-LV" sz="3200" smtClean="0">
                <a:latin typeface="Calibri" pitchFamily="34" charset="0"/>
                <a:ea typeface="Calibri" pitchFamily="34" charset="0"/>
                <a:cs typeface="Calibri" pitchFamily="34" charset="0"/>
              </a:rPr>
              <a:t>Tā kā vizītkartes laukums ir ierobežots, dažreiz uz tās lieto vārdu saīsinājumus no franču valodas (mūsdienās reti izmantoti):</a:t>
            </a:r>
          </a:p>
          <a:p>
            <a:pPr marL="0" indent="449263" eaLnBrk="1" hangingPunct="1">
              <a:spcBef>
                <a:spcPct val="0"/>
              </a:spcBef>
            </a:pPr>
            <a:r>
              <a:rPr lang="lv-LV" sz="3200" smtClean="0">
                <a:latin typeface="Calibri" pitchFamily="34" charset="0"/>
                <a:ea typeface="Calibri" pitchFamily="34" charset="0"/>
                <a:cs typeface="Calibri" pitchFamily="34" charset="0"/>
              </a:rPr>
              <a:t> </a:t>
            </a:r>
            <a:r>
              <a:rPr lang="lv-LV" sz="3200" i="1" smtClean="0">
                <a:latin typeface="Calibri" pitchFamily="34" charset="0"/>
                <a:ea typeface="Calibri" pitchFamily="34" charset="0"/>
                <a:cs typeface="Calibri" pitchFamily="34" charset="0"/>
              </a:rPr>
              <a:t>p.r. </a:t>
            </a:r>
            <a:r>
              <a:rPr lang="lv-LV" sz="3200" smtClean="0">
                <a:latin typeface="Calibri" pitchFamily="34" charset="0"/>
                <a:ea typeface="Calibri" pitchFamily="34" charset="0"/>
                <a:cs typeface="Calibri" pitchFamily="34" charset="0"/>
              </a:rPr>
              <a:t>- pateicoties,</a:t>
            </a:r>
          </a:p>
          <a:p>
            <a:pPr marL="0" indent="449263" eaLnBrk="1" hangingPunct="1">
              <a:spcBef>
                <a:spcPct val="0"/>
              </a:spcBef>
            </a:pPr>
            <a:r>
              <a:rPr lang="lv-LV" sz="3200" smtClean="0">
                <a:latin typeface="Calibri" pitchFamily="34" charset="0"/>
                <a:ea typeface="Calibri" pitchFamily="34" charset="0"/>
                <a:cs typeface="Calibri" pitchFamily="34" charset="0"/>
              </a:rPr>
              <a:t> </a:t>
            </a:r>
            <a:r>
              <a:rPr lang="lv-LV" sz="3200" i="1" smtClean="0">
                <a:latin typeface="Calibri" pitchFamily="34" charset="0"/>
                <a:ea typeface="Calibri" pitchFamily="34" charset="0"/>
                <a:cs typeface="Calibri" pitchFamily="34" charset="0"/>
              </a:rPr>
              <a:t>p.f. </a:t>
            </a:r>
            <a:r>
              <a:rPr lang="lv-LV" sz="3200" smtClean="0">
                <a:latin typeface="Calibri" pitchFamily="34" charset="0"/>
                <a:ea typeface="Calibri" pitchFamily="34" charset="0"/>
                <a:cs typeface="Calibri" pitchFamily="34" charset="0"/>
              </a:rPr>
              <a:t>- apsveicot, </a:t>
            </a:r>
          </a:p>
          <a:p>
            <a:pPr marL="0" indent="449263" eaLnBrk="1" hangingPunct="1">
              <a:spcBef>
                <a:spcPct val="0"/>
              </a:spcBef>
            </a:pPr>
            <a:r>
              <a:rPr lang="lv-LV" sz="3200" i="1" smtClean="0">
                <a:latin typeface="Calibri" pitchFamily="34" charset="0"/>
                <a:ea typeface="Calibri" pitchFamily="34" charset="0"/>
                <a:cs typeface="Calibri" pitchFamily="34" charset="0"/>
              </a:rPr>
              <a:t>p.c. </a:t>
            </a:r>
            <a:r>
              <a:rPr lang="lv-LV" sz="3200" smtClean="0">
                <a:latin typeface="Calibri" pitchFamily="34" charset="0"/>
                <a:ea typeface="Calibri" pitchFamily="34" charset="0"/>
                <a:cs typeface="Calibri" pitchFamily="34" charset="0"/>
              </a:rPr>
              <a:t>- izsakot līdzjūtību,</a:t>
            </a:r>
          </a:p>
          <a:p>
            <a:pPr marL="0" indent="449263" eaLnBrk="1" hangingPunct="1">
              <a:spcBef>
                <a:spcPct val="0"/>
              </a:spcBef>
            </a:pPr>
            <a:r>
              <a:rPr lang="lv-LV" sz="3200" smtClean="0">
                <a:latin typeface="Calibri" pitchFamily="34" charset="0"/>
                <a:ea typeface="Calibri" pitchFamily="34" charset="0"/>
                <a:cs typeface="Calibri" pitchFamily="34" charset="0"/>
              </a:rPr>
              <a:t> </a:t>
            </a:r>
            <a:r>
              <a:rPr lang="lv-LV" sz="3200" i="1" smtClean="0">
                <a:latin typeface="Calibri" pitchFamily="34" charset="0"/>
                <a:ea typeface="Calibri" pitchFamily="34" charset="0"/>
                <a:cs typeface="Calibri" pitchFamily="34" charset="0"/>
              </a:rPr>
              <a:t>p.p. </a:t>
            </a:r>
            <a:r>
              <a:rPr lang="lv-LV" sz="3200" smtClean="0">
                <a:latin typeface="Calibri" pitchFamily="34" charset="0"/>
                <a:ea typeface="Calibri" pitchFamily="34" charset="0"/>
                <a:cs typeface="Calibri" pitchFamily="34" charset="0"/>
              </a:rPr>
              <a:t>- iepazīstinot,</a:t>
            </a:r>
          </a:p>
          <a:p>
            <a:pPr marL="0" indent="449263" eaLnBrk="1" hangingPunct="1">
              <a:spcBef>
                <a:spcPct val="0"/>
              </a:spcBef>
            </a:pPr>
            <a:r>
              <a:rPr lang="lv-LV" sz="3200" smtClean="0">
                <a:latin typeface="Calibri" pitchFamily="34" charset="0"/>
                <a:ea typeface="Calibri" pitchFamily="34" charset="0"/>
                <a:cs typeface="Calibri" pitchFamily="34" charset="0"/>
              </a:rPr>
              <a:t> </a:t>
            </a:r>
            <a:r>
              <a:rPr lang="lv-LV" sz="3200" i="1" smtClean="0">
                <a:latin typeface="Calibri" pitchFamily="34" charset="0"/>
                <a:ea typeface="Calibri" pitchFamily="34" charset="0"/>
                <a:cs typeface="Calibri" pitchFamily="34" charset="0"/>
              </a:rPr>
              <a:t>p.f.c. </a:t>
            </a:r>
            <a:r>
              <a:rPr lang="lv-LV" sz="3200" smtClean="0">
                <a:latin typeface="Calibri" pitchFamily="34" charset="0"/>
                <a:ea typeface="Calibri" pitchFamily="34" charset="0"/>
                <a:cs typeface="Calibri" pitchFamily="34" charset="0"/>
              </a:rPr>
              <a:t>- iepazīstoties, </a:t>
            </a:r>
          </a:p>
          <a:p>
            <a:pPr marL="0" indent="449263" eaLnBrk="1" hangingPunct="1">
              <a:spcBef>
                <a:spcPct val="0"/>
              </a:spcBef>
            </a:pPr>
            <a:r>
              <a:rPr lang="lv-LV" sz="3200" i="1" smtClean="0">
                <a:latin typeface="Calibri" pitchFamily="34" charset="0"/>
                <a:ea typeface="Calibri" pitchFamily="34" charset="0"/>
                <a:cs typeface="Calibri" pitchFamily="34" charset="0"/>
              </a:rPr>
              <a:t>p.p.c. -</a:t>
            </a:r>
            <a:r>
              <a:rPr lang="lv-LV" sz="3200" smtClean="0">
                <a:latin typeface="Calibri" pitchFamily="34" charset="0"/>
                <a:ea typeface="Calibri" pitchFamily="34" charset="0"/>
                <a:cs typeface="Calibri" pitchFamily="34" charset="0"/>
              </a:rPr>
              <a:t>atvadoties, </a:t>
            </a:r>
          </a:p>
          <a:p>
            <a:pPr marL="0" indent="449263" eaLnBrk="1" hangingPunct="1">
              <a:spcBef>
                <a:spcPct val="0"/>
              </a:spcBef>
            </a:pPr>
            <a:r>
              <a:rPr lang="lv-LV" sz="3200" i="1" smtClean="0">
                <a:latin typeface="Calibri" pitchFamily="34" charset="0"/>
                <a:ea typeface="Calibri" pitchFamily="34" charset="0"/>
                <a:cs typeface="Calibri" pitchFamily="34" charset="0"/>
              </a:rPr>
              <a:t>p.f.n.a. - </a:t>
            </a:r>
            <a:r>
              <a:rPr lang="lv-LV" sz="3200" smtClean="0">
                <a:latin typeface="Calibri" pitchFamily="34" charset="0"/>
                <a:ea typeface="Calibri" pitchFamily="34" charset="0"/>
                <a:cs typeface="Calibri" pitchFamily="34" charset="0"/>
              </a:rPr>
              <a:t>novēlot laimīgu Jauno gadu</a:t>
            </a:r>
          </a:p>
        </p:txBody>
      </p:sp>
      <p:sp>
        <p:nvSpPr>
          <p:cNvPr id="4" name="Slaida numura vietturis 3"/>
          <p:cNvSpPr>
            <a:spLocks noGrp="1"/>
          </p:cNvSpPr>
          <p:nvPr>
            <p:ph type="sldNum" sz="quarter" idx="12"/>
          </p:nvPr>
        </p:nvSpPr>
        <p:spPr/>
        <p:txBody>
          <a:bodyPr/>
          <a:lstStyle/>
          <a:p>
            <a:pPr>
              <a:defRPr/>
            </a:pPr>
            <a:fld id="{04E4A755-EF63-4E97-8FF8-171C3B7711B6}" type="slidenum">
              <a:rPr lang="lv-LV" smtClean="0"/>
              <a:pPr>
                <a:defRPr/>
              </a:pPr>
              <a:t>38</a:t>
            </a:fld>
            <a:endParaRPr lang="lv-LV"/>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Apmaiņa ar vizītkartēm</a:t>
            </a:r>
            <a:endParaRPr lang="lv-LV" sz="2900" smtClean="0">
              <a:latin typeface="Calibri" pitchFamily="34" charset="0"/>
              <a:ea typeface="Calibri" pitchFamily="34" charset="0"/>
              <a:cs typeface="Calibri" pitchFamily="34" charset="0"/>
            </a:endParaRPr>
          </a:p>
        </p:txBody>
      </p:sp>
      <p:sp>
        <p:nvSpPr>
          <p:cNvPr id="45059" name="Content Placeholder 2"/>
          <p:cNvSpPr>
            <a:spLocks noGrp="1"/>
          </p:cNvSpPr>
          <p:nvPr>
            <p:ph sz="quarter" idx="1"/>
          </p:nvPr>
        </p:nvSpPr>
        <p:spPr>
          <a:xfrm>
            <a:off x="457200" y="981075"/>
            <a:ext cx="8229600" cy="5145088"/>
          </a:xfrm>
        </p:spPr>
        <p:txBody>
          <a:bodyPr/>
          <a:lstStyle/>
          <a:p>
            <a:pPr eaLnBrk="1" hangingPunct="1">
              <a:lnSpc>
                <a:spcPct val="90000"/>
              </a:lnSpc>
              <a:buFont typeface="Wingdings 2" pitchFamily="18" charset="2"/>
              <a:buNone/>
            </a:pPr>
            <a:r>
              <a:rPr lang="lv-LV" sz="3200" b="1" smtClean="0">
                <a:latin typeface="Calibri" pitchFamily="34" charset="0"/>
                <a:ea typeface="Calibri" pitchFamily="34" charset="0"/>
                <a:cs typeface="Calibri" pitchFamily="34" charset="0"/>
              </a:rPr>
              <a:t>Ar vizītkartēm apmainās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lietišķas sarunas sākumā,</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iepazīstoties ar cilvēkiem, ar kuriem iespējama sadarbība nākotnē.</a:t>
            </a:r>
          </a:p>
          <a:p>
            <a:pPr eaLnBrk="1" hangingPunct="1">
              <a:lnSpc>
                <a:spcPct val="90000"/>
              </a:lnSpc>
              <a:buFont typeface="Wingdings 2" pitchFamily="18" charset="2"/>
              <a:buNone/>
            </a:pPr>
            <a:r>
              <a:rPr lang="lv-LV" sz="3200" smtClean="0">
                <a:latin typeface="Calibri" pitchFamily="34" charset="0"/>
                <a:ea typeface="Calibri" pitchFamily="34" charset="0"/>
                <a:cs typeface="Calibri" pitchFamily="34" charset="0"/>
              </a:rPr>
              <a:t> </a:t>
            </a:r>
          </a:p>
          <a:p>
            <a:pPr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algn="just" eaLnBrk="1" hangingPunct="1">
              <a:lnSpc>
                <a:spcPct val="90000"/>
              </a:lnSpc>
              <a:buFont typeface="Wingdings 2" pitchFamily="18" charset="2"/>
              <a:buNone/>
            </a:pPr>
            <a:r>
              <a:rPr lang="lv-LV" sz="3200" b="1" smtClean="0">
                <a:latin typeface="Calibri" pitchFamily="34" charset="0"/>
                <a:ea typeface="Calibri" pitchFamily="34" charset="0"/>
                <a:cs typeface="Calibri" pitchFamily="34" charset="0"/>
              </a:rPr>
              <a:t>Vizītkartes pasniegšanai ir jāizvēlas piemērota situācija, ar to nedrīkst uzbāzties, tādēļ vēlams sev pajautāt, vai sarunas partneris patiešām ir ieinteresēts turpmākajos kontaktos.</a:t>
            </a:r>
          </a:p>
        </p:txBody>
      </p:sp>
      <p:sp>
        <p:nvSpPr>
          <p:cNvPr id="45060" name="TextBox 3"/>
          <p:cNvSpPr txBox="1">
            <a:spLocks noChangeArrowheads="1"/>
          </p:cNvSpPr>
          <p:nvPr/>
        </p:nvSpPr>
        <p:spPr bwMode="auto">
          <a:xfrm>
            <a:off x="539750" y="3141663"/>
            <a:ext cx="792163" cy="1322387"/>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BDE15D58-47BA-4FF5-B7A0-C872CF038A75}" type="slidenum">
              <a:rPr lang="lv-LV" smtClean="0"/>
              <a:pPr>
                <a:defRPr/>
              </a:pPr>
              <a:t>39</a:t>
            </a:fld>
            <a:endParaRPr lang="lv-LV"/>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Sasveicināšanās ar nepazīstamiem cilvēkiem</a:t>
            </a:r>
            <a:endParaRPr lang="lv-LV" sz="3200" smtClean="0">
              <a:latin typeface="Calibri" pitchFamily="34" charset="0"/>
              <a:ea typeface="Calibri" pitchFamily="34" charset="0"/>
              <a:cs typeface="Calibri" pitchFamily="34" charset="0"/>
            </a:endParaRPr>
          </a:p>
        </p:txBody>
      </p:sp>
      <p:sp>
        <p:nvSpPr>
          <p:cNvPr id="9219" name="Content Placeholder 2"/>
          <p:cNvSpPr>
            <a:spLocks noGrp="1"/>
          </p:cNvSpPr>
          <p:nvPr>
            <p:ph sz="quarter" idx="1"/>
          </p:nvPr>
        </p:nvSpPr>
        <p:spPr>
          <a:xfrm>
            <a:off x="468313" y="1125538"/>
            <a:ext cx="8229600" cy="5000625"/>
          </a:xfrm>
        </p:spPr>
        <p:txBody>
          <a:bodyPr/>
          <a:lstStyle/>
          <a:p>
            <a:pPr eaLnBrk="1" hangingPunct="1">
              <a:buFont typeface="Wingdings" pitchFamily="2" charset="2"/>
              <a:buChar char="ü"/>
            </a:pPr>
            <a:r>
              <a:rPr lang="lv-LV" sz="3200" smtClean="0">
                <a:latin typeface="Calibri" pitchFamily="34" charset="0"/>
                <a:ea typeface="Calibri" pitchFamily="34" charset="0"/>
                <a:cs typeface="Calibri" pitchFamily="34" charset="0"/>
              </a:rPr>
              <a:t>pieņemts arī sasveicināties ar pārdevēju pie kases veikalā, apkalpojošo personālu restorānā, viesnīcā, klubā u.c. sabiedriskās iestādēs;</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apsēžoties blakus lidmašīnā, kā arī vilcienā un autobusā, ja paredzēts garāks ceļojums.</a:t>
            </a:r>
            <a:endParaRPr lang="lv-LV" sz="3200" smtClean="0">
              <a:latin typeface="Calibri" pitchFamily="34" charset="0"/>
              <a:ea typeface="Calibri" pitchFamily="34" charset="0"/>
              <a:cs typeface="Calibri" pitchFamily="34" charset="0"/>
              <a:sym typeface="Wingdings" pitchFamily="2" charset="2"/>
            </a:endParaRP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Ja kāds no pāra sasveicinās, tad to dara arī partneris neatkarīgi no tā, vai cilvēks ir pazīstams vai nav</a:t>
            </a:r>
          </a:p>
        </p:txBody>
      </p:sp>
      <p:sp>
        <p:nvSpPr>
          <p:cNvPr id="9220" name="TextBox 3"/>
          <p:cNvSpPr txBox="1">
            <a:spLocks noChangeArrowheads="1"/>
          </p:cNvSpPr>
          <p:nvPr/>
        </p:nvSpPr>
        <p:spPr bwMode="auto">
          <a:xfrm>
            <a:off x="827088" y="4365625"/>
            <a:ext cx="649287" cy="1108075"/>
          </a:xfrm>
          <a:prstGeom prst="rect">
            <a:avLst/>
          </a:prstGeom>
          <a:noFill/>
          <a:ln w="9525">
            <a:noFill/>
            <a:miter lim="800000"/>
            <a:headEnd/>
            <a:tailEnd/>
          </a:ln>
        </p:spPr>
        <p:txBody>
          <a:bodyPr>
            <a:spAutoFit/>
          </a:bodyPr>
          <a:lstStyle/>
          <a:p>
            <a:pPr marL="989013" indent="-989013"/>
            <a:r>
              <a:rPr lang="lv-LV" sz="6600">
                <a:sym typeface="Wingdings" pitchFamily="2" charset="2"/>
              </a:rPr>
              <a:t></a:t>
            </a:r>
          </a:p>
        </p:txBody>
      </p:sp>
      <p:sp>
        <p:nvSpPr>
          <p:cNvPr id="5" name="Slaida numura vietturis 4"/>
          <p:cNvSpPr>
            <a:spLocks noGrp="1"/>
          </p:cNvSpPr>
          <p:nvPr>
            <p:ph type="sldNum" sz="quarter" idx="12"/>
          </p:nvPr>
        </p:nvSpPr>
        <p:spPr/>
        <p:txBody>
          <a:bodyPr/>
          <a:lstStyle/>
          <a:p>
            <a:pPr>
              <a:defRPr/>
            </a:pPr>
            <a:fld id="{30DD149E-C746-4830-A3E7-9F6ABEA09614}" type="slidenum">
              <a:rPr lang="lv-LV" smtClean="0"/>
              <a:pPr>
                <a:defRPr/>
              </a:pPr>
              <a:t>4</a:t>
            </a:fld>
            <a:endParaRPr lang="lv-LV"/>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Apmaiņa ar vizītkartēm</a:t>
            </a:r>
            <a:endParaRPr lang="lv-LV" sz="2900" smtClean="0">
              <a:latin typeface="Calibri" pitchFamily="34" charset="0"/>
              <a:ea typeface="Calibri" pitchFamily="34" charset="0"/>
              <a:cs typeface="Calibri" pitchFamily="34" charset="0"/>
            </a:endParaRPr>
          </a:p>
        </p:txBody>
      </p:sp>
      <p:sp>
        <p:nvSpPr>
          <p:cNvPr id="46083" name="Content Placeholder 2"/>
          <p:cNvSpPr>
            <a:spLocks noGrp="1"/>
          </p:cNvSpPr>
          <p:nvPr>
            <p:ph sz="quarter" idx="1"/>
          </p:nvPr>
        </p:nvSpPr>
        <p:spPr>
          <a:xfrm>
            <a:off x="539750" y="1268413"/>
            <a:ext cx="8229600" cy="4824412"/>
          </a:xfrm>
        </p:spPr>
        <p:txBody>
          <a:bodyPr/>
          <a:lstStyle/>
          <a:p>
            <a:pPr marL="0" indent="449263" eaLnBrk="1" hangingPunct="1">
              <a:lnSpc>
                <a:spcPct val="90000"/>
              </a:lnSpc>
              <a:buFont typeface="Wingdings 2" pitchFamily="18" charset="2"/>
              <a:buNone/>
            </a:pPr>
            <a:r>
              <a:rPr lang="lv-LV" sz="3200" b="1" u="sng" smtClean="0">
                <a:latin typeface="Calibri" pitchFamily="34" charset="0"/>
                <a:ea typeface="Calibri" pitchFamily="34" charset="0"/>
                <a:cs typeface="Calibri" pitchFamily="34" charset="0"/>
              </a:rPr>
              <a:t>Vizītkaršu apmaiņas noteikumi: </a:t>
            </a:r>
          </a:p>
          <a:p>
            <a:pPr marL="0" indent="449263"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 Iepriekš norunātas lietišķas sarunas sākumā vizītkarti pirmais pasniedz uzņēmējpuses pārstāvis. </a:t>
            </a:r>
          </a:p>
          <a:p>
            <a:pPr marL="0" indent="449263"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Ja starp sarunas partneriem pastāv liela amatu vai vecuma atšķirība, pirmā vizītkarti pasniedz augstākā amatpersona vai gados vecākais.</a:t>
            </a:r>
          </a:p>
          <a:p>
            <a:pPr marL="0" indent="449263"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Iepazīstoties ar dzīvesbiedriem, vizītkarti pasniedz katram savu.</a:t>
            </a:r>
          </a:p>
          <a:p>
            <a:pPr marL="0" indent="449263"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a:p>
            <a:pPr marL="0" indent="449263" eaLnBrk="1" hangingPunct="1">
              <a:lnSpc>
                <a:spcPct val="90000"/>
              </a:lnSpc>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EEA4462F-99A6-4366-9F14-F66120735879}" type="slidenum">
              <a:rPr lang="lv-LV" smtClean="0"/>
              <a:pPr>
                <a:defRPr/>
              </a:pPr>
              <a:t>40</a:t>
            </a:fld>
            <a:endParaRPr lang="lv-LV"/>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Apmaiņa ar vizītkartēm</a:t>
            </a:r>
            <a:endParaRPr lang="lv-LV" sz="2900" smtClean="0">
              <a:latin typeface="Calibri" pitchFamily="34" charset="0"/>
              <a:ea typeface="Calibri" pitchFamily="34" charset="0"/>
              <a:cs typeface="Calibri" pitchFamily="34" charset="0"/>
            </a:endParaRPr>
          </a:p>
        </p:txBody>
      </p:sp>
      <p:sp>
        <p:nvSpPr>
          <p:cNvPr id="47107" name="Content Placeholder 2"/>
          <p:cNvSpPr>
            <a:spLocks noGrp="1"/>
          </p:cNvSpPr>
          <p:nvPr>
            <p:ph sz="quarter" idx="1"/>
          </p:nvPr>
        </p:nvSpPr>
        <p:spPr>
          <a:xfrm>
            <a:off x="323850" y="1125538"/>
            <a:ext cx="8229600" cy="5000625"/>
          </a:xfrm>
        </p:spPr>
        <p:txBody>
          <a:bodyPr/>
          <a:lstStyle/>
          <a:p>
            <a:pPr eaLnBrk="1" hangingPunct="1"/>
            <a:r>
              <a:rPr lang="lv-LV" sz="3200" smtClean="0">
                <a:latin typeface="Calibri" pitchFamily="34" charset="0"/>
                <a:ea typeface="Calibri" pitchFamily="34" charset="0"/>
                <a:cs typeface="Calibri" pitchFamily="34" charset="0"/>
              </a:rPr>
              <a:t>Saņemto vizītkarti vislabāk ievietot vizītkaršu etvijā (nevis nevērīgi iebāzt kabatā vai iemest rokassomā).</a:t>
            </a:r>
          </a:p>
          <a:p>
            <a:pPr eaLnBrk="1" hangingPunct="1"/>
            <a:r>
              <a:rPr lang="lv-LV" sz="3200" smtClean="0">
                <a:latin typeface="Calibri" pitchFamily="34" charset="0"/>
                <a:ea typeface="Calibri" pitchFamily="34" charset="0"/>
                <a:cs typeface="Calibri" pitchFamily="34" charset="0"/>
              </a:rPr>
              <a:t>Sanāksmēs un sarunās dalībnieku vizītkartes var izvietot sev priekšā uz galda. Tādā veidā būs iespējams tikšanās partnerus pareizi uzrunāt vārdā.</a:t>
            </a:r>
          </a:p>
          <a:p>
            <a:pPr eaLnBrk="1" hangingPunct="1"/>
            <a:r>
              <a:rPr lang="lv-LV" sz="3200" smtClean="0">
                <a:latin typeface="Calibri" pitchFamily="34" charset="0"/>
                <a:ea typeface="Calibri" pitchFamily="34" charset="0"/>
                <a:cs typeface="Calibri" pitchFamily="34" charset="0"/>
              </a:rPr>
              <a:t>Vizītkarti nelūdz. Drīkst jautāt sarunas partnera tālruņa numuru vai adresi, bet ne vizītkarti.</a:t>
            </a:r>
          </a:p>
        </p:txBody>
      </p:sp>
      <p:sp>
        <p:nvSpPr>
          <p:cNvPr id="4" name="Slaida numura vietturis 3"/>
          <p:cNvSpPr>
            <a:spLocks noGrp="1"/>
          </p:cNvSpPr>
          <p:nvPr>
            <p:ph type="sldNum" sz="quarter" idx="12"/>
          </p:nvPr>
        </p:nvSpPr>
        <p:spPr/>
        <p:txBody>
          <a:bodyPr/>
          <a:lstStyle/>
          <a:p>
            <a:pPr>
              <a:defRPr/>
            </a:pPr>
            <a:fld id="{8B2D79C5-5793-4D6C-885E-23BD131C5DF6}" type="slidenum">
              <a:rPr lang="lv-LV" smtClean="0"/>
              <a:pPr>
                <a:defRPr/>
              </a:pPr>
              <a:t>41</a:t>
            </a:fld>
            <a:endParaRPr lang="lv-LV"/>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Apmaiņa ar vizītkartēm</a:t>
            </a:r>
            <a:endParaRPr lang="lv-LV" sz="2900" smtClean="0">
              <a:latin typeface="Calibri" pitchFamily="34" charset="0"/>
              <a:ea typeface="Calibri" pitchFamily="34" charset="0"/>
              <a:cs typeface="Calibri" pitchFamily="34" charset="0"/>
            </a:endParaRPr>
          </a:p>
        </p:txBody>
      </p:sp>
      <p:sp>
        <p:nvSpPr>
          <p:cNvPr id="48131" name="Content Placeholder 2"/>
          <p:cNvSpPr>
            <a:spLocks noGrp="1"/>
          </p:cNvSpPr>
          <p:nvPr>
            <p:ph sz="quarter" idx="1"/>
          </p:nvPr>
        </p:nvSpPr>
        <p:spPr>
          <a:xfrm>
            <a:off x="457200" y="1052513"/>
            <a:ext cx="8229600" cy="4897437"/>
          </a:xfrm>
        </p:spPr>
        <p:txBody>
          <a:bodyPr/>
          <a:lstStyle/>
          <a:p>
            <a:pPr marL="0" indent="539750" algn="just" eaLnBrk="1" hangingPunct="1">
              <a:lnSpc>
                <a:spcPct val="80000"/>
              </a:lnSpc>
              <a:buFont typeface="Wingdings" pitchFamily="2" charset="2"/>
              <a:buChar char="ü"/>
            </a:pPr>
            <a:r>
              <a:rPr lang="lv-LV" sz="3000" smtClean="0">
                <a:latin typeface="Calibri" pitchFamily="34" charset="0"/>
                <a:ea typeface="Calibri" pitchFamily="34" charset="0"/>
                <a:cs typeface="Calibri" pitchFamily="34" charset="0"/>
              </a:rPr>
              <a:t>Ja vizītkartes nav, pieņemts informāciju par sevi lūgt pierakstīt sarunu partnerim izdevīgā veidā (piezīmju grāmatiņā, mobilajā tālrunī u.c.) vai to nosūtīt 24 stundu laikā pēc tikšanās. Uz "lapiņas" savu tālruņa numuru raksta tikai īpašas nepieciešamības gadījumā.</a:t>
            </a:r>
          </a:p>
          <a:p>
            <a:pPr marL="0" indent="539750" algn="just" eaLnBrk="1" hangingPunct="1">
              <a:lnSpc>
                <a:spcPct val="80000"/>
              </a:lnSpc>
              <a:buFont typeface="Wingdings" pitchFamily="2" charset="2"/>
              <a:buChar char="ü"/>
            </a:pPr>
            <a:r>
              <a:rPr lang="lv-LV" sz="3000" smtClean="0">
                <a:latin typeface="Calibri" pitchFamily="34" charset="0"/>
                <a:ea typeface="Calibri" pitchFamily="34" charset="0"/>
                <a:cs typeface="Calibri" pitchFamily="34" charset="0"/>
              </a:rPr>
              <a:t>Ja vizītkarti pievieno dāvanai vai ziediem, to ievieto atbilstoša izmēra aploksnē.</a:t>
            </a:r>
          </a:p>
          <a:p>
            <a:pPr marL="0" indent="539750" algn="just" eaLnBrk="1" hangingPunct="1">
              <a:lnSpc>
                <a:spcPct val="80000"/>
              </a:lnSpc>
              <a:buFont typeface="Wingdings" pitchFamily="2" charset="2"/>
              <a:buChar char="ü"/>
            </a:pPr>
            <a:r>
              <a:rPr lang="lv-LV" sz="3000" smtClean="0">
                <a:latin typeface="Calibri" pitchFamily="34" charset="0"/>
                <a:ea typeface="Calibri" pitchFamily="34" charset="0"/>
                <a:cs typeface="Calibri" pitchFamily="34" charset="0"/>
              </a:rPr>
              <a:t>Saņemot vizītkarti, tā tiek izlasīta īpašnieka klātbūtnē. Ja sarunas partneris ir ārzemnieks, pieņemts skaļi izlasīt viņa vārdu un uzvārdu, lai pārliecinātos, ka tas tiek pareizi izrunāts.</a:t>
            </a:r>
          </a:p>
          <a:p>
            <a:pPr marL="0" indent="539750" algn="just" eaLnBrk="1" hangingPunct="1">
              <a:lnSpc>
                <a:spcPct val="80000"/>
              </a:lnSpc>
              <a:buFont typeface="Wingdings" pitchFamily="2" charset="2"/>
              <a:buChar char="ü"/>
            </a:pPr>
            <a:endParaRPr lang="lv-LV" sz="3000" smtClean="0">
              <a:latin typeface="Calibri" pitchFamily="34" charset="0"/>
              <a:ea typeface="Calibri" pitchFamily="34" charset="0"/>
              <a:cs typeface="Calibri" pitchFamily="34" charset="0"/>
            </a:endParaRPr>
          </a:p>
          <a:p>
            <a:pPr marL="0" indent="539750" eaLnBrk="1" hangingPunct="1">
              <a:lnSpc>
                <a:spcPct val="80000"/>
              </a:lnSpc>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83E37594-5C35-4601-B92B-2A7631ECF65A}" type="slidenum">
              <a:rPr lang="lv-LV" smtClean="0"/>
              <a:pPr>
                <a:defRPr/>
              </a:pPr>
              <a:t>42</a:t>
            </a:fld>
            <a:endParaRPr lang="lv-LV"/>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9750" y="620713"/>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Uzvedība sanāksmēs</a:t>
            </a:r>
          </a:p>
        </p:txBody>
      </p:sp>
      <p:sp>
        <p:nvSpPr>
          <p:cNvPr id="49155" name="Content Placeholder 2"/>
          <p:cNvSpPr>
            <a:spLocks noGrp="1"/>
          </p:cNvSpPr>
          <p:nvPr>
            <p:ph sz="quarter" idx="1"/>
          </p:nvPr>
        </p:nvSpPr>
        <p:spPr>
          <a:xfrm>
            <a:off x="395288" y="1052513"/>
            <a:ext cx="8229600" cy="5318125"/>
          </a:xfrm>
        </p:spPr>
        <p:txBody>
          <a:bodyPr/>
          <a:lstStyle/>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pitchFamily="2" charset="2"/>
              <a:buChar char="ü"/>
            </a:pPr>
            <a:r>
              <a:rPr lang="lv-LV" sz="3200" smtClean="0">
                <a:latin typeface="Calibri" pitchFamily="34" charset="0"/>
                <a:ea typeface="Calibri" pitchFamily="34" charset="0"/>
                <a:cs typeface="Calibri" pitchFamily="34" charset="0"/>
              </a:rPr>
              <a:t>Nokavējies dalībnieks klusi ieiet telpā un apsēžas sev tuvākajā brīvajā vietā tā, lai netraucētu pārējiem.</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Ja no sanāksmes jāiziet ārā, tad par to sanāksmes vadītājs jābrīdina iepriekš.</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Sanāksmes norisi ierakstīt video vai diktofonā bez vadītāja atļaujas nedrīkst.</a:t>
            </a:r>
          </a:p>
        </p:txBody>
      </p:sp>
      <p:sp>
        <p:nvSpPr>
          <p:cNvPr id="4" name="Slaida numura vietturis 3"/>
          <p:cNvSpPr>
            <a:spLocks noGrp="1"/>
          </p:cNvSpPr>
          <p:nvPr>
            <p:ph type="sldNum" sz="quarter" idx="12"/>
          </p:nvPr>
        </p:nvSpPr>
        <p:spPr/>
        <p:txBody>
          <a:bodyPr/>
          <a:lstStyle/>
          <a:p>
            <a:pPr>
              <a:defRPr/>
            </a:pPr>
            <a:fld id="{84DEB72D-175A-40E6-BAE7-BE20EA62785A}" type="slidenum">
              <a:rPr lang="lv-LV" smtClean="0"/>
              <a:pPr>
                <a:defRPr/>
              </a:pPr>
              <a:t>43</a:t>
            </a:fld>
            <a:endParaRPr lang="lv-LV"/>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Uzvedība sanāksmēs</a:t>
            </a:r>
            <a:endParaRPr lang="lv-LV" sz="3200" smtClean="0">
              <a:latin typeface="Calibri" pitchFamily="34" charset="0"/>
              <a:ea typeface="Calibri" pitchFamily="34" charset="0"/>
              <a:cs typeface="Calibri" pitchFamily="34" charset="0"/>
            </a:endParaRPr>
          </a:p>
        </p:txBody>
      </p:sp>
      <p:sp>
        <p:nvSpPr>
          <p:cNvPr id="50179" name="Content Placeholder 2"/>
          <p:cNvSpPr>
            <a:spLocks noGrp="1"/>
          </p:cNvSpPr>
          <p:nvPr>
            <p:ph sz="quarter" idx="1"/>
          </p:nvPr>
        </p:nvSpPr>
        <p:spPr>
          <a:xfrm>
            <a:off x="457200" y="1773238"/>
            <a:ext cx="8229600" cy="4352925"/>
          </a:xfrm>
        </p:spPr>
        <p:txBody>
          <a:bodyPr/>
          <a:lstStyle/>
          <a:p>
            <a:pPr eaLnBrk="1" hangingPunct="1">
              <a:buFont typeface="Wingdings 2" pitchFamily="18" charset="2"/>
              <a:buNone/>
            </a:pPr>
            <a:r>
              <a:rPr lang="lv-LV" sz="3200" u="sng" smtClean="0">
                <a:latin typeface="Calibri" pitchFamily="34" charset="0"/>
                <a:ea typeface="Calibri" pitchFamily="34" charset="0"/>
                <a:cs typeface="Calibri" pitchFamily="34" charset="0"/>
              </a:rPr>
              <a:t>Uzstāšanās ilgums</a:t>
            </a:r>
          </a:p>
          <a:p>
            <a:pPr eaLnBrk="1" hangingPunct="1"/>
            <a:r>
              <a:rPr lang="lv-LV" sz="3200" smtClean="0">
                <a:latin typeface="Calibri" pitchFamily="34" charset="0"/>
                <a:ea typeface="Calibri" pitchFamily="34" charset="0"/>
                <a:cs typeface="Calibri" pitchFamily="34" charset="0"/>
              </a:rPr>
              <a:t>10 līdz 20 minūtēm — parasta uzstāšanās;</a:t>
            </a:r>
          </a:p>
          <a:p>
            <a:pPr eaLnBrk="1" hangingPunct="1"/>
            <a:r>
              <a:rPr lang="lv-LV" sz="3200" smtClean="0">
                <a:latin typeface="Calibri" pitchFamily="34" charset="0"/>
                <a:ea typeface="Calibri" pitchFamily="34" charset="0"/>
                <a:cs typeface="Calibri" pitchFamily="34" charset="0"/>
              </a:rPr>
              <a:t>45 minūtes un ilgāk — referāts vai lekcija.</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Uzstāšanās laikā ik pēc 90 minūtēm 		jārīko 10 minūšu pārtraukums.</a:t>
            </a:r>
          </a:p>
          <a:p>
            <a:pPr eaLnBrk="1" hangingPunct="1"/>
            <a:endParaRPr lang="lv-LV" sz="3200" smtClean="0">
              <a:latin typeface="Calibri" pitchFamily="34" charset="0"/>
              <a:ea typeface="Calibri" pitchFamily="34" charset="0"/>
              <a:cs typeface="Calibri" pitchFamily="34" charset="0"/>
            </a:endParaRPr>
          </a:p>
        </p:txBody>
      </p:sp>
      <p:sp>
        <p:nvSpPr>
          <p:cNvPr id="50180" name="TextBox 3"/>
          <p:cNvSpPr txBox="1">
            <a:spLocks noChangeArrowheads="1"/>
          </p:cNvSpPr>
          <p:nvPr/>
        </p:nvSpPr>
        <p:spPr bwMode="auto">
          <a:xfrm>
            <a:off x="1403350" y="3860800"/>
            <a:ext cx="576263"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1543420B-F9EA-4EF0-9B59-5BE78C4A80C3}" type="slidenum">
              <a:rPr lang="lv-LV" smtClean="0"/>
              <a:pPr>
                <a:defRPr/>
              </a:pPr>
              <a:t>44</a:t>
            </a:fld>
            <a:endParaRPr lang="lv-LV"/>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274638"/>
            <a:ext cx="8229600" cy="417512"/>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Lietišķas vēstules</a:t>
            </a:r>
          </a:p>
        </p:txBody>
      </p:sp>
      <p:sp>
        <p:nvSpPr>
          <p:cNvPr id="51203" name="Content Placeholder 2"/>
          <p:cNvSpPr>
            <a:spLocks noGrp="1"/>
          </p:cNvSpPr>
          <p:nvPr>
            <p:ph sz="quarter" idx="1"/>
          </p:nvPr>
        </p:nvSpPr>
        <p:spPr>
          <a:xfrm>
            <a:off x="539750" y="1052513"/>
            <a:ext cx="8229600" cy="5256212"/>
          </a:xfrm>
        </p:spPr>
        <p:txBody>
          <a:bodyPr/>
          <a:lstStyle/>
          <a:p>
            <a:pPr marL="0" indent="539750" eaLnBrk="1" hangingPunct="1">
              <a:buFont typeface="Wingdings 2" pitchFamily="18" charset="2"/>
              <a:buNone/>
            </a:pPr>
            <a:r>
              <a:rPr lang="lv-LV" sz="3000" smtClean="0">
                <a:latin typeface="Calibri" pitchFamily="34" charset="0"/>
                <a:ea typeface="Calibri" pitchFamily="34" charset="0"/>
                <a:cs typeface="Calibri" pitchFamily="34" charset="0"/>
              </a:rPr>
              <a:t>Tās raksta amatpersonām vai uzņēmumiem, iestādēm, firmām.</a:t>
            </a:r>
          </a:p>
          <a:p>
            <a:pPr marL="0" indent="539750" eaLnBrk="1" hangingPunct="1">
              <a:buFont typeface="Wingdings 2" pitchFamily="18" charset="2"/>
              <a:buNone/>
            </a:pPr>
            <a:r>
              <a:rPr lang="lv-LV" sz="3000" smtClean="0">
                <a:latin typeface="Calibri" pitchFamily="34" charset="0"/>
                <a:ea typeface="Calibri" pitchFamily="34" charset="0"/>
                <a:cs typeface="Calibri" pitchFamily="34" charset="0"/>
              </a:rPr>
              <a:t>Lietišķā vēstule jāraksta uz baltas papīra lapas A4 formātā datorrakstā.</a:t>
            </a:r>
          </a:p>
          <a:p>
            <a:pPr marL="0" indent="539750" eaLnBrk="1" hangingPunct="1">
              <a:spcBef>
                <a:spcPct val="0"/>
              </a:spcBef>
              <a:buFont typeface="Wingdings 2" pitchFamily="18" charset="2"/>
              <a:buNone/>
            </a:pPr>
            <a:endParaRPr lang="lv-LV" sz="3000" b="1" u="sng" smtClean="0">
              <a:latin typeface="Calibri" pitchFamily="34" charset="0"/>
              <a:ea typeface="Calibri" pitchFamily="34" charset="0"/>
              <a:cs typeface="Calibri" pitchFamily="34" charset="0"/>
            </a:endParaRPr>
          </a:p>
          <a:p>
            <a:pPr marL="0" indent="539750" eaLnBrk="1" hangingPunct="1">
              <a:spcBef>
                <a:spcPct val="0"/>
              </a:spcBef>
              <a:buFont typeface="Wingdings 2" pitchFamily="18" charset="2"/>
              <a:buNone/>
            </a:pPr>
            <a:r>
              <a:rPr lang="lv-LV" sz="3000" b="1" u="sng" smtClean="0">
                <a:latin typeface="Calibri" pitchFamily="34" charset="0"/>
                <a:ea typeface="Calibri" pitchFamily="34" charset="0"/>
                <a:cs typeface="Calibri" pitchFamily="34" charset="0"/>
              </a:rPr>
              <a:t>Oficiāla uzruna</a:t>
            </a:r>
          </a:p>
          <a:p>
            <a:pPr marL="0" indent="539750" eaLnBrk="1" hangingPunct="1">
              <a:spcBef>
                <a:spcPct val="0"/>
              </a:spcBef>
              <a:buFont typeface="Wingdings 2" pitchFamily="18" charset="2"/>
              <a:buNone/>
            </a:pPr>
            <a:r>
              <a:rPr lang="lv-LV" sz="3000" smtClean="0">
                <a:latin typeface="Calibri" pitchFamily="34" charset="0"/>
                <a:ea typeface="Calibri" pitchFamily="34" charset="0"/>
                <a:cs typeface="Calibri" pitchFamily="34" charset="0"/>
              </a:rPr>
              <a:t>Vīrietim — </a:t>
            </a:r>
            <a:r>
              <a:rPr lang="lv-LV" sz="3000" i="1" smtClean="0">
                <a:latin typeface="Calibri" pitchFamily="34" charset="0"/>
                <a:ea typeface="Calibri" pitchFamily="34" charset="0"/>
                <a:cs typeface="Calibri" pitchFamily="34" charset="0"/>
              </a:rPr>
              <a:t>Godātai</a:t>
            </a:r>
            <a:r>
              <a:rPr lang="lv-LV" sz="3000" smtClean="0">
                <a:latin typeface="Calibri" pitchFamily="34" charset="0"/>
                <a:ea typeface="Calibri" pitchFamily="34" charset="0"/>
                <a:cs typeface="Calibri" pitchFamily="34" charset="0"/>
              </a:rPr>
              <a:t>s;  Sievietei — </a:t>
            </a:r>
            <a:r>
              <a:rPr lang="lv-LV" sz="3000" i="1" smtClean="0">
                <a:latin typeface="Calibri" pitchFamily="34" charset="0"/>
                <a:ea typeface="Calibri" pitchFamily="34" charset="0"/>
                <a:cs typeface="Calibri" pitchFamily="34" charset="0"/>
              </a:rPr>
              <a:t>Cienījamā</a:t>
            </a:r>
            <a:endParaRPr lang="lv-LV" sz="3000" smtClean="0">
              <a:latin typeface="Calibri" pitchFamily="34" charset="0"/>
              <a:ea typeface="Calibri" pitchFamily="34" charset="0"/>
              <a:cs typeface="Calibri" pitchFamily="34" charset="0"/>
            </a:endParaRPr>
          </a:p>
          <a:p>
            <a:pPr marL="0" indent="539750" eaLnBrk="1" hangingPunct="1">
              <a:spcBef>
                <a:spcPct val="0"/>
              </a:spcBef>
              <a:buFont typeface="Wingdings 2" pitchFamily="18" charset="2"/>
              <a:buNone/>
            </a:pPr>
            <a:endParaRPr lang="lv-LV" sz="3000" smtClean="0">
              <a:latin typeface="Calibri" pitchFamily="34" charset="0"/>
              <a:ea typeface="Calibri" pitchFamily="34" charset="0"/>
              <a:cs typeface="Calibri" pitchFamily="34" charset="0"/>
            </a:endParaRPr>
          </a:p>
          <a:p>
            <a:pPr marL="0" indent="539750" eaLnBrk="1" hangingPunct="1">
              <a:spcBef>
                <a:spcPct val="0"/>
              </a:spcBef>
              <a:buFont typeface="Wingdings 2" pitchFamily="18" charset="2"/>
              <a:buNone/>
            </a:pPr>
            <a:r>
              <a:rPr lang="lv-LV" sz="3000" smtClean="0">
                <a:latin typeface="Calibri" pitchFamily="34" charset="0"/>
                <a:ea typeface="Calibri" pitchFamily="34" charset="0"/>
                <a:cs typeface="Calibri" pitchFamily="34" charset="0"/>
              </a:rPr>
              <a:t>		</a:t>
            </a:r>
            <a:r>
              <a:rPr lang="lv-LV" sz="3000" b="1" smtClean="0">
                <a:latin typeface="Calibri" pitchFamily="34" charset="0"/>
                <a:ea typeface="Calibri" pitchFamily="34" charset="0"/>
                <a:cs typeface="Calibri" pitchFamily="34" charset="0"/>
              </a:rPr>
              <a:t>Ikdienas sarakstē ir novecojušas uzrunas formas  </a:t>
            </a:r>
            <a:r>
              <a:rPr lang="lv-LV" sz="3000" b="1" i="1" smtClean="0">
                <a:latin typeface="Calibri" pitchFamily="34" charset="0"/>
                <a:ea typeface="Calibri" pitchFamily="34" charset="0"/>
                <a:cs typeface="Calibri" pitchFamily="34" charset="0"/>
              </a:rPr>
              <a:t>"Ļ. cien</a:t>
            </a:r>
            <a:r>
              <a:rPr lang="lv-LV" sz="3000" b="1" smtClean="0">
                <a:latin typeface="Calibri" pitchFamily="34" charset="0"/>
                <a:ea typeface="Calibri" pitchFamily="34" charset="0"/>
                <a:cs typeface="Calibri" pitchFamily="34" charset="0"/>
              </a:rPr>
              <a:t>." vai </a:t>
            </a:r>
            <a:r>
              <a:rPr lang="lv-LV" sz="3000" b="1" i="1" smtClean="0">
                <a:latin typeface="Calibri" pitchFamily="34" charset="0"/>
                <a:ea typeface="Calibri" pitchFamily="34" charset="0"/>
                <a:cs typeface="Calibri" pitchFamily="34" charset="0"/>
              </a:rPr>
              <a:t>"A. god.</a:t>
            </a:r>
            <a:r>
              <a:rPr lang="lv-LV" sz="3000" b="1" smtClean="0">
                <a:latin typeface="Calibri" pitchFamily="34" charset="0"/>
                <a:ea typeface="Calibri" pitchFamily="34" charset="0"/>
                <a:cs typeface="Calibri" pitchFamily="34" charset="0"/>
              </a:rPr>
              <a:t>". Tās lieto, tikai uzrunājot ļoti augstas  amatpersonas.</a:t>
            </a:r>
          </a:p>
          <a:p>
            <a:pPr marL="0" indent="539750" eaLnBrk="1" hangingPunct="1">
              <a:buFont typeface="Wingdings 2" pitchFamily="18" charset="2"/>
              <a:buNone/>
            </a:pPr>
            <a:endParaRPr lang="lv-LV" sz="3000" smtClean="0">
              <a:latin typeface="Calibri" pitchFamily="34" charset="0"/>
              <a:ea typeface="Calibri" pitchFamily="34" charset="0"/>
              <a:cs typeface="Calibri" pitchFamily="34" charset="0"/>
            </a:endParaRPr>
          </a:p>
          <a:p>
            <a:pPr marL="0" indent="539750" eaLnBrk="1" hangingPunct="1">
              <a:buFont typeface="Wingdings 2" pitchFamily="18" charset="2"/>
              <a:buNone/>
            </a:pPr>
            <a:endParaRPr lang="lv-LV" sz="3000" smtClean="0">
              <a:latin typeface="Calibri" pitchFamily="34" charset="0"/>
              <a:ea typeface="Calibri" pitchFamily="34" charset="0"/>
              <a:cs typeface="Calibri" pitchFamily="34" charset="0"/>
            </a:endParaRPr>
          </a:p>
          <a:p>
            <a:pPr marL="0" indent="539750" eaLnBrk="1" hangingPunct="1"/>
            <a:endParaRPr lang="lv-LV" sz="3000" smtClean="0">
              <a:latin typeface="Calibri" pitchFamily="34" charset="0"/>
              <a:ea typeface="Calibri" pitchFamily="34" charset="0"/>
              <a:cs typeface="Calibri" pitchFamily="34" charset="0"/>
            </a:endParaRPr>
          </a:p>
        </p:txBody>
      </p:sp>
      <p:sp>
        <p:nvSpPr>
          <p:cNvPr id="51204" name="TextBox 4"/>
          <p:cNvSpPr txBox="1">
            <a:spLocks noChangeArrowheads="1"/>
          </p:cNvSpPr>
          <p:nvPr/>
        </p:nvSpPr>
        <p:spPr bwMode="auto">
          <a:xfrm>
            <a:off x="1619250" y="4149725"/>
            <a:ext cx="576263" cy="1366838"/>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35E6C664-662A-4726-AB5E-1B4DC5A1295A}" type="slidenum">
              <a:rPr lang="lv-LV" smtClean="0"/>
              <a:pPr>
                <a:defRPr/>
              </a:pPr>
              <a:t>45</a:t>
            </a:fld>
            <a:endParaRPr lang="lv-LV"/>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Lietišķu vēstuļu tipi</a:t>
            </a:r>
          </a:p>
        </p:txBody>
      </p:sp>
      <p:sp>
        <p:nvSpPr>
          <p:cNvPr id="52227" name="Content Placeholder 2"/>
          <p:cNvSpPr>
            <a:spLocks noGrp="1"/>
          </p:cNvSpPr>
          <p:nvPr>
            <p:ph sz="quarter" idx="1"/>
          </p:nvPr>
        </p:nvSpPr>
        <p:spPr>
          <a:xfrm>
            <a:off x="611188" y="1628775"/>
            <a:ext cx="8229600" cy="4525963"/>
          </a:xfrm>
        </p:spPr>
        <p:txBody>
          <a:bodyPr/>
          <a:lstStyle/>
          <a:p>
            <a:pPr eaLnBrk="1" hangingPunct="1"/>
            <a:r>
              <a:rPr lang="lv-LV" sz="3200" smtClean="0">
                <a:latin typeface="Calibri" pitchFamily="34" charset="0"/>
                <a:ea typeface="Calibri" pitchFamily="34" charset="0"/>
                <a:cs typeface="Calibri" pitchFamily="34" charset="0"/>
              </a:rPr>
              <a:t>formālās biznesa vēstules;</a:t>
            </a:r>
          </a:p>
          <a:p>
            <a:pPr eaLnBrk="1" hangingPunct="1"/>
            <a:r>
              <a:rPr lang="lv-LV" sz="3200" smtClean="0">
                <a:latin typeface="Calibri" pitchFamily="34" charset="0"/>
                <a:ea typeface="Calibri" pitchFamily="34" charset="0"/>
                <a:cs typeface="Calibri" pitchFamily="34" charset="0"/>
              </a:rPr>
              <a:t>personiskās biznesa vēstules;</a:t>
            </a:r>
          </a:p>
          <a:p>
            <a:pPr eaLnBrk="1" hangingPunct="1"/>
            <a:r>
              <a:rPr lang="lv-LV" sz="3200" smtClean="0">
                <a:latin typeface="Calibri" pitchFamily="34" charset="0"/>
                <a:ea typeface="Calibri" pitchFamily="34" charset="0"/>
                <a:cs typeface="Calibri" pitchFamily="34" charset="0"/>
              </a:rPr>
              <a:t>neformālās biznesa vēstules.</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Vēstuļu saturs un struktūra atšķiras.</a:t>
            </a:r>
          </a:p>
        </p:txBody>
      </p:sp>
      <p:sp>
        <p:nvSpPr>
          <p:cNvPr id="52228" name="TextBox 3"/>
          <p:cNvSpPr txBox="1">
            <a:spLocks noChangeArrowheads="1"/>
          </p:cNvSpPr>
          <p:nvPr/>
        </p:nvSpPr>
        <p:spPr bwMode="auto">
          <a:xfrm>
            <a:off x="1619250" y="3573463"/>
            <a:ext cx="576263"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335E3A1F-2B0F-484A-9389-AF7BBE205EB0}" type="slidenum">
              <a:rPr lang="lv-LV" smtClean="0"/>
              <a:pPr>
                <a:defRPr/>
              </a:pPr>
              <a:t>46</a:t>
            </a:fld>
            <a:endParaRPr lang="lv-LV"/>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68313" y="333375"/>
            <a:ext cx="8229600" cy="5746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
            </a:r>
            <a:br>
              <a:rPr lang="lv-LV" sz="2900" b="1" smtClean="0">
                <a:solidFill>
                  <a:srgbClr val="742217"/>
                </a:solidFill>
                <a:latin typeface="Calibri" pitchFamily="34" charset="0"/>
                <a:ea typeface="Calibri" pitchFamily="34" charset="0"/>
                <a:cs typeface="Calibri" pitchFamily="34" charset="0"/>
              </a:rPr>
            </a:br>
            <a:r>
              <a:rPr lang="lv-LV" sz="2900" b="1" smtClean="0">
                <a:solidFill>
                  <a:srgbClr val="742217"/>
                </a:solidFill>
                <a:latin typeface="Calibri" pitchFamily="34" charset="0"/>
                <a:ea typeface="Calibri" pitchFamily="34" charset="0"/>
                <a:cs typeface="Calibri" pitchFamily="34" charset="0"/>
              </a:rPr>
              <a:t/>
            </a:r>
            <a:br>
              <a:rPr lang="lv-LV" sz="2900" b="1" smtClean="0">
                <a:solidFill>
                  <a:srgbClr val="742217"/>
                </a:solidFill>
                <a:latin typeface="Calibri" pitchFamily="34" charset="0"/>
                <a:ea typeface="Calibri" pitchFamily="34" charset="0"/>
                <a:cs typeface="Calibri" pitchFamily="34" charset="0"/>
              </a:rPr>
            </a:br>
            <a:r>
              <a:rPr lang="lv-LV" sz="2900" smtClean="0">
                <a:latin typeface="Calibri" pitchFamily="34" charset="0"/>
                <a:ea typeface="Calibri" pitchFamily="34" charset="0"/>
                <a:cs typeface="Calibri" pitchFamily="34" charset="0"/>
              </a:rPr>
              <a:t/>
            </a:r>
            <a:br>
              <a:rPr lang="lv-LV" sz="2900" smtClean="0">
                <a:latin typeface="Calibri" pitchFamily="34" charset="0"/>
                <a:ea typeface="Calibri" pitchFamily="34" charset="0"/>
                <a:cs typeface="Calibri" pitchFamily="34" charset="0"/>
              </a:rPr>
            </a:br>
            <a:r>
              <a:rPr lang="lv-LV" sz="2900" b="1" smtClean="0">
                <a:solidFill>
                  <a:srgbClr val="742217"/>
                </a:solidFill>
                <a:latin typeface="Calibri" pitchFamily="34" charset="0"/>
                <a:ea typeface="Calibri" pitchFamily="34" charset="0"/>
                <a:cs typeface="Calibri" pitchFamily="34" charset="0"/>
              </a:rPr>
              <a:t>Formālās biznesa vēstules</a:t>
            </a:r>
            <a:endParaRPr lang="lv-LV" sz="2900" smtClean="0">
              <a:latin typeface="Calibri" pitchFamily="34" charset="0"/>
              <a:ea typeface="Calibri" pitchFamily="34" charset="0"/>
              <a:cs typeface="Calibri" pitchFamily="34" charset="0"/>
            </a:endParaRPr>
          </a:p>
        </p:txBody>
      </p:sp>
      <p:sp>
        <p:nvSpPr>
          <p:cNvPr id="53251" name="Content Placeholder 2"/>
          <p:cNvSpPr>
            <a:spLocks noGrp="1"/>
          </p:cNvSpPr>
          <p:nvPr>
            <p:ph sz="quarter" idx="1"/>
          </p:nvPr>
        </p:nvSpPr>
        <p:spPr>
          <a:xfrm>
            <a:off x="395288" y="1268413"/>
            <a:ext cx="8229600" cy="4857750"/>
          </a:xfrm>
        </p:spPr>
        <p:txBody>
          <a:bodyPr/>
          <a:lstStyle/>
          <a:p>
            <a:pPr eaLnBrk="1" hangingPunct="1">
              <a:buFont typeface="Wingdings 2" pitchFamily="18" charset="2"/>
              <a:buNone/>
            </a:pPr>
            <a:r>
              <a:rPr lang="lv-LV" sz="3200" smtClean="0">
                <a:latin typeface="Calibri" pitchFamily="34" charset="0"/>
                <a:ea typeface="Calibri" pitchFamily="34" charset="0"/>
                <a:cs typeface="Calibri" pitchFamily="34" charset="0"/>
              </a:rPr>
              <a:t>Izteikti oficiālas un formālas.</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Lieto formu "mēs" (tas nozīmē — uzņēmums, iestāde, firma).</a:t>
            </a:r>
          </a:p>
          <a:p>
            <a:pPr eaLnBrk="1" hangingPunct="1">
              <a:buFont typeface="Wingdings" pitchFamily="2" charset="2"/>
              <a:buChar char="ü"/>
            </a:pPr>
            <a:r>
              <a:rPr lang="lv-LV" sz="3200" smtClean="0">
                <a:latin typeface="Calibri" pitchFamily="34" charset="0"/>
                <a:ea typeface="Calibri" pitchFamily="34" charset="0"/>
                <a:cs typeface="Calibri" pitchFamily="34" charset="0"/>
              </a:rPr>
              <a:t>	Valodas stils pieklājīgs, bezpersonisks un atturīgs "Vai Jūs, lūdzu...?") u. tml.</a:t>
            </a:r>
          </a:p>
          <a:p>
            <a:pPr eaLnBrk="1" hangingPunct="1">
              <a:buFont typeface="Wingdings 2" pitchFamily="18" charset="2"/>
              <a:buNone/>
            </a:pPr>
            <a:endParaRPr lang="lv-LV" sz="3200" smtClean="0">
              <a:latin typeface="Calibri" pitchFamily="34" charset="0"/>
              <a:ea typeface="Calibri" pitchFamily="34" charset="0"/>
              <a:cs typeface="Calibri" pitchFamily="34" charset="0"/>
            </a:endParaRPr>
          </a:p>
          <a:p>
            <a:pPr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Formālās biznesa vēstules raksta, 			uzsākot lietišķas attiecības.</a:t>
            </a:r>
            <a:br>
              <a:rPr lang="lv-LV" sz="3200" b="1" smtClean="0">
                <a:latin typeface="Calibri" pitchFamily="34" charset="0"/>
                <a:ea typeface="Calibri" pitchFamily="34" charset="0"/>
                <a:cs typeface="Calibri" pitchFamily="34" charset="0"/>
              </a:rPr>
            </a:br>
            <a:endParaRPr lang="lv-LV" sz="3200" b="1" smtClean="0">
              <a:latin typeface="Calibri" pitchFamily="34" charset="0"/>
              <a:ea typeface="Calibri" pitchFamily="34" charset="0"/>
              <a:cs typeface="Calibri" pitchFamily="34" charset="0"/>
            </a:endParaRPr>
          </a:p>
        </p:txBody>
      </p:sp>
      <p:sp>
        <p:nvSpPr>
          <p:cNvPr id="53252" name="TextBox 3"/>
          <p:cNvSpPr txBox="1">
            <a:spLocks noChangeArrowheads="1"/>
          </p:cNvSpPr>
          <p:nvPr/>
        </p:nvSpPr>
        <p:spPr bwMode="auto">
          <a:xfrm>
            <a:off x="1258888" y="4005263"/>
            <a:ext cx="576262"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EA936920-E452-4B45-B761-FFAB4CABEB5C}" type="slidenum">
              <a:rPr lang="lv-LV" smtClean="0"/>
              <a:pPr>
                <a:defRPr/>
              </a:pPr>
              <a:t>47</a:t>
            </a:fld>
            <a:endParaRPr lang="lv-LV"/>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11188" y="404813"/>
            <a:ext cx="8229600" cy="647700"/>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Personiskās biznesa vēstules</a:t>
            </a:r>
            <a:endParaRPr lang="lv-LV" sz="3200" smtClean="0">
              <a:latin typeface="Calibri" pitchFamily="34" charset="0"/>
              <a:ea typeface="Calibri" pitchFamily="34" charset="0"/>
              <a:cs typeface="Calibri" pitchFamily="34" charset="0"/>
            </a:endParaRPr>
          </a:p>
        </p:txBody>
      </p:sp>
      <p:sp>
        <p:nvSpPr>
          <p:cNvPr id="54275" name="Content Placeholder 2"/>
          <p:cNvSpPr>
            <a:spLocks noGrp="1"/>
          </p:cNvSpPr>
          <p:nvPr>
            <p:ph sz="quarter" idx="1"/>
          </p:nvPr>
        </p:nvSpPr>
        <p:spPr>
          <a:xfrm>
            <a:off x="457200" y="1412875"/>
            <a:ext cx="8229600" cy="4319588"/>
          </a:xfrm>
        </p:spPr>
        <p:txBody>
          <a:bodyPr/>
          <a:lstStyle/>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Ievadvārdos atsaucas uz pēdējo tālruņa zvanu vai tikšanos.</a:t>
            </a:r>
          </a:p>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Pauž prieku ("Jauki bija ar Jums tikties kongresā Apvienotajos Arābu Emirātos!") u. tml.</a:t>
            </a:r>
          </a:p>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Nobeigumā personiska informācija ("Uz drīzu tikšanos Londonā!") u. tml.</a:t>
            </a:r>
          </a:p>
          <a:p>
            <a:pPr marL="0" indent="449263" algn="just"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a:t>
            </a:r>
            <a:r>
              <a:rPr lang="lv-LV" sz="3000" b="1" smtClean="0">
                <a:latin typeface="Calibri" pitchFamily="34" charset="0"/>
                <a:ea typeface="Calibri" pitchFamily="34" charset="0"/>
                <a:cs typeface="Calibri" pitchFamily="34" charset="0"/>
              </a:rPr>
              <a:t>Personiskās biznesa vēstules raksta, ja 		savstarpējās attiecības jau izveidojušās un nostiprinājušās.</a:t>
            </a:r>
          </a:p>
          <a:p>
            <a:pPr marL="0" indent="449263" eaLnBrk="1" hangingPunct="1">
              <a:lnSpc>
                <a:spcPct val="90000"/>
              </a:lnSpc>
            </a:pPr>
            <a:endParaRPr lang="lv-LV" sz="3000" smtClean="0">
              <a:latin typeface="Calibri" pitchFamily="34" charset="0"/>
              <a:ea typeface="Calibri" pitchFamily="34" charset="0"/>
              <a:cs typeface="Calibri" pitchFamily="34" charset="0"/>
            </a:endParaRPr>
          </a:p>
        </p:txBody>
      </p:sp>
      <p:sp>
        <p:nvSpPr>
          <p:cNvPr id="54276" name="TextBox 3"/>
          <p:cNvSpPr txBox="1">
            <a:spLocks noChangeArrowheads="1"/>
          </p:cNvSpPr>
          <p:nvPr/>
        </p:nvSpPr>
        <p:spPr bwMode="auto">
          <a:xfrm>
            <a:off x="1042988" y="3860800"/>
            <a:ext cx="576262"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BBBE54E8-CD23-424B-A704-30B51C63621E}" type="slidenum">
              <a:rPr lang="lv-LV" smtClean="0"/>
              <a:pPr>
                <a:defRPr/>
              </a:pPr>
              <a:t>48</a:t>
            </a:fld>
            <a:endParaRPr lang="lv-LV"/>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Neformālās biznesa vēstules</a:t>
            </a:r>
          </a:p>
        </p:txBody>
      </p:sp>
      <p:sp>
        <p:nvSpPr>
          <p:cNvPr id="55299" name="Content Placeholder 2"/>
          <p:cNvSpPr>
            <a:spLocks noGrp="1"/>
          </p:cNvSpPr>
          <p:nvPr>
            <p:ph sz="quarter" idx="1"/>
          </p:nvPr>
        </p:nvSpPr>
        <p:spPr/>
        <p:txBody>
          <a:bodyPr/>
          <a:lstStyle/>
          <a:p>
            <a:pPr marL="0" indent="360363" eaLnBrk="1" hangingPunct="1">
              <a:buFont typeface="Wingdings" pitchFamily="2" charset="2"/>
              <a:buChar char="ü"/>
            </a:pPr>
            <a:r>
              <a:rPr lang="lv-LV" sz="3200" smtClean="0">
                <a:latin typeface="Calibri" pitchFamily="34" charset="0"/>
                <a:ea typeface="Calibri" pitchFamily="34" charset="0"/>
                <a:cs typeface="Calibri" pitchFamily="34" charset="0"/>
              </a:rPr>
              <a:t>Valoda — vienkārša.</a:t>
            </a:r>
          </a:p>
          <a:p>
            <a:pPr marL="0" indent="360363" eaLnBrk="1" hangingPunct="1">
              <a:buFont typeface="Wingdings" pitchFamily="2" charset="2"/>
              <a:buChar char="ü"/>
            </a:pPr>
            <a:r>
              <a:rPr lang="lv-LV" sz="3200" smtClean="0">
                <a:latin typeface="Calibri" pitchFamily="34" charset="0"/>
                <a:ea typeface="Calibri" pitchFamily="34" charset="0"/>
                <a:cs typeface="Calibri" pitchFamily="34" charset="0"/>
              </a:rPr>
              <a:t>Sākumā un beigās min informāciju, kas norāda uz personiskām, labām un sirsnīgām attiecībām.</a:t>
            </a:r>
          </a:p>
          <a:p>
            <a:pPr marL="0" indent="360363" eaLnBrk="1" hangingPunct="1">
              <a:buFont typeface="Wingdings 2" pitchFamily="18" charset="2"/>
              <a:buNone/>
            </a:pPr>
            <a:r>
              <a:rPr lang="lv-LV" sz="3200" smtClean="0">
                <a:latin typeface="Calibri" pitchFamily="34" charset="0"/>
                <a:ea typeface="Calibri" pitchFamily="34" charset="0"/>
                <a:cs typeface="Calibri" pitchFamily="34" charset="0"/>
              </a:rPr>
              <a:t>		</a:t>
            </a:r>
          </a:p>
          <a:p>
            <a:pPr marL="0" indent="360363" eaLnBrk="1" hangingPunct="1">
              <a:buFont typeface="Wingdings 2" pitchFamily="18" charset="2"/>
              <a:buNone/>
            </a:pPr>
            <a:r>
              <a:rPr lang="lv-LV" sz="3200" smtClean="0">
                <a:latin typeface="Calibri" pitchFamily="34" charset="0"/>
                <a:ea typeface="Calibri" pitchFamily="34" charset="0"/>
                <a:cs typeface="Calibri" pitchFamily="34" charset="0"/>
              </a:rPr>
              <a:t>			</a:t>
            </a:r>
            <a:r>
              <a:rPr lang="lv-LV" sz="3200" b="1" smtClean="0">
                <a:latin typeface="Calibri" pitchFamily="34" charset="0"/>
                <a:ea typeface="Calibri" pitchFamily="34" charset="0"/>
                <a:cs typeface="Calibri" pitchFamily="34" charset="0"/>
              </a:rPr>
              <a:t>Neformālās biznesa vēstules raksta ļoti labi paziņas vai darba kolēģi.</a:t>
            </a:r>
          </a:p>
        </p:txBody>
      </p:sp>
      <p:sp>
        <p:nvSpPr>
          <p:cNvPr id="55300" name="TextBox 3"/>
          <p:cNvSpPr txBox="1">
            <a:spLocks noChangeArrowheads="1"/>
          </p:cNvSpPr>
          <p:nvPr/>
        </p:nvSpPr>
        <p:spPr bwMode="auto">
          <a:xfrm>
            <a:off x="2843213" y="3357563"/>
            <a:ext cx="576262" cy="1322387"/>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7A6AB1AF-0D60-48E4-B7BF-CE735F0B464F}" type="slidenum">
              <a:rPr lang="lv-LV" smtClean="0"/>
              <a:pPr>
                <a:defRPr/>
              </a:pPr>
              <a:t>49</a:t>
            </a:fld>
            <a:endParaRPr lang="lv-LV"/>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850900"/>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Sasveicināšanās īpatnības lietišķā vidē</a:t>
            </a:r>
            <a:endParaRPr lang="lv-LV" sz="3200" smtClean="0">
              <a:solidFill>
                <a:srgbClr val="742217"/>
              </a:solidFill>
              <a:latin typeface="Calibri" pitchFamily="34" charset="0"/>
              <a:ea typeface="Calibri" pitchFamily="34" charset="0"/>
              <a:cs typeface="Calibri" pitchFamily="34" charset="0"/>
            </a:endParaRPr>
          </a:p>
        </p:txBody>
      </p:sp>
      <p:sp>
        <p:nvSpPr>
          <p:cNvPr id="10243" name="Content Placeholder 2"/>
          <p:cNvSpPr>
            <a:spLocks noGrp="1"/>
          </p:cNvSpPr>
          <p:nvPr>
            <p:ph sz="quarter" idx="1"/>
          </p:nvPr>
        </p:nvSpPr>
        <p:spPr>
          <a:xfrm>
            <a:off x="457200" y="1196975"/>
            <a:ext cx="8229600" cy="4929188"/>
          </a:xfrm>
        </p:spPr>
        <p:txBody>
          <a:bodyPr/>
          <a:lstStyle/>
          <a:p>
            <a:pPr eaLnBrk="1" hangingPunct="1">
              <a:lnSpc>
                <a:spcPct val="80000"/>
              </a:lnSpc>
              <a:buFont typeface="Wingdings 2" pitchFamily="18" charset="2"/>
              <a:buNone/>
            </a:pPr>
            <a:r>
              <a:rPr lang="lv-LV" sz="3000" smtClean="0">
                <a:latin typeface="Calibri" pitchFamily="34" charset="0"/>
                <a:ea typeface="Calibri" pitchFamily="34" charset="0"/>
                <a:cs typeface="Calibri" pitchFamily="34" charset="0"/>
              </a:rPr>
              <a:t>Pastāv dažas būtiskas atšķirības (ārpus lietišķās vides):</a:t>
            </a:r>
          </a:p>
          <a:p>
            <a:pPr eaLnBrk="1" hangingPunct="1">
              <a:lnSpc>
                <a:spcPct val="80000"/>
              </a:lnSpc>
            </a:pPr>
            <a:r>
              <a:rPr lang="lv-LV" sz="3000" smtClean="0">
                <a:latin typeface="Calibri" pitchFamily="34" charset="0"/>
                <a:ea typeface="Calibri" pitchFamily="34" charset="0"/>
                <a:cs typeface="Calibri" pitchFamily="34" charset="0"/>
              </a:rPr>
              <a:t>Sasveicināšanos vienmēr jāpapildina ar sarokošanos (arī tiekoties divām sievietēm) - tā ir sena tradīcija, kas apliecina godīgus nodomus un labvēlīgu attieksmi pret partneri.</a:t>
            </a:r>
          </a:p>
          <a:p>
            <a:pPr eaLnBrk="1" hangingPunct="1">
              <a:lnSpc>
                <a:spcPct val="80000"/>
              </a:lnSpc>
            </a:pPr>
            <a:r>
              <a:rPr lang="lv-LV" sz="3000" smtClean="0">
                <a:latin typeface="Calibri" pitchFamily="34" charset="0"/>
                <a:ea typeface="Calibri" pitchFamily="34" charset="0"/>
                <a:cs typeface="Calibri" pitchFamily="34" charset="0"/>
              </a:rPr>
              <a:t>Lietišķa sieviete neatkarīgi no viņas vecuma un ieņemamā amata sasveicinoties vienmēr pieceļas kājās.</a:t>
            </a:r>
          </a:p>
          <a:p>
            <a:pPr eaLnBrk="1" hangingPunct="1">
              <a:lnSpc>
                <a:spcPct val="80000"/>
              </a:lnSpc>
            </a:pPr>
            <a:r>
              <a:rPr lang="lv-LV" sz="3000" smtClean="0">
                <a:latin typeface="Calibri" pitchFamily="34" charset="0"/>
                <a:ea typeface="Calibri" pitchFamily="34" charset="0"/>
                <a:cs typeface="Calibri" pitchFamily="34" charset="0"/>
              </a:rPr>
              <a:t>Pirmā roku sniedz augstākā amatpersona; </a:t>
            </a:r>
            <a:r>
              <a:rPr lang="lv-LV" sz="3000" u="sng" smtClean="0">
                <a:latin typeface="Calibri" pitchFamily="34" charset="0"/>
                <a:ea typeface="Calibri" pitchFamily="34" charset="0"/>
                <a:cs typeface="Calibri" pitchFamily="34" charset="0"/>
              </a:rPr>
              <a:t>dzimumam un vecumam lietišķajās attiecībās ir pakārtota nozīme.</a:t>
            </a:r>
          </a:p>
          <a:p>
            <a:pPr eaLnBrk="1" hangingPunct="1">
              <a:lnSpc>
                <a:spcPct val="80000"/>
              </a:lnSpc>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47EEB1D2-06CB-4CE9-9F0A-3E9FFD966DD9}" type="slidenum">
              <a:rPr lang="lv-LV" smtClean="0"/>
              <a:pPr>
                <a:defRPr/>
              </a:pPr>
              <a:t>5</a:t>
            </a:fld>
            <a:endParaRPr lang="lv-LV"/>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8229600" cy="777875"/>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Privātas vēstules</a:t>
            </a:r>
          </a:p>
        </p:txBody>
      </p:sp>
      <p:sp>
        <p:nvSpPr>
          <p:cNvPr id="56323" name="Content Placeholder 2"/>
          <p:cNvSpPr>
            <a:spLocks noGrp="1"/>
          </p:cNvSpPr>
          <p:nvPr>
            <p:ph sz="quarter" idx="1"/>
          </p:nvPr>
        </p:nvSpPr>
        <p:spPr>
          <a:xfrm>
            <a:off x="457200" y="1268413"/>
            <a:ext cx="8229600" cy="4857750"/>
          </a:xfrm>
        </p:spPr>
        <p:txBody>
          <a:bodyPr/>
          <a:lstStyle/>
          <a:p>
            <a:pPr marL="0" indent="539750" eaLnBrk="1" hangingPunct="1">
              <a:buFont typeface="Wingdings" pitchFamily="2" charset="2"/>
              <a:buChar char="ü"/>
            </a:pPr>
            <a:r>
              <a:rPr lang="lv-LV" sz="3200" smtClean="0">
                <a:latin typeface="Calibri" pitchFamily="34" charset="0"/>
                <a:ea typeface="Calibri" pitchFamily="34" charset="0"/>
                <a:cs typeface="Calibri" pitchFamily="34" charset="0"/>
              </a:rPr>
              <a:t>Vajadzētu rakstīt ar roku.</a:t>
            </a:r>
          </a:p>
          <a:p>
            <a:pPr marL="0" indent="539750" eaLnBrk="1" hangingPunct="1">
              <a:buFont typeface="Wingdings" pitchFamily="2" charset="2"/>
              <a:buChar char="ü"/>
            </a:pPr>
            <a:r>
              <a:rPr lang="lv-LV" sz="3200" smtClean="0">
                <a:latin typeface="Calibri" pitchFamily="34" charset="0"/>
                <a:ea typeface="Calibri" pitchFamily="34" charset="0"/>
                <a:cs typeface="Calibri" pitchFamily="34" charset="0"/>
              </a:rPr>
              <a:t>Ja rokraksts nav salasāms, tad jāizmanto dators.</a:t>
            </a:r>
          </a:p>
          <a:p>
            <a:pPr marL="0" indent="539750" eaLnBrk="1" hangingPunct="1">
              <a:buFont typeface="Wingdings" pitchFamily="2" charset="2"/>
              <a:buChar char="ü"/>
            </a:pPr>
            <a:r>
              <a:rPr lang="lv-LV" sz="3200" smtClean="0">
                <a:latin typeface="Calibri" pitchFamily="34" charset="0"/>
                <a:ea typeface="Calibri" pitchFamily="34" charset="0"/>
                <a:cs typeface="Calibri" pitchFamily="34" charset="0"/>
              </a:rPr>
              <a:t>Abos gadījumos uzruna un paraksts jāraksta ar roku.</a:t>
            </a:r>
          </a:p>
          <a:p>
            <a:pPr marL="0" indent="539750" eaLnBrk="1" hangingPunct="1">
              <a:buFont typeface="Wingdings" pitchFamily="2" charset="2"/>
              <a:buChar char="ü"/>
            </a:pPr>
            <a:r>
              <a:rPr lang="lv-LV" sz="3200" smtClean="0">
                <a:latin typeface="Calibri" pitchFamily="34" charset="0"/>
                <a:ea typeface="Calibri" pitchFamily="34" charset="0"/>
                <a:cs typeface="Calibri" pitchFamily="34" charset="0"/>
              </a:rPr>
              <a:t>Uz labu gaumi norāda, ja vēstuļpapīrs ir komplektā ar aploksni.</a:t>
            </a:r>
          </a:p>
          <a:p>
            <a:pPr marL="0" indent="539750" eaLnBrk="1" hangingPunct="1">
              <a:buFont typeface="Wingdings 2" pitchFamily="18" charset="2"/>
              <a:buNone/>
            </a:pPr>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E95FB8E6-BFDE-45F3-9566-4A6DA305D1B8}" type="slidenum">
              <a:rPr lang="lv-LV" smtClean="0"/>
              <a:pPr>
                <a:defRPr/>
              </a:pPr>
              <a:t>50</a:t>
            </a:fld>
            <a:endParaRPr lang="lv-LV"/>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Privātas vēstules</a:t>
            </a:r>
            <a:endParaRPr lang="lv-LV" sz="3200" smtClean="0">
              <a:latin typeface="Calibri" pitchFamily="34" charset="0"/>
              <a:ea typeface="Calibri" pitchFamily="34" charset="0"/>
              <a:cs typeface="Calibri" pitchFamily="34" charset="0"/>
            </a:endParaRPr>
          </a:p>
        </p:txBody>
      </p:sp>
      <p:sp>
        <p:nvSpPr>
          <p:cNvPr id="57347" name="Content Placeholder 2"/>
          <p:cNvSpPr>
            <a:spLocks noGrp="1"/>
          </p:cNvSpPr>
          <p:nvPr>
            <p:ph sz="quarter" idx="1"/>
          </p:nvPr>
        </p:nvSpPr>
        <p:spPr>
          <a:xfrm>
            <a:off x="900113" y="1052513"/>
            <a:ext cx="7772400" cy="4932362"/>
          </a:xfrm>
        </p:spPr>
        <p:txBody>
          <a:bodyPr/>
          <a:lstStyle/>
          <a:p>
            <a:pPr marL="0" indent="539750" eaLnBrk="1" hangingPunct="1">
              <a:lnSpc>
                <a:spcPct val="80000"/>
              </a:lnSpc>
              <a:buFont typeface="Wingdings" pitchFamily="2" charset="2"/>
              <a:buChar char="ü"/>
            </a:pPr>
            <a:r>
              <a:rPr lang="lv-LV" sz="3000" smtClean="0">
                <a:latin typeface="Calibri" pitchFamily="34" charset="0"/>
                <a:ea typeface="Calibri" pitchFamily="34" charset="0"/>
                <a:cs typeface="Calibri" pitchFamily="34" charset="0"/>
              </a:rPr>
              <a:t>Ievietojot klasiskā izmēra aploksnē, vēstules lapa vispirms jāpārloka gareniski, pēc tam šķērsām. Ja vēstuli ievieto gareniskā aploksnē, tad vēstules lapa jāpārloka trijās daļās horizontāli.</a:t>
            </a:r>
          </a:p>
          <a:p>
            <a:pPr marL="0" indent="539750" eaLnBrk="1" hangingPunct="1">
              <a:lnSpc>
                <a:spcPct val="80000"/>
              </a:lnSpc>
              <a:buFont typeface="Wingdings 2" pitchFamily="18" charset="2"/>
              <a:buNone/>
            </a:pPr>
            <a:r>
              <a:rPr lang="lv-LV" sz="3000" smtClean="0">
                <a:latin typeface="Calibri" pitchFamily="34" charset="0"/>
                <a:ea typeface="Calibri" pitchFamily="34" charset="0"/>
                <a:cs typeface="Calibri" pitchFamily="34" charset="0"/>
              </a:rPr>
              <a:t>		</a:t>
            </a:r>
          </a:p>
          <a:p>
            <a:pPr marL="0" indent="539750" eaLnBrk="1" hangingPunct="1">
              <a:lnSpc>
                <a:spcPct val="80000"/>
              </a:lnSpc>
              <a:buFont typeface="Wingdings 2" pitchFamily="18" charset="2"/>
              <a:buNone/>
            </a:pPr>
            <a:r>
              <a:rPr lang="lv-LV" sz="3000" smtClean="0">
                <a:latin typeface="Calibri" pitchFamily="34" charset="0"/>
                <a:ea typeface="Calibri" pitchFamily="34" charset="0"/>
                <a:cs typeface="Calibri" pitchFamily="34" charset="0"/>
              </a:rPr>
              <a:t>		</a:t>
            </a:r>
            <a:r>
              <a:rPr lang="lv-LV" sz="3000" b="1" u="sng" smtClean="0">
                <a:latin typeface="Calibri" pitchFamily="34" charset="0"/>
                <a:ea typeface="Calibri" pitchFamily="34" charset="0"/>
                <a:cs typeface="Calibri" pitchFamily="34" charset="0"/>
              </a:rPr>
              <a:t>Nekad neraksi vēstuli dusmu brīžos!</a:t>
            </a:r>
          </a:p>
          <a:p>
            <a:pPr marL="0" indent="539750" algn="just" eaLnBrk="1" hangingPunct="1">
              <a:lnSpc>
                <a:spcPct val="80000"/>
              </a:lnSpc>
              <a:buFont typeface="Wingdings 2" pitchFamily="18" charset="2"/>
              <a:buNone/>
            </a:pPr>
            <a:r>
              <a:rPr lang="lv-LV" sz="3000" b="1" smtClean="0">
                <a:latin typeface="Calibri" pitchFamily="34" charset="0"/>
                <a:ea typeface="Calibri" pitchFamily="34" charset="0"/>
                <a:cs typeface="Calibri" pitchFamily="34" charset="0"/>
              </a:rPr>
              <a:t>	Ja rakstītājs vēlas, lai vēstule nonāktu tikai noteiktas personas rokās, tad uz aploksnes norāda: </a:t>
            </a:r>
          </a:p>
          <a:p>
            <a:pPr marL="0" indent="539750" eaLnBrk="1" hangingPunct="1">
              <a:lnSpc>
                <a:spcPct val="80000"/>
              </a:lnSpc>
              <a:buFont typeface="Wingdings 2" pitchFamily="18" charset="2"/>
              <a:buNone/>
            </a:pPr>
            <a:r>
              <a:rPr lang="lv-LV" sz="3000" b="1" i="1" smtClean="0">
                <a:latin typeface="Calibri" pitchFamily="34" charset="0"/>
                <a:ea typeface="Calibri" pitchFamily="34" charset="0"/>
                <a:cs typeface="Calibri" pitchFamily="34" charset="0"/>
              </a:rPr>
              <a:t>Personiski</a:t>
            </a:r>
            <a:r>
              <a:rPr lang="lv-LV" sz="3000" b="1" smtClean="0">
                <a:latin typeface="Calibri" pitchFamily="34" charset="0"/>
                <a:ea typeface="Calibri" pitchFamily="34" charset="0"/>
                <a:cs typeface="Calibri" pitchFamily="34" charset="0"/>
              </a:rPr>
              <a:t> vai — lietišķām vēstulēm — </a:t>
            </a:r>
            <a:r>
              <a:rPr lang="lv-LV" sz="3000" b="1" i="1" smtClean="0">
                <a:latin typeface="Calibri" pitchFamily="34" charset="0"/>
                <a:ea typeface="Calibri" pitchFamily="34" charset="0"/>
                <a:cs typeface="Calibri" pitchFamily="34" charset="0"/>
              </a:rPr>
              <a:t>Konfidenciāli.</a:t>
            </a:r>
          </a:p>
          <a:p>
            <a:pPr marL="0" indent="539750" eaLnBrk="1" hangingPunct="1">
              <a:lnSpc>
                <a:spcPct val="80000"/>
              </a:lnSpc>
              <a:buFont typeface="Wingdings 2" pitchFamily="18" charset="2"/>
              <a:buNone/>
            </a:pPr>
            <a:endParaRPr lang="lv-LV" sz="3000" smtClean="0">
              <a:latin typeface="Calibri" pitchFamily="34" charset="0"/>
              <a:ea typeface="Calibri" pitchFamily="34" charset="0"/>
              <a:cs typeface="Calibri" pitchFamily="34" charset="0"/>
            </a:endParaRPr>
          </a:p>
        </p:txBody>
      </p:sp>
      <p:sp>
        <p:nvSpPr>
          <p:cNvPr id="57348" name="TextBox 3"/>
          <p:cNvSpPr txBox="1">
            <a:spLocks noChangeArrowheads="1"/>
          </p:cNvSpPr>
          <p:nvPr/>
        </p:nvSpPr>
        <p:spPr bwMode="auto">
          <a:xfrm>
            <a:off x="1116013" y="2924175"/>
            <a:ext cx="576262"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676E3B79-C1B1-42E2-8CB9-CBF02202B5D6}" type="slidenum">
              <a:rPr lang="lv-LV" smtClean="0"/>
              <a:pPr>
                <a:defRPr/>
              </a:pPr>
              <a:t>51</a:t>
            </a:fld>
            <a:endParaRPr lang="lv-LV"/>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Pateicības vēstule</a:t>
            </a:r>
          </a:p>
        </p:txBody>
      </p:sp>
      <p:sp>
        <p:nvSpPr>
          <p:cNvPr id="58371" name="Content Placeholder 2"/>
          <p:cNvSpPr>
            <a:spLocks noGrp="1"/>
          </p:cNvSpPr>
          <p:nvPr>
            <p:ph sz="quarter" idx="1"/>
          </p:nvPr>
        </p:nvSpPr>
        <p:spPr>
          <a:xfrm>
            <a:off x="323850" y="1196975"/>
            <a:ext cx="8229600" cy="5256213"/>
          </a:xfrm>
        </p:spPr>
        <p:txBody>
          <a:bodyPr/>
          <a:lstStyle/>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Pateicas par apsveikumu kāzās, jubilejā u. tml., arī par dāvanām, jauki pavadītu laiku vai par izteiktu līdzjūtību.</a:t>
            </a:r>
          </a:p>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Tas ir veids, kā pateikt sirsnīgu paldies par izrādīto uzmanību un cieņu.</a:t>
            </a:r>
          </a:p>
          <a:p>
            <a:pPr marL="0" indent="449263" eaLnBrk="1" hangingPunct="1">
              <a:lnSpc>
                <a:spcPct val="90000"/>
              </a:lnSpc>
              <a:buFont typeface="Wingdings" pitchFamily="2" charset="2"/>
              <a:buChar char="ü"/>
            </a:pPr>
            <a:r>
              <a:rPr lang="lv-LV" sz="3000" smtClean="0">
                <a:latin typeface="Calibri" pitchFamily="34" charset="0"/>
                <a:ea typeface="Calibri" pitchFamily="34" charset="0"/>
                <a:cs typeface="Calibri" pitchFamily="34" charset="0"/>
              </a:rPr>
              <a:t>Pateicības vēstule tiek adresēta individuāli personai vai ģimenei kopā.</a:t>
            </a:r>
          </a:p>
          <a:p>
            <a:pPr marL="0" indent="4492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a:t>
            </a:r>
          </a:p>
          <a:p>
            <a:pPr marL="0" indent="449263" algn="just"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a:t>
            </a:r>
            <a:r>
              <a:rPr lang="lv-LV" sz="3000" b="1" smtClean="0">
                <a:latin typeface="Calibri" pitchFamily="34" charset="0"/>
                <a:ea typeface="Calibri" pitchFamily="34" charset="0"/>
                <a:cs typeface="Calibri" pitchFamily="34" charset="0"/>
              </a:rPr>
              <a:t>Pateicības vēstuli raksta ar roku.</a:t>
            </a:r>
          </a:p>
          <a:p>
            <a:pPr marL="0" indent="449263" algn="just" eaLnBrk="1" hangingPunct="1">
              <a:lnSpc>
                <a:spcPct val="90000"/>
              </a:lnSpc>
              <a:buFont typeface="Wingdings 2" pitchFamily="18" charset="2"/>
              <a:buNone/>
            </a:pPr>
            <a:r>
              <a:rPr lang="lv-LV" sz="3000" b="1" smtClean="0">
                <a:latin typeface="Calibri" pitchFamily="34" charset="0"/>
                <a:ea typeface="Calibri" pitchFamily="34" charset="0"/>
                <a:cs typeface="Calibri" pitchFamily="34" charset="0"/>
              </a:rPr>
              <a:t>			Ja pateicas par saņemtu dāvanu, tad vēstulē piemin attiecīgās dāvanas nianses.</a:t>
            </a:r>
          </a:p>
          <a:p>
            <a:pPr marL="0" indent="449263" eaLnBrk="1" hangingPunct="1">
              <a:lnSpc>
                <a:spcPct val="90000"/>
              </a:lnSpc>
            </a:pPr>
            <a:endParaRPr lang="lv-LV" sz="3000" smtClean="0">
              <a:latin typeface="Calibri" pitchFamily="34" charset="0"/>
              <a:ea typeface="Calibri" pitchFamily="34" charset="0"/>
              <a:cs typeface="Calibri" pitchFamily="34" charset="0"/>
            </a:endParaRPr>
          </a:p>
        </p:txBody>
      </p:sp>
      <p:sp>
        <p:nvSpPr>
          <p:cNvPr id="58372" name="TextBox 3"/>
          <p:cNvSpPr txBox="1">
            <a:spLocks noChangeArrowheads="1"/>
          </p:cNvSpPr>
          <p:nvPr/>
        </p:nvSpPr>
        <p:spPr bwMode="auto">
          <a:xfrm>
            <a:off x="1403350" y="4437063"/>
            <a:ext cx="720725" cy="136842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5" name="Slaida numura vietturis 4"/>
          <p:cNvSpPr>
            <a:spLocks noGrp="1"/>
          </p:cNvSpPr>
          <p:nvPr>
            <p:ph type="sldNum" sz="quarter" idx="12"/>
          </p:nvPr>
        </p:nvSpPr>
        <p:spPr/>
        <p:txBody>
          <a:bodyPr/>
          <a:lstStyle/>
          <a:p>
            <a:pPr>
              <a:defRPr/>
            </a:pPr>
            <a:fld id="{378E0148-792C-493A-88D5-CA4BA4208F6D}" type="slidenum">
              <a:rPr lang="lv-LV" smtClean="0"/>
              <a:pPr>
                <a:defRPr/>
              </a:pPr>
              <a:t>52</a:t>
            </a:fld>
            <a:endParaRPr lang="lv-LV"/>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74638"/>
            <a:ext cx="8229600" cy="490537"/>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Netiķete</a:t>
            </a:r>
          </a:p>
        </p:txBody>
      </p:sp>
      <p:sp>
        <p:nvSpPr>
          <p:cNvPr id="59395" name="Content Placeholder 2"/>
          <p:cNvSpPr>
            <a:spLocks noGrp="1"/>
          </p:cNvSpPr>
          <p:nvPr>
            <p:ph sz="quarter" idx="1"/>
          </p:nvPr>
        </p:nvSpPr>
        <p:spPr>
          <a:xfrm>
            <a:off x="468313" y="1052513"/>
            <a:ext cx="8229600" cy="5218112"/>
          </a:xfrm>
        </p:spPr>
        <p:txBody>
          <a:bodyPr/>
          <a:lstStyle/>
          <a:p>
            <a:pPr marL="0" indent="539750" eaLnBrk="1" hangingPunct="1">
              <a:buFont typeface="Wingdings 2" pitchFamily="18" charset="2"/>
              <a:buNone/>
            </a:pPr>
            <a:r>
              <a:rPr lang="lv-LV" sz="3200" b="1" u="sng" smtClean="0">
                <a:latin typeface="Calibri" pitchFamily="34" charset="0"/>
                <a:ea typeface="Calibri" pitchFamily="34" charset="0"/>
                <a:cs typeface="Calibri" pitchFamily="34" charset="0"/>
              </a:rPr>
              <a:t>Netiķete</a:t>
            </a:r>
            <a:r>
              <a:rPr lang="lv-LV" sz="3200" smtClean="0">
                <a:latin typeface="Calibri" pitchFamily="34" charset="0"/>
                <a:ea typeface="Calibri" pitchFamily="34" charset="0"/>
                <a:cs typeface="Calibri" pitchFamily="34" charset="0"/>
              </a:rPr>
              <a:t> </a:t>
            </a:r>
            <a:r>
              <a:rPr lang="lv-LV" sz="3200" i="1" smtClean="0">
                <a:latin typeface="Calibri" pitchFamily="34" charset="0"/>
                <a:ea typeface="Calibri" pitchFamily="34" charset="0"/>
                <a:cs typeface="Calibri" pitchFamily="34" charset="0"/>
              </a:rPr>
              <a:t>(netiquette) (network </a:t>
            </a:r>
            <a:r>
              <a:rPr lang="lv-LV" sz="3200" smtClean="0">
                <a:latin typeface="Calibri" pitchFamily="34" charset="0"/>
                <a:ea typeface="Calibri" pitchFamily="34" charset="0"/>
                <a:cs typeface="Calibri" pitchFamily="34" charset="0"/>
              </a:rPr>
              <a:t>(tīkls) + </a:t>
            </a:r>
            <a:r>
              <a:rPr lang="lv-LV" sz="3200" i="1" smtClean="0">
                <a:latin typeface="Calibri" pitchFamily="34" charset="0"/>
                <a:ea typeface="Calibri" pitchFamily="34" charset="0"/>
                <a:cs typeface="Calibri" pitchFamily="34" charset="0"/>
              </a:rPr>
              <a:t>etiquette </a:t>
            </a:r>
            <a:r>
              <a:rPr lang="lv-LV" sz="3200" smtClean="0">
                <a:latin typeface="Calibri" pitchFamily="34" charset="0"/>
                <a:ea typeface="Calibri" pitchFamily="34" charset="0"/>
                <a:cs typeface="Calibri" pitchFamily="34" charset="0"/>
              </a:rPr>
              <a:t>(etiķete) - tātad elektroniskās sarakstes jeb interneta etiķete. </a:t>
            </a:r>
          </a:p>
          <a:p>
            <a:pPr marL="0" indent="539750" eaLnBrk="1" hangingPunct="1">
              <a:buFont typeface="Wingdings 2" pitchFamily="18" charset="2"/>
              <a:buNone/>
            </a:pPr>
            <a:r>
              <a:rPr lang="lv-LV" sz="3200" smtClean="0">
                <a:latin typeface="Calibri" pitchFamily="34" charset="0"/>
                <a:ea typeface="Calibri" pitchFamily="34" charset="0"/>
                <a:cs typeface="Calibri" pitchFamily="34" charset="0"/>
              </a:rPr>
              <a:t>Tā regulē elektroniskā pasta lietotāju uzvedības kultūru. </a:t>
            </a:r>
          </a:p>
          <a:p>
            <a:pPr marL="0" indent="539750" eaLnBrk="1" hangingPunct="1">
              <a:buFont typeface="Wingdings 2" pitchFamily="18" charset="2"/>
              <a:buNone/>
            </a:pPr>
            <a:r>
              <a:rPr lang="lv-LV" sz="3200" smtClean="0">
                <a:latin typeface="Calibri" pitchFamily="34" charset="0"/>
                <a:ea typeface="Calibri" pitchFamily="34" charset="0"/>
                <a:cs typeface="Calibri" pitchFamily="34" charset="0"/>
              </a:rPr>
              <a:t>		</a:t>
            </a:r>
            <a:endParaRPr lang="lv-LV" sz="3200" b="1" smtClean="0">
              <a:latin typeface="Calibri" pitchFamily="34" charset="0"/>
              <a:ea typeface="Calibri" pitchFamily="34" charset="0"/>
              <a:cs typeface="Calibri" pitchFamily="34" charset="0"/>
            </a:endParaRPr>
          </a:p>
        </p:txBody>
      </p:sp>
      <p:pic>
        <p:nvPicPr>
          <p:cNvPr id="59396" name="Picture 3" descr="C:\Users\Iveta2\Pictures\čats_6.jpeg"/>
          <p:cNvPicPr>
            <a:picLocks noChangeAspect="1" noChangeArrowheads="1"/>
          </p:cNvPicPr>
          <p:nvPr/>
        </p:nvPicPr>
        <p:blipFill>
          <a:blip r:embed="rId2" cstate="print"/>
          <a:srcRect/>
          <a:stretch>
            <a:fillRect/>
          </a:stretch>
        </p:blipFill>
        <p:spPr bwMode="auto">
          <a:xfrm>
            <a:off x="5292725" y="3573463"/>
            <a:ext cx="2528888" cy="2219325"/>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B217E393-5FB8-48D4-80C8-492DAD87DD68}" type="slidenum">
              <a:rPr lang="lv-LV" smtClean="0"/>
              <a:pPr>
                <a:defRPr/>
              </a:pPr>
              <a:t>53</a:t>
            </a:fld>
            <a:endParaRPr lang="lv-LV"/>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7"/>
          <p:cNvSpPr>
            <a:spLocks noGrp="1"/>
          </p:cNvSpPr>
          <p:nvPr>
            <p:ph type="title"/>
          </p:nvPr>
        </p:nvSpPr>
        <p:spPr/>
        <p:txBody>
          <a:bodyPr/>
          <a:lstStyle/>
          <a:p>
            <a:pPr eaLnBrk="1" hangingPunct="1"/>
            <a:endParaRPr lang="lv-LV" smtClean="0"/>
          </a:p>
        </p:txBody>
      </p:sp>
      <p:pic>
        <p:nvPicPr>
          <p:cNvPr id="60419" name="Picture 2" descr="C:\Users\Iveta2\Pictures\evolūcija.jpg"/>
          <p:cNvPicPr>
            <a:picLocks noGrp="1" noChangeAspect="1" noChangeArrowheads="1"/>
          </p:cNvPicPr>
          <p:nvPr>
            <p:ph sz="quarter" idx="4294967295"/>
          </p:nvPr>
        </p:nvPicPr>
        <p:blipFill>
          <a:blip r:embed="rId2" cstate="print"/>
          <a:srcRect/>
          <a:stretch>
            <a:fillRect/>
          </a:stretch>
        </p:blipFill>
        <p:spPr>
          <a:xfrm>
            <a:off x="539750" y="476250"/>
            <a:ext cx="7704138" cy="3397250"/>
          </a:xfrm>
          <a:noFill/>
        </p:spPr>
      </p:pic>
      <p:sp>
        <p:nvSpPr>
          <p:cNvPr id="60420" name="Rectangle 5"/>
          <p:cNvSpPr>
            <a:spLocks noChangeArrowheads="1"/>
          </p:cNvSpPr>
          <p:nvPr/>
        </p:nvSpPr>
        <p:spPr bwMode="auto">
          <a:xfrm>
            <a:off x="755650" y="4292600"/>
            <a:ext cx="7488238" cy="1816100"/>
          </a:xfrm>
          <a:prstGeom prst="rect">
            <a:avLst/>
          </a:prstGeom>
          <a:noFill/>
          <a:ln w="9525">
            <a:noFill/>
            <a:miter lim="800000"/>
            <a:headEnd/>
            <a:tailEnd/>
          </a:ln>
        </p:spPr>
        <p:txBody>
          <a:bodyPr>
            <a:spAutoFit/>
          </a:bodyPr>
          <a:lstStyle/>
          <a:p>
            <a:pPr indent="539750" algn="just"/>
            <a:r>
              <a:rPr lang="lv-LV" sz="2800" b="1">
                <a:latin typeface="Calibri" pitchFamily="34" charset="0"/>
              </a:rPr>
              <a:t>Elektroniskā saskarsmē cilvēks kļūst bezpersonisks - nav redzami žesti, mīmika, ķermeņa valoda, sejas izteiksme. Tāpēc jo īpaši jāpievērš uzmanība pat vissīkākajai niansei.</a:t>
            </a:r>
          </a:p>
        </p:txBody>
      </p:sp>
      <p:sp>
        <p:nvSpPr>
          <p:cNvPr id="60421" name="TextBox 6"/>
          <p:cNvSpPr txBox="1">
            <a:spLocks noChangeArrowheads="1"/>
          </p:cNvSpPr>
          <p:nvPr/>
        </p:nvSpPr>
        <p:spPr bwMode="auto">
          <a:xfrm>
            <a:off x="755650" y="3429000"/>
            <a:ext cx="647700"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60422" name="Rectangle 8"/>
          <p:cNvSpPr>
            <a:spLocks noChangeArrowheads="1"/>
          </p:cNvSpPr>
          <p:nvPr/>
        </p:nvSpPr>
        <p:spPr bwMode="auto">
          <a:xfrm>
            <a:off x="3276600" y="404813"/>
            <a:ext cx="2016125" cy="461962"/>
          </a:xfrm>
          <a:prstGeom prst="rect">
            <a:avLst/>
          </a:prstGeom>
          <a:noFill/>
          <a:ln w="9525">
            <a:noFill/>
            <a:miter lim="800000"/>
            <a:headEnd/>
            <a:tailEnd/>
          </a:ln>
        </p:spPr>
        <p:txBody>
          <a:bodyPr>
            <a:spAutoFit/>
          </a:bodyPr>
          <a:lstStyle/>
          <a:p>
            <a:pPr algn="ctr"/>
            <a:r>
              <a:rPr lang="lv-LV" sz="2400" b="1">
                <a:solidFill>
                  <a:srgbClr val="742217"/>
                </a:solidFill>
                <a:latin typeface="Calibri" pitchFamily="34" charset="0"/>
              </a:rPr>
              <a:t>Netiķete</a:t>
            </a:r>
            <a:endParaRPr lang="lv-LV" sz="2400"/>
          </a:p>
        </p:txBody>
      </p:sp>
      <p:sp>
        <p:nvSpPr>
          <p:cNvPr id="7" name="Slaida numura vietturis 6"/>
          <p:cNvSpPr>
            <a:spLocks noGrp="1"/>
          </p:cNvSpPr>
          <p:nvPr>
            <p:ph type="sldNum" sz="quarter" idx="12"/>
          </p:nvPr>
        </p:nvSpPr>
        <p:spPr/>
        <p:txBody>
          <a:bodyPr/>
          <a:lstStyle/>
          <a:p>
            <a:pPr>
              <a:defRPr/>
            </a:pPr>
            <a:fld id="{C80BBCC4-30AE-4ED2-9D46-C8149776C3A6}" type="slidenum">
              <a:rPr lang="lv-LV" smtClean="0"/>
              <a:pPr>
                <a:defRPr/>
              </a:pPr>
              <a:t>54</a:t>
            </a:fld>
            <a:endParaRPr lang="lv-LV"/>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Netiķete</a:t>
            </a:r>
            <a:endParaRPr lang="lv-LV" sz="2900" smtClean="0">
              <a:latin typeface="Calibri" pitchFamily="34" charset="0"/>
              <a:ea typeface="Calibri" pitchFamily="34" charset="0"/>
              <a:cs typeface="Calibri" pitchFamily="34" charset="0"/>
            </a:endParaRPr>
          </a:p>
        </p:txBody>
      </p:sp>
      <p:sp>
        <p:nvSpPr>
          <p:cNvPr id="61443" name="Content Placeholder 2"/>
          <p:cNvSpPr>
            <a:spLocks noGrp="1"/>
          </p:cNvSpPr>
          <p:nvPr>
            <p:ph sz="quarter" idx="1"/>
          </p:nvPr>
        </p:nvSpPr>
        <p:spPr>
          <a:xfrm>
            <a:off x="457200" y="1125538"/>
            <a:ext cx="8229600" cy="5111750"/>
          </a:xfrm>
        </p:spPr>
        <p:txBody>
          <a:bodyPr/>
          <a:lstStyle/>
          <a:p>
            <a:pPr eaLnBrk="1" hangingPunct="1"/>
            <a:r>
              <a:rPr lang="lv-LV" sz="3000" smtClean="0">
                <a:latin typeface="Calibri" pitchFamily="34" charset="0"/>
                <a:ea typeface="Calibri" pitchFamily="34" charset="0"/>
                <a:cs typeface="Calibri" pitchFamily="34" charset="0"/>
              </a:rPr>
              <a:t>Elektroniskā vēstule jāsāk ar uzrunu "Sveicināti!“.</a:t>
            </a:r>
          </a:p>
          <a:p>
            <a:pPr eaLnBrk="1" hangingPunct="1"/>
            <a:r>
              <a:rPr lang="lv-LV" sz="3000" smtClean="0">
                <a:latin typeface="Calibri" pitchFamily="34" charset="0"/>
                <a:ea typeface="Calibri" pitchFamily="34" charset="0"/>
                <a:cs typeface="Calibri" pitchFamily="34" charset="0"/>
              </a:rPr>
              <a:t>Uzmanīgi jālieto uzrunas formas "Labrīt!", "Labdien!" un "Labvakar!", jo nav zināms, kurā diennakts stundā vēstules saņēmējs sūtījumu lasīs.</a:t>
            </a:r>
          </a:p>
          <a:p>
            <a:pPr eaLnBrk="1" hangingPunct="1"/>
            <a:r>
              <a:rPr lang="lv-LV" sz="3000" smtClean="0">
                <a:latin typeface="Calibri" pitchFamily="34" charset="0"/>
                <a:ea typeface="Calibri" pitchFamily="34" charset="0"/>
                <a:cs typeface="Calibri" pitchFamily="34" charset="0"/>
              </a:rPr>
              <a:t>Vēstule noteikti jāparaksta. Ja tā ir oficiāla, tad jāmin vārds, uzvārds, ieņemamais amats, firma, ko pārstāv, un tālruņa numurs.</a:t>
            </a:r>
          </a:p>
          <a:p>
            <a:pPr eaLnBrk="1" hangingPunct="1"/>
            <a:r>
              <a:rPr lang="lv-LV" sz="3000" smtClean="0">
                <a:latin typeface="Calibri" pitchFamily="34" charset="0"/>
                <a:ea typeface="Calibri" pitchFamily="34" charset="0"/>
                <a:cs typeface="Calibri" pitchFamily="34" charset="0"/>
              </a:rPr>
              <a:t>Vēstules beigās vēlams lietot laba vēlējumu.</a:t>
            </a:r>
          </a:p>
          <a:p>
            <a:pPr eaLnBrk="1" hangingPunct="1"/>
            <a:r>
              <a:rPr lang="lv-LV" sz="3000" smtClean="0">
                <a:latin typeface="Calibri" pitchFamily="34" charset="0"/>
                <a:ea typeface="Calibri" pitchFamily="34" charset="0"/>
                <a:cs typeface="Calibri" pitchFamily="34" charset="0"/>
              </a:rPr>
              <a:t>Pirms paraksta pievieno "Cieņā".</a:t>
            </a:r>
          </a:p>
          <a:p>
            <a:pPr eaLnBrk="1" hangingPunct="1">
              <a:buFont typeface="Wingdings 2" pitchFamily="18" charset="2"/>
              <a:buNone/>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7DD6A69D-945C-4269-9400-FD5E39569CF2}" type="slidenum">
              <a:rPr lang="lv-LV" smtClean="0"/>
              <a:pPr>
                <a:defRPr/>
              </a:pPr>
              <a:t>55</a:t>
            </a:fld>
            <a:endParaRPr lang="lv-LV"/>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395288" y="260350"/>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Netiķete</a:t>
            </a:r>
            <a:endParaRPr lang="lv-LV" sz="2900" smtClean="0">
              <a:latin typeface="Calibri" pitchFamily="34" charset="0"/>
              <a:ea typeface="Calibri" pitchFamily="34" charset="0"/>
              <a:cs typeface="Calibri" pitchFamily="34" charset="0"/>
            </a:endParaRPr>
          </a:p>
        </p:txBody>
      </p:sp>
      <p:sp>
        <p:nvSpPr>
          <p:cNvPr id="62467" name="Content Placeholder 2"/>
          <p:cNvSpPr>
            <a:spLocks noGrp="1"/>
          </p:cNvSpPr>
          <p:nvPr>
            <p:ph sz="quarter" idx="1"/>
          </p:nvPr>
        </p:nvSpPr>
        <p:spPr>
          <a:xfrm>
            <a:off x="457200" y="1052513"/>
            <a:ext cx="8229600" cy="5073650"/>
          </a:xfrm>
        </p:spPr>
        <p:txBody>
          <a:bodyPr/>
          <a:lstStyle/>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Ja informācija sūtīta vairākiem adresātiem, labāk, ka saņēmējs, atverot vēstuli, neierauga citas elektroniskā pasta adreses.</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Ne visas programmas pazīst latviešu valodas šņāceņus, garumzīmes un mīkstinājumus, tāpēc adresāts dažkārt var saņemt neizprotamus ķeburus. Elektroniskajā sarakstē droši var lietot pieņemto normu — dubultburtus u.tml.:</a:t>
            </a:r>
          </a:p>
          <a:p>
            <a:pPr algn="ctr" eaLnBrk="1" hangingPunct="1">
              <a:lnSpc>
                <a:spcPct val="90000"/>
              </a:lnSpc>
              <a:buFont typeface="Wingdings 2" pitchFamily="18" charset="2"/>
              <a:buNone/>
            </a:pPr>
            <a:r>
              <a:rPr lang="lv-LV" sz="3200" b="1" smtClean="0">
                <a:latin typeface="Calibri" pitchFamily="34" charset="0"/>
                <a:ea typeface="Calibri" pitchFamily="34" charset="0"/>
                <a:cs typeface="Calibri" pitchFamily="34" charset="0"/>
              </a:rPr>
              <a:t>Ā – AA;  Ē – EE; Ķ –KK; Ļ –LL; Ž – ZZ; Š - SS</a:t>
            </a:r>
          </a:p>
        </p:txBody>
      </p:sp>
      <p:sp>
        <p:nvSpPr>
          <p:cNvPr id="4" name="Slaida numura vietturis 3"/>
          <p:cNvSpPr>
            <a:spLocks noGrp="1"/>
          </p:cNvSpPr>
          <p:nvPr>
            <p:ph type="sldNum" sz="quarter" idx="12"/>
          </p:nvPr>
        </p:nvSpPr>
        <p:spPr/>
        <p:txBody>
          <a:bodyPr/>
          <a:lstStyle/>
          <a:p>
            <a:pPr>
              <a:defRPr/>
            </a:pPr>
            <a:fld id="{8FA9C173-0EAC-4ECA-8B0F-62A3E57D71FB}" type="slidenum">
              <a:rPr lang="lv-LV" smtClean="0"/>
              <a:pPr>
                <a:defRPr/>
              </a:pPr>
              <a:t>56</a:t>
            </a:fld>
            <a:endParaRPr lang="lv-LV"/>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323850" y="333375"/>
            <a:ext cx="8229600" cy="503238"/>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Netiķete</a:t>
            </a:r>
            <a:endParaRPr lang="lv-LV" sz="2900" smtClean="0">
              <a:latin typeface="Calibri" pitchFamily="34" charset="0"/>
              <a:ea typeface="Calibri" pitchFamily="34" charset="0"/>
              <a:cs typeface="Calibri" pitchFamily="34" charset="0"/>
            </a:endParaRPr>
          </a:p>
        </p:txBody>
      </p:sp>
      <p:sp>
        <p:nvSpPr>
          <p:cNvPr id="63491" name="Content Placeholder 2"/>
          <p:cNvSpPr>
            <a:spLocks noGrp="1"/>
          </p:cNvSpPr>
          <p:nvPr>
            <p:ph sz="quarter" idx="1"/>
          </p:nvPr>
        </p:nvSpPr>
        <p:spPr>
          <a:xfrm>
            <a:off x="457200" y="1125538"/>
            <a:ext cx="8229600" cy="5000625"/>
          </a:xfrm>
        </p:spPr>
        <p:txBody>
          <a:bodyPr/>
          <a:lstStyle/>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Elektroniskajā sarakstē populāras ir dažādas zīmes: smaidiņi, saulītes u. tml. Sākot saraksti ar nepazīstamu cilvēku, tās nevajadzētu lietot.</a:t>
            </a:r>
          </a:p>
          <a:p>
            <a:pPr marL="0" indent="360363" eaLnBrk="1" hangingPunct="1">
              <a:lnSpc>
                <a:spcPct val="90000"/>
              </a:lnSpc>
              <a:buFont typeface="Wingdings 2" pitchFamily="18" charset="2"/>
              <a:buNone/>
            </a:pPr>
            <a:r>
              <a:rPr lang="lv-LV" sz="3000" b="1" u="sng" smtClean="0">
                <a:latin typeface="Calibri" pitchFamily="34" charset="0"/>
                <a:ea typeface="Calibri" pitchFamily="34" charset="0"/>
                <a:cs typeface="Calibri" pitchFamily="34" charset="0"/>
              </a:rPr>
              <a:t> Pazīstamiem cilvēkiem var rakstīt arī tā:</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 bēdīgs, skumīgs, viss ir apnicis;</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 smaidīgs, priecīgs, tevi redzot;</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8-) — smaidīgs caur brillēm;</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 — joks, nedusmojies, es tikai pajokoju;</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:-p — mēles parādīšana;</a:t>
            </a:r>
          </a:p>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:-0 — pārsteigums.</a:t>
            </a:r>
          </a:p>
        </p:txBody>
      </p:sp>
      <p:sp>
        <p:nvSpPr>
          <p:cNvPr id="4" name="Slaida numura vietturis 3"/>
          <p:cNvSpPr>
            <a:spLocks noGrp="1"/>
          </p:cNvSpPr>
          <p:nvPr>
            <p:ph type="sldNum" sz="quarter" idx="12"/>
          </p:nvPr>
        </p:nvSpPr>
        <p:spPr/>
        <p:txBody>
          <a:bodyPr/>
          <a:lstStyle/>
          <a:p>
            <a:pPr>
              <a:defRPr/>
            </a:pPr>
            <a:fld id="{2DE4EB2F-B4A4-4522-A9DC-BD7AA975FF9F}" type="slidenum">
              <a:rPr lang="lv-LV" smtClean="0"/>
              <a:pPr>
                <a:defRPr/>
              </a:pPr>
              <a:t>57</a:t>
            </a:fld>
            <a:endParaRPr lang="lv-LV"/>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274638"/>
            <a:ext cx="8229600" cy="561975"/>
          </a:xfrm>
        </p:spPr>
        <p:txBody>
          <a:bodyPr/>
          <a:lstStyle/>
          <a:p>
            <a:pPr algn="ctr" eaLnBrk="1" hangingPunct="1"/>
            <a:r>
              <a:rPr lang="lv-LV" sz="2900" b="1" smtClean="0">
                <a:solidFill>
                  <a:srgbClr val="742217"/>
                </a:solidFill>
                <a:latin typeface="Calibri" pitchFamily="34" charset="0"/>
                <a:ea typeface="Calibri" pitchFamily="34" charset="0"/>
                <a:cs typeface="Calibri" pitchFamily="34" charset="0"/>
              </a:rPr>
              <a:t>Netiķete</a:t>
            </a:r>
            <a:endParaRPr lang="lv-LV" sz="2900" smtClean="0">
              <a:latin typeface="Calibri" pitchFamily="34" charset="0"/>
              <a:ea typeface="Calibri" pitchFamily="34" charset="0"/>
              <a:cs typeface="Calibri" pitchFamily="34" charset="0"/>
            </a:endParaRPr>
          </a:p>
        </p:txBody>
      </p:sp>
      <p:sp>
        <p:nvSpPr>
          <p:cNvPr id="64515" name="Content Placeholder 2"/>
          <p:cNvSpPr>
            <a:spLocks noGrp="1"/>
          </p:cNvSpPr>
          <p:nvPr>
            <p:ph sz="quarter" idx="1"/>
          </p:nvPr>
        </p:nvSpPr>
        <p:spPr>
          <a:xfrm>
            <a:off x="457200" y="981075"/>
            <a:ext cx="8229600" cy="5327650"/>
          </a:xfrm>
        </p:spPr>
        <p:txBody>
          <a:bodyPr/>
          <a:lstStyle/>
          <a:p>
            <a:pPr marL="0" indent="360363" eaLnBrk="1" hangingPunct="1">
              <a:lnSpc>
                <a:spcPct val="90000"/>
              </a:lnSpc>
              <a:buFont typeface="Wingdings 2" pitchFamily="18" charset="2"/>
              <a:buNone/>
            </a:pPr>
            <a:r>
              <a:rPr lang="lv-LV" sz="3000" smtClean="0">
                <a:latin typeface="Calibri" pitchFamily="34" charset="0"/>
                <a:ea typeface="Calibri" pitchFamily="34" charset="0"/>
                <a:cs typeface="Calibri" pitchFamily="34" charset="0"/>
              </a:rPr>
              <a:t>Lietišķā sarakstē nevajadzētu izmantot angļu valodas vidē izplatītos saīsinājumus:</a:t>
            </a:r>
          </a:p>
          <a:p>
            <a:pPr marL="0" indent="360363" eaLnBrk="1" hangingPunct="1">
              <a:lnSpc>
                <a:spcPct val="90000"/>
              </a:lnSpc>
              <a:spcBef>
                <a:spcPct val="0"/>
              </a:spcBef>
              <a:buFont typeface="Wingdings 2" pitchFamily="18" charset="2"/>
              <a:buNone/>
            </a:pPr>
            <a:r>
              <a:rPr lang="lv-LV" sz="3000" i="1" smtClean="0">
                <a:latin typeface="Calibri" pitchFamily="34" charset="0"/>
                <a:ea typeface="Calibri" pitchFamily="34" charset="0"/>
                <a:cs typeface="Calibri" pitchFamily="34" charset="0"/>
              </a:rPr>
              <a:t>BTW</a:t>
            </a:r>
            <a:r>
              <a:rPr lang="lv-LV" sz="3000" smtClean="0">
                <a:latin typeface="Calibri" pitchFamily="34" charset="0"/>
                <a:ea typeface="Calibri" pitchFamily="34" charset="0"/>
                <a:cs typeface="Calibri" pitchFamily="34" charset="0"/>
              </a:rPr>
              <a:t>— </a:t>
            </a:r>
            <a:r>
              <a:rPr lang="lv-LV" sz="3000" i="1" smtClean="0">
                <a:latin typeface="Calibri" pitchFamily="34" charset="0"/>
                <a:ea typeface="Calibri" pitchFamily="34" charset="0"/>
                <a:cs typeface="Calibri" pitchFamily="34" charset="0"/>
              </a:rPr>
              <a:t>By the way </a:t>
            </a:r>
            <a:r>
              <a:rPr lang="lv-LV" sz="3000" smtClean="0">
                <a:latin typeface="Calibri" pitchFamily="34" charset="0"/>
                <a:ea typeface="Calibri" pitchFamily="34" charset="0"/>
                <a:cs typeface="Calibri" pitchFamily="34" charset="0"/>
              </a:rPr>
              <a:t>— starp citu;</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FYI   </a:t>
            </a:r>
            <a:r>
              <a:rPr lang="lv-LV" sz="3000" smtClean="0">
                <a:latin typeface="Calibri" pitchFamily="34" charset="0"/>
                <a:ea typeface="Calibri" pitchFamily="34" charset="0"/>
                <a:cs typeface="Calibri" pitchFamily="34" charset="0"/>
              </a:rPr>
              <a:t>— </a:t>
            </a:r>
            <a:r>
              <a:rPr lang="fr-FR" sz="3000" smtClean="0">
                <a:latin typeface="Calibri" pitchFamily="34" charset="0"/>
                <a:ea typeface="Calibri" pitchFamily="34" charset="0"/>
                <a:cs typeface="Calibri" pitchFamily="34" charset="0"/>
              </a:rPr>
              <a:t>For </a:t>
            </a:r>
            <a:r>
              <a:rPr lang="fr-FR" sz="3000" i="1" smtClean="0">
                <a:latin typeface="Calibri" pitchFamily="34" charset="0"/>
                <a:ea typeface="Calibri" pitchFamily="34" charset="0"/>
                <a:cs typeface="Calibri" pitchFamily="34" charset="0"/>
              </a:rPr>
              <a:t>your information </a:t>
            </a:r>
            <a:r>
              <a:rPr lang="lv-LV" sz="3000" smtClean="0">
                <a:latin typeface="Calibri" pitchFamily="34" charset="0"/>
                <a:ea typeface="Calibri" pitchFamily="34" charset="0"/>
                <a:cs typeface="Calibri" pitchFamily="34" charset="0"/>
              </a:rPr>
              <a:t>— jūsu zināšanai;</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MO </a:t>
            </a:r>
            <a:r>
              <a:rPr lang="lv-LV" sz="3000" smtClean="0">
                <a:latin typeface="Calibri" pitchFamily="34" charset="0"/>
                <a:ea typeface="Calibri" pitchFamily="34" charset="0"/>
                <a:cs typeface="Calibri" pitchFamily="34" charset="0"/>
              </a:rPr>
              <a:t>— I</a:t>
            </a:r>
            <a:r>
              <a:rPr lang="fr-FR" sz="3000" i="1" smtClean="0">
                <a:latin typeface="Calibri" pitchFamily="34" charset="0"/>
                <a:ea typeface="Calibri" pitchFamily="34" charset="0"/>
                <a:cs typeface="Calibri" pitchFamily="34" charset="0"/>
              </a:rPr>
              <a:t>n my opinion </a:t>
            </a:r>
            <a:r>
              <a:rPr lang="lv-LV" sz="3000" smtClean="0">
                <a:latin typeface="Calibri" pitchFamily="34" charset="0"/>
                <a:ea typeface="Calibri" pitchFamily="34" charset="0"/>
                <a:cs typeface="Calibri" pitchFamily="34" charset="0"/>
              </a:rPr>
              <a:t>— manuprāt;</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TLA   </a:t>
            </a:r>
            <a:r>
              <a:rPr lang="lv-LV" sz="3000" smtClean="0">
                <a:latin typeface="Calibri" pitchFamily="34" charset="0"/>
                <a:ea typeface="Calibri" pitchFamily="34" charset="0"/>
                <a:cs typeface="Calibri" pitchFamily="34" charset="0"/>
              </a:rPr>
              <a:t>— </a:t>
            </a:r>
            <a:r>
              <a:rPr lang="fr-FR" sz="3000" i="1" smtClean="0">
                <a:latin typeface="Calibri" pitchFamily="34" charset="0"/>
                <a:ea typeface="Calibri" pitchFamily="34" charset="0"/>
                <a:cs typeface="Calibri" pitchFamily="34" charset="0"/>
              </a:rPr>
              <a:t>Thanks in advance </a:t>
            </a:r>
            <a:r>
              <a:rPr lang="lv-LV" sz="3000" smtClean="0">
                <a:latin typeface="Calibri" pitchFamily="34" charset="0"/>
                <a:ea typeface="Calibri" pitchFamily="34" charset="0"/>
                <a:cs typeface="Calibri" pitchFamily="34" charset="0"/>
              </a:rPr>
              <a:t>— jau iepriekš pateicos;</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CUL </a:t>
            </a:r>
            <a:r>
              <a:rPr lang="lv-LV" sz="3000" smtClean="0">
                <a:latin typeface="Calibri" pitchFamily="34" charset="0"/>
                <a:ea typeface="Calibri" pitchFamily="34" charset="0"/>
                <a:cs typeface="Calibri" pitchFamily="34" charset="0"/>
              </a:rPr>
              <a:t>— </a:t>
            </a:r>
            <a:r>
              <a:rPr lang="fr-FR" sz="3000" smtClean="0">
                <a:latin typeface="Calibri" pitchFamily="34" charset="0"/>
                <a:ea typeface="Calibri" pitchFamily="34" charset="0"/>
                <a:cs typeface="Calibri" pitchFamily="34" charset="0"/>
              </a:rPr>
              <a:t>See </a:t>
            </a:r>
            <a:r>
              <a:rPr lang="fr-FR" sz="3000" i="1" smtClean="0">
                <a:latin typeface="Calibri" pitchFamily="34" charset="0"/>
                <a:ea typeface="Calibri" pitchFamily="34" charset="0"/>
                <a:cs typeface="Calibri" pitchFamily="34" charset="0"/>
              </a:rPr>
              <a:t>you later </a:t>
            </a:r>
            <a:r>
              <a:rPr lang="lv-LV" sz="3000" smtClean="0">
                <a:latin typeface="Calibri" pitchFamily="34" charset="0"/>
                <a:ea typeface="Calibri" pitchFamily="34" charset="0"/>
                <a:cs typeface="Calibri" pitchFamily="34" charset="0"/>
              </a:rPr>
              <a:t>— tiksimies vēlāk!</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TTUL </a:t>
            </a:r>
            <a:r>
              <a:rPr lang="lv-LV" sz="3000" smtClean="0">
                <a:latin typeface="Calibri" pitchFamily="34" charset="0"/>
                <a:ea typeface="Calibri" pitchFamily="34" charset="0"/>
                <a:cs typeface="Calibri" pitchFamily="34" charset="0"/>
              </a:rPr>
              <a:t>— </a:t>
            </a:r>
            <a:r>
              <a:rPr lang="fr-FR" sz="3000" i="1" smtClean="0">
                <a:latin typeface="Calibri" pitchFamily="34" charset="0"/>
                <a:ea typeface="Calibri" pitchFamily="34" charset="0"/>
                <a:cs typeface="Calibri" pitchFamily="34" charset="0"/>
              </a:rPr>
              <a:t>Talk to you later </a:t>
            </a:r>
            <a:r>
              <a:rPr lang="lv-LV" sz="3000" smtClean="0">
                <a:latin typeface="Calibri" pitchFamily="34" charset="0"/>
                <a:ea typeface="Calibri" pitchFamily="34" charset="0"/>
                <a:cs typeface="Calibri" pitchFamily="34" charset="0"/>
              </a:rPr>
              <a:t>— parunāsimies vēlāk!</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4U   </a:t>
            </a:r>
            <a:r>
              <a:rPr lang="lv-LV" sz="3000" smtClean="0">
                <a:latin typeface="Calibri" pitchFamily="34" charset="0"/>
                <a:ea typeface="Calibri" pitchFamily="34" charset="0"/>
                <a:cs typeface="Calibri" pitchFamily="34" charset="0"/>
              </a:rPr>
              <a:t>—</a:t>
            </a:r>
            <a:r>
              <a:rPr lang="fr-FR" sz="3000" i="1" smtClean="0">
                <a:latin typeface="Calibri" pitchFamily="34" charset="0"/>
                <a:ea typeface="Calibri" pitchFamily="34" charset="0"/>
                <a:cs typeface="Calibri" pitchFamily="34" charset="0"/>
              </a:rPr>
              <a:t>For you</a:t>
            </a:r>
            <a:r>
              <a:rPr lang="lv-LV" sz="3000" smtClean="0">
                <a:latin typeface="Calibri" pitchFamily="34" charset="0"/>
                <a:ea typeface="Calibri" pitchFamily="34" charset="0"/>
                <a:cs typeface="Calibri" pitchFamily="34" charset="0"/>
              </a:rPr>
              <a:t>—tikai Tev!</a:t>
            </a:r>
          </a:p>
          <a:p>
            <a:pPr marL="0" indent="360363" eaLnBrk="1" hangingPunct="1">
              <a:lnSpc>
                <a:spcPct val="90000"/>
              </a:lnSpc>
              <a:spcBef>
                <a:spcPct val="0"/>
              </a:spcBef>
              <a:buFont typeface="Wingdings 2" pitchFamily="18" charset="2"/>
              <a:buNone/>
            </a:pPr>
            <a:r>
              <a:rPr lang="fr-FR" sz="3000" i="1" smtClean="0">
                <a:latin typeface="Calibri" pitchFamily="34" charset="0"/>
                <a:ea typeface="Calibri" pitchFamily="34" charset="0"/>
                <a:cs typeface="Calibri" pitchFamily="34" charset="0"/>
              </a:rPr>
              <a:t>Hope 2c u again </a:t>
            </a:r>
            <a:r>
              <a:rPr lang="lv-LV" sz="3000" smtClean="0">
                <a:latin typeface="Calibri" pitchFamily="34" charset="0"/>
                <a:ea typeface="Calibri" pitchFamily="34" charset="0"/>
                <a:cs typeface="Calibri" pitchFamily="34" charset="0"/>
              </a:rPr>
              <a:t>— </a:t>
            </a:r>
            <a:r>
              <a:rPr lang="fr-FR" sz="3000" i="1" smtClean="0">
                <a:latin typeface="Calibri" pitchFamily="34" charset="0"/>
                <a:ea typeface="Calibri" pitchFamily="34" charset="0"/>
                <a:cs typeface="Calibri" pitchFamily="34" charset="0"/>
              </a:rPr>
              <a:t>Hope to see you again </a:t>
            </a:r>
            <a:r>
              <a:rPr lang="lv-LV" sz="3000" smtClean="0">
                <a:latin typeface="Calibri" pitchFamily="34" charset="0"/>
                <a:ea typeface="Calibri" pitchFamily="34" charset="0"/>
                <a:cs typeface="Calibri" pitchFamily="34" charset="0"/>
              </a:rPr>
              <a:t>— ceru uz atkalredzēšanos!</a:t>
            </a:r>
          </a:p>
          <a:p>
            <a:pPr marL="0" indent="360363" eaLnBrk="1" hangingPunct="1">
              <a:lnSpc>
                <a:spcPct val="90000"/>
              </a:lnSpc>
            </a:pPr>
            <a:endParaRPr lang="lv-LV" sz="30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0203B30B-339F-44D0-A40A-B95F550F4B1A}" type="slidenum">
              <a:rPr lang="lv-LV" smtClean="0"/>
              <a:pPr>
                <a:defRPr/>
              </a:pPr>
              <a:t>58</a:t>
            </a:fld>
            <a:endParaRPr lang="lv-LV"/>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274638"/>
            <a:ext cx="8229600" cy="633412"/>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Netiķete</a:t>
            </a:r>
            <a:endParaRPr lang="lv-LV" sz="3200" smtClean="0">
              <a:latin typeface="Calibri" pitchFamily="34" charset="0"/>
              <a:ea typeface="Calibri" pitchFamily="34" charset="0"/>
              <a:cs typeface="Calibri" pitchFamily="34" charset="0"/>
            </a:endParaRPr>
          </a:p>
        </p:txBody>
      </p:sp>
      <p:sp>
        <p:nvSpPr>
          <p:cNvPr id="65539" name="Content Placeholder 2"/>
          <p:cNvSpPr>
            <a:spLocks noGrp="1"/>
          </p:cNvSpPr>
          <p:nvPr>
            <p:ph sz="quarter" idx="1"/>
          </p:nvPr>
        </p:nvSpPr>
        <p:spPr>
          <a:xfrm>
            <a:off x="457200" y="1125538"/>
            <a:ext cx="8229600" cy="5000625"/>
          </a:xfrm>
        </p:spPr>
        <p:txBody>
          <a:bodyPr/>
          <a:lstStyle/>
          <a:p>
            <a:pPr marL="0" indent="449263" eaLnBrk="1" hangingPunct="1">
              <a:buFont typeface="Wingdings 2" pitchFamily="18" charset="2"/>
              <a:buNone/>
            </a:pPr>
            <a:r>
              <a:rPr lang="lv-LV" sz="3200" smtClean="0">
                <a:latin typeface="Calibri" pitchFamily="34" charset="0"/>
                <a:ea typeface="Calibri" pitchFamily="34" charset="0"/>
                <a:cs typeface="Calibri" pitchFamily="34" charset="0"/>
              </a:rPr>
              <a:t>Uz pieklājīgi uzrakstītu e-pasta vēstuli būtu jāatbild.</a:t>
            </a:r>
          </a:p>
          <a:p>
            <a:pPr marL="0" indent="449263" eaLnBrk="1" hangingPunct="1">
              <a:buFont typeface="Wingdings 2" pitchFamily="18" charset="2"/>
              <a:buNone/>
            </a:pPr>
            <a:r>
              <a:rPr lang="lv-LV" sz="3200" b="1" u="sng" smtClean="0">
                <a:latin typeface="Calibri" pitchFamily="34" charset="0"/>
                <a:ea typeface="Calibri" pitchFamily="34" charset="0"/>
                <a:cs typeface="Calibri" pitchFamily="34" charset="0"/>
              </a:rPr>
              <a:t>Ja dodaties atvaļinājumā un esat nolēmis datoru neizmantot, ir divi rīcības veidi</a:t>
            </a:r>
            <a:r>
              <a:rPr lang="lv-LV" sz="3200" smtClean="0">
                <a:latin typeface="Calibri" pitchFamily="34" charset="0"/>
                <a:ea typeface="Calibri" pitchFamily="34" charset="0"/>
                <a:cs typeface="Calibri" pitchFamily="34" charset="0"/>
              </a:rPr>
              <a:t>:</a:t>
            </a:r>
          </a:p>
          <a:p>
            <a:pPr marL="0" indent="449263" eaLnBrk="1" hangingPunct="1">
              <a:buFont typeface="Wingdings" pitchFamily="2" charset="2"/>
              <a:buChar char="ü"/>
            </a:pPr>
            <a:r>
              <a:rPr lang="lv-LV" sz="3200" smtClean="0">
                <a:latin typeface="Calibri" pitchFamily="34" charset="0"/>
                <a:ea typeface="Calibri" pitchFamily="34" charset="0"/>
                <a:cs typeface="Calibri" pitchFamily="34" charset="0"/>
              </a:rPr>
              <a:t>uzrakstīt vēstījumu un paziņot, no kura līdz kuram datumam nebūsiet sastopams;</a:t>
            </a:r>
          </a:p>
          <a:p>
            <a:pPr marL="0" indent="449263" eaLnBrk="1" hangingPunct="1">
              <a:buFont typeface="Wingdings" pitchFamily="2" charset="2"/>
              <a:buChar char="ü"/>
            </a:pPr>
            <a:r>
              <a:rPr lang="lv-LV" sz="3200" smtClean="0">
                <a:latin typeface="Calibri" pitchFamily="34" charset="0"/>
                <a:ea typeface="Calibri" pitchFamily="34" charset="0"/>
                <a:cs typeface="Calibri" pitchFamily="34" charset="0"/>
              </a:rPr>
              <a:t>atgriežoties nosūtīt atvainošanās vēstuli, paskaidrojot, kāpēc neatbildējāt vai neieradāties uz aicinātu pasākumu u. tml.</a:t>
            </a:r>
          </a:p>
          <a:p>
            <a:pPr marL="0" indent="449263" eaLnBrk="1" hangingPunct="1"/>
            <a:endParaRPr lang="lv-LV" sz="3200" smtClean="0">
              <a:latin typeface="Calibri" pitchFamily="34" charset="0"/>
              <a:ea typeface="Calibri" pitchFamily="34" charset="0"/>
              <a:cs typeface="Calibri" pitchFamily="34" charset="0"/>
            </a:endParaRPr>
          </a:p>
        </p:txBody>
      </p:sp>
      <p:sp>
        <p:nvSpPr>
          <p:cNvPr id="4" name="Slaida numura vietturis 3"/>
          <p:cNvSpPr>
            <a:spLocks noGrp="1"/>
          </p:cNvSpPr>
          <p:nvPr>
            <p:ph type="sldNum" sz="quarter" idx="12"/>
          </p:nvPr>
        </p:nvSpPr>
        <p:spPr/>
        <p:txBody>
          <a:bodyPr/>
          <a:lstStyle/>
          <a:p>
            <a:pPr>
              <a:defRPr/>
            </a:pPr>
            <a:fld id="{9B2B690B-D374-463E-A75A-D12FAF9489C8}" type="slidenum">
              <a:rPr lang="lv-LV" smtClean="0"/>
              <a:pPr>
                <a:defRPr/>
              </a:pPr>
              <a:t>59</a:t>
            </a:fld>
            <a:endParaRPr lang="lv-LV"/>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Iveta2\Pictures\Obama paklanās.jpg"/>
          <p:cNvPicPr>
            <a:picLocks noChangeAspect="1" noChangeArrowheads="1"/>
          </p:cNvPicPr>
          <p:nvPr/>
        </p:nvPicPr>
        <p:blipFill>
          <a:blip r:embed="rId2" cstate="print"/>
          <a:srcRect/>
          <a:stretch>
            <a:fillRect/>
          </a:stretch>
        </p:blipFill>
        <p:spPr bwMode="auto">
          <a:xfrm>
            <a:off x="900113" y="1052513"/>
            <a:ext cx="7443787" cy="3544887"/>
          </a:xfrm>
          <a:prstGeom prst="rect">
            <a:avLst/>
          </a:prstGeom>
          <a:noFill/>
          <a:ln w="9525">
            <a:noFill/>
            <a:miter lim="800000"/>
            <a:headEnd/>
            <a:tailEnd/>
          </a:ln>
        </p:spPr>
      </p:pic>
      <p:sp>
        <p:nvSpPr>
          <p:cNvPr id="3" name="Slaida numura vietturis 2"/>
          <p:cNvSpPr>
            <a:spLocks noGrp="1"/>
          </p:cNvSpPr>
          <p:nvPr>
            <p:ph type="sldNum" sz="quarter" idx="12"/>
          </p:nvPr>
        </p:nvSpPr>
        <p:spPr/>
        <p:txBody>
          <a:bodyPr/>
          <a:lstStyle/>
          <a:p>
            <a:pPr>
              <a:defRPr/>
            </a:pPr>
            <a:fld id="{C83C8D43-2C2C-465F-A5D6-C3116ADBB2C1}" type="slidenum">
              <a:rPr lang="lv-LV" smtClean="0"/>
              <a:pPr>
                <a:defRPr/>
              </a:pPr>
              <a:t>6</a:t>
            </a:fld>
            <a:endParaRPr lang="lv-LV"/>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atura vietturis 2"/>
          <p:cNvSpPr>
            <a:spLocks noGrp="1"/>
          </p:cNvSpPr>
          <p:nvPr>
            <p:ph sz="quarter" idx="4294967295"/>
          </p:nvPr>
        </p:nvSpPr>
        <p:spPr>
          <a:xfrm>
            <a:off x="500063" y="1071563"/>
            <a:ext cx="7772400" cy="4572000"/>
          </a:xfrm>
        </p:spPr>
        <p:txBody>
          <a:bodyPr anchor="ctr"/>
          <a:lstStyle/>
          <a:p>
            <a:pPr algn="ctr">
              <a:buFont typeface="Wingdings 2" pitchFamily="18" charset="2"/>
              <a:buNone/>
            </a:pPr>
            <a:r>
              <a:rPr lang="lv-LV" sz="4000" b="1" smtClean="0"/>
              <a:t>Paldies par uzmanību!</a:t>
            </a:r>
          </a:p>
        </p:txBody>
      </p:sp>
      <p:sp>
        <p:nvSpPr>
          <p:cNvPr id="3" name="Slaida numura vietturis 2"/>
          <p:cNvSpPr>
            <a:spLocks noGrp="1"/>
          </p:cNvSpPr>
          <p:nvPr>
            <p:ph type="sldNum" sz="quarter" idx="12"/>
          </p:nvPr>
        </p:nvSpPr>
        <p:spPr/>
        <p:txBody>
          <a:bodyPr/>
          <a:lstStyle/>
          <a:p>
            <a:pPr>
              <a:defRPr/>
            </a:pPr>
            <a:fld id="{8628A06F-0FE3-46A3-B381-F992B859AD77}" type="slidenum">
              <a:rPr lang="lv-LV" smtClean="0"/>
              <a:pPr>
                <a:defRPr/>
              </a:pPr>
              <a:t>60</a:t>
            </a:fld>
            <a:endParaRPr lang="lv-LV"/>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8313" y="260350"/>
            <a:ext cx="8229600" cy="647700"/>
          </a:xfrm>
        </p:spPr>
        <p:txBody>
          <a:bodyPr>
            <a:normAutofit/>
          </a:bodyPr>
          <a:lstStyle/>
          <a:p>
            <a:pPr algn="ctr" eaLnBrk="1" fontAlgn="auto" hangingPunct="1">
              <a:spcAft>
                <a:spcPts val="0"/>
              </a:spcAft>
              <a:defRPr/>
            </a:pPr>
            <a:r>
              <a:rPr lang="lv-LV" sz="3200" b="1" dirty="0" smtClean="0">
                <a:solidFill>
                  <a:schemeClr val="accent2">
                    <a:lumMod val="75000"/>
                  </a:schemeClr>
                </a:solidFill>
                <a:latin typeface="Calibri" pitchFamily="34" charset="0"/>
                <a:cs typeface="Calibri" pitchFamily="34" charset="0"/>
              </a:rPr>
              <a:t>Kas sveicina pirmais?</a:t>
            </a:r>
          </a:p>
        </p:txBody>
      </p:sp>
      <p:sp>
        <p:nvSpPr>
          <p:cNvPr id="12291" name="Content Placeholder 2"/>
          <p:cNvSpPr>
            <a:spLocks noGrp="1"/>
          </p:cNvSpPr>
          <p:nvPr>
            <p:ph sz="quarter" idx="1"/>
          </p:nvPr>
        </p:nvSpPr>
        <p:spPr>
          <a:xfrm>
            <a:off x="457200" y="1052513"/>
            <a:ext cx="8229600" cy="5073650"/>
          </a:xfrm>
        </p:spPr>
        <p:txBody>
          <a:bodyPr/>
          <a:lstStyle/>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vīrietis sievieti;</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gados jaunākais vecāko;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bērns pieaugušo</a:t>
            </a:r>
          </a:p>
          <a:p>
            <a:pPr eaLnBrk="1" hangingPunct="1">
              <a:lnSpc>
                <a:spcPct val="90000"/>
              </a:lnSpc>
              <a:buFont typeface="Wingdings 2" pitchFamily="18" charset="2"/>
              <a:buNone/>
            </a:pPr>
            <a:r>
              <a:rPr lang="lv-LV" sz="3200" b="1" smtClean="0">
                <a:latin typeface="Calibri" pitchFamily="34" charset="0"/>
                <a:ea typeface="Calibri" pitchFamily="34" charset="0"/>
                <a:cs typeface="Calibri" pitchFamily="34" charset="0"/>
              </a:rPr>
              <a:t>Lietišķā vidē </a:t>
            </a:r>
            <a:r>
              <a:rPr lang="lv-LV" sz="3200" smtClean="0">
                <a:latin typeface="Calibri" pitchFamily="34" charset="0"/>
                <a:ea typeface="Calibri" pitchFamily="34" charset="0"/>
                <a:cs typeface="Calibri" pitchFamily="34" charset="0"/>
              </a:rPr>
              <a:t>:  amatā zemākais augstāko</a:t>
            </a:r>
          </a:p>
          <a:p>
            <a:pPr eaLnBrk="1" hangingPunct="1">
              <a:lnSpc>
                <a:spcPct val="90000"/>
              </a:lnSpc>
              <a:buFont typeface="Arial" charset="0"/>
              <a:buNone/>
            </a:pPr>
            <a:r>
              <a:rPr lang="lv-LV" sz="3200" b="1" smtClean="0">
                <a:latin typeface="Calibri" pitchFamily="34" charset="0"/>
                <a:ea typeface="Calibri" pitchFamily="34" charset="0"/>
                <a:cs typeface="Calibri" pitchFamily="34" charset="0"/>
              </a:rPr>
              <a:t>Viesībās: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namamāti;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namatēvu; </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citas sievietes;</a:t>
            </a:r>
          </a:p>
          <a:p>
            <a:pPr eaLnBrk="1" hangingPunct="1">
              <a:lnSpc>
                <a:spcPct val="90000"/>
              </a:lnSpc>
              <a:buFont typeface="Wingdings" pitchFamily="2" charset="2"/>
              <a:buChar char="ü"/>
            </a:pPr>
            <a:r>
              <a:rPr lang="lv-LV" sz="3200" smtClean="0">
                <a:latin typeface="Calibri" pitchFamily="34" charset="0"/>
                <a:ea typeface="Calibri" pitchFamily="34" charset="0"/>
                <a:cs typeface="Calibri" pitchFamily="34" charset="0"/>
              </a:rPr>
              <a:t>citus vīriešus.</a:t>
            </a:r>
          </a:p>
        </p:txBody>
      </p:sp>
      <p:pic>
        <p:nvPicPr>
          <p:cNvPr id="12292" name="Picture 2" descr="C:\Users\Iveta2\Pictures\rokas spiediens.jpeg"/>
          <p:cNvPicPr>
            <a:picLocks noChangeAspect="1" noChangeArrowheads="1"/>
          </p:cNvPicPr>
          <p:nvPr/>
        </p:nvPicPr>
        <p:blipFill>
          <a:blip r:embed="rId2" cstate="print"/>
          <a:srcRect/>
          <a:stretch>
            <a:fillRect/>
          </a:stretch>
        </p:blipFill>
        <p:spPr bwMode="auto">
          <a:xfrm>
            <a:off x="5003800" y="3500438"/>
            <a:ext cx="3146425" cy="2087562"/>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BB7F5009-3511-4597-B41F-7E978CF92431}" type="slidenum">
              <a:rPr lang="lv-LV" smtClean="0"/>
              <a:pPr>
                <a:defRPr/>
              </a:pPr>
              <a:t>7</a:t>
            </a:fld>
            <a:endParaRPr lang="lv-LV"/>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4294967295"/>
          </p:nvPr>
        </p:nvSpPr>
        <p:spPr>
          <a:xfrm>
            <a:off x="914400" y="981075"/>
            <a:ext cx="8229600" cy="4525963"/>
          </a:xfrm>
        </p:spPr>
        <p:txBody>
          <a:bodyPr/>
          <a:lstStyle/>
          <a:p>
            <a:pPr marL="179388" indent="1079500" eaLnBrk="1" hangingPunct="1">
              <a:lnSpc>
                <a:spcPct val="90000"/>
              </a:lnSpc>
              <a:buFont typeface="Wingdings 2" pitchFamily="18" charset="2"/>
              <a:buNone/>
            </a:pPr>
            <a:r>
              <a:rPr lang="lv-LV" sz="3200" smtClean="0">
                <a:latin typeface="Calibri" pitchFamily="34" charset="0"/>
                <a:ea typeface="Calibri" pitchFamily="34" charset="0"/>
                <a:cs typeface="Calibri" pitchFamily="34" charset="0"/>
              </a:rPr>
              <a:t>	</a:t>
            </a:r>
          </a:p>
          <a:p>
            <a:pPr marL="179388" indent="1079500" eaLnBrk="1" hangingPunct="1">
              <a:lnSpc>
                <a:spcPct val="90000"/>
              </a:lnSpc>
              <a:buFont typeface="Wingdings 2" pitchFamily="18" charset="2"/>
              <a:buNone/>
            </a:pPr>
            <a:r>
              <a:rPr lang="lv-LV" sz="3200" smtClean="0">
                <a:latin typeface="Calibri" pitchFamily="34" charset="0"/>
                <a:ea typeface="Calibri" pitchFamily="34" charset="0"/>
                <a:cs typeface="Calibri" pitchFamily="34" charset="0"/>
              </a:rPr>
              <a:t>Persona, kas pienāk pie grupas, kas mazāka par 5 cilvēkiem, vispirms sasveicinās ar sievietēm, pēc tam ar vīriešiem. Ja grupā ir vairāk par 5 cilvēkiem, tad sarokojas ar visiem pēc kārtas, neņemot vērā dzimumu, amatu vai vecumu. Persona, kas tuvojas no aizmugures sveicina tikai tad, kad ir nostājusies citiem līdzās.</a:t>
            </a:r>
          </a:p>
          <a:p>
            <a:pPr marL="179388" indent="1079500" eaLnBrk="1" hangingPunct="1">
              <a:lnSpc>
                <a:spcPct val="90000"/>
              </a:lnSpc>
            </a:pPr>
            <a:endParaRPr lang="lv-LV" sz="3200" smtClean="0">
              <a:latin typeface="Calibri" pitchFamily="34" charset="0"/>
              <a:ea typeface="Calibri" pitchFamily="34" charset="0"/>
              <a:cs typeface="Calibri" pitchFamily="34" charset="0"/>
            </a:endParaRPr>
          </a:p>
        </p:txBody>
      </p:sp>
      <p:sp>
        <p:nvSpPr>
          <p:cNvPr id="13315" name="TextBox 3"/>
          <p:cNvSpPr txBox="1">
            <a:spLocks noChangeArrowheads="1"/>
          </p:cNvSpPr>
          <p:nvPr/>
        </p:nvSpPr>
        <p:spPr bwMode="auto">
          <a:xfrm>
            <a:off x="755650" y="692150"/>
            <a:ext cx="863600" cy="1323975"/>
          </a:xfrm>
          <a:prstGeom prst="rect">
            <a:avLst/>
          </a:prstGeom>
          <a:noFill/>
          <a:ln w="9525">
            <a:noFill/>
            <a:miter lim="800000"/>
            <a:headEnd/>
            <a:tailEnd/>
          </a:ln>
        </p:spPr>
        <p:txBody>
          <a:bodyPr>
            <a:spAutoFit/>
          </a:bodyPr>
          <a:lstStyle/>
          <a:p>
            <a:pPr marL="989013" indent="-989013"/>
            <a:r>
              <a:rPr lang="lv-LV" sz="8000">
                <a:sym typeface="Wingdings" pitchFamily="2" charset="2"/>
              </a:rPr>
              <a:t></a:t>
            </a:r>
          </a:p>
        </p:txBody>
      </p:sp>
      <p:sp>
        <p:nvSpPr>
          <p:cNvPr id="4" name="Slaida numura vietturis 3"/>
          <p:cNvSpPr>
            <a:spLocks noGrp="1"/>
          </p:cNvSpPr>
          <p:nvPr>
            <p:ph type="sldNum" sz="quarter" idx="12"/>
          </p:nvPr>
        </p:nvSpPr>
        <p:spPr/>
        <p:txBody>
          <a:bodyPr/>
          <a:lstStyle/>
          <a:p>
            <a:pPr>
              <a:defRPr/>
            </a:pPr>
            <a:fld id="{98D9973C-0EDA-4276-A80C-A1EDB942F84A}" type="slidenum">
              <a:rPr lang="lv-LV" smtClean="0"/>
              <a:pPr>
                <a:defRPr/>
              </a:pPr>
              <a:t>8</a:t>
            </a:fld>
            <a:endParaRPr lang="lv-LV"/>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706437"/>
          </a:xfrm>
        </p:spPr>
        <p:txBody>
          <a:bodyPr/>
          <a:lstStyle/>
          <a:p>
            <a:pPr algn="ctr" eaLnBrk="1" hangingPunct="1"/>
            <a:r>
              <a:rPr lang="lv-LV" sz="3200" b="1" smtClean="0">
                <a:solidFill>
                  <a:srgbClr val="742217"/>
                </a:solidFill>
                <a:latin typeface="Calibri" pitchFamily="34" charset="0"/>
                <a:ea typeface="Calibri" pitchFamily="34" charset="0"/>
                <a:cs typeface="Calibri" pitchFamily="34" charset="0"/>
              </a:rPr>
              <a:t>Sarokošanās</a:t>
            </a:r>
          </a:p>
        </p:txBody>
      </p:sp>
      <p:sp>
        <p:nvSpPr>
          <p:cNvPr id="14339" name="Content Placeholder 2"/>
          <p:cNvSpPr>
            <a:spLocks noGrp="1"/>
          </p:cNvSpPr>
          <p:nvPr>
            <p:ph sz="quarter" idx="1"/>
          </p:nvPr>
        </p:nvSpPr>
        <p:spPr>
          <a:xfrm>
            <a:off x="468313" y="981075"/>
            <a:ext cx="8229600" cy="4929188"/>
          </a:xfrm>
        </p:spPr>
        <p:txBody>
          <a:bodyPr/>
          <a:lstStyle/>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a:p>
            <a:pPr marL="0" indent="719138" eaLnBrk="1" hangingPunct="1">
              <a:buFont typeface="Arial" charset="0"/>
              <a:buNone/>
            </a:pPr>
            <a:r>
              <a:rPr lang="lv-LV" sz="3200" smtClean="0">
                <a:latin typeface="Calibri" pitchFamily="34" charset="0"/>
                <a:ea typeface="Calibri" pitchFamily="34" charset="0"/>
                <a:cs typeface="Calibri" pitchFamily="34" charset="0"/>
              </a:rPr>
              <a:t>Sarokošanās ir sena tradīcija, kas simbolizē, ka cilvēks nāk ar labestību — bez ieročiem rokās.</a:t>
            </a:r>
          </a:p>
          <a:p>
            <a:pPr marL="0" indent="719138" eaLnBrk="1" hangingPunct="1">
              <a:buFont typeface="Arial" charset="0"/>
              <a:buNone/>
            </a:pPr>
            <a:r>
              <a:rPr lang="lv-LV" sz="3200" smtClean="0">
                <a:latin typeface="Calibri" pitchFamily="34" charset="0"/>
                <a:ea typeface="Calibri" pitchFamily="34" charset="0"/>
                <a:cs typeface="Calibri" pitchFamily="34" charset="0"/>
              </a:rPr>
              <a:t>Uz sveicienam izstieptu roku būtu jāatbild.</a:t>
            </a:r>
          </a:p>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a:p>
            <a:pPr marL="0" indent="719138" eaLnBrk="1" hangingPunct="1">
              <a:buFont typeface="Arial" charset="0"/>
              <a:buNone/>
            </a:pPr>
            <a:endParaRPr lang="lv-LV" sz="3200" smtClean="0">
              <a:latin typeface="Calibri" pitchFamily="34" charset="0"/>
              <a:ea typeface="Calibri" pitchFamily="34" charset="0"/>
              <a:cs typeface="Calibri" pitchFamily="34" charset="0"/>
            </a:endParaRPr>
          </a:p>
        </p:txBody>
      </p:sp>
      <p:pic>
        <p:nvPicPr>
          <p:cNvPr id="14340" name="Picture 4" descr="C:\Users\Iveta2\Pictures\rokas izstiepšana.jpeg"/>
          <p:cNvPicPr>
            <a:picLocks noChangeAspect="1" noChangeArrowheads="1"/>
          </p:cNvPicPr>
          <p:nvPr/>
        </p:nvPicPr>
        <p:blipFill>
          <a:blip r:embed="rId2" cstate="print"/>
          <a:srcRect/>
          <a:stretch>
            <a:fillRect/>
          </a:stretch>
        </p:blipFill>
        <p:spPr bwMode="auto">
          <a:xfrm>
            <a:off x="971550" y="620713"/>
            <a:ext cx="1871663" cy="2722562"/>
          </a:xfrm>
          <a:prstGeom prst="rect">
            <a:avLst/>
          </a:prstGeom>
          <a:noFill/>
          <a:ln w="9525">
            <a:noFill/>
            <a:miter lim="800000"/>
            <a:headEnd/>
            <a:tailEnd/>
          </a:ln>
        </p:spPr>
      </p:pic>
      <p:sp>
        <p:nvSpPr>
          <p:cNvPr id="5" name="Slaida numura vietturis 4"/>
          <p:cNvSpPr>
            <a:spLocks noGrp="1"/>
          </p:cNvSpPr>
          <p:nvPr>
            <p:ph type="sldNum" sz="quarter" idx="12"/>
          </p:nvPr>
        </p:nvSpPr>
        <p:spPr/>
        <p:txBody>
          <a:bodyPr/>
          <a:lstStyle/>
          <a:p>
            <a:pPr>
              <a:defRPr/>
            </a:pPr>
            <a:fld id="{A34ACBDA-7048-4848-9E43-EF1B43DF25D9}" type="slidenum">
              <a:rPr lang="lv-LV" smtClean="0"/>
              <a:pPr>
                <a:defRPr/>
              </a:pPr>
              <a:t>9</a:t>
            </a:fld>
            <a:endParaRPr lang="lv-LV"/>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942</TotalTime>
  <Words>2703</Words>
  <Application>Microsoft Office PowerPoint</Application>
  <PresentationFormat>Slaidrāde ekrānā (4:3)</PresentationFormat>
  <Paragraphs>404</Paragraphs>
  <Slides>60</Slides>
  <Notes>2</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60</vt:i4>
      </vt:variant>
    </vt:vector>
  </HeadingPairs>
  <TitlesOfParts>
    <vt:vector size="67" baseType="lpstr">
      <vt:lpstr>Arial</vt:lpstr>
      <vt:lpstr>Franklin Gothic Book</vt:lpstr>
      <vt:lpstr>Perpetua</vt:lpstr>
      <vt:lpstr>Wingdings 2</vt:lpstr>
      <vt:lpstr>Calibri</vt:lpstr>
      <vt:lpstr>Wingdings</vt:lpstr>
      <vt:lpstr>Equity</vt:lpstr>
      <vt:lpstr>ETIĶETE 2. Vispārējā etiķete</vt:lpstr>
      <vt:lpstr>Sasveicināšanās</vt:lpstr>
      <vt:lpstr>Sasveicināšanās ar nepazīstamiem cilvēkiem</vt:lpstr>
      <vt:lpstr>Sasveicināšanās ar nepazīstamiem cilvēkiem</vt:lpstr>
      <vt:lpstr>Sasveicināšanās īpatnības lietišķā vidē</vt:lpstr>
      <vt:lpstr>Slaids 6</vt:lpstr>
      <vt:lpstr>Kas sveicina pirmais?</vt:lpstr>
      <vt:lpstr>Slaids 8</vt:lpstr>
      <vt:lpstr>Sarokošanās</vt:lpstr>
      <vt:lpstr>Sarokošanās</vt:lpstr>
      <vt:lpstr>Slaids 11</vt:lpstr>
      <vt:lpstr>Rokas skūpstīšana</vt:lpstr>
      <vt:lpstr>Slaids 13</vt:lpstr>
      <vt:lpstr>Kā nesveicināt un nesarokoties?</vt:lpstr>
      <vt:lpstr>Iepazīšanās un iepazīstināšana</vt:lpstr>
      <vt:lpstr>Iepazīšanās un iepazīstināšana</vt:lpstr>
      <vt:lpstr>Priekšā stādīšana</vt:lpstr>
      <vt:lpstr>Iepazīšanās un iepazīstināšana</vt:lpstr>
      <vt:lpstr>Uzruna</vt:lpstr>
      <vt:lpstr>Kad  un kā pāriet uz “ tu” ?</vt:lpstr>
      <vt:lpstr>Kā nevajag iepazīties vai iepazīstināt?</vt:lpstr>
      <vt:lpstr>Vietniekvārda "viņš" ("viņa") lietošana</vt:lpstr>
      <vt:lpstr>Vizītkarte</vt:lpstr>
      <vt:lpstr>Vizītkarte</vt:lpstr>
      <vt:lpstr>Vizītkarte</vt:lpstr>
      <vt:lpstr>Vizītkarte</vt:lpstr>
      <vt:lpstr>Vizītkarte</vt:lpstr>
      <vt:lpstr>Vizītkarte</vt:lpstr>
      <vt:lpstr>Vizītkarte</vt:lpstr>
      <vt:lpstr>Vizītkarte</vt:lpstr>
      <vt:lpstr>Vizītkarte</vt:lpstr>
      <vt:lpstr>Vizītkarte</vt:lpstr>
      <vt:lpstr>Vizītkarte</vt:lpstr>
      <vt:lpstr>Vizītkarte</vt:lpstr>
      <vt:lpstr>Slaids 35</vt:lpstr>
      <vt:lpstr>Vizītkarte</vt:lpstr>
      <vt:lpstr>Vizītkarte</vt:lpstr>
      <vt:lpstr>Vizītkarte</vt:lpstr>
      <vt:lpstr>Apmaiņa ar vizītkartēm</vt:lpstr>
      <vt:lpstr>Apmaiņa ar vizītkartēm</vt:lpstr>
      <vt:lpstr>Apmaiņa ar vizītkartēm</vt:lpstr>
      <vt:lpstr>Apmaiņa ar vizītkartēm</vt:lpstr>
      <vt:lpstr>Uzvedība sanāksmēs</vt:lpstr>
      <vt:lpstr>Uzvedība sanāksmēs</vt:lpstr>
      <vt:lpstr>Lietišķas vēstules</vt:lpstr>
      <vt:lpstr>Lietišķu vēstuļu tipi</vt:lpstr>
      <vt:lpstr>   Formālās biznesa vēstules</vt:lpstr>
      <vt:lpstr>Personiskās biznesa vēstules</vt:lpstr>
      <vt:lpstr>Neformālās biznesa vēstules</vt:lpstr>
      <vt:lpstr>Privātas vēstules</vt:lpstr>
      <vt:lpstr>Privātas vēstules</vt:lpstr>
      <vt:lpstr>Pateicības vēstule</vt:lpstr>
      <vt:lpstr>Netiķete</vt:lpstr>
      <vt:lpstr>Slaids 54</vt:lpstr>
      <vt:lpstr>Netiķete</vt:lpstr>
      <vt:lpstr>Netiķete</vt:lpstr>
      <vt:lpstr>Netiķete</vt:lpstr>
      <vt:lpstr>Netiķete</vt:lpstr>
      <vt:lpstr>Netiķete</vt:lpstr>
      <vt:lpstr>Slaids 60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Iveta2</dc:creator>
  <cp:lastModifiedBy>Helmuts</cp:lastModifiedBy>
  <cp:revision>107</cp:revision>
  <dcterms:created xsi:type="dcterms:W3CDTF">2010-09-27T18:47:00Z</dcterms:created>
  <dcterms:modified xsi:type="dcterms:W3CDTF">2015-02-03T12:13:34Z</dcterms:modified>
</cp:coreProperties>
</file>