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 id="257" r:id="rId4"/>
    <p:sldId id="290" r:id="rId5"/>
    <p:sldId id="277" r:id="rId6"/>
    <p:sldId id="258" r:id="rId7"/>
    <p:sldId id="278" r:id="rId8"/>
    <p:sldId id="259" r:id="rId9"/>
    <p:sldId id="262" r:id="rId10"/>
    <p:sldId id="279" r:id="rId11"/>
    <p:sldId id="260" r:id="rId12"/>
    <p:sldId id="280" r:id="rId13"/>
    <p:sldId id="263" r:id="rId14"/>
    <p:sldId id="281" r:id="rId15"/>
    <p:sldId id="264" r:id="rId16"/>
    <p:sldId id="282" r:id="rId17"/>
    <p:sldId id="265" r:id="rId18"/>
    <p:sldId id="266" r:id="rId19"/>
    <p:sldId id="283" r:id="rId20"/>
    <p:sldId id="267" r:id="rId21"/>
    <p:sldId id="284" r:id="rId22"/>
    <p:sldId id="268" r:id="rId23"/>
    <p:sldId id="269" r:id="rId24"/>
    <p:sldId id="270" r:id="rId25"/>
    <p:sldId id="285" r:id="rId26"/>
    <p:sldId id="271" r:id="rId27"/>
    <p:sldId id="286" r:id="rId28"/>
    <p:sldId id="272" r:id="rId29"/>
    <p:sldId id="273" r:id="rId30"/>
    <p:sldId id="274" r:id="rId31"/>
    <p:sldId id="275" r:id="rId32"/>
    <p:sldId id="276" r:id="rId33"/>
    <p:sldId id="287" r:id="rId34"/>
    <p:sldId id="288" r:id="rId35"/>
    <p:sldId id="289" r:id="rId36"/>
    <p:sldId id="291" r:id="rId37"/>
    <p:sldId id="292" r:id="rId38"/>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Virsraksta slaids">
    <p:spTree>
      <p:nvGrpSpPr>
        <p:cNvPr id="1" name=""/>
        <p:cNvGrpSpPr/>
        <p:nvPr/>
      </p:nvGrpSpPr>
      <p:grpSpPr>
        <a:xfrm>
          <a:off x="0" y="0"/>
          <a:ext cx="0" cy="0"/>
          <a:chOff x="0" y="0"/>
          <a:chExt cx="0" cy="0"/>
        </a:xfrm>
      </p:grpSpPr>
      <p:sp>
        <p:nvSpPr>
          <p:cNvPr id="23" name="Taisnstūris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Taisnstūris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Taisnstūris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Taisnstūris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Taisnstūris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Taisnstūris ar noapaļotiem stūriem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Taisnstūris ar noapaļotiem stūriem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aisnstūris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Taisnstūris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Taisnstūris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Taisnstūris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Virsrakst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lv-LV" smtClean="0"/>
              <a:t>Rediģēt šablona virsraksta stilu</a:t>
            </a:r>
            <a:endParaRPr kumimoji="0" lang="en-US"/>
          </a:p>
        </p:txBody>
      </p:sp>
      <p:sp>
        <p:nvSpPr>
          <p:cNvPr id="9" name="Apakšvirsrakst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lv-LV" smtClean="0"/>
              <a:t>Noklikšķiniet, lai rediģētu šablona apakšvirsraksta stilu</a:t>
            </a:r>
            <a:endParaRPr kumimoji="0" lang="en-US"/>
          </a:p>
        </p:txBody>
      </p:sp>
      <p:sp>
        <p:nvSpPr>
          <p:cNvPr id="28" name="Datuma vietturis 27"/>
          <p:cNvSpPr>
            <a:spLocks noGrp="1"/>
          </p:cNvSpPr>
          <p:nvPr>
            <p:ph type="dt" sz="half" idx="10"/>
          </p:nvPr>
        </p:nvSpPr>
        <p:spPr>
          <a:xfrm>
            <a:off x="6705600" y="4206240"/>
            <a:ext cx="960120" cy="457200"/>
          </a:xfrm>
        </p:spPr>
        <p:txBody>
          <a:bodyPr/>
          <a:lstStyle/>
          <a:p>
            <a:fld id="{9AE1D690-D08C-4990-9FEA-C05C017F8BAE}" type="datetimeFigureOut">
              <a:rPr lang="lv-LV" smtClean="0"/>
              <a:pPr/>
              <a:t>2017.01.24.</a:t>
            </a:fld>
            <a:endParaRPr lang="lv-LV"/>
          </a:p>
        </p:txBody>
      </p:sp>
      <p:sp>
        <p:nvSpPr>
          <p:cNvPr id="17" name="Kājenes vietturis 16"/>
          <p:cNvSpPr>
            <a:spLocks noGrp="1"/>
          </p:cNvSpPr>
          <p:nvPr>
            <p:ph type="ftr" sz="quarter" idx="11"/>
          </p:nvPr>
        </p:nvSpPr>
        <p:spPr>
          <a:xfrm>
            <a:off x="5410200" y="4205288"/>
            <a:ext cx="1295400" cy="457200"/>
          </a:xfrm>
        </p:spPr>
        <p:txBody>
          <a:bodyPr/>
          <a:lstStyle/>
          <a:p>
            <a:endParaRPr lang="lv-LV"/>
          </a:p>
        </p:txBody>
      </p:sp>
      <p:sp>
        <p:nvSpPr>
          <p:cNvPr id="29" name="Slaida numura vietturis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F0A2A19-DAD3-4068-B2C9-76F4382D14D8}" type="slidenum">
              <a:rPr lang="lv-LV" smtClean="0"/>
              <a:pPr/>
              <a:t>‹#›</a:t>
            </a:fld>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781800" y="1143000"/>
            <a:ext cx="1905000" cy="5486400"/>
          </a:xfrm>
        </p:spPr>
        <p:txBody>
          <a:bodyPr vert="eaVert"/>
          <a:lstStyle/>
          <a:p>
            <a:r>
              <a:rPr kumimoji="0" lang="lv-LV" smtClean="0"/>
              <a:t>Rediģēt šablona virsraksta stilu</a:t>
            </a:r>
            <a:endParaRPr kumimoji="0" lang="en-US"/>
          </a:p>
        </p:txBody>
      </p:sp>
      <p:sp>
        <p:nvSpPr>
          <p:cNvPr id="3" name="Vertikāls teksta vietturis 2"/>
          <p:cNvSpPr>
            <a:spLocks noGrp="1"/>
          </p:cNvSpPr>
          <p:nvPr>
            <p:ph type="body" orient="vert" idx="1"/>
          </p:nvPr>
        </p:nvSpPr>
        <p:spPr>
          <a:xfrm>
            <a:off x="457200" y="1143000"/>
            <a:ext cx="6248400" cy="5486400"/>
          </a:xfrm>
        </p:spPr>
        <p:txBody>
          <a:bodyPr vert="eaVert"/>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Satura vietturis 2"/>
          <p:cNvSpPr>
            <a:spLocks noGrp="1"/>
          </p:cNvSpPr>
          <p:nvPr>
            <p:ph idx="1"/>
          </p:nvPr>
        </p:nvSpPr>
        <p:spPr/>
        <p:txBody>
          <a:body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Datuma vietturis 3"/>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lv-LV" smtClean="0"/>
              <a:t>Rediģēt šablona virsraksta stilu</a:t>
            </a:r>
            <a:endParaRPr kumimoji="0" lang="en-US"/>
          </a:p>
        </p:txBody>
      </p:sp>
      <p:sp>
        <p:nvSpPr>
          <p:cNvPr id="3" name="Teksta vietturis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lv-LV" smtClean="0"/>
              <a:t>Noklikšķiniet, lai rediģētu šablona teksta stilus</a:t>
            </a:r>
          </a:p>
        </p:txBody>
      </p:sp>
      <p:sp>
        <p:nvSpPr>
          <p:cNvPr id="4" name="Datuma vietturis 3"/>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kumimoji="0" lang="lv-LV" smtClean="0"/>
              <a:t>Rediģēt šablona virsraksta stilu</a:t>
            </a:r>
            <a:endParaRPr kumimoji="0" lang="en-US"/>
          </a:p>
        </p:txBody>
      </p:sp>
      <p:sp>
        <p:nvSpPr>
          <p:cNvPr id="3" name="Satura vietturis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4" name="Satura vietturis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a:xfrm>
            <a:off x="381000" y="1143000"/>
            <a:ext cx="8382000" cy="1069848"/>
          </a:xfrm>
        </p:spPr>
        <p:txBody>
          <a:bodyPr anchor="ctr"/>
          <a:lstStyle>
            <a:lvl1pPr>
              <a:defRPr sz="4000" b="0" i="0" cap="none" baseline="0"/>
            </a:lvl1pPr>
          </a:lstStyle>
          <a:p>
            <a:r>
              <a:rPr kumimoji="0" lang="lv-LV" smtClean="0"/>
              <a:t>Rediģēt šablona virsraksta stilu</a:t>
            </a:r>
            <a:endParaRPr kumimoji="0" lang="en-US"/>
          </a:p>
        </p:txBody>
      </p:sp>
      <p:sp>
        <p:nvSpPr>
          <p:cNvPr id="3" name="Teksta vietturis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Noklikšķiniet, lai rediģētu šablona teksta stilus</a:t>
            </a:r>
          </a:p>
        </p:txBody>
      </p:sp>
      <p:sp>
        <p:nvSpPr>
          <p:cNvPr id="4" name="Teksta vietturis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lv-LV" smtClean="0"/>
              <a:t>Noklikšķiniet, lai rediģētu šablona teksta stilus</a:t>
            </a:r>
          </a:p>
        </p:txBody>
      </p:sp>
      <p:sp>
        <p:nvSpPr>
          <p:cNvPr id="5" name="Satura vietturis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6" name="Satura vietturis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26" name="Datuma vietturis 25"/>
          <p:cNvSpPr>
            <a:spLocks noGrp="1"/>
          </p:cNvSpPr>
          <p:nvPr>
            <p:ph type="dt" sz="half" idx="10"/>
          </p:nvPr>
        </p:nvSpPr>
        <p:spPr/>
        <p:txBody>
          <a:bodyPr rtlCol="0"/>
          <a:lstStyle/>
          <a:p>
            <a:fld id="{9AE1D690-D08C-4990-9FEA-C05C017F8BAE}" type="datetimeFigureOut">
              <a:rPr lang="lv-LV" smtClean="0"/>
              <a:pPr/>
              <a:t>2017.01.24.</a:t>
            </a:fld>
            <a:endParaRPr lang="lv-LV"/>
          </a:p>
        </p:txBody>
      </p:sp>
      <p:sp>
        <p:nvSpPr>
          <p:cNvPr id="27" name="Slaida numura vietturis 26"/>
          <p:cNvSpPr>
            <a:spLocks noGrp="1"/>
          </p:cNvSpPr>
          <p:nvPr>
            <p:ph type="sldNum" sz="quarter" idx="11"/>
          </p:nvPr>
        </p:nvSpPr>
        <p:spPr/>
        <p:txBody>
          <a:bodyPr rtlCol="0"/>
          <a:lstStyle/>
          <a:p>
            <a:fld id="{EF0A2A19-DAD3-4068-B2C9-76F4382D14D8}" type="slidenum">
              <a:rPr lang="lv-LV" smtClean="0"/>
              <a:pPr/>
              <a:t>‹#›</a:t>
            </a:fld>
            <a:endParaRPr lang="lv-LV"/>
          </a:p>
        </p:txBody>
      </p:sp>
      <p:sp>
        <p:nvSpPr>
          <p:cNvPr id="28" name="Kājenes vietturis 27"/>
          <p:cNvSpPr>
            <a:spLocks noGrp="1"/>
          </p:cNvSpPr>
          <p:nvPr>
            <p:ph type="ftr" sz="quarter" idx="12"/>
          </p:nvPr>
        </p:nvSpPr>
        <p:spPr/>
        <p:txBody>
          <a:bodyPr rtlCol="0"/>
          <a:lstStyle/>
          <a:p>
            <a:endParaRPr 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lv-LV" smtClean="0"/>
              <a:t>Rediģēt šablona virsraksta stilu</a:t>
            </a:r>
            <a:endParaRPr kumimoji="0" lang="en-US"/>
          </a:p>
        </p:txBody>
      </p:sp>
      <p:sp>
        <p:nvSpPr>
          <p:cNvPr id="3" name="Datuma vietturis 2"/>
          <p:cNvSpPr>
            <a:spLocks noGrp="1"/>
          </p:cNvSpPr>
          <p:nvPr>
            <p:ph type="dt" sz="half" idx="10"/>
          </p:nvPr>
        </p:nvSpPr>
        <p:spPr>
          <a:xfrm>
            <a:off x="6583680" y="612648"/>
            <a:ext cx="957264" cy="457200"/>
          </a:xfrm>
        </p:spPr>
        <p:txBody>
          <a:bodyPr/>
          <a:lstStyle/>
          <a:p>
            <a:fld id="{9AE1D690-D08C-4990-9FEA-C05C017F8BAE}" type="datetimeFigureOut">
              <a:rPr lang="lv-LV" smtClean="0"/>
              <a:pPr/>
              <a:t>2017.01.24.</a:t>
            </a:fld>
            <a:endParaRPr lang="lv-LV"/>
          </a:p>
        </p:txBody>
      </p:sp>
      <p:sp>
        <p:nvSpPr>
          <p:cNvPr id="4" name="Kājenes vietturis 3"/>
          <p:cNvSpPr>
            <a:spLocks noGrp="1"/>
          </p:cNvSpPr>
          <p:nvPr>
            <p:ph type="ftr" sz="quarter" idx="11"/>
          </p:nvPr>
        </p:nvSpPr>
        <p:spPr>
          <a:xfrm>
            <a:off x="5257800" y="612648"/>
            <a:ext cx="1325880" cy="457200"/>
          </a:xfrm>
        </p:spPr>
        <p:txBody>
          <a:bodyPr/>
          <a:lstStyle/>
          <a:p>
            <a:endParaRPr lang="lv-LV"/>
          </a:p>
        </p:txBody>
      </p:sp>
      <p:sp>
        <p:nvSpPr>
          <p:cNvPr id="5" name="Slaida numura vietturis 4"/>
          <p:cNvSpPr>
            <a:spLocks noGrp="1"/>
          </p:cNvSpPr>
          <p:nvPr>
            <p:ph type="sldNum" sz="quarter" idx="12"/>
          </p:nvPr>
        </p:nvSpPr>
        <p:spPr>
          <a:xfrm>
            <a:off x="8174736" y="2272"/>
            <a:ext cx="762000" cy="365760"/>
          </a:xfrm>
        </p:spPr>
        <p:txBody>
          <a:bodyPr/>
          <a:lstStyle/>
          <a:p>
            <a:fld id="{EF0A2A19-DAD3-4068-B2C9-76F4382D14D8}"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5353496" y="1101970"/>
            <a:ext cx="3383280" cy="877824"/>
          </a:xfrm>
        </p:spPr>
        <p:txBody>
          <a:bodyPr anchor="b"/>
          <a:lstStyle>
            <a:lvl1pPr algn="l">
              <a:buNone/>
              <a:defRPr sz="1800" b="1"/>
            </a:lvl1pPr>
          </a:lstStyle>
          <a:p>
            <a:r>
              <a:rPr kumimoji="0" lang="lv-LV" smtClean="0"/>
              <a:t>Rediģēt šablona virsraksta stilu</a:t>
            </a:r>
            <a:endParaRPr kumimoji="0" lang="en-US"/>
          </a:p>
        </p:txBody>
      </p:sp>
      <p:sp>
        <p:nvSpPr>
          <p:cNvPr id="3" name="Teksta vietturis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lv-LV" smtClean="0"/>
              <a:t>Noklikšķiniet, lai rediģētu šablona teksta stilus</a:t>
            </a:r>
          </a:p>
        </p:txBody>
      </p:sp>
      <p:sp>
        <p:nvSpPr>
          <p:cNvPr id="4" name="Satura vietturis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lv-LV" smtClean="0"/>
              <a:t>Noklikšķiniet, lai rediģētu šablona teksta stilus</a:t>
            </a:r>
          </a:p>
          <a:p>
            <a:pPr lvl="1" eaLnBrk="1" latinLnBrk="0" hangingPunct="1"/>
            <a:r>
              <a:rPr lang="lv-LV" smtClean="0"/>
              <a:t>Otrais līmenis</a:t>
            </a:r>
          </a:p>
          <a:p>
            <a:pPr lvl="2" eaLnBrk="1" latinLnBrk="0" hangingPunct="1"/>
            <a:r>
              <a:rPr lang="lv-LV" smtClean="0"/>
              <a:t>Trešais līmenis</a:t>
            </a:r>
          </a:p>
          <a:p>
            <a:pPr lvl="3" eaLnBrk="1" latinLnBrk="0" hangingPunct="1"/>
            <a:r>
              <a:rPr lang="lv-LV" smtClean="0"/>
              <a:t>Ceturtais līmenis</a:t>
            </a:r>
          </a:p>
          <a:p>
            <a:pPr lvl="4" eaLnBrk="1" latinLnBrk="0" hangingPunct="1"/>
            <a:r>
              <a:rPr lang="lv-LV" smtClean="0"/>
              <a:t>Piektais līmenis</a:t>
            </a:r>
            <a:endParaRPr kumimoji="0" lang="en-US"/>
          </a:p>
        </p:txBody>
      </p:sp>
      <p:sp>
        <p:nvSpPr>
          <p:cNvPr id="5" name="Datuma vietturis 4"/>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lv-LV" smtClean="0"/>
              <a:t>Rediģēt šablona virsraksta stilu</a:t>
            </a:r>
            <a:endParaRPr kumimoji="0" lang="en-US"/>
          </a:p>
        </p:txBody>
      </p:sp>
      <p:sp>
        <p:nvSpPr>
          <p:cNvPr id="3" name="Attēla vietturis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lv-LV" smtClean="0"/>
              <a:t>Lai pievienotu attēlu, noklikšķiniet uz ikonas</a:t>
            </a:r>
            <a:endParaRPr kumimoji="0" lang="en-US" dirty="0"/>
          </a:p>
        </p:txBody>
      </p:sp>
      <p:sp>
        <p:nvSpPr>
          <p:cNvPr id="4" name="Teksta vietturis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lv-LV" smtClean="0"/>
              <a:t>Noklikšķiniet, lai rediģētu šablona teksta stilus</a:t>
            </a:r>
          </a:p>
        </p:txBody>
      </p:sp>
      <p:sp>
        <p:nvSpPr>
          <p:cNvPr id="5" name="Datuma vietturis 4"/>
          <p:cNvSpPr>
            <a:spLocks noGrp="1"/>
          </p:cNvSpPr>
          <p:nvPr>
            <p:ph type="dt" sz="half" idx="10"/>
          </p:nvPr>
        </p:nvSpPr>
        <p:spPr/>
        <p:txBody>
          <a:bodyPr/>
          <a:lstStyle/>
          <a:p>
            <a:fld id="{9AE1D690-D08C-4990-9FEA-C05C017F8BAE}" type="datetimeFigureOut">
              <a:rPr lang="lv-LV" smtClean="0"/>
              <a:pPr/>
              <a:t>2017.01.24.</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EF0A2A19-DAD3-4068-B2C9-76F4382D14D8}"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Taisnstūris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aisnstūris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Taisnstūris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Taisnstūris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Taisnstūris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Taisnstūris ar noapaļotiem stūriem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Taisnstūris ar noapaļotiem stūriem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Taisnstūris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Taisnstūris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Taisnstūris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Taisnstūris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Taisnstūris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Taisnstūris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Virsraksta vietturis 21"/>
          <p:cNvSpPr>
            <a:spLocks noGrp="1"/>
          </p:cNvSpPr>
          <p:nvPr>
            <p:ph type="title"/>
          </p:nvPr>
        </p:nvSpPr>
        <p:spPr>
          <a:xfrm>
            <a:off x="457200" y="1143000"/>
            <a:ext cx="8229600" cy="1066800"/>
          </a:xfrm>
          <a:prstGeom prst="rect">
            <a:avLst/>
          </a:prstGeom>
        </p:spPr>
        <p:txBody>
          <a:bodyPr vert="horz" anchor="ctr">
            <a:normAutofit/>
          </a:bodyPr>
          <a:lstStyle/>
          <a:p>
            <a:r>
              <a:rPr kumimoji="0" lang="lv-LV" smtClean="0"/>
              <a:t>Rediģēt šablona virsraksta stilu</a:t>
            </a:r>
            <a:endParaRPr kumimoji="0" lang="en-US"/>
          </a:p>
        </p:txBody>
      </p:sp>
      <p:sp>
        <p:nvSpPr>
          <p:cNvPr id="13" name="Teksta vietturis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lv-LV" smtClean="0"/>
              <a:t>Noklikšķiniet, lai rediģētu šablona teksta stilus</a:t>
            </a:r>
          </a:p>
          <a:p>
            <a:pPr lvl="1" eaLnBrk="1" latinLnBrk="0" hangingPunct="1"/>
            <a:r>
              <a:rPr kumimoji="0" lang="lv-LV" smtClean="0"/>
              <a:t>Otrais līmenis</a:t>
            </a:r>
          </a:p>
          <a:p>
            <a:pPr lvl="2" eaLnBrk="1" latinLnBrk="0" hangingPunct="1"/>
            <a:r>
              <a:rPr kumimoji="0" lang="lv-LV" smtClean="0"/>
              <a:t>Trešais līmenis</a:t>
            </a:r>
          </a:p>
          <a:p>
            <a:pPr lvl="3" eaLnBrk="1" latinLnBrk="0" hangingPunct="1"/>
            <a:r>
              <a:rPr kumimoji="0" lang="lv-LV" smtClean="0"/>
              <a:t>Ceturtais līmenis</a:t>
            </a:r>
          </a:p>
          <a:p>
            <a:pPr lvl="4" eaLnBrk="1" latinLnBrk="0" hangingPunct="1"/>
            <a:r>
              <a:rPr kumimoji="0" lang="lv-LV" smtClean="0"/>
              <a:t>Piektais līmenis</a:t>
            </a:r>
            <a:endParaRPr kumimoji="0" lang="en-US"/>
          </a:p>
        </p:txBody>
      </p:sp>
      <p:sp>
        <p:nvSpPr>
          <p:cNvPr id="14" name="Datuma vietturis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AE1D690-D08C-4990-9FEA-C05C017F8BAE}" type="datetimeFigureOut">
              <a:rPr lang="lv-LV" smtClean="0"/>
              <a:pPr/>
              <a:t>2017.01.24.</a:t>
            </a:fld>
            <a:endParaRPr lang="lv-LV"/>
          </a:p>
        </p:txBody>
      </p:sp>
      <p:sp>
        <p:nvSpPr>
          <p:cNvPr id="3" name="Kājenes vietturis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lv-LV"/>
          </a:p>
        </p:txBody>
      </p:sp>
      <p:sp>
        <p:nvSpPr>
          <p:cNvPr id="23" name="Slaida numura vietturis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F0A2A19-DAD3-4068-B2C9-76F4382D14D8}" type="slidenum">
              <a:rPr lang="lv-LV" smtClean="0"/>
              <a:pPr/>
              <a:t>‹#›</a:t>
            </a:fld>
            <a:endParaRPr lang="lv-LV"/>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1.jpeg"/><Relationship Id="rId2" Type="http://schemas.openxmlformats.org/officeDocument/2006/relationships/image" Target="../media/image30.jpeg"/><Relationship Id="rId1" Type="http://schemas.openxmlformats.org/officeDocument/2006/relationships/slideLayout" Target="../slideLayouts/slideLayout2.xml"/><Relationship Id="rId4" Type="http://schemas.openxmlformats.org/officeDocument/2006/relationships/image" Target="../media/image32.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jpeg"/><Relationship Id="rId1" Type="http://schemas.openxmlformats.org/officeDocument/2006/relationships/slideLayout" Target="../slideLayouts/slideLayout2.xml"/><Relationship Id="rId5" Type="http://schemas.openxmlformats.org/officeDocument/2006/relationships/image" Target="../media/image37.png"/><Relationship Id="rId4" Type="http://schemas.openxmlformats.org/officeDocument/2006/relationships/image" Target="../media/image36.png"/></Relationships>
</file>

<file path=ppt/slides/_rels/slide22.xml.rels><?xml version="1.0" encoding="UTF-8" standalone="yes"?>
<Relationships xmlns="http://schemas.openxmlformats.org/package/2006/relationships"><Relationship Id="rId3" Type="http://schemas.openxmlformats.org/officeDocument/2006/relationships/image" Target="../media/image39.jpeg"/><Relationship Id="rId2" Type="http://schemas.openxmlformats.org/officeDocument/2006/relationships/image" Target="../media/image38.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1.jpeg"/><Relationship Id="rId2" Type="http://schemas.openxmlformats.org/officeDocument/2006/relationships/image" Target="../media/image4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 Id="rId4" Type="http://schemas.openxmlformats.org/officeDocument/2006/relationships/image" Target="../media/image41.jpeg"/></Relationships>
</file>

<file path=ppt/slides/_rels/slide26.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7.jpeg"/><Relationship Id="rId2" Type="http://schemas.openxmlformats.org/officeDocument/2006/relationships/image" Target="../media/image46.jpeg"/><Relationship Id="rId1" Type="http://schemas.openxmlformats.org/officeDocument/2006/relationships/slideLayout" Target="../slideLayouts/slideLayout2.xml"/><Relationship Id="rId4" Type="http://schemas.openxmlformats.org/officeDocument/2006/relationships/image" Target="../media/image48.png"/></Relationships>
</file>

<file path=ppt/slides/_rels/slide28.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2.jpeg"/><Relationship Id="rId2" Type="http://schemas.openxmlformats.org/officeDocument/2006/relationships/image" Target="../media/image5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5.jpeg"/><Relationship Id="rId2" Type="http://schemas.openxmlformats.org/officeDocument/2006/relationships/image" Target="../media/image5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7.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8.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dzm.lu.lv/" TargetMode="External"/><Relationship Id="rId2" Type="http://schemas.openxmlformats.org/officeDocument/2006/relationships/hyperlink" Target="http://www.uzdevumi.lv/" TargetMode="External"/><Relationship Id="rId1" Type="http://schemas.openxmlformats.org/officeDocument/2006/relationships/slideLayout" Target="../slideLayouts/slideLayout2.xml"/><Relationship Id="rId4" Type="http://schemas.openxmlformats.org/officeDocument/2006/relationships/hyperlink" Target="http://www.spoki.tvnet.lv/" TargetMode="External"/></Relationships>
</file>

<file path=ppt/slides/_rels/slide37.xml.rels><?xml version="1.0" encoding="UTF-8" standalone="yes"?>
<Relationships xmlns="http://schemas.openxmlformats.org/package/2006/relationships"><Relationship Id="rId2" Type="http://schemas.openxmlformats.org/officeDocument/2006/relationships/image" Target="../media/image59.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normAutofit fontScale="90000"/>
          </a:bodyPr>
          <a:lstStyle/>
          <a:p>
            <a:r>
              <a:rPr lang="lv-LV" dirty="0" smtClean="0"/>
              <a:t>Ģeometrisko ķermeņu kombinācijas</a:t>
            </a:r>
            <a:br>
              <a:rPr lang="lv-LV" dirty="0" smtClean="0"/>
            </a:br>
            <a:endParaRPr lang="lv-LV" dirty="0"/>
          </a:p>
        </p:txBody>
      </p:sp>
      <p:sp>
        <p:nvSpPr>
          <p:cNvPr id="5" name="Apakšvirsraksts 4"/>
          <p:cNvSpPr>
            <a:spLocks noGrp="1"/>
          </p:cNvSpPr>
          <p:nvPr>
            <p:ph type="subTitle" idx="1"/>
          </p:nvPr>
        </p:nvSpPr>
        <p:spPr>
          <a:xfrm>
            <a:off x="251520" y="4365104"/>
            <a:ext cx="6264696" cy="2016224"/>
          </a:xfrm>
        </p:spPr>
        <p:txBody>
          <a:bodyPr>
            <a:normAutofit lnSpcReduction="10000"/>
          </a:bodyPr>
          <a:lstStyle/>
          <a:p>
            <a:r>
              <a:rPr lang="lv-LV" dirty="0" smtClean="0"/>
              <a:t>Kuldīgas Tehnoloģiju un tūrisma </a:t>
            </a:r>
            <a:r>
              <a:rPr lang="lv-LV" dirty="0" smtClean="0"/>
              <a:t>tehnikums</a:t>
            </a:r>
          </a:p>
          <a:p>
            <a:r>
              <a:rPr lang="lv-LV" dirty="0" smtClean="0"/>
              <a:t>Vispārējā izglītības programma</a:t>
            </a:r>
          </a:p>
          <a:p>
            <a:r>
              <a:rPr lang="lv-LV" dirty="0" smtClean="0"/>
              <a:t>Matemātika</a:t>
            </a:r>
          </a:p>
          <a:p>
            <a:r>
              <a:rPr lang="lv-LV" dirty="0" smtClean="0"/>
              <a:t>Darba autors : Gita </a:t>
            </a:r>
            <a:r>
              <a:rPr lang="lv-LV" dirty="0" err="1" smtClean="0"/>
              <a:t>Arājuma</a:t>
            </a:r>
            <a:endParaRPr lang="lv-LV" dirty="0" smtClean="0"/>
          </a:p>
          <a:p>
            <a:r>
              <a:rPr lang="lv-LV" dirty="0" smtClean="0"/>
              <a:t>2017.gads</a:t>
            </a:r>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Attēls 10" descr="lodcil3.jpg"/>
          <p:cNvPicPr>
            <a:picLocks noChangeAspect="1"/>
          </p:cNvPicPr>
          <p:nvPr/>
        </p:nvPicPr>
        <p:blipFill>
          <a:blip r:embed="rId2" cstate="print"/>
          <a:stretch>
            <a:fillRect/>
          </a:stretch>
        </p:blipFill>
        <p:spPr>
          <a:xfrm>
            <a:off x="3203848" y="1052736"/>
            <a:ext cx="1728192" cy="1742593"/>
          </a:xfrm>
          <a:prstGeom prst="rect">
            <a:avLst/>
          </a:prstGeom>
        </p:spPr>
      </p:pic>
      <p:sp>
        <p:nvSpPr>
          <p:cNvPr id="3" name="Satura vietturis 2"/>
          <p:cNvSpPr>
            <a:spLocks noGrp="1"/>
          </p:cNvSpPr>
          <p:nvPr>
            <p:ph idx="1"/>
          </p:nvPr>
        </p:nvSpPr>
        <p:spPr>
          <a:xfrm>
            <a:off x="0" y="2852936"/>
            <a:ext cx="8229600" cy="4181096"/>
          </a:xfrm>
        </p:spPr>
        <p:txBody>
          <a:bodyPr/>
          <a:lstStyle/>
          <a:p>
            <a:r>
              <a:rPr lang="lv-LV" dirty="0" smtClean="0"/>
              <a:t>Lode pieskaras cilindram tā pamatu centros S un S1 un visu cilindra veiduļu viduspunktos;</a:t>
            </a:r>
          </a:p>
          <a:p>
            <a:r>
              <a:rPr lang="lv-LV" dirty="0" smtClean="0"/>
              <a:t>Ievilktās lodes centrs atrodas cilindra ass viduspunktā;</a:t>
            </a:r>
            <a:endParaRPr lang="lv-LV" dirty="0" smtClean="0">
              <a:solidFill>
                <a:srgbClr val="FF0000"/>
              </a:solidFill>
            </a:endParaRPr>
          </a:p>
          <a:p>
            <a:r>
              <a:rPr lang="lv-LV" dirty="0" smtClean="0"/>
              <a:t>Cilindra augstums ir vienāds ar divkāršotu rādiusa garumu;</a:t>
            </a:r>
            <a:endParaRPr lang="lv-LV" dirty="0" smtClean="0">
              <a:solidFill>
                <a:srgbClr val="FF0000"/>
              </a:solidFill>
            </a:endParaRPr>
          </a:p>
          <a:p>
            <a:r>
              <a:rPr lang="lv-LV" dirty="0" smtClean="0"/>
              <a:t>Cilindra pamata rādiusu garums sakrīt ar lodes rādiusa garumu. </a:t>
            </a:r>
            <a:endParaRPr lang="lv-LV" dirty="0" smtClean="0">
              <a:solidFill>
                <a:srgbClr val="FF0000"/>
              </a:solidFill>
            </a:endParaRPr>
          </a:p>
          <a:p>
            <a:endParaRPr lang="lv-LV" dirty="0" smtClean="0"/>
          </a:p>
          <a:p>
            <a:endParaRPr lang="lv-LV" dirty="0"/>
          </a:p>
        </p:txBody>
      </p:sp>
      <p:pic>
        <p:nvPicPr>
          <p:cNvPr id="4" name="Attēls 3" descr="lodcil.jpg"/>
          <p:cNvPicPr>
            <a:picLocks noChangeAspect="1"/>
          </p:cNvPicPr>
          <p:nvPr/>
        </p:nvPicPr>
        <p:blipFill>
          <a:blip r:embed="rId3" cstate="print"/>
          <a:stretch>
            <a:fillRect/>
          </a:stretch>
        </p:blipFill>
        <p:spPr>
          <a:xfrm>
            <a:off x="611560" y="692696"/>
            <a:ext cx="1800200" cy="2092733"/>
          </a:xfrm>
          <a:prstGeom prst="rect">
            <a:avLst/>
          </a:prstGeom>
        </p:spPr>
      </p:pic>
      <p:sp>
        <p:nvSpPr>
          <p:cNvPr id="6" name="TextBox 5"/>
          <p:cNvSpPr txBox="1"/>
          <p:nvPr/>
        </p:nvSpPr>
        <p:spPr>
          <a:xfrm>
            <a:off x="5436096" y="980728"/>
            <a:ext cx="2952328" cy="1938992"/>
          </a:xfrm>
          <a:prstGeom prst="rect">
            <a:avLst/>
          </a:prstGeom>
          <a:noFill/>
        </p:spPr>
        <p:txBody>
          <a:bodyPr wrap="square" rtlCol="0">
            <a:spAutoFit/>
          </a:bodyPr>
          <a:lstStyle/>
          <a:p>
            <a:r>
              <a:rPr lang="lv-LV" sz="2000" dirty="0" smtClean="0">
                <a:solidFill>
                  <a:srgbClr val="FF0000"/>
                </a:solidFill>
              </a:rPr>
              <a:t>SO = OS1</a:t>
            </a:r>
          </a:p>
          <a:p>
            <a:endParaRPr lang="lv-LV" sz="2000" dirty="0" smtClean="0">
              <a:solidFill>
                <a:srgbClr val="FF0000"/>
              </a:solidFill>
            </a:endParaRPr>
          </a:p>
          <a:p>
            <a:r>
              <a:rPr lang="lv-LV" sz="2000" dirty="0" smtClean="0">
                <a:solidFill>
                  <a:srgbClr val="FF0000"/>
                </a:solidFill>
              </a:rPr>
              <a:t>AA1= 2OS=2OH</a:t>
            </a:r>
          </a:p>
          <a:p>
            <a:endParaRPr lang="lv-LV" sz="2000" dirty="0" smtClean="0">
              <a:solidFill>
                <a:srgbClr val="FF0000"/>
              </a:solidFill>
            </a:endParaRPr>
          </a:p>
          <a:p>
            <a:r>
              <a:rPr lang="lv-LV" sz="2000" dirty="0" smtClean="0">
                <a:solidFill>
                  <a:srgbClr val="FF0000"/>
                </a:solidFill>
              </a:rPr>
              <a:t>SA=OS; AB=SS1</a:t>
            </a:r>
          </a:p>
          <a:p>
            <a:endParaRPr lang="lv-LV" sz="2000" dirty="0"/>
          </a:p>
        </p:txBody>
      </p:sp>
      <p:sp>
        <p:nvSpPr>
          <p:cNvPr id="7" name="TextBox 6"/>
          <p:cNvSpPr txBox="1"/>
          <p:nvPr/>
        </p:nvSpPr>
        <p:spPr>
          <a:xfrm>
            <a:off x="2987824" y="908720"/>
            <a:ext cx="504056" cy="369332"/>
          </a:xfrm>
          <a:prstGeom prst="rect">
            <a:avLst/>
          </a:prstGeom>
          <a:noFill/>
        </p:spPr>
        <p:txBody>
          <a:bodyPr wrap="square" rtlCol="0">
            <a:spAutoFit/>
          </a:bodyPr>
          <a:lstStyle/>
          <a:p>
            <a:r>
              <a:rPr lang="lv-LV" dirty="0" smtClean="0"/>
              <a:t>A1</a:t>
            </a:r>
            <a:endParaRPr lang="lv-LV" dirty="0"/>
          </a:p>
        </p:txBody>
      </p:sp>
      <p:sp>
        <p:nvSpPr>
          <p:cNvPr id="9" name="TextBox 8"/>
          <p:cNvSpPr txBox="1"/>
          <p:nvPr/>
        </p:nvSpPr>
        <p:spPr>
          <a:xfrm>
            <a:off x="4572000" y="908720"/>
            <a:ext cx="432048" cy="369332"/>
          </a:xfrm>
          <a:prstGeom prst="rect">
            <a:avLst/>
          </a:prstGeom>
          <a:noFill/>
        </p:spPr>
        <p:txBody>
          <a:bodyPr wrap="square" rtlCol="0">
            <a:spAutoFit/>
          </a:bodyPr>
          <a:lstStyle/>
          <a:p>
            <a:r>
              <a:rPr lang="lv-LV" dirty="0" smtClean="0"/>
              <a:t>B1</a:t>
            </a:r>
            <a:endParaRPr lang="lv-LV" dirty="0"/>
          </a:p>
        </p:txBody>
      </p:sp>
      <p:sp>
        <p:nvSpPr>
          <p:cNvPr id="10" name="TextBox 9"/>
          <p:cNvSpPr txBox="1"/>
          <p:nvPr/>
        </p:nvSpPr>
        <p:spPr>
          <a:xfrm>
            <a:off x="3059832" y="2420888"/>
            <a:ext cx="288032" cy="369332"/>
          </a:xfrm>
          <a:prstGeom prst="rect">
            <a:avLst/>
          </a:prstGeom>
          <a:noFill/>
        </p:spPr>
        <p:txBody>
          <a:bodyPr wrap="square" rtlCol="0">
            <a:spAutoFit/>
          </a:bodyPr>
          <a:lstStyle/>
          <a:p>
            <a:r>
              <a:rPr lang="lv-LV" dirty="0" smtClean="0"/>
              <a:t>A</a:t>
            </a:r>
            <a:endParaRPr lang="lv-LV" dirty="0"/>
          </a:p>
        </p:txBody>
      </p:sp>
      <p:sp>
        <p:nvSpPr>
          <p:cNvPr id="12" name="TextBox 11"/>
          <p:cNvSpPr txBox="1"/>
          <p:nvPr/>
        </p:nvSpPr>
        <p:spPr>
          <a:xfrm>
            <a:off x="4644008" y="2348880"/>
            <a:ext cx="288032" cy="369332"/>
          </a:xfrm>
          <a:prstGeom prst="rect">
            <a:avLst/>
          </a:prstGeom>
          <a:noFill/>
        </p:spPr>
        <p:txBody>
          <a:bodyPr wrap="square" rtlCol="0">
            <a:spAutoFit/>
          </a:bodyPr>
          <a:lstStyle/>
          <a:p>
            <a:r>
              <a:rPr lang="lv-LV" dirty="0" smtClean="0"/>
              <a:t>B</a:t>
            </a:r>
            <a:endParaRPr lang="lv-LV" dirty="0"/>
          </a:p>
        </p:txBody>
      </p:sp>
      <p:cxnSp>
        <p:nvCxnSpPr>
          <p:cNvPr id="14" name="Taisns savienotājs 13"/>
          <p:cNvCxnSpPr/>
          <p:nvPr/>
        </p:nvCxnSpPr>
        <p:spPr>
          <a:xfrm>
            <a:off x="4067944" y="1268760"/>
            <a:ext cx="0" cy="1296144"/>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851920" y="908720"/>
            <a:ext cx="432048" cy="369332"/>
          </a:xfrm>
          <a:prstGeom prst="rect">
            <a:avLst/>
          </a:prstGeom>
          <a:noFill/>
        </p:spPr>
        <p:txBody>
          <a:bodyPr wrap="square" rtlCol="0">
            <a:spAutoFit/>
          </a:bodyPr>
          <a:lstStyle/>
          <a:p>
            <a:r>
              <a:rPr lang="lv-LV" dirty="0" smtClean="0"/>
              <a:t>S1</a:t>
            </a:r>
            <a:endParaRPr lang="lv-LV" dirty="0"/>
          </a:p>
        </p:txBody>
      </p:sp>
      <p:sp>
        <p:nvSpPr>
          <p:cNvPr id="19" name="TextBox 18"/>
          <p:cNvSpPr txBox="1"/>
          <p:nvPr/>
        </p:nvSpPr>
        <p:spPr>
          <a:xfrm>
            <a:off x="3851920" y="2492896"/>
            <a:ext cx="360040" cy="369332"/>
          </a:xfrm>
          <a:prstGeom prst="rect">
            <a:avLst/>
          </a:prstGeom>
          <a:noFill/>
        </p:spPr>
        <p:txBody>
          <a:bodyPr wrap="square" rtlCol="0">
            <a:spAutoFit/>
          </a:bodyPr>
          <a:lstStyle/>
          <a:p>
            <a:r>
              <a:rPr lang="lv-LV" dirty="0" smtClean="0"/>
              <a:t>S</a:t>
            </a:r>
            <a:endParaRPr lang="lv-LV"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9552" y="1268760"/>
            <a:ext cx="8229600" cy="4325112"/>
          </a:xfrm>
        </p:spPr>
        <p:txBody>
          <a:bodyPr/>
          <a:lstStyle/>
          <a:p>
            <a:r>
              <a:rPr lang="lv-LV" dirty="0" smtClean="0">
                <a:solidFill>
                  <a:srgbClr val="FF0000"/>
                </a:solidFill>
              </a:rPr>
              <a:t>Lodi sauc par apvilktu ap cilindru </a:t>
            </a:r>
            <a:r>
              <a:rPr lang="lv-LV" dirty="0" smtClean="0"/>
              <a:t>(jeb cilindru par ievilktu lodē), ja cilindra pamatu riņķa līnijas pieskaras lodei.</a:t>
            </a:r>
            <a:endParaRPr lang="lv-LV" dirty="0"/>
          </a:p>
        </p:txBody>
      </p:sp>
      <p:pic>
        <p:nvPicPr>
          <p:cNvPr id="4" name="Attēls 3" descr="cillod2.png"/>
          <p:cNvPicPr>
            <a:picLocks noChangeAspect="1"/>
          </p:cNvPicPr>
          <p:nvPr/>
        </p:nvPicPr>
        <p:blipFill>
          <a:blip r:embed="rId2" cstate="print"/>
          <a:stretch>
            <a:fillRect/>
          </a:stretch>
        </p:blipFill>
        <p:spPr>
          <a:xfrm>
            <a:off x="3059832" y="2996952"/>
            <a:ext cx="2376264" cy="2376264"/>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95536" y="3284984"/>
            <a:ext cx="8147248" cy="3267808"/>
          </a:xfrm>
        </p:spPr>
        <p:txBody>
          <a:bodyPr/>
          <a:lstStyle/>
          <a:p>
            <a:pPr algn="just"/>
            <a:r>
              <a:rPr lang="lv-LV" dirty="0" smtClean="0"/>
              <a:t>Apvilktās lodes centrs atrodas cilindra ass viduspunktā;</a:t>
            </a:r>
          </a:p>
          <a:p>
            <a:pPr algn="just"/>
            <a:r>
              <a:rPr lang="lv-LV" dirty="0" smtClean="0"/>
              <a:t>Apvilktās lodes rādiuss ir vienāds ar pusi no cilindra aksiālšķēluma diagonāles garuma;</a:t>
            </a:r>
          </a:p>
          <a:p>
            <a:pPr algn="just"/>
            <a:r>
              <a:rPr lang="lv-LV" dirty="0" smtClean="0"/>
              <a:t>Cilindrs pieskaras lodei punktos, kas uz lodes virsmas veido divas vienādas riņķa līnijas, kuru centri ir cilindra pamatu centri</a:t>
            </a:r>
            <a:endParaRPr lang="lv-LV" dirty="0"/>
          </a:p>
        </p:txBody>
      </p:sp>
      <p:pic>
        <p:nvPicPr>
          <p:cNvPr id="4" name="Attēls 3" descr="lodcil1.jpg"/>
          <p:cNvPicPr>
            <a:picLocks noChangeAspect="1"/>
          </p:cNvPicPr>
          <p:nvPr/>
        </p:nvPicPr>
        <p:blipFill>
          <a:blip r:embed="rId2" cstate="print"/>
          <a:stretch>
            <a:fillRect/>
          </a:stretch>
        </p:blipFill>
        <p:spPr>
          <a:xfrm>
            <a:off x="1331640" y="908720"/>
            <a:ext cx="2193032" cy="2193032"/>
          </a:xfrm>
          <a:prstGeom prst="rect">
            <a:avLst/>
          </a:prstGeom>
        </p:spPr>
      </p:pic>
      <p:pic>
        <p:nvPicPr>
          <p:cNvPr id="5" name="Attēls 4" descr="lodcil2.jpg"/>
          <p:cNvPicPr>
            <a:picLocks noChangeAspect="1"/>
          </p:cNvPicPr>
          <p:nvPr/>
        </p:nvPicPr>
        <p:blipFill>
          <a:blip r:embed="rId3" cstate="print"/>
          <a:stretch>
            <a:fillRect/>
          </a:stretch>
        </p:blipFill>
        <p:spPr>
          <a:xfrm>
            <a:off x="4204760" y="764704"/>
            <a:ext cx="2466274" cy="234883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39552" y="692696"/>
            <a:ext cx="8229600" cy="1066800"/>
          </a:xfrm>
        </p:spPr>
        <p:txBody>
          <a:bodyPr/>
          <a:lstStyle/>
          <a:p>
            <a:pPr algn="ctr"/>
            <a:r>
              <a:rPr lang="lv-LV" dirty="0" smtClean="0"/>
              <a:t>Lode un konuss</a:t>
            </a:r>
            <a:endParaRPr lang="lv-LV" dirty="0"/>
          </a:p>
        </p:txBody>
      </p:sp>
      <p:sp>
        <p:nvSpPr>
          <p:cNvPr id="3" name="Satura vietturis 2"/>
          <p:cNvSpPr>
            <a:spLocks noGrp="1"/>
          </p:cNvSpPr>
          <p:nvPr>
            <p:ph idx="1"/>
          </p:nvPr>
        </p:nvSpPr>
        <p:spPr>
          <a:xfrm>
            <a:off x="467544" y="1772816"/>
            <a:ext cx="8229600" cy="4325112"/>
          </a:xfrm>
        </p:spPr>
        <p:txBody>
          <a:bodyPr/>
          <a:lstStyle/>
          <a:p>
            <a:r>
              <a:rPr lang="lv-LV" dirty="0" smtClean="0">
                <a:solidFill>
                  <a:srgbClr val="FF0000"/>
                </a:solidFill>
              </a:rPr>
              <a:t>Lodi sauc par ievilktu konusā </a:t>
            </a:r>
            <a:r>
              <a:rPr lang="lv-LV" dirty="0" smtClean="0"/>
              <a:t>( jeb konusu apvilktu ap lodi) , ja lode pieskaras konusa pamatam un visām konusa veidulēm.</a:t>
            </a:r>
            <a:endParaRPr lang="lv-LV" dirty="0"/>
          </a:p>
        </p:txBody>
      </p:sp>
      <p:pic>
        <p:nvPicPr>
          <p:cNvPr id="4" name="Attēls 3" descr="lodkon.png"/>
          <p:cNvPicPr>
            <a:picLocks noChangeAspect="1"/>
          </p:cNvPicPr>
          <p:nvPr/>
        </p:nvPicPr>
        <p:blipFill>
          <a:blip r:embed="rId2" cstate="print"/>
          <a:stretch>
            <a:fillRect/>
          </a:stretch>
        </p:blipFill>
        <p:spPr>
          <a:xfrm>
            <a:off x="3059832" y="3429000"/>
            <a:ext cx="2232248" cy="2599912"/>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Vienādsānu trīsstūris 6"/>
          <p:cNvSpPr/>
          <p:nvPr/>
        </p:nvSpPr>
        <p:spPr>
          <a:xfrm>
            <a:off x="4355976" y="908720"/>
            <a:ext cx="2160240" cy="1944216"/>
          </a:xfrm>
          <a:prstGeom prst="triangle">
            <a:avLst/>
          </a:prstGeom>
          <a:ln>
            <a:solidFill>
              <a:srgbClr val="0070C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3" name="Satura vietturis 2"/>
          <p:cNvSpPr>
            <a:spLocks noGrp="1"/>
          </p:cNvSpPr>
          <p:nvPr>
            <p:ph idx="1"/>
          </p:nvPr>
        </p:nvSpPr>
        <p:spPr>
          <a:xfrm>
            <a:off x="179512" y="3212976"/>
            <a:ext cx="8496944" cy="3240360"/>
          </a:xfrm>
        </p:spPr>
        <p:txBody>
          <a:bodyPr/>
          <a:lstStyle/>
          <a:p>
            <a:r>
              <a:rPr lang="lv-LV" dirty="0" smtClean="0"/>
              <a:t>Ievilktas lodes centrs atrodas konusa augstuma un tādas bisektrises krustpunktā, kas novilkta leņķim, kuru veido konusa veidule ar pamata plakni.</a:t>
            </a:r>
          </a:p>
          <a:p>
            <a:pPr algn="just"/>
            <a:r>
              <a:rPr lang="lv-LV" dirty="0" smtClean="0"/>
              <a:t>Lode pieskaras konusam tā pamata centrā un pa riņķa līnijai ko veido veiduļu un lodes saskaršanās punkti.</a:t>
            </a:r>
          </a:p>
          <a:p>
            <a:endParaRPr lang="lv-LV" dirty="0"/>
          </a:p>
        </p:txBody>
      </p:sp>
      <p:sp>
        <p:nvSpPr>
          <p:cNvPr id="6" name="Ovāls 5"/>
          <p:cNvSpPr/>
          <p:nvPr/>
        </p:nvSpPr>
        <p:spPr>
          <a:xfrm>
            <a:off x="4788024" y="1628800"/>
            <a:ext cx="1296144" cy="1224136"/>
          </a:xfrm>
          <a:prstGeom prst="ellipse">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cxnSp>
        <p:nvCxnSpPr>
          <p:cNvPr id="9" name="Taisns savienotājs 8"/>
          <p:cNvCxnSpPr>
            <a:stCxn id="7" idx="0"/>
            <a:endCxn id="6" idx="4"/>
          </p:cNvCxnSpPr>
          <p:nvPr/>
        </p:nvCxnSpPr>
        <p:spPr>
          <a:xfrm>
            <a:off x="5436096" y="908720"/>
            <a:ext cx="0" cy="1944216"/>
          </a:xfrm>
          <a:prstGeom prst="line">
            <a:avLst/>
          </a:prstGeom>
          <a:ln>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1" name="Taisns savienotājs 10"/>
          <p:cNvCxnSpPr/>
          <p:nvPr/>
        </p:nvCxnSpPr>
        <p:spPr>
          <a:xfrm>
            <a:off x="4860032" y="1916832"/>
            <a:ext cx="576064" cy="36004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Taisns savienotājs 12"/>
          <p:cNvCxnSpPr>
            <a:stCxn id="7" idx="2"/>
          </p:cNvCxnSpPr>
          <p:nvPr/>
        </p:nvCxnSpPr>
        <p:spPr>
          <a:xfrm flipV="1">
            <a:off x="4355976" y="2276872"/>
            <a:ext cx="1080120"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rka 25"/>
          <p:cNvSpPr/>
          <p:nvPr/>
        </p:nvSpPr>
        <p:spPr>
          <a:xfrm>
            <a:off x="4355976" y="2636912"/>
            <a:ext cx="216024"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27" name="Arka 26"/>
          <p:cNvSpPr/>
          <p:nvPr/>
        </p:nvSpPr>
        <p:spPr>
          <a:xfrm>
            <a:off x="4499992" y="2780928"/>
            <a:ext cx="72008" cy="14401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sp>
        <p:nvSpPr>
          <p:cNvPr id="30" name="TextBox 29"/>
          <p:cNvSpPr txBox="1"/>
          <p:nvPr/>
        </p:nvSpPr>
        <p:spPr>
          <a:xfrm>
            <a:off x="5076056" y="764704"/>
            <a:ext cx="504056" cy="369332"/>
          </a:xfrm>
          <a:prstGeom prst="rect">
            <a:avLst/>
          </a:prstGeom>
          <a:noFill/>
        </p:spPr>
        <p:txBody>
          <a:bodyPr wrap="square" rtlCol="0">
            <a:spAutoFit/>
          </a:bodyPr>
          <a:lstStyle/>
          <a:p>
            <a:r>
              <a:rPr lang="lv-LV" dirty="0" smtClean="0"/>
              <a:t>S</a:t>
            </a:r>
            <a:endParaRPr lang="lv-LV" dirty="0"/>
          </a:p>
        </p:txBody>
      </p:sp>
      <p:sp>
        <p:nvSpPr>
          <p:cNvPr id="31" name="TextBox 30"/>
          <p:cNvSpPr txBox="1"/>
          <p:nvPr/>
        </p:nvSpPr>
        <p:spPr>
          <a:xfrm>
            <a:off x="4572000" y="1700808"/>
            <a:ext cx="432048" cy="369332"/>
          </a:xfrm>
          <a:prstGeom prst="rect">
            <a:avLst/>
          </a:prstGeom>
          <a:noFill/>
        </p:spPr>
        <p:txBody>
          <a:bodyPr wrap="square" rtlCol="0">
            <a:spAutoFit/>
          </a:bodyPr>
          <a:lstStyle/>
          <a:p>
            <a:r>
              <a:rPr lang="lv-LV" dirty="0" smtClean="0"/>
              <a:t>F</a:t>
            </a:r>
            <a:endParaRPr lang="lv-LV" dirty="0"/>
          </a:p>
        </p:txBody>
      </p:sp>
      <p:sp>
        <p:nvSpPr>
          <p:cNvPr id="32" name="TextBox 31"/>
          <p:cNvSpPr txBox="1"/>
          <p:nvPr/>
        </p:nvSpPr>
        <p:spPr>
          <a:xfrm>
            <a:off x="4067944" y="2780928"/>
            <a:ext cx="288032" cy="369332"/>
          </a:xfrm>
          <a:prstGeom prst="rect">
            <a:avLst/>
          </a:prstGeom>
          <a:noFill/>
        </p:spPr>
        <p:txBody>
          <a:bodyPr wrap="square" rtlCol="0">
            <a:spAutoFit/>
          </a:bodyPr>
          <a:lstStyle/>
          <a:p>
            <a:r>
              <a:rPr lang="lv-LV" dirty="0" smtClean="0"/>
              <a:t>A</a:t>
            </a:r>
            <a:endParaRPr lang="lv-LV" dirty="0"/>
          </a:p>
        </p:txBody>
      </p:sp>
      <p:sp>
        <p:nvSpPr>
          <p:cNvPr id="33" name="TextBox 32"/>
          <p:cNvSpPr txBox="1"/>
          <p:nvPr/>
        </p:nvSpPr>
        <p:spPr>
          <a:xfrm>
            <a:off x="6444208" y="2708920"/>
            <a:ext cx="288032" cy="369332"/>
          </a:xfrm>
          <a:prstGeom prst="rect">
            <a:avLst/>
          </a:prstGeom>
          <a:noFill/>
        </p:spPr>
        <p:txBody>
          <a:bodyPr wrap="square" rtlCol="0">
            <a:spAutoFit/>
          </a:bodyPr>
          <a:lstStyle/>
          <a:p>
            <a:r>
              <a:rPr lang="lv-LV" dirty="0" smtClean="0"/>
              <a:t>B</a:t>
            </a:r>
            <a:endParaRPr lang="lv-LV" dirty="0"/>
          </a:p>
        </p:txBody>
      </p:sp>
      <p:sp>
        <p:nvSpPr>
          <p:cNvPr id="34" name="TextBox 33"/>
          <p:cNvSpPr txBox="1"/>
          <p:nvPr/>
        </p:nvSpPr>
        <p:spPr>
          <a:xfrm>
            <a:off x="5364088" y="2132856"/>
            <a:ext cx="288032" cy="369332"/>
          </a:xfrm>
          <a:prstGeom prst="rect">
            <a:avLst/>
          </a:prstGeom>
          <a:noFill/>
        </p:spPr>
        <p:txBody>
          <a:bodyPr wrap="square" rtlCol="0">
            <a:spAutoFit/>
          </a:bodyPr>
          <a:lstStyle/>
          <a:p>
            <a:r>
              <a:rPr lang="lv-LV" dirty="0" smtClean="0"/>
              <a:t>O</a:t>
            </a:r>
            <a:endParaRPr lang="lv-LV" dirty="0"/>
          </a:p>
        </p:txBody>
      </p:sp>
      <p:sp>
        <p:nvSpPr>
          <p:cNvPr id="41" name="TextBox 40"/>
          <p:cNvSpPr txBox="1"/>
          <p:nvPr/>
        </p:nvSpPr>
        <p:spPr>
          <a:xfrm>
            <a:off x="5508104" y="1700808"/>
            <a:ext cx="144016" cy="369332"/>
          </a:xfrm>
          <a:prstGeom prst="rect">
            <a:avLst/>
          </a:prstGeom>
          <a:noFill/>
        </p:spPr>
        <p:txBody>
          <a:bodyPr wrap="square" rtlCol="0">
            <a:spAutoFit/>
          </a:bodyPr>
          <a:lstStyle/>
          <a:p>
            <a:r>
              <a:rPr lang="lv-LV" dirty="0" smtClean="0">
                <a:solidFill>
                  <a:srgbClr val="0070C0"/>
                </a:solidFill>
              </a:rPr>
              <a:t>H</a:t>
            </a:r>
            <a:endParaRPr lang="lv-LV" dirty="0">
              <a:solidFill>
                <a:srgbClr val="0070C0"/>
              </a:solidFill>
            </a:endParaRPr>
          </a:p>
        </p:txBody>
      </p:sp>
      <p:sp>
        <p:nvSpPr>
          <p:cNvPr id="42" name="TextBox 41"/>
          <p:cNvSpPr txBox="1"/>
          <p:nvPr/>
        </p:nvSpPr>
        <p:spPr>
          <a:xfrm>
            <a:off x="5004048" y="1772816"/>
            <a:ext cx="216024" cy="369332"/>
          </a:xfrm>
          <a:prstGeom prst="rect">
            <a:avLst/>
          </a:prstGeom>
          <a:noFill/>
        </p:spPr>
        <p:txBody>
          <a:bodyPr wrap="square" rtlCol="0">
            <a:spAutoFit/>
          </a:bodyPr>
          <a:lstStyle/>
          <a:p>
            <a:r>
              <a:rPr lang="lv-LV" dirty="0" smtClean="0">
                <a:solidFill>
                  <a:srgbClr val="FF0000"/>
                </a:solidFill>
              </a:rPr>
              <a:t>R</a:t>
            </a:r>
            <a:endParaRPr lang="lv-LV" dirty="0">
              <a:solidFill>
                <a:srgbClr val="FF0000"/>
              </a:solidFill>
            </a:endParaRPr>
          </a:p>
        </p:txBody>
      </p:sp>
      <p:sp>
        <p:nvSpPr>
          <p:cNvPr id="43" name="TextBox 42"/>
          <p:cNvSpPr txBox="1"/>
          <p:nvPr/>
        </p:nvSpPr>
        <p:spPr>
          <a:xfrm>
            <a:off x="5364088" y="2420888"/>
            <a:ext cx="216024" cy="369332"/>
          </a:xfrm>
          <a:prstGeom prst="rect">
            <a:avLst/>
          </a:prstGeom>
          <a:noFill/>
        </p:spPr>
        <p:txBody>
          <a:bodyPr wrap="square" rtlCol="0">
            <a:spAutoFit/>
          </a:bodyPr>
          <a:lstStyle/>
          <a:p>
            <a:r>
              <a:rPr lang="lv-LV" dirty="0" smtClean="0">
                <a:solidFill>
                  <a:srgbClr val="FF0000"/>
                </a:solidFill>
              </a:rPr>
              <a:t>R</a:t>
            </a:r>
            <a:endParaRPr lang="lv-LV" dirty="0">
              <a:solidFill>
                <a:srgbClr val="FF0000"/>
              </a:solidFill>
            </a:endParaRPr>
          </a:p>
        </p:txBody>
      </p:sp>
      <p:sp>
        <p:nvSpPr>
          <p:cNvPr id="44" name="TextBox 43"/>
          <p:cNvSpPr txBox="1"/>
          <p:nvPr/>
        </p:nvSpPr>
        <p:spPr>
          <a:xfrm>
            <a:off x="4572000" y="2852936"/>
            <a:ext cx="216024" cy="369332"/>
          </a:xfrm>
          <a:prstGeom prst="rect">
            <a:avLst/>
          </a:prstGeom>
          <a:noFill/>
        </p:spPr>
        <p:txBody>
          <a:bodyPr wrap="square" rtlCol="0">
            <a:spAutoFit/>
          </a:bodyPr>
          <a:lstStyle/>
          <a:p>
            <a:r>
              <a:rPr lang="lv-LV" dirty="0" smtClean="0">
                <a:solidFill>
                  <a:srgbClr val="0070C0"/>
                </a:solidFill>
              </a:rPr>
              <a:t>R</a:t>
            </a:r>
            <a:endParaRPr lang="lv-LV" dirty="0">
              <a:solidFill>
                <a:srgbClr val="0070C0"/>
              </a:solidFill>
            </a:endParaRPr>
          </a:p>
        </p:txBody>
      </p:sp>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204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467544" y="1412776"/>
            <a:ext cx="3676650" cy="66675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95536" y="908720"/>
            <a:ext cx="8229600" cy="4325112"/>
          </a:xfrm>
        </p:spPr>
        <p:txBody>
          <a:bodyPr/>
          <a:lstStyle/>
          <a:p>
            <a:r>
              <a:rPr lang="lv-LV" dirty="0" smtClean="0">
                <a:solidFill>
                  <a:srgbClr val="FF0000"/>
                </a:solidFill>
              </a:rPr>
              <a:t>Lodi sauc par apvilktu konusam</a:t>
            </a:r>
            <a:r>
              <a:rPr lang="lv-LV" dirty="0" smtClean="0"/>
              <a:t>(jeb konusu par ievilktu lodē), ja konusa virsotne un pamata riņķa līnija atrodas uz lodes virsmas</a:t>
            </a:r>
            <a:endParaRPr lang="lv-LV" dirty="0"/>
          </a:p>
        </p:txBody>
      </p:sp>
      <p:pic>
        <p:nvPicPr>
          <p:cNvPr id="4" name="Attēls 3" descr="lodkon1.png"/>
          <p:cNvPicPr>
            <a:picLocks noChangeAspect="1"/>
          </p:cNvPicPr>
          <p:nvPr/>
        </p:nvPicPr>
        <p:blipFill>
          <a:blip r:embed="rId2" cstate="print"/>
          <a:stretch>
            <a:fillRect/>
          </a:stretch>
        </p:blipFill>
        <p:spPr>
          <a:xfrm>
            <a:off x="2771800" y="2780928"/>
            <a:ext cx="2742108" cy="2721645"/>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23528" y="3861048"/>
            <a:ext cx="8229600" cy="2187688"/>
          </a:xfrm>
        </p:spPr>
        <p:txBody>
          <a:bodyPr/>
          <a:lstStyle/>
          <a:p>
            <a:r>
              <a:rPr lang="lv-LV" dirty="0" smtClean="0"/>
              <a:t>Apvilktās lodes centrs atrodas konusa augstuma (vai tā pagarinājuma) un konusa veidules </a:t>
            </a:r>
            <a:r>
              <a:rPr lang="lv-LV" dirty="0" err="1" smtClean="0"/>
              <a:t>vidusperpendikula</a:t>
            </a:r>
            <a:r>
              <a:rPr lang="lv-LV" dirty="0" smtClean="0"/>
              <a:t> krustpunktā.</a:t>
            </a:r>
          </a:p>
          <a:p>
            <a:endParaRPr lang="lv-LV" dirty="0"/>
          </a:p>
        </p:txBody>
      </p:sp>
      <p:pic>
        <p:nvPicPr>
          <p:cNvPr id="4" name="Attēls 3" descr="lodkon1.jpg"/>
          <p:cNvPicPr>
            <a:picLocks noChangeAspect="1"/>
          </p:cNvPicPr>
          <p:nvPr/>
        </p:nvPicPr>
        <p:blipFill>
          <a:blip r:embed="rId2" cstate="print"/>
          <a:stretch>
            <a:fillRect/>
          </a:stretch>
        </p:blipFill>
        <p:spPr>
          <a:xfrm>
            <a:off x="4355976" y="1196752"/>
            <a:ext cx="2482381" cy="2358262"/>
          </a:xfrm>
          <a:prstGeom prst="rect">
            <a:avLst/>
          </a:prstGeom>
        </p:spPr>
      </p:pic>
      <p:pic>
        <p:nvPicPr>
          <p:cNvPr id="5" name="Attēls 4" descr="lodkon.jpg"/>
          <p:cNvPicPr>
            <a:picLocks noChangeAspect="1"/>
          </p:cNvPicPr>
          <p:nvPr/>
        </p:nvPicPr>
        <p:blipFill>
          <a:blip r:embed="rId3" cstate="print"/>
          <a:stretch>
            <a:fillRect/>
          </a:stretch>
        </p:blipFill>
        <p:spPr>
          <a:xfrm>
            <a:off x="971600" y="1124744"/>
            <a:ext cx="2337048" cy="2337048"/>
          </a:xfrm>
          <a:prstGeom prst="rect">
            <a:avLst/>
          </a:prstGeom>
        </p:spPr>
      </p:pic>
      <p:sp>
        <p:nvSpPr>
          <p:cNvPr id="6" name="TextBox 5"/>
          <p:cNvSpPr txBox="1"/>
          <p:nvPr/>
        </p:nvSpPr>
        <p:spPr>
          <a:xfrm>
            <a:off x="5508104" y="1052736"/>
            <a:ext cx="360040" cy="369332"/>
          </a:xfrm>
          <a:prstGeom prst="rect">
            <a:avLst/>
          </a:prstGeom>
          <a:noFill/>
        </p:spPr>
        <p:txBody>
          <a:bodyPr wrap="square" rtlCol="0">
            <a:spAutoFit/>
          </a:bodyPr>
          <a:lstStyle/>
          <a:p>
            <a:r>
              <a:rPr lang="lv-LV" dirty="0" smtClean="0"/>
              <a:t>S</a:t>
            </a:r>
            <a:endParaRPr lang="lv-LV" dirty="0"/>
          </a:p>
        </p:txBody>
      </p:sp>
      <p:sp>
        <p:nvSpPr>
          <p:cNvPr id="7" name="TextBox 6"/>
          <p:cNvSpPr txBox="1"/>
          <p:nvPr/>
        </p:nvSpPr>
        <p:spPr>
          <a:xfrm>
            <a:off x="4427984" y="2780928"/>
            <a:ext cx="288032" cy="369332"/>
          </a:xfrm>
          <a:prstGeom prst="rect">
            <a:avLst/>
          </a:prstGeom>
          <a:noFill/>
        </p:spPr>
        <p:txBody>
          <a:bodyPr wrap="square" rtlCol="0">
            <a:spAutoFit/>
          </a:bodyPr>
          <a:lstStyle/>
          <a:p>
            <a:r>
              <a:rPr lang="lv-LV" dirty="0" smtClean="0"/>
              <a:t>A</a:t>
            </a:r>
            <a:endParaRPr lang="lv-LV" dirty="0"/>
          </a:p>
        </p:txBody>
      </p:sp>
      <p:sp>
        <p:nvSpPr>
          <p:cNvPr id="8" name="TextBox 7"/>
          <p:cNvSpPr txBox="1"/>
          <p:nvPr/>
        </p:nvSpPr>
        <p:spPr>
          <a:xfrm>
            <a:off x="6444208" y="2780928"/>
            <a:ext cx="288032" cy="369332"/>
          </a:xfrm>
          <a:prstGeom prst="rect">
            <a:avLst/>
          </a:prstGeom>
          <a:noFill/>
        </p:spPr>
        <p:txBody>
          <a:bodyPr wrap="square" rtlCol="0">
            <a:spAutoFit/>
          </a:bodyPr>
          <a:lstStyle/>
          <a:p>
            <a:r>
              <a:rPr lang="lv-LV" dirty="0" smtClean="0"/>
              <a:t>B</a:t>
            </a:r>
            <a:endParaRPr lang="lv-LV"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ctr"/>
            <a:r>
              <a:rPr lang="lv-LV" dirty="0" smtClean="0"/>
              <a:t>Lode un kubs</a:t>
            </a:r>
            <a:endParaRPr lang="lv-LV" dirty="0"/>
          </a:p>
        </p:txBody>
      </p:sp>
      <p:pic>
        <p:nvPicPr>
          <p:cNvPr id="4" name="Satura vietturis 3" descr="eglite.jpg"/>
          <p:cNvPicPr>
            <a:picLocks noGrp="1" noChangeAspect="1"/>
          </p:cNvPicPr>
          <p:nvPr>
            <p:ph idx="1"/>
          </p:nvPr>
        </p:nvPicPr>
        <p:blipFill>
          <a:blip r:embed="rId2" cstate="print"/>
          <a:stretch>
            <a:fillRect/>
          </a:stretch>
        </p:blipFill>
        <p:spPr>
          <a:xfrm>
            <a:off x="2483768" y="2780928"/>
            <a:ext cx="3888432" cy="2635018"/>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23528" y="1340768"/>
            <a:ext cx="8229600" cy="4325112"/>
          </a:xfrm>
        </p:spPr>
        <p:txBody>
          <a:bodyPr/>
          <a:lstStyle/>
          <a:p>
            <a:r>
              <a:rPr lang="lv-LV" dirty="0" smtClean="0">
                <a:solidFill>
                  <a:srgbClr val="FF0000"/>
                </a:solidFill>
              </a:rPr>
              <a:t>Lodi sauc par ievilktu kubā </a:t>
            </a:r>
            <a:r>
              <a:rPr lang="lv-LV" dirty="0" smtClean="0"/>
              <a:t>(vai kubu par apvilktu ap lodi), ja lode pieskaras visām kuba skaldnēm.</a:t>
            </a:r>
            <a:endParaRPr lang="lv-LV" dirty="0"/>
          </a:p>
        </p:txBody>
      </p:sp>
      <p:pic>
        <p:nvPicPr>
          <p:cNvPr id="4" name="Attēls 3" descr="lod kub.png"/>
          <p:cNvPicPr>
            <a:picLocks noChangeAspect="1"/>
          </p:cNvPicPr>
          <p:nvPr/>
        </p:nvPicPr>
        <p:blipFill>
          <a:blip r:embed="rId2" cstate="print"/>
          <a:stretch>
            <a:fillRect/>
          </a:stretch>
        </p:blipFill>
        <p:spPr>
          <a:xfrm>
            <a:off x="2915816" y="2852935"/>
            <a:ext cx="2952328" cy="2683935"/>
          </a:xfrm>
          <a:prstGeom prst="rect">
            <a:avLst/>
          </a:prstGeom>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57200" y="3429000"/>
            <a:ext cx="8229600" cy="3145536"/>
          </a:xfrm>
        </p:spPr>
        <p:txBody>
          <a:bodyPr>
            <a:normAutofit lnSpcReduction="10000"/>
          </a:bodyPr>
          <a:lstStyle/>
          <a:p>
            <a:r>
              <a:rPr lang="lv-LV" dirty="0" smtClean="0"/>
              <a:t>Ievilktās lodes centrs atrodas kuba diagonāļu krustpunktā, un līdz ar to ievilktās lodes centrs atrodas kuba diagonāles viduspunktā;</a:t>
            </a:r>
          </a:p>
          <a:p>
            <a:r>
              <a:rPr lang="lv-LV" dirty="0" smtClean="0"/>
              <a:t>Ievilktā lode pieskaras visām kuba skaldnēm to diagonāļu krustpunktos;</a:t>
            </a:r>
          </a:p>
          <a:p>
            <a:r>
              <a:rPr lang="lv-LV" dirty="0" smtClean="0"/>
              <a:t>Ievilktās lodes rādiuss ir vienāds ar pusi no kuba šķautnes garuma.</a:t>
            </a:r>
            <a:endParaRPr lang="lv-LV" dirty="0"/>
          </a:p>
        </p:txBody>
      </p:sp>
      <p:pic>
        <p:nvPicPr>
          <p:cNvPr id="4" name="Attēls 3" descr="lodkub.jpg"/>
          <p:cNvPicPr>
            <a:picLocks noChangeAspect="1"/>
          </p:cNvPicPr>
          <p:nvPr/>
        </p:nvPicPr>
        <p:blipFill>
          <a:blip r:embed="rId2" cstate="print"/>
          <a:stretch>
            <a:fillRect/>
          </a:stretch>
        </p:blipFill>
        <p:spPr>
          <a:xfrm>
            <a:off x="683568" y="908719"/>
            <a:ext cx="2232248" cy="2165281"/>
          </a:xfrm>
          <a:prstGeom prst="rect">
            <a:avLst/>
          </a:prstGeom>
        </p:spPr>
      </p:pic>
      <p:pic>
        <p:nvPicPr>
          <p:cNvPr id="5" name="Attēls 4" descr="lodkub2.jpg"/>
          <p:cNvPicPr>
            <a:picLocks noChangeAspect="1"/>
          </p:cNvPicPr>
          <p:nvPr/>
        </p:nvPicPr>
        <p:blipFill>
          <a:blip r:embed="rId3" cstate="print"/>
          <a:stretch>
            <a:fillRect/>
          </a:stretch>
        </p:blipFill>
        <p:spPr>
          <a:xfrm>
            <a:off x="3563888" y="980728"/>
            <a:ext cx="2079104" cy="2200385"/>
          </a:xfrm>
          <a:prstGeom prst="rect">
            <a:avLst/>
          </a:prstGeom>
        </p:spPr>
      </p:pic>
      <p:sp>
        <p:nvSpPr>
          <p:cNvPr id="409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0961"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6156176" y="1710930"/>
            <a:ext cx="1368152" cy="69587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atura vietturis 3" descr="biljards.jpg"/>
          <p:cNvPicPr>
            <a:picLocks noGrp="1" noChangeAspect="1"/>
          </p:cNvPicPr>
          <p:nvPr>
            <p:ph idx="1"/>
          </p:nvPr>
        </p:nvPicPr>
        <p:blipFill>
          <a:blip r:embed="rId2" cstate="print"/>
          <a:stretch>
            <a:fillRect/>
          </a:stretch>
        </p:blipFill>
        <p:spPr>
          <a:xfrm>
            <a:off x="539552" y="1196752"/>
            <a:ext cx="2016224" cy="2016224"/>
          </a:xfrm>
        </p:spPr>
      </p:pic>
      <p:pic>
        <p:nvPicPr>
          <p:cNvPr id="5" name="Attēls 4" descr="lampa.jpg"/>
          <p:cNvPicPr>
            <a:picLocks noChangeAspect="1"/>
          </p:cNvPicPr>
          <p:nvPr/>
        </p:nvPicPr>
        <p:blipFill>
          <a:blip r:embed="rId3" cstate="print"/>
          <a:stretch>
            <a:fillRect/>
          </a:stretch>
        </p:blipFill>
        <p:spPr>
          <a:xfrm>
            <a:off x="3131840" y="1124744"/>
            <a:ext cx="2736304" cy="2736304"/>
          </a:xfrm>
          <a:prstGeom prst="rect">
            <a:avLst/>
          </a:prstGeom>
        </p:spPr>
      </p:pic>
      <p:pic>
        <p:nvPicPr>
          <p:cNvPr id="6" name="Attēls 5" descr="prikš.jpg"/>
          <p:cNvPicPr>
            <a:picLocks noChangeAspect="1"/>
          </p:cNvPicPr>
          <p:nvPr/>
        </p:nvPicPr>
        <p:blipFill>
          <a:blip r:embed="rId4" cstate="print"/>
          <a:stretch>
            <a:fillRect/>
          </a:stretch>
        </p:blipFill>
        <p:spPr>
          <a:xfrm>
            <a:off x="395536" y="3645024"/>
            <a:ext cx="2808312" cy="2795831"/>
          </a:xfrm>
          <a:prstGeom prst="rect">
            <a:avLst/>
          </a:prstGeom>
        </p:spPr>
      </p:pic>
      <p:pic>
        <p:nvPicPr>
          <p:cNvPr id="8" name="Attēls 7" descr="skulptūr.jpg"/>
          <p:cNvPicPr>
            <a:picLocks noChangeAspect="1"/>
          </p:cNvPicPr>
          <p:nvPr/>
        </p:nvPicPr>
        <p:blipFill>
          <a:blip r:embed="rId5" cstate="print"/>
          <a:stretch>
            <a:fillRect/>
          </a:stretch>
        </p:blipFill>
        <p:spPr>
          <a:xfrm>
            <a:off x="5004048" y="3933056"/>
            <a:ext cx="2115619" cy="2439542"/>
          </a:xfrm>
          <a:prstGeom prst="rect">
            <a:avLst/>
          </a:prstGeom>
        </p:spPr>
      </p:pic>
      <p:pic>
        <p:nvPicPr>
          <p:cNvPr id="9" name="Attēls 8" descr="priekšmeti.jpg"/>
          <p:cNvPicPr>
            <a:picLocks noChangeAspect="1"/>
          </p:cNvPicPr>
          <p:nvPr/>
        </p:nvPicPr>
        <p:blipFill>
          <a:blip r:embed="rId6" cstate="print"/>
          <a:stretch>
            <a:fillRect/>
          </a:stretch>
        </p:blipFill>
        <p:spPr>
          <a:xfrm>
            <a:off x="6804248" y="692696"/>
            <a:ext cx="1743075" cy="2619375"/>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67544" y="1124744"/>
            <a:ext cx="8229600" cy="4325112"/>
          </a:xfrm>
        </p:spPr>
        <p:txBody>
          <a:bodyPr/>
          <a:lstStyle/>
          <a:p>
            <a:r>
              <a:rPr lang="lv-LV" dirty="0" smtClean="0">
                <a:solidFill>
                  <a:srgbClr val="FF0000"/>
                </a:solidFill>
              </a:rPr>
              <a:t>Lodi sauc par apvilktu ap kubu</a:t>
            </a:r>
            <a:r>
              <a:rPr lang="lv-LV" dirty="0" smtClean="0"/>
              <a:t>( vai kubu par ievilktu lodē) , ja visas kuba virsotnes pieskaras lodei.</a:t>
            </a:r>
            <a:endParaRPr lang="lv-LV" dirty="0"/>
          </a:p>
        </p:txBody>
      </p:sp>
      <p:pic>
        <p:nvPicPr>
          <p:cNvPr id="4" name="Attēls 3" descr="lodkub.png"/>
          <p:cNvPicPr>
            <a:picLocks noChangeAspect="1"/>
          </p:cNvPicPr>
          <p:nvPr/>
        </p:nvPicPr>
        <p:blipFill>
          <a:blip r:embed="rId2" cstate="print"/>
          <a:stretch>
            <a:fillRect/>
          </a:stretch>
        </p:blipFill>
        <p:spPr>
          <a:xfrm>
            <a:off x="2915816" y="2636912"/>
            <a:ext cx="2736304" cy="2736304"/>
          </a:xfrm>
          <a:prstGeom prst="rect">
            <a:avLst/>
          </a:prstGeom>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67544" y="4437112"/>
            <a:ext cx="8229600" cy="2115680"/>
          </a:xfrm>
        </p:spPr>
        <p:txBody>
          <a:bodyPr/>
          <a:lstStyle/>
          <a:p>
            <a:r>
              <a:rPr lang="lv-LV" dirty="0" smtClean="0"/>
              <a:t>Apvilktas lodes centrs atrodas kuba diagonāļu krustpunktā jeb kuba diagonāles viduspunktā;</a:t>
            </a:r>
          </a:p>
          <a:p>
            <a:r>
              <a:rPr lang="lv-LV" dirty="0" smtClean="0"/>
              <a:t>Apvilktās lodes rādiuss ir vienāds ar pusi no kuba diagonāles garuma.</a:t>
            </a:r>
            <a:endParaRPr lang="lv-LV" dirty="0"/>
          </a:p>
        </p:txBody>
      </p:sp>
      <p:pic>
        <p:nvPicPr>
          <p:cNvPr id="4" name="Attēls 3" descr="lodkub1.jpg"/>
          <p:cNvPicPr>
            <a:picLocks noChangeAspect="1"/>
          </p:cNvPicPr>
          <p:nvPr/>
        </p:nvPicPr>
        <p:blipFill>
          <a:blip r:embed="rId2" cstate="print"/>
          <a:stretch>
            <a:fillRect/>
          </a:stretch>
        </p:blipFill>
        <p:spPr>
          <a:xfrm>
            <a:off x="1043608" y="1052736"/>
            <a:ext cx="2896412" cy="2736304"/>
          </a:xfrm>
          <a:prstGeom prst="rect">
            <a:avLst/>
          </a:prstGeom>
        </p:spPr>
      </p:pic>
      <p:sp>
        <p:nvSpPr>
          <p:cNvPr id="5" name="Ovāls 4"/>
          <p:cNvSpPr/>
          <p:nvPr/>
        </p:nvSpPr>
        <p:spPr>
          <a:xfrm>
            <a:off x="4644008" y="1412776"/>
            <a:ext cx="1800200" cy="1800200"/>
          </a:xfrm>
          <a:prstGeom prst="ellipse">
            <a:avLst/>
          </a:prstGeom>
          <a:ln>
            <a:solidFill>
              <a:srgbClr val="00B05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6" name="Taisnstūris 5"/>
          <p:cNvSpPr/>
          <p:nvPr/>
        </p:nvSpPr>
        <p:spPr>
          <a:xfrm>
            <a:off x="4932040" y="1700808"/>
            <a:ext cx="1224136" cy="1224136"/>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cxnSp>
        <p:nvCxnSpPr>
          <p:cNvPr id="8" name="Taisns savienotājs 7"/>
          <p:cNvCxnSpPr>
            <a:endCxn id="5" idx="5"/>
          </p:cNvCxnSpPr>
          <p:nvPr/>
        </p:nvCxnSpPr>
        <p:spPr>
          <a:xfrm>
            <a:off x="4932040" y="1700808"/>
            <a:ext cx="1248535" cy="1248535"/>
          </a:xfrm>
          <a:prstGeom prst="line">
            <a:avLst/>
          </a:prstGeom>
          <a:ln w="12700">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0" name="Taisns savienotājs 9"/>
          <p:cNvCxnSpPr>
            <a:stCxn id="5" idx="0"/>
            <a:endCxn id="5" idx="4"/>
          </p:cNvCxnSpPr>
          <p:nvPr/>
        </p:nvCxnSpPr>
        <p:spPr>
          <a:xfrm>
            <a:off x="5544108" y="1412776"/>
            <a:ext cx="0" cy="1800200"/>
          </a:xfrm>
          <a:prstGeom prst="line">
            <a:avLst/>
          </a:prstGeom>
          <a:ln>
            <a:prstDash val="sysDot"/>
          </a:ln>
        </p:spPr>
        <p:style>
          <a:lnRef idx="1">
            <a:schemeClr val="accent1"/>
          </a:lnRef>
          <a:fillRef idx="0">
            <a:schemeClr val="accent1"/>
          </a:fillRef>
          <a:effectRef idx="0">
            <a:schemeClr val="accent1"/>
          </a:effectRef>
          <a:fontRef idx="minor">
            <a:schemeClr val="tx1"/>
          </a:fontRef>
        </p:style>
      </p:cxnSp>
      <p:sp>
        <p:nvSpPr>
          <p:cNvPr id="4198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1985"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876256" y="2132856"/>
            <a:ext cx="1550942" cy="720080"/>
          </a:xfrm>
          <a:prstGeom prst="rect">
            <a:avLst/>
          </a:prstGeom>
          <a:noFill/>
        </p:spPr>
      </p:pic>
      <p:sp>
        <p:nvSpPr>
          <p:cNvPr id="14" name="TextBox 13"/>
          <p:cNvSpPr txBox="1"/>
          <p:nvPr/>
        </p:nvSpPr>
        <p:spPr>
          <a:xfrm>
            <a:off x="4427984" y="1412776"/>
            <a:ext cx="504056" cy="369332"/>
          </a:xfrm>
          <a:prstGeom prst="rect">
            <a:avLst/>
          </a:prstGeom>
          <a:noFill/>
        </p:spPr>
        <p:txBody>
          <a:bodyPr wrap="square" rtlCol="0">
            <a:spAutoFit/>
          </a:bodyPr>
          <a:lstStyle/>
          <a:p>
            <a:r>
              <a:rPr lang="lv-LV" dirty="0" smtClean="0"/>
              <a:t>A1</a:t>
            </a:r>
            <a:endParaRPr lang="lv-LV" dirty="0"/>
          </a:p>
        </p:txBody>
      </p:sp>
      <p:sp>
        <p:nvSpPr>
          <p:cNvPr id="15" name="TextBox 14"/>
          <p:cNvSpPr txBox="1"/>
          <p:nvPr/>
        </p:nvSpPr>
        <p:spPr>
          <a:xfrm>
            <a:off x="6228184" y="1412776"/>
            <a:ext cx="648072" cy="369332"/>
          </a:xfrm>
          <a:prstGeom prst="rect">
            <a:avLst/>
          </a:prstGeom>
          <a:noFill/>
        </p:spPr>
        <p:txBody>
          <a:bodyPr wrap="square" rtlCol="0">
            <a:spAutoFit/>
          </a:bodyPr>
          <a:lstStyle/>
          <a:p>
            <a:r>
              <a:rPr lang="lv-LV" dirty="0" smtClean="0"/>
              <a:t>C1</a:t>
            </a:r>
            <a:endParaRPr lang="lv-LV" dirty="0"/>
          </a:p>
        </p:txBody>
      </p:sp>
      <p:sp>
        <p:nvSpPr>
          <p:cNvPr id="16" name="TextBox 15"/>
          <p:cNvSpPr txBox="1"/>
          <p:nvPr/>
        </p:nvSpPr>
        <p:spPr>
          <a:xfrm>
            <a:off x="4355976" y="3068960"/>
            <a:ext cx="576064" cy="369332"/>
          </a:xfrm>
          <a:prstGeom prst="rect">
            <a:avLst/>
          </a:prstGeom>
          <a:noFill/>
        </p:spPr>
        <p:txBody>
          <a:bodyPr wrap="square" rtlCol="0">
            <a:spAutoFit/>
          </a:bodyPr>
          <a:lstStyle/>
          <a:p>
            <a:r>
              <a:rPr lang="lv-LV" dirty="0" smtClean="0"/>
              <a:t>A</a:t>
            </a:r>
            <a:endParaRPr lang="lv-LV" dirty="0"/>
          </a:p>
        </p:txBody>
      </p:sp>
      <p:sp>
        <p:nvSpPr>
          <p:cNvPr id="17" name="TextBox 16"/>
          <p:cNvSpPr txBox="1"/>
          <p:nvPr/>
        </p:nvSpPr>
        <p:spPr>
          <a:xfrm>
            <a:off x="6444208" y="2996952"/>
            <a:ext cx="504056" cy="369332"/>
          </a:xfrm>
          <a:prstGeom prst="rect">
            <a:avLst/>
          </a:prstGeom>
          <a:noFill/>
        </p:spPr>
        <p:txBody>
          <a:bodyPr wrap="square" rtlCol="0">
            <a:spAutoFit/>
          </a:bodyPr>
          <a:lstStyle/>
          <a:p>
            <a:r>
              <a:rPr lang="lv-LV" dirty="0" smtClean="0"/>
              <a:t>C</a:t>
            </a:r>
            <a:endParaRPr lang="lv-LV" dirty="0"/>
          </a:p>
        </p:txBody>
      </p:sp>
      <p:sp>
        <p:nvSpPr>
          <p:cNvPr id="18" name="TextBox 17"/>
          <p:cNvSpPr txBox="1"/>
          <p:nvPr/>
        </p:nvSpPr>
        <p:spPr>
          <a:xfrm>
            <a:off x="5508104" y="2060848"/>
            <a:ext cx="504056" cy="369332"/>
          </a:xfrm>
          <a:prstGeom prst="rect">
            <a:avLst/>
          </a:prstGeom>
          <a:noFill/>
        </p:spPr>
        <p:txBody>
          <a:bodyPr wrap="square" rtlCol="0">
            <a:spAutoFit/>
          </a:bodyPr>
          <a:lstStyle/>
          <a:p>
            <a:r>
              <a:rPr lang="lv-LV" dirty="0" smtClean="0"/>
              <a:t>O</a:t>
            </a:r>
            <a:endParaRPr lang="lv-LV" dirty="0"/>
          </a:p>
        </p:txBody>
      </p:sp>
      <p:sp>
        <p:nvSpPr>
          <p:cNvPr id="19" name="TextBox 18"/>
          <p:cNvSpPr txBox="1"/>
          <p:nvPr/>
        </p:nvSpPr>
        <p:spPr>
          <a:xfrm>
            <a:off x="4716016" y="2276872"/>
            <a:ext cx="216024" cy="369332"/>
          </a:xfrm>
          <a:prstGeom prst="rect">
            <a:avLst/>
          </a:prstGeom>
          <a:noFill/>
        </p:spPr>
        <p:txBody>
          <a:bodyPr wrap="square" rtlCol="0">
            <a:spAutoFit/>
          </a:bodyPr>
          <a:lstStyle/>
          <a:p>
            <a:r>
              <a:rPr lang="lv-LV" dirty="0" smtClean="0"/>
              <a:t>a</a:t>
            </a:r>
            <a:endParaRPr lang="lv-LV" dirty="0"/>
          </a:p>
        </p:txBody>
      </p:sp>
      <p:sp>
        <p:nvSpPr>
          <p:cNvPr id="4198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1987" name="Picture 3"/>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5076056" y="2708920"/>
            <a:ext cx="360040" cy="288032"/>
          </a:xfrm>
          <a:prstGeom prst="rect">
            <a:avLst/>
          </a:prstGeom>
          <a:noFill/>
        </p:spPr>
      </p:pic>
      <p:sp>
        <p:nvSpPr>
          <p:cNvPr id="4199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1989" name="Picture 5"/>
          <p:cNvPicPr>
            <a:picLocks noChangeAspect="1" noChangeArrowheads="1"/>
          </p:cNvPicPr>
          <p:nvPr/>
        </p:nvPicPr>
        <p:blipFill>
          <a:blip r:embed="rId5" cstate="print">
            <a:clrChange>
              <a:clrFrom>
                <a:srgbClr val="FFFFFF"/>
              </a:clrFrom>
              <a:clrTo>
                <a:srgbClr val="FFFFFF">
                  <a:alpha val="0"/>
                </a:srgbClr>
              </a:clrTo>
            </a:clrChange>
          </a:blip>
          <a:srcRect/>
          <a:stretch>
            <a:fillRect/>
          </a:stretch>
        </p:blipFill>
        <p:spPr bwMode="auto">
          <a:xfrm>
            <a:off x="2729609" y="3645024"/>
            <a:ext cx="4007245" cy="504056"/>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908720"/>
            <a:ext cx="8229600" cy="648072"/>
          </a:xfrm>
        </p:spPr>
        <p:txBody>
          <a:bodyPr>
            <a:normAutofit fontScale="90000"/>
          </a:bodyPr>
          <a:lstStyle/>
          <a:p>
            <a:pPr>
              <a:buFont typeface="Wingdings" pitchFamily="2" charset="2"/>
              <a:buChar char="Ø"/>
            </a:pPr>
            <a:r>
              <a:rPr lang="lv-LV" dirty="0" smtClean="0"/>
              <a:t>Pētnieciskais uzdevums</a:t>
            </a:r>
            <a:endParaRPr lang="lv-LV" dirty="0"/>
          </a:p>
        </p:txBody>
      </p:sp>
      <p:pic>
        <p:nvPicPr>
          <p:cNvPr id="4" name="Satura vietturis 3" descr="egmant1.jpg"/>
          <p:cNvPicPr>
            <a:picLocks noGrp="1" noChangeAspect="1"/>
          </p:cNvPicPr>
          <p:nvPr>
            <p:ph idx="1"/>
          </p:nvPr>
        </p:nvPicPr>
        <p:blipFill>
          <a:blip r:embed="rId2" cstate="print"/>
          <a:stretch>
            <a:fillRect/>
          </a:stretch>
        </p:blipFill>
        <p:spPr>
          <a:xfrm>
            <a:off x="899592" y="1844824"/>
            <a:ext cx="2880320" cy="2880320"/>
          </a:xfrm>
        </p:spPr>
      </p:pic>
      <p:pic>
        <p:nvPicPr>
          <p:cNvPr id="5" name="Attēls 4" descr="egmant.jpg"/>
          <p:cNvPicPr>
            <a:picLocks noChangeAspect="1"/>
          </p:cNvPicPr>
          <p:nvPr/>
        </p:nvPicPr>
        <p:blipFill>
          <a:blip r:embed="rId3" cstate="print"/>
          <a:stretch>
            <a:fillRect/>
          </a:stretch>
        </p:blipFill>
        <p:spPr>
          <a:xfrm>
            <a:off x="5292080" y="1916832"/>
            <a:ext cx="2736304" cy="2736304"/>
          </a:xfrm>
          <a:prstGeom prst="rect">
            <a:avLst/>
          </a:prstGeom>
        </p:spPr>
      </p:pic>
      <p:sp>
        <p:nvSpPr>
          <p:cNvPr id="6" name="TextBox 5"/>
          <p:cNvSpPr txBox="1"/>
          <p:nvPr/>
        </p:nvSpPr>
        <p:spPr>
          <a:xfrm>
            <a:off x="1043608" y="5517232"/>
            <a:ext cx="6552728" cy="646331"/>
          </a:xfrm>
          <a:prstGeom prst="rect">
            <a:avLst/>
          </a:prstGeom>
          <a:noFill/>
        </p:spPr>
        <p:txBody>
          <a:bodyPr wrap="square" rtlCol="0">
            <a:spAutoFit/>
          </a:bodyPr>
          <a:lstStyle/>
          <a:p>
            <a:pPr>
              <a:buFont typeface="Arial" pitchFamily="34" charset="0"/>
              <a:buChar char="•"/>
            </a:pPr>
            <a:r>
              <a:rPr lang="lv-LV" dirty="0" smtClean="0"/>
              <a:t> Kurā attēla eglīšu mantiņu ( 12 </a:t>
            </a:r>
            <a:r>
              <a:rPr lang="lv-LV" dirty="0" err="1" smtClean="0"/>
              <a:t>gab</a:t>
            </a:r>
            <a:r>
              <a:rPr lang="lv-LV" dirty="0" smtClean="0"/>
              <a:t>) iepakojumam tika izmantots mazāk materiāla?</a:t>
            </a:r>
            <a:endParaRPr lang="lv-LV"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ctr"/>
            <a:r>
              <a:rPr lang="lv-LV" dirty="0" smtClean="0"/>
              <a:t>Konuss un cilindrs</a:t>
            </a:r>
            <a:endParaRPr lang="lv-LV" dirty="0"/>
          </a:p>
        </p:txBody>
      </p:sp>
      <p:pic>
        <p:nvPicPr>
          <p:cNvPr id="4" name="Satura vietturis 3" descr="koncil2.jpg"/>
          <p:cNvPicPr>
            <a:picLocks noGrp="1" noChangeAspect="1"/>
          </p:cNvPicPr>
          <p:nvPr>
            <p:ph idx="1"/>
          </p:nvPr>
        </p:nvPicPr>
        <p:blipFill>
          <a:blip r:embed="rId2" cstate="print"/>
          <a:stretch>
            <a:fillRect/>
          </a:stretch>
        </p:blipFill>
        <p:spPr>
          <a:xfrm>
            <a:off x="755576" y="2060848"/>
            <a:ext cx="4529450" cy="2411785"/>
          </a:xfrm>
        </p:spPr>
      </p:pic>
      <p:pic>
        <p:nvPicPr>
          <p:cNvPr id="5" name="Attēls 4" descr="koncil3.jpg"/>
          <p:cNvPicPr>
            <a:picLocks noChangeAspect="1"/>
          </p:cNvPicPr>
          <p:nvPr/>
        </p:nvPicPr>
        <p:blipFill>
          <a:blip r:embed="rId3" cstate="print"/>
          <a:stretch>
            <a:fillRect/>
          </a:stretch>
        </p:blipFill>
        <p:spPr>
          <a:xfrm>
            <a:off x="5580112" y="4221088"/>
            <a:ext cx="1872208" cy="2153039"/>
          </a:xfrm>
          <a:prstGeom prst="rect">
            <a:avLst/>
          </a:prstGeom>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95536" y="692696"/>
            <a:ext cx="8229600" cy="5832648"/>
          </a:xfrm>
        </p:spPr>
        <p:txBody>
          <a:bodyPr>
            <a:normAutofit/>
          </a:bodyPr>
          <a:lstStyle/>
          <a:p>
            <a:r>
              <a:rPr lang="lv-LV" dirty="0" smtClean="0">
                <a:solidFill>
                  <a:srgbClr val="FF0000"/>
                </a:solidFill>
              </a:rPr>
              <a:t>Konusu sauc par ievilktu cilindrā</a:t>
            </a:r>
            <a:r>
              <a:rPr lang="lv-LV" dirty="0" smtClean="0"/>
              <a:t>( vai cilindru apvilktu ap konusu), ja konusa pamats sakrīt ar vienu cilindra pamatu, bet virsotne pieskaras cilindra pamatam.</a:t>
            </a:r>
          </a:p>
          <a:p>
            <a:endParaRPr lang="lv-LV" dirty="0" smtClean="0"/>
          </a:p>
          <a:p>
            <a:endParaRPr lang="lv-LV" dirty="0" smtClean="0"/>
          </a:p>
          <a:p>
            <a:endParaRPr lang="lv-LV" dirty="0" smtClean="0"/>
          </a:p>
          <a:p>
            <a:endParaRPr lang="lv-LV" dirty="0" smtClean="0"/>
          </a:p>
          <a:p>
            <a:endParaRPr lang="lv-LV" dirty="0" smtClean="0"/>
          </a:p>
          <a:p>
            <a:endParaRPr lang="lv-LV" dirty="0" smtClean="0"/>
          </a:p>
          <a:p>
            <a:endParaRPr lang="lv-LV" dirty="0" smtClean="0"/>
          </a:p>
        </p:txBody>
      </p:sp>
      <p:pic>
        <p:nvPicPr>
          <p:cNvPr id="4" name="Attēls 3" descr="koncil.png"/>
          <p:cNvPicPr>
            <a:picLocks noChangeAspect="1"/>
          </p:cNvPicPr>
          <p:nvPr/>
        </p:nvPicPr>
        <p:blipFill>
          <a:blip r:embed="rId2" cstate="print"/>
          <a:stretch>
            <a:fillRect/>
          </a:stretch>
        </p:blipFill>
        <p:spPr>
          <a:xfrm>
            <a:off x="3563888" y="2852936"/>
            <a:ext cx="2159868" cy="2747479"/>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23528" y="3861048"/>
            <a:ext cx="8229600" cy="1827648"/>
          </a:xfrm>
        </p:spPr>
        <p:txBody>
          <a:bodyPr/>
          <a:lstStyle/>
          <a:p>
            <a:r>
              <a:rPr lang="lv-LV" dirty="0" smtClean="0"/>
              <a:t>konusa un cilindra augstumi sakrīt;</a:t>
            </a:r>
          </a:p>
          <a:p>
            <a:endParaRPr lang="lv-LV" dirty="0" smtClean="0"/>
          </a:p>
          <a:p>
            <a:r>
              <a:rPr lang="lv-LV" dirty="0" smtClean="0"/>
              <a:t>konusa un cilindra rādiusi sakrīt;</a:t>
            </a:r>
          </a:p>
          <a:p>
            <a:endParaRPr lang="lv-LV" dirty="0"/>
          </a:p>
        </p:txBody>
      </p:sp>
      <p:sp>
        <p:nvSpPr>
          <p:cNvPr id="4" name="Taisnstūris 3"/>
          <p:cNvSpPr/>
          <p:nvPr/>
        </p:nvSpPr>
        <p:spPr>
          <a:xfrm>
            <a:off x="3563888" y="1268760"/>
            <a:ext cx="1584176" cy="1800200"/>
          </a:xfrm>
          <a:prstGeom prst="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5" name="Vienādsānu trīsstūris 4"/>
          <p:cNvSpPr/>
          <p:nvPr/>
        </p:nvSpPr>
        <p:spPr>
          <a:xfrm>
            <a:off x="3563888" y="1268760"/>
            <a:ext cx="1584176" cy="1800200"/>
          </a:xfrm>
          <a:prstGeom prst="triangle">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dirty="0">
              <a:solidFill>
                <a:srgbClr val="FF0000"/>
              </a:solidFill>
            </a:endParaRPr>
          </a:p>
        </p:txBody>
      </p:sp>
      <p:cxnSp>
        <p:nvCxnSpPr>
          <p:cNvPr id="7" name="Taisns savienotājs 6"/>
          <p:cNvCxnSpPr>
            <a:stCxn id="5" idx="0"/>
            <a:endCxn id="5" idx="3"/>
          </p:cNvCxnSpPr>
          <p:nvPr/>
        </p:nvCxnSpPr>
        <p:spPr>
          <a:xfrm>
            <a:off x="4355976" y="1268760"/>
            <a:ext cx="0" cy="180020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3203848" y="980728"/>
            <a:ext cx="576064" cy="369332"/>
          </a:xfrm>
          <a:prstGeom prst="rect">
            <a:avLst/>
          </a:prstGeom>
          <a:noFill/>
        </p:spPr>
        <p:txBody>
          <a:bodyPr wrap="square" rtlCol="0">
            <a:spAutoFit/>
          </a:bodyPr>
          <a:lstStyle/>
          <a:p>
            <a:r>
              <a:rPr lang="lv-LV" dirty="0" smtClean="0"/>
              <a:t>A1</a:t>
            </a:r>
            <a:endParaRPr lang="lv-LV" dirty="0"/>
          </a:p>
        </p:txBody>
      </p:sp>
      <p:sp>
        <p:nvSpPr>
          <p:cNvPr id="9" name="TextBox 8"/>
          <p:cNvSpPr txBox="1"/>
          <p:nvPr/>
        </p:nvSpPr>
        <p:spPr>
          <a:xfrm>
            <a:off x="5148064" y="1052736"/>
            <a:ext cx="432048" cy="369332"/>
          </a:xfrm>
          <a:prstGeom prst="rect">
            <a:avLst/>
          </a:prstGeom>
          <a:noFill/>
        </p:spPr>
        <p:txBody>
          <a:bodyPr wrap="square" rtlCol="0">
            <a:spAutoFit/>
          </a:bodyPr>
          <a:lstStyle/>
          <a:p>
            <a:r>
              <a:rPr lang="lv-LV" dirty="0" smtClean="0"/>
              <a:t>B1</a:t>
            </a:r>
            <a:endParaRPr lang="lv-LV" dirty="0"/>
          </a:p>
        </p:txBody>
      </p:sp>
      <p:sp>
        <p:nvSpPr>
          <p:cNvPr id="10" name="TextBox 9"/>
          <p:cNvSpPr txBox="1"/>
          <p:nvPr/>
        </p:nvSpPr>
        <p:spPr>
          <a:xfrm>
            <a:off x="3275856" y="2924944"/>
            <a:ext cx="360040" cy="369332"/>
          </a:xfrm>
          <a:prstGeom prst="rect">
            <a:avLst/>
          </a:prstGeom>
          <a:noFill/>
        </p:spPr>
        <p:txBody>
          <a:bodyPr wrap="square" rtlCol="0">
            <a:spAutoFit/>
          </a:bodyPr>
          <a:lstStyle/>
          <a:p>
            <a:r>
              <a:rPr lang="lv-LV" dirty="0" smtClean="0"/>
              <a:t>A</a:t>
            </a:r>
            <a:endParaRPr lang="lv-LV" dirty="0"/>
          </a:p>
        </p:txBody>
      </p:sp>
      <p:sp>
        <p:nvSpPr>
          <p:cNvPr id="11" name="TextBox 10"/>
          <p:cNvSpPr txBox="1"/>
          <p:nvPr/>
        </p:nvSpPr>
        <p:spPr>
          <a:xfrm>
            <a:off x="5148064" y="2924944"/>
            <a:ext cx="288032" cy="369332"/>
          </a:xfrm>
          <a:prstGeom prst="rect">
            <a:avLst/>
          </a:prstGeom>
          <a:noFill/>
        </p:spPr>
        <p:txBody>
          <a:bodyPr wrap="square" rtlCol="0">
            <a:spAutoFit/>
          </a:bodyPr>
          <a:lstStyle/>
          <a:p>
            <a:r>
              <a:rPr lang="lv-LV" dirty="0" smtClean="0"/>
              <a:t>B</a:t>
            </a:r>
            <a:endParaRPr lang="lv-LV" dirty="0"/>
          </a:p>
        </p:txBody>
      </p:sp>
      <p:sp>
        <p:nvSpPr>
          <p:cNvPr id="12" name="TextBox 11"/>
          <p:cNvSpPr txBox="1"/>
          <p:nvPr/>
        </p:nvSpPr>
        <p:spPr>
          <a:xfrm>
            <a:off x="4283968" y="980728"/>
            <a:ext cx="288032" cy="369332"/>
          </a:xfrm>
          <a:prstGeom prst="rect">
            <a:avLst/>
          </a:prstGeom>
          <a:noFill/>
        </p:spPr>
        <p:txBody>
          <a:bodyPr wrap="square" rtlCol="0">
            <a:spAutoFit/>
          </a:bodyPr>
          <a:lstStyle/>
          <a:p>
            <a:r>
              <a:rPr lang="lv-LV" dirty="0" smtClean="0"/>
              <a:t>S</a:t>
            </a:r>
            <a:endParaRPr lang="lv-LV" dirty="0"/>
          </a:p>
        </p:txBody>
      </p:sp>
      <p:sp>
        <p:nvSpPr>
          <p:cNvPr id="13" name="TextBox 12"/>
          <p:cNvSpPr txBox="1"/>
          <p:nvPr/>
        </p:nvSpPr>
        <p:spPr>
          <a:xfrm>
            <a:off x="4139952" y="3068960"/>
            <a:ext cx="288032" cy="369332"/>
          </a:xfrm>
          <a:prstGeom prst="rect">
            <a:avLst/>
          </a:prstGeom>
          <a:noFill/>
        </p:spPr>
        <p:txBody>
          <a:bodyPr wrap="square" rtlCol="0">
            <a:spAutoFit/>
          </a:bodyPr>
          <a:lstStyle/>
          <a:p>
            <a:r>
              <a:rPr lang="lv-LV" dirty="0" smtClean="0"/>
              <a:t>O</a:t>
            </a:r>
            <a:endParaRPr lang="lv-LV" dirty="0"/>
          </a:p>
        </p:txBody>
      </p:sp>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3009" name="Picture 1"/>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364088" y="1484784"/>
            <a:ext cx="3335263" cy="449698"/>
          </a:xfrm>
          <a:prstGeom prst="rect">
            <a:avLst/>
          </a:prstGeom>
          <a:noFill/>
        </p:spPr>
      </p:pic>
      <p:sp>
        <p:nvSpPr>
          <p:cNvPr id="4301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3011" name="Picture 3"/>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436096" y="2348880"/>
            <a:ext cx="3168352" cy="432048"/>
          </a:xfrm>
          <a:prstGeom prst="rect">
            <a:avLst/>
          </a:prstGeom>
          <a:noFill/>
        </p:spPr>
      </p:pic>
      <p:pic>
        <p:nvPicPr>
          <p:cNvPr id="19" name="Attēls 18" descr="koncil.jpg"/>
          <p:cNvPicPr>
            <a:picLocks noChangeAspect="1"/>
          </p:cNvPicPr>
          <p:nvPr/>
        </p:nvPicPr>
        <p:blipFill>
          <a:blip r:embed="rId4" cstate="print"/>
          <a:stretch>
            <a:fillRect/>
          </a:stretch>
        </p:blipFill>
        <p:spPr>
          <a:xfrm>
            <a:off x="770539" y="1196752"/>
            <a:ext cx="1941085" cy="2376264"/>
          </a:xfrm>
          <a:prstGeom prst="rect">
            <a:avLst/>
          </a:prstGeom>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95536" y="764704"/>
            <a:ext cx="8229600" cy="4325112"/>
          </a:xfrm>
        </p:spPr>
        <p:txBody>
          <a:bodyPr/>
          <a:lstStyle/>
          <a:p>
            <a:pPr algn="just"/>
            <a:r>
              <a:rPr lang="lv-LV" dirty="0" smtClean="0">
                <a:solidFill>
                  <a:srgbClr val="FF0000"/>
                </a:solidFill>
              </a:rPr>
              <a:t>Konusu sauc par apvilktu ap cilindru </a:t>
            </a:r>
            <a:r>
              <a:rPr lang="lv-LV" dirty="0" smtClean="0"/>
              <a:t>(vai cilindru par ievilktu konusā), ja cilindra viens pamats atrodas konusa pamata plaknē, bet otrs pamats pieskaras visām konusa veidulēm.</a:t>
            </a:r>
            <a:endParaRPr lang="lv-LV" dirty="0"/>
          </a:p>
        </p:txBody>
      </p:sp>
      <p:pic>
        <p:nvPicPr>
          <p:cNvPr id="4" name="Attēls 3" descr="koncil1.png"/>
          <p:cNvPicPr>
            <a:picLocks noChangeAspect="1"/>
          </p:cNvPicPr>
          <p:nvPr/>
        </p:nvPicPr>
        <p:blipFill>
          <a:blip r:embed="rId2" cstate="print"/>
          <a:stretch>
            <a:fillRect/>
          </a:stretch>
        </p:blipFill>
        <p:spPr>
          <a:xfrm>
            <a:off x="3203848" y="2636912"/>
            <a:ext cx="1728192" cy="2300364"/>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atura vietturis 3" descr="koncil2.jpg"/>
          <p:cNvPicPr>
            <a:picLocks noGrp="1" noChangeAspect="1"/>
          </p:cNvPicPr>
          <p:nvPr>
            <p:ph idx="1"/>
          </p:nvPr>
        </p:nvPicPr>
        <p:blipFill>
          <a:blip r:embed="rId2" cstate="print"/>
          <a:stretch>
            <a:fillRect/>
          </a:stretch>
        </p:blipFill>
        <p:spPr>
          <a:xfrm>
            <a:off x="1364036" y="1412776"/>
            <a:ext cx="1767804" cy="2088232"/>
          </a:xfrm>
        </p:spPr>
      </p:pic>
      <p:pic>
        <p:nvPicPr>
          <p:cNvPr id="5" name="Attēls 4" descr="koncil1.jpg"/>
          <p:cNvPicPr>
            <a:picLocks noChangeAspect="1"/>
          </p:cNvPicPr>
          <p:nvPr/>
        </p:nvPicPr>
        <p:blipFill>
          <a:blip r:embed="rId3" cstate="print"/>
          <a:stretch>
            <a:fillRect/>
          </a:stretch>
        </p:blipFill>
        <p:spPr>
          <a:xfrm>
            <a:off x="3851920" y="1196752"/>
            <a:ext cx="2592288" cy="2657095"/>
          </a:xfrm>
          <a:prstGeom prst="rect">
            <a:avLst/>
          </a:prstGeom>
        </p:spPr>
      </p:pic>
      <p:sp>
        <p:nvSpPr>
          <p:cNvPr id="4403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lv-LV"/>
          </a:p>
        </p:txBody>
      </p:sp>
      <p:pic>
        <p:nvPicPr>
          <p:cNvPr id="44033" name="Picture 1"/>
          <p:cNvPicPr>
            <a:picLocks noChangeAspect="1" noChangeArrowheads="1"/>
          </p:cNvPicPr>
          <p:nvPr/>
        </p:nvPicPr>
        <p:blipFill>
          <a:blip r:embed="rId4" cstate="print">
            <a:clrChange>
              <a:clrFrom>
                <a:srgbClr val="FFFFFF"/>
              </a:clrFrom>
              <a:clrTo>
                <a:srgbClr val="FFFFFF">
                  <a:alpha val="0"/>
                </a:srgbClr>
              </a:clrTo>
            </a:clrChange>
          </a:blip>
          <a:srcRect/>
          <a:stretch>
            <a:fillRect/>
          </a:stretch>
        </p:blipFill>
        <p:spPr bwMode="auto">
          <a:xfrm>
            <a:off x="1475656" y="4725144"/>
            <a:ext cx="5360419" cy="954782"/>
          </a:xfrm>
          <a:prstGeom prst="rect">
            <a:avLst/>
          </a:prstGeom>
          <a:noFill/>
        </p:spPr>
      </p:pic>
      <p:sp>
        <p:nvSpPr>
          <p:cNvPr id="8" name="TextBox 7"/>
          <p:cNvSpPr txBox="1"/>
          <p:nvPr/>
        </p:nvSpPr>
        <p:spPr>
          <a:xfrm>
            <a:off x="5004048" y="1124744"/>
            <a:ext cx="288032" cy="369332"/>
          </a:xfrm>
          <a:prstGeom prst="rect">
            <a:avLst/>
          </a:prstGeom>
          <a:noFill/>
        </p:spPr>
        <p:txBody>
          <a:bodyPr wrap="square" rtlCol="0">
            <a:spAutoFit/>
          </a:bodyPr>
          <a:lstStyle/>
          <a:p>
            <a:r>
              <a:rPr lang="lv-LV" dirty="0" smtClean="0"/>
              <a:t>S</a:t>
            </a:r>
            <a:endParaRPr lang="lv-LV" dirty="0"/>
          </a:p>
        </p:txBody>
      </p:sp>
      <p:sp>
        <p:nvSpPr>
          <p:cNvPr id="9" name="TextBox 8"/>
          <p:cNvSpPr txBox="1"/>
          <p:nvPr/>
        </p:nvSpPr>
        <p:spPr>
          <a:xfrm>
            <a:off x="4355976" y="2060848"/>
            <a:ext cx="576064" cy="369332"/>
          </a:xfrm>
          <a:prstGeom prst="rect">
            <a:avLst/>
          </a:prstGeom>
          <a:noFill/>
        </p:spPr>
        <p:txBody>
          <a:bodyPr wrap="square" rtlCol="0">
            <a:spAutoFit/>
          </a:bodyPr>
          <a:lstStyle/>
          <a:p>
            <a:r>
              <a:rPr lang="lv-LV" dirty="0" smtClean="0"/>
              <a:t>A1</a:t>
            </a:r>
            <a:endParaRPr lang="lv-LV" dirty="0"/>
          </a:p>
        </p:txBody>
      </p:sp>
      <p:sp>
        <p:nvSpPr>
          <p:cNvPr id="10" name="TextBox 9"/>
          <p:cNvSpPr txBox="1"/>
          <p:nvPr/>
        </p:nvSpPr>
        <p:spPr>
          <a:xfrm>
            <a:off x="5652120" y="2132856"/>
            <a:ext cx="576064" cy="369332"/>
          </a:xfrm>
          <a:prstGeom prst="rect">
            <a:avLst/>
          </a:prstGeom>
          <a:noFill/>
        </p:spPr>
        <p:txBody>
          <a:bodyPr wrap="square" rtlCol="0">
            <a:spAutoFit/>
          </a:bodyPr>
          <a:lstStyle/>
          <a:p>
            <a:r>
              <a:rPr lang="lv-LV" dirty="0" smtClean="0"/>
              <a:t>B1</a:t>
            </a:r>
            <a:endParaRPr lang="lv-LV" dirty="0"/>
          </a:p>
        </p:txBody>
      </p:sp>
      <p:sp>
        <p:nvSpPr>
          <p:cNvPr id="11" name="TextBox 10"/>
          <p:cNvSpPr txBox="1"/>
          <p:nvPr/>
        </p:nvSpPr>
        <p:spPr>
          <a:xfrm>
            <a:off x="3923928" y="3356992"/>
            <a:ext cx="432048" cy="369332"/>
          </a:xfrm>
          <a:prstGeom prst="rect">
            <a:avLst/>
          </a:prstGeom>
          <a:noFill/>
        </p:spPr>
        <p:txBody>
          <a:bodyPr wrap="square" rtlCol="0">
            <a:spAutoFit/>
          </a:bodyPr>
          <a:lstStyle/>
          <a:p>
            <a:r>
              <a:rPr lang="lv-LV" dirty="0" smtClean="0"/>
              <a:t>C</a:t>
            </a:r>
            <a:endParaRPr lang="lv-LV" dirty="0"/>
          </a:p>
        </p:txBody>
      </p:sp>
      <p:sp>
        <p:nvSpPr>
          <p:cNvPr id="12" name="TextBox 11"/>
          <p:cNvSpPr txBox="1"/>
          <p:nvPr/>
        </p:nvSpPr>
        <p:spPr>
          <a:xfrm>
            <a:off x="4572000" y="3068960"/>
            <a:ext cx="360040" cy="369332"/>
          </a:xfrm>
          <a:prstGeom prst="rect">
            <a:avLst/>
          </a:prstGeom>
          <a:noFill/>
        </p:spPr>
        <p:txBody>
          <a:bodyPr wrap="square" rtlCol="0">
            <a:spAutoFit/>
          </a:bodyPr>
          <a:lstStyle/>
          <a:p>
            <a:r>
              <a:rPr lang="lv-LV" dirty="0" smtClean="0"/>
              <a:t>A</a:t>
            </a:r>
            <a:endParaRPr lang="lv-LV" dirty="0"/>
          </a:p>
        </p:txBody>
      </p:sp>
      <p:sp>
        <p:nvSpPr>
          <p:cNvPr id="13" name="TextBox 12"/>
          <p:cNvSpPr txBox="1"/>
          <p:nvPr/>
        </p:nvSpPr>
        <p:spPr>
          <a:xfrm>
            <a:off x="5076056" y="3429000"/>
            <a:ext cx="216024" cy="369332"/>
          </a:xfrm>
          <a:prstGeom prst="rect">
            <a:avLst/>
          </a:prstGeom>
          <a:noFill/>
        </p:spPr>
        <p:txBody>
          <a:bodyPr wrap="square" rtlCol="0">
            <a:spAutoFit/>
          </a:bodyPr>
          <a:lstStyle/>
          <a:p>
            <a:r>
              <a:rPr lang="lv-LV" dirty="0" smtClean="0"/>
              <a:t>O</a:t>
            </a:r>
            <a:endParaRPr lang="lv-LV" dirty="0"/>
          </a:p>
        </p:txBody>
      </p:sp>
      <p:sp>
        <p:nvSpPr>
          <p:cNvPr id="14" name="TextBox 13"/>
          <p:cNvSpPr txBox="1"/>
          <p:nvPr/>
        </p:nvSpPr>
        <p:spPr>
          <a:xfrm>
            <a:off x="5508104" y="3068960"/>
            <a:ext cx="360040" cy="369332"/>
          </a:xfrm>
          <a:prstGeom prst="rect">
            <a:avLst/>
          </a:prstGeom>
          <a:noFill/>
        </p:spPr>
        <p:txBody>
          <a:bodyPr wrap="square" rtlCol="0">
            <a:spAutoFit/>
          </a:bodyPr>
          <a:lstStyle/>
          <a:p>
            <a:r>
              <a:rPr lang="lv-LV" dirty="0" smtClean="0"/>
              <a:t>B</a:t>
            </a:r>
            <a:endParaRPr lang="lv-LV" dirty="0"/>
          </a:p>
        </p:txBody>
      </p:sp>
      <p:sp>
        <p:nvSpPr>
          <p:cNvPr id="15" name="TextBox 14"/>
          <p:cNvSpPr txBox="1"/>
          <p:nvPr/>
        </p:nvSpPr>
        <p:spPr>
          <a:xfrm>
            <a:off x="5004048" y="2420888"/>
            <a:ext cx="504056" cy="369332"/>
          </a:xfrm>
          <a:prstGeom prst="rect">
            <a:avLst/>
          </a:prstGeom>
          <a:noFill/>
        </p:spPr>
        <p:txBody>
          <a:bodyPr wrap="square" rtlCol="0">
            <a:spAutoFit/>
          </a:bodyPr>
          <a:lstStyle/>
          <a:p>
            <a:r>
              <a:rPr lang="lv-LV" dirty="0" smtClean="0"/>
              <a:t>O1</a:t>
            </a:r>
            <a:endParaRPr lang="lv-LV" dirty="0"/>
          </a:p>
        </p:txBody>
      </p:sp>
      <p:sp>
        <p:nvSpPr>
          <p:cNvPr id="16" name="TextBox 15"/>
          <p:cNvSpPr txBox="1"/>
          <p:nvPr/>
        </p:nvSpPr>
        <p:spPr>
          <a:xfrm>
            <a:off x="6156176" y="3284984"/>
            <a:ext cx="360040" cy="369332"/>
          </a:xfrm>
          <a:prstGeom prst="rect">
            <a:avLst/>
          </a:prstGeom>
          <a:noFill/>
        </p:spPr>
        <p:txBody>
          <a:bodyPr wrap="square" rtlCol="0">
            <a:spAutoFit/>
          </a:bodyPr>
          <a:lstStyle/>
          <a:p>
            <a:r>
              <a:rPr lang="lv-LV" dirty="0" smtClean="0"/>
              <a:t>D</a:t>
            </a:r>
            <a:endParaRPr lang="lv-LV"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gn="ctr"/>
            <a:r>
              <a:rPr lang="lv-LV" dirty="0" smtClean="0"/>
              <a:t>Konuss un piramīda</a:t>
            </a:r>
            <a:endParaRPr lang="lv-LV" dirty="0"/>
          </a:p>
        </p:txBody>
      </p:sp>
      <p:pic>
        <p:nvPicPr>
          <p:cNvPr id="4" name="Satura vietturis 3" descr="konpira.jpg"/>
          <p:cNvPicPr>
            <a:picLocks noGrp="1" noChangeAspect="1"/>
          </p:cNvPicPr>
          <p:nvPr>
            <p:ph idx="1"/>
          </p:nvPr>
        </p:nvPicPr>
        <p:blipFill>
          <a:blip r:embed="rId2" cstate="print"/>
          <a:stretch>
            <a:fillRect/>
          </a:stretch>
        </p:blipFill>
        <p:spPr>
          <a:xfrm>
            <a:off x="2267744" y="2564904"/>
            <a:ext cx="3964378" cy="3146332"/>
          </a:xfrm>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9552" y="692696"/>
            <a:ext cx="8229600" cy="5184576"/>
          </a:xfrm>
        </p:spPr>
        <p:txBody>
          <a:bodyPr/>
          <a:lstStyle/>
          <a:p>
            <a:pPr algn="just"/>
            <a:r>
              <a:rPr lang="lv-LV" dirty="0" smtClean="0">
                <a:solidFill>
                  <a:srgbClr val="FF0000"/>
                </a:solidFill>
              </a:rPr>
              <a:t>Piramīdu sauc par ievilktu konusā</a:t>
            </a:r>
            <a:r>
              <a:rPr lang="lv-LV" dirty="0" smtClean="0"/>
              <a:t>( vai konusu par apvilktu piramīdai), ja konusa un piramīdas virsotnes sakrīt un piramīdas pamats ir konusa pamatā ievilkts daudzstūris.</a:t>
            </a:r>
            <a:endParaRPr lang="lv-LV" dirty="0"/>
          </a:p>
        </p:txBody>
      </p:sp>
      <p:pic>
        <p:nvPicPr>
          <p:cNvPr id="4" name="Attēls 3" descr="konpir1.jpg"/>
          <p:cNvPicPr>
            <a:picLocks noChangeAspect="1"/>
          </p:cNvPicPr>
          <p:nvPr/>
        </p:nvPicPr>
        <p:blipFill>
          <a:blip r:embed="rId2" cstate="print"/>
          <a:stretch>
            <a:fillRect/>
          </a:stretch>
        </p:blipFill>
        <p:spPr>
          <a:xfrm>
            <a:off x="3131840" y="2780928"/>
            <a:ext cx="2160240" cy="252028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539552" y="692696"/>
            <a:ext cx="8229600" cy="1066800"/>
          </a:xfrm>
        </p:spPr>
        <p:txBody>
          <a:bodyPr/>
          <a:lstStyle/>
          <a:p>
            <a:pPr algn="ctr"/>
            <a:r>
              <a:rPr lang="lv-LV" dirty="0" smtClean="0"/>
              <a:t>Cilindrs un prizma</a:t>
            </a:r>
            <a:endParaRPr lang="lv-LV" dirty="0"/>
          </a:p>
        </p:txBody>
      </p:sp>
      <p:pic>
        <p:nvPicPr>
          <p:cNvPr id="7" name="Attēls 6" descr="kastīte.jpg"/>
          <p:cNvPicPr>
            <a:picLocks noChangeAspect="1"/>
          </p:cNvPicPr>
          <p:nvPr/>
        </p:nvPicPr>
        <p:blipFill>
          <a:blip r:embed="rId2" cstate="print"/>
          <a:stretch>
            <a:fillRect/>
          </a:stretch>
        </p:blipFill>
        <p:spPr>
          <a:xfrm>
            <a:off x="971600" y="2132856"/>
            <a:ext cx="3519834" cy="3519834"/>
          </a:xfrm>
          <a:prstGeom prst="rect">
            <a:avLst/>
          </a:prstGeom>
        </p:spPr>
      </p:pic>
      <p:pic>
        <p:nvPicPr>
          <p:cNvPr id="8" name="Attēls 7" descr="zim.jpg"/>
          <p:cNvPicPr>
            <a:picLocks noChangeAspect="1"/>
          </p:cNvPicPr>
          <p:nvPr/>
        </p:nvPicPr>
        <p:blipFill>
          <a:blip r:embed="rId3" cstate="print"/>
          <a:stretch>
            <a:fillRect/>
          </a:stretch>
        </p:blipFill>
        <p:spPr>
          <a:xfrm>
            <a:off x="5652120" y="2060848"/>
            <a:ext cx="2143125" cy="2143125"/>
          </a:xfrm>
          <a:prstGeom prst="rect">
            <a:avLst/>
          </a:prstGeom>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atura vietturis 3" descr="konpir3.JPG"/>
          <p:cNvPicPr>
            <a:picLocks noGrp="1" noChangeAspect="1"/>
          </p:cNvPicPr>
          <p:nvPr>
            <p:ph idx="1"/>
          </p:nvPr>
        </p:nvPicPr>
        <p:blipFill>
          <a:blip r:embed="rId2" cstate="print"/>
          <a:stretch>
            <a:fillRect/>
          </a:stretch>
        </p:blipFill>
        <p:spPr>
          <a:xfrm>
            <a:off x="1043608" y="620688"/>
            <a:ext cx="2478964" cy="3024336"/>
          </a:xfrm>
        </p:spPr>
      </p:pic>
      <p:pic>
        <p:nvPicPr>
          <p:cNvPr id="5" name="Attēls 4" descr="konpir5.JPG"/>
          <p:cNvPicPr>
            <a:picLocks noChangeAspect="1"/>
          </p:cNvPicPr>
          <p:nvPr/>
        </p:nvPicPr>
        <p:blipFill>
          <a:blip r:embed="rId3" cstate="print"/>
          <a:stretch>
            <a:fillRect/>
          </a:stretch>
        </p:blipFill>
        <p:spPr>
          <a:xfrm>
            <a:off x="4572000" y="1412776"/>
            <a:ext cx="2337048" cy="2091658"/>
          </a:xfrm>
          <a:prstGeom prst="rect">
            <a:avLst/>
          </a:prstGeom>
        </p:spPr>
      </p:pic>
      <p:sp>
        <p:nvSpPr>
          <p:cNvPr id="6" name="TextBox 5"/>
          <p:cNvSpPr txBox="1"/>
          <p:nvPr/>
        </p:nvSpPr>
        <p:spPr>
          <a:xfrm>
            <a:off x="899592" y="3749457"/>
            <a:ext cx="6768752" cy="3108543"/>
          </a:xfrm>
          <a:prstGeom prst="rect">
            <a:avLst/>
          </a:prstGeom>
          <a:noFill/>
        </p:spPr>
        <p:txBody>
          <a:bodyPr wrap="square" rtlCol="0">
            <a:spAutoFit/>
          </a:bodyPr>
          <a:lstStyle/>
          <a:p>
            <a:pPr>
              <a:buFont typeface="Wingdings" pitchFamily="2" charset="2"/>
              <a:buChar char="Ø"/>
            </a:pPr>
            <a:r>
              <a:rPr lang="lv-LV" sz="2800" dirty="0" smtClean="0"/>
              <a:t>Konusa un piramīdas augstumi sakrīt;</a:t>
            </a:r>
          </a:p>
          <a:p>
            <a:pPr>
              <a:buFont typeface="Wingdings" pitchFamily="2" charset="2"/>
              <a:buChar char="Ø"/>
            </a:pPr>
            <a:r>
              <a:rPr lang="lv-LV" sz="2800" dirty="0" smtClean="0"/>
              <a:t>Piramīdas sānu šķautnes atrodas uz   </a:t>
            </a:r>
          </a:p>
          <a:p>
            <a:r>
              <a:rPr lang="lv-LV" sz="2800" dirty="0" smtClean="0"/>
              <a:t>   konusa virsmas;</a:t>
            </a:r>
          </a:p>
          <a:p>
            <a:pPr>
              <a:buFont typeface="Wingdings" pitchFamily="2" charset="2"/>
              <a:buChar char="Ø"/>
            </a:pPr>
            <a:r>
              <a:rPr lang="lv-LV" sz="2800" dirty="0" smtClean="0"/>
              <a:t>Konusa rādiuss ir piramīdas pamatam apvilktas riņķa līnijas rādiuss.</a:t>
            </a:r>
          </a:p>
          <a:p>
            <a:endParaRPr lang="lv-LV" sz="2800" dirty="0" smtClean="0"/>
          </a:p>
          <a:p>
            <a:pPr>
              <a:buFont typeface="Wingdings" pitchFamily="2" charset="2"/>
              <a:buChar char="Ø"/>
            </a:pPr>
            <a:endParaRPr lang="lv-LV" sz="28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95536" y="908720"/>
            <a:ext cx="8229600" cy="4325112"/>
          </a:xfrm>
        </p:spPr>
        <p:txBody>
          <a:bodyPr/>
          <a:lstStyle/>
          <a:p>
            <a:pPr algn="just"/>
            <a:r>
              <a:rPr lang="lv-LV" dirty="0" smtClean="0">
                <a:solidFill>
                  <a:srgbClr val="FF0000"/>
                </a:solidFill>
              </a:rPr>
              <a:t>Piramīdu sauc par apvilktu ap konusu </a:t>
            </a:r>
            <a:r>
              <a:rPr lang="lv-LV" dirty="0" smtClean="0"/>
              <a:t>(vai konusu par ievilktu piramīdā), ja konusa un piramīdas virsotnes sakrīt, bet konusa pamats ir piramīdas pamatā ievilkts riņķis.</a:t>
            </a:r>
            <a:endParaRPr lang="lv-LV" dirty="0"/>
          </a:p>
        </p:txBody>
      </p:sp>
      <p:pic>
        <p:nvPicPr>
          <p:cNvPr id="4" name="Attēls 3" descr="konpir.png"/>
          <p:cNvPicPr>
            <a:picLocks noChangeAspect="1"/>
          </p:cNvPicPr>
          <p:nvPr/>
        </p:nvPicPr>
        <p:blipFill>
          <a:blip r:embed="rId2" cstate="print"/>
          <a:stretch>
            <a:fillRect/>
          </a:stretch>
        </p:blipFill>
        <p:spPr>
          <a:xfrm>
            <a:off x="2771800" y="2780928"/>
            <a:ext cx="2448272" cy="3136348"/>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179512" y="3933056"/>
            <a:ext cx="8229600" cy="4325112"/>
          </a:xfrm>
        </p:spPr>
        <p:txBody>
          <a:bodyPr/>
          <a:lstStyle/>
          <a:p>
            <a:pPr>
              <a:buFont typeface="Wingdings" pitchFamily="2" charset="2"/>
              <a:buChar char="Ø"/>
            </a:pPr>
            <a:r>
              <a:rPr lang="lv-LV" dirty="0" smtClean="0"/>
              <a:t>Konusa un piramīdas augstumi sakrīt;</a:t>
            </a:r>
          </a:p>
          <a:p>
            <a:pPr>
              <a:buFont typeface="Wingdings" pitchFamily="2" charset="2"/>
              <a:buChar char="Ø"/>
            </a:pPr>
            <a:r>
              <a:rPr lang="lv-LV" dirty="0" smtClean="0"/>
              <a:t>Konuss pieskaras piramīdas sānu skaldnei visā veidules garumā – uz katras piramīdas sānu skaldnes atrodas viena konusa veidule;</a:t>
            </a:r>
          </a:p>
          <a:p>
            <a:pPr>
              <a:buFont typeface="Wingdings" pitchFamily="2" charset="2"/>
              <a:buChar char="Ø"/>
            </a:pPr>
            <a:r>
              <a:rPr lang="lv-LV" dirty="0" smtClean="0"/>
              <a:t>Konusa rādiuss ir piramīdas pamatā ievilktas riņķa līnijas rādiuss.</a:t>
            </a:r>
            <a:endParaRPr lang="lv-LV" dirty="0"/>
          </a:p>
        </p:txBody>
      </p:sp>
      <p:pic>
        <p:nvPicPr>
          <p:cNvPr id="4" name="Attēls 3" descr="konpir4.jpg"/>
          <p:cNvPicPr>
            <a:picLocks noChangeAspect="1"/>
          </p:cNvPicPr>
          <p:nvPr/>
        </p:nvPicPr>
        <p:blipFill>
          <a:blip r:embed="rId2" cstate="print"/>
          <a:stretch>
            <a:fillRect/>
          </a:stretch>
        </p:blipFill>
        <p:spPr>
          <a:xfrm>
            <a:off x="971600" y="839592"/>
            <a:ext cx="2736304" cy="2681578"/>
          </a:xfrm>
          <a:prstGeom prst="rect">
            <a:avLst/>
          </a:prstGeom>
        </p:spPr>
      </p:pic>
      <p:pic>
        <p:nvPicPr>
          <p:cNvPr id="5" name="Attēls 4" descr="konpir8.JPG"/>
          <p:cNvPicPr>
            <a:picLocks noChangeAspect="1"/>
          </p:cNvPicPr>
          <p:nvPr/>
        </p:nvPicPr>
        <p:blipFill>
          <a:blip r:embed="rId3" cstate="print"/>
          <a:stretch>
            <a:fillRect/>
          </a:stretch>
        </p:blipFill>
        <p:spPr>
          <a:xfrm>
            <a:off x="4932040" y="1101936"/>
            <a:ext cx="2376264" cy="2550523"/>
          </a:xfrm>
          <a:prstGeom prst="rect">
            <a:avLst/>
          </a:prstGeo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23528" y="548680"/>
            <a:ext cx="8229600" cy="1066800"/>
          </a:xfrm>
        </p:spPr>
        <p:txBody>
          <a:bodyPr/>
          <a:lstStyle/>
          <a:p>
            <a:r>
              <a:rPr lang="lv-LV" dirty="0" smtClean="0"/>
              <a:t>Uzdevumi.</a:t>
            </a:r>
            <a:endParaRPr lang="lv-LV" dirty="0"/>
          </a:p>
        </p:txBody>
      </p:sp>
      <p:sp>
        <p:nvSpPr>
          <p:cNvPr id="3" name="Satura vietturis 2"/>
          <p:cNvSpPr>
            <a:spLocks noGrp="1"/>
          </p:cNvSpPr>
          <p:nvPr>
            <p:ph idx="1"/>
          </p:nvPr>
        </p:nvSpPr>
        <p:spPr>
          <a:xfrm>
            <a:off x="179512" y="1844824"/>
            <a:ext cx="5400600" cy="4325112"/>
          </a:xfrm>
        </p:spPr>
        <p:txBody>
          <a:bodyPr/>
          <a:lstStyle/>
          <a:p>
            <a:pPr>
              <a:buFont typeface="Wingdings" pitchFamily="2" charset="2"/>
              <a:buChar char="Ø"/>
            </a:pPr>
            <a:r>
              <a:rPr lang="lv-LV" dirty="0" smtClean="0"/>
              <a:t>Vienas tenisa bumbiņas diametrs ir 65,4mm. Aprēķini kādam jābūt bumbiņu iepakojuma augstumam, ja tas ir cilindra veida un vienā iepakojumā ir </a:t>
            </a:r>
          </a:p>
          <a:p>
            <a:endParaRPr lang="lv-LV" dirty="0" smtClean="0"/>
          </a:p>
          <a:p>
            <a:pPr>
              <a:buNone/>
            </a:pPr>
            <a:r>
              <a:rPr lang="lv-LV" dirty="0" smtClean="0"/>
              <a:t>  a)3 bumbiņas,     b)4 bumbiņas</a:t>
            </a:r>
            <a:endParaRPr lang="lv-LV" dirty="0"/>
          </a:p>
        </p:txBody>
      </p:sp>
      <p:pic>
        <p:nvPicPr>
          <p:cNvPr id="4" name="Attēls 3" descr="tenis.jpg"/>
          <p:cNvPicPr>
            <a:picLocks noChangeAspect="1"/>
          </p:cNvPicPr>
          <p:nvPr/>
        </p:nvPicPr>
        <p:blipFill>
          <a:blip r:embed="rId2" cstate="print"/>
          <a:stretch>
            <a:fillRect/>
          </a:stretch>
        </p:blipFill>
        <p:spPr>
          <a:xfrm>
            <a:off x="5868144" y="1772816"/>
            <a:ext cx="2664296" cy="304491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203848" y="1124744"/>
            <a:ext cx="5205264" cy="4685152"/>
          </a:xfrm>
        </p:spPr>
        <p:txBody>
          <a:bodyPr/>
          <a:lstStyle/>
          <a:p>
            <a:pPr algn="just">
              <a:buFont typeface="Wingdings" pitchFamily="2" charset="2"/>
              <a:buChar char="Ø"/>
            </a:pPr>
            <a:r>
              <a:rPr lang="lv-LV" dirty="0" smtClean="0"/>
              <a:t>Jaungada rotājums ir caurspīdīga lode, kurā ievietota konusveida egle. Egles pamata rādiuss ir 12 cm, attālums no virsotnes līdz tās pamata riņķa līnijai ir 15cm. Aprēķini lodes rādiusu!</a:t>
            </a:r>
            <a:endParaRPr lang="lv-LV" dirty="0"/>
          </a:p>
        </p:txBody>
      </p:sp>
      <p:pic>
        <p:nvPicPr>
          <p:cNvPr id="4" name="Attēls 3" descr="lodea.jpg"/>
          <p:cNvPicPr>
            <a:picLocks noChangeAspect="1"/>
          </p:cNvPicPr>
          <p:nvPr/>
        </p:nvPicPr>
        <p:blipFill>
          <a:blip r:embed="rId2" cstate="print"/>
          <a:stretch>
            <a:fillRect/>
          </a:stretch>
        </p:blipFill>
        <p:spPr>
          <a:xfrm>
            <a:off x="395536" y="1124744"/>
            <a:ext cx="2795831" cy="2808312"/>
          </a:xfrm>
          <a:prstGeom prst="rect">
            <a:avLst/>
          </a:prstGeom>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323528" y="1052736"/>
            <a:ext cx="8229600" cy="4325112"/>
          </a:xfrm>
        </p:spPr>
        <p:txBody>
          <a:bodyPr/>
          <a:lstStyle/>
          <a:p>
            <a:r>
              <a:rPr lang="lv-LV" dirty="0" smtClean="0"/>
              <a:t>Uzņēmums ražo dažādas formas un izmēru stikla vāzes. Katrai no vāzēm tiek izgatavota kartona iepakojums. Kāda izmēra kasti nepieciešams izgatavot, lai tajā ievietotu cilindriskas formas vāzi, kuras augstums ir 30cm, bet vāzes diametrs 12 cm.</a:t>
            </a:r>
            <a:endParaRPr lang="lv-LV" dirty="0"/>
          </a:p>
        </p:txBody>
      </p:sp>
      <p:pic>
        <p:nvPicPr>
          <p:cNvPr id="4" name="Attēls 3" descr="vāze.jpg"/>
          <p:cNvPicPr>
            <a:picLocks noChangeAspect="1"/>
          </p:cNvPicPr>
          <p:nvPr/>
        </p:nvPicPr>
        <p:blipFill>
          <a:blip r:embed="rId2" cstate="print"/>
          <a:stretch>
            <a:fillRect/>
          </a:stretch>
        </p:blipFill>
        <p:spPr>
          <a:xfrm>
            <a:off x="2555776" y="3789040"/>
            <a:ext cx="2359149" cy="2359149"/>
          </a:xfrm>
          <a:prstGeom prst="rect">
            <a:avLst/>
          </a:prstGeom>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err="1" smtClean="0"/>
              <a:t>Izmanototie</a:t>
            </a:r>
            <a:r>
              <a:rPr lang="lv-LV" dirty="0" smtClean="0"/>
              <a:t> avoti:</a:t>
            </a:r>
            <a:endParaRPr lang="lv-LV" dirty="0"/>
          </a:p>
        </p:txBody>
      </p:sp>
      <p:sp>
        <p:nvSpPr>
          <p:cNvPr id="3" name="Satura vietturis 2"/>
          <p:cNvSpPr>
            <a:spLocks noGrp="1"/>
          </p:cNvSpPr>
          <p:nvPr>
            <p:ph idx="1"/>
          </p:nvPr>
        </p:nvSpPr>
        <p:spPr/>
        <p:txBody>
          <a:bodyPr/>
          <a:lstStyle/>
          <a:p>
            <a:r>
              <a:rPr lang="lv-LV" dirty="0" err="1" smtClean="0"/>
              <a:t>E.Slokenberga,I.France,“Matemātika</a:t>
            </a:r>
            <a:r>
              <a:rPr lang="lv-LV" dirty="0" smtClean="0"/>
              <a:t> 12.klasei” Lielvārds,2011.</a:t>
            </a:r>
          </a:p>
          <a:p>
            <a:r>
              <a:rPr lang="lv-LV" dirty="0" err="1" smtClean="0">
                <a:hlinkClick r:id="rId2"/>
              </a:rPr>
              <a:t>www.uzdevumi.lv</a:t>
            </a:r>
            <a:endParaRPr lang="lv-LV" dirty="0" smtClean="0"/>
          </a:p>
          <a:p>
            <a:r>
              <a:rPr lang="lv-LV" dirty="0" err="1" smtClean="0">
                <a:hlinkClick r:id="rId3"/>
              </a:rPr>
              <a:t>www.dzm.lu.lv</a:t>
            </a:r>
            <a:endParaRPr lang="lv-LV" dirty="0" smtClean="0"/>
          </a:p>
          <a:p>
            <a:r>
              <a:rPr lang="lv-LV" dirty="0" err="1" smtClean="0">
                <a:hlinkClick r:id="rId4"/>
              </a:rPr>
              <a:t>www.spoki.tvnet.lv</a:t>
            </a:r>
            <a:endParaRPr lang="lv-LV" dirty="0" smtClean="0"/>
          </a:p>
          <a:p>
            <a:endParaRPr lang="lv-LV"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atura vietturis 3" descr="smaidiņi.jpg"/>
          <p:cNvPicPr>
            <a:picLocks noGrp="1" noChangeAspect="1"/>
          </p:cNvPicPr>
          <p:nvPr>
            <p:ph idx="1"/>
          </p:nvPr>
        </p:nvPicPr>
        <p:blipFill>
          <a:blip r:embed="rId2" cstate="print"/>
          <a:stretch>
            <a:fillRect/>
          </a:stretch>
        </p:blipFill>
        <p:spPr>
          <a:xfrm>
            <a:off x="2843808" y="2924944"/>
            <a:ext cx="2952328" cy="2789556"/>
          </a:xfrm>
        </p:spPr>
      </p:pic>
      <p:sp>
        <p:nvSpPr>
          <p:cNvPr id="5" name="Taisnstūris 4"/>
          <p:cNvSpPr/>
          <p:nvPr/>
        </p:nvSpPr>
        <p:spPr>
          <a:xfrm>
            <a:off x="683568" y="1340768"/>
            <a:ext cx="7272808" cy="1368152"/>
          </a:xfrm>
          <a:prstGeom prst="rect">
            <a:avLst/>
          </a:prstGeom>
          <a:noFill/>
        </p:spPr>
        <p:txBody>
          <a:bodyPr wrap="square" lIns="91440" tIns="45720" rIns="91440" bIns="45720">
            <a:prstTxWarp prst="textChevron">
              <a:avLst/>
            </a:prstTxWarp>
            <a:spAutoFit/>
          </a:bodyPr>
          <a:lstStyle/>
          <a:p>
            <a:pPr algn="ctr"/>
            <a:r>
              <a:rPr lang="lv-LV"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Paldies par uzmanību!</a:t>
            </a:r>
            <a:endParaRPr lang="lv-LV"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atura vietturis 2"/>
          <p:cNvSpPr>
            <a:spLocks noGrp="1"/>
          </p:cNvSpPr>
          <p:nvPr>
            <p:ph idx="1"/>
          </p:nvPr>
        </p:nvSpPr>
        <p:spPr>
          <a:xfrm>
            <a:off x="539552" y="1268760"/>
            <a:ext cx="8229600" cy="4325112"/>
          </a:xfrm>
        </p:spPr>
        <p:txBody>
          <a:bodyPr/>
          <a:lstStyle/>
          <a:p>
            <a:pPr algn="just"/>
            <a:r>
              <a:rPr lang="lv-LV" dirty="0" smtClean="0">
                <a:solidFill>
                  <a:srgbClr val="FF0000"/>
                </a:solidFill>
              </a:rPr>
              <a:t>Prizmu sauc par apvilktu ap cilindru </a:t>
            </a:r>
            <a:r>
              <a:rPr lang="lv-LV" dirty="0" smtClean="0"/>
              <a:t>(vai cilindru par ievilktu prizmā) , ja cilindra pamatu riņķa līnijas ir ievilktas prizmas pamatos.</a:t>
            </a:r>
            <a:endParaRPr lang="lv-LV" dirty="0"/>
          </a:p>
        </p:txBody>
      </p:sp>
      <p:pic>
        <p:nvPicPr>
          <p:cNvPr id="5" name="Attēls 4" descr="cilpriz2.png"/>
          <p:cNvPicPr>
            <a:picLocks noChangeAspect="1"/>
          </p:cNvPicPr>
          <p:nvPr/>
        </p:nvPicPr>
        <p:blipFill>
          <a:blip r:embed="rId2" cstate="print"/>
          <a:stretch>
            <a:fillRect/>
          </a:stretch>
        </p:blipFill>
        <p:spPr>
          <a:xfrm>
            <a:off x="2987824" y="3573016"/>
            <a:ext cx="2489767" cy="255328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179512" y="3861048"/>
            <a:ext cx="8229600" cy="3168352"/>
          </a:xfrm>
        </p:spPr>
        <p:txBody>
          <a:bodyPr>
            <a:normAutofit lnSpcReduction="10000"/>
          </a:bodyPr>
          <a:lstStyle/>
          <a:p>
            <a:r>
              <a:rPr lang="lv-LV" dirty="0" smtClean="0"/>
              <a:t>Cilindra un prizmas augstumi ir vienāda garuma;</a:t>
            </a:r>
          </a:p>
          <a:p>
            <a:r>
              <a:rPr lang="lv-LV" dirty="0" smtClean="0"/>
              <a:t>Cilindrs pieskaras visām sānu skaldnēm un šķēluma līnija ir cilindra veidule;</a:t>
            </a:r>
          </a:p>
          <a:p>
            <a:r>
              <a:rPr lang="lv-LV" dirty="0" smtClean="0"/>
              <a:t>Cilindra rādiuss ir vienāds ar prizmas pamatā ievilktas riņķa līnijas rādiusu.</a:t>
            </a:r>
          </a:p>
          <a:p>
            <a:r>
              <a:rPr lang="lv-LV" dirty="0" smtClean="0"/>
              <a:t>                     </a:t>
            </a:r>
          </a:p>
          <a:p>
            <a:endParaRPr lang="lv-LV" dirty="0"/>
          </a:p>
        </p:txBody>
      </p:sp>
      <p:pic>
        <p:nvPicPr>
          <p:cNvPr id="5" name="Attēls 4" descr="cilpriz1.jpg"/>
          <p:cNvPicPr>
            <a:picLocks noChangeAspect="1"/>
          </p:cNvPicPr>
          <p:nvPr/>
        </p:nvPicPr>
        <p:blipFill>
          <a:blip r:embed="rId2" cstate="print"/>
          <a:stretch>
            <a:fillRect/>
          </a:stretch>
        </p:blipFill>
        <p:spPr>
          <a:xfrm>
            <a:off x="611560" y="836712"/>
            <a:ext cx="2723212" cy="1872208"/>
          </a:xfrm>
          <a:prstGeom prst="rect">
            <a:avLst/>
          </a:prstGeom>
        </p:spPr>
      </p:pic>
      <p:sp>
        <p:nvSpPr>
          <p:cNvPr id="7" name="Taisnleņķa trīsstūris 6"/>
          <p:cNvSpPr/>
          <p:nvPr/>
        </p:nvSpPr>
        <p:spPr>
          <a:xfrm rot="20566067">
            <a:off x="4497170" y="1561063"/>
            <a:ext cx="2381908" cy="1314142"/>
          </a:xfrm>
          <a:prstGeom prst="rtTriangl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8" name="Ovāls 7"/>
          <p:cNvSpPr/>
          <p:nvPr/>
        </p:nvSpPr>
        <p:spPr>
          <a:xfrm>
            <a:off x="4572000" y="2132856"/>
            <a:ext cx="1008112" cy="936104"/>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cxnSp>
        <p:nvCxnSpPr>
          <p:cNvPr id="10" name="Taisns savienotājs 9"/>
          <p:cNvCxnSpPr/>
          <p:nvPr/>
        </p:nvCxnSpPr>
        <p:spPr>
          <a:xfrm flipV="1">
            <a:off x="4572000" y="2564904"/>
            <a:ext cx="432048" cy="108012"/>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Taisns savienotājs 11"/>
          <p:cNvCxnSpPr/>
          <p:nvPr/>
        </p:nvCxnSpPr>
        <p:spPr>
          <a:xfrm flipH="1">
            <a:off x="5004048" y="2132856"/>
            <a:ext cx="144016" cy="432048"/>
          </a:xfrm>
          <a:prstGeom prst="line">
            <a:avLst/>
          </a:prstGeom>
        </p:spPr>
        <p:style>
          <a:lnRef idx="1">
            <a:schemeClr val="accent1"/>
          </a:lnRef>
          <a:fillRef idx="0">
            <a:schemeClr val="accent1"/>
          </a:fillRef>
          <a:effectRef idx="0">
            <a:schemeClr val="accent1"/>
          </a:effectRef>
          <a:fontRef idx="minor">
            <a:schemeClr val="tx1"/>
          </a:fontRef>
        </p:style>
      </p:cxnSp>
      <p:sp>
        <p:nvSpPr>
          <p:cNvPr id="17" name="Taisnstūris 16"/>
          <p:cNvSpPr/>
          <p:nvPr/>
        </p:nvSpPr>
        <p:spPr>
          <a:xfrm>
            <a:off x="5148064" y="2132856"/>
            <a:ext cx="72008" cy="720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18" name="Taisnstūris 17"/>
          <p:cNvSpPr/>
          <p:nvPr/>
        </p:nvSpPr>
        <p:spPr>
          <a:xfrm rot="20575312" flipH="1">
            <a:off x="4585696" y="2645359"/>
            <a:ext cx="73177" cy="10426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lv-LV"/>
          </a:p>
        </p:txBody>
      </p:sp>
      <p:sp>
        <p:nvSpPr>
          <p:cNvPr id="19" name="TextBox 18"/>
          <p:cNvSpPr txBox="1"/>
          <p:nvPr/>
        </p:nvSpPr>
        <p:spPr>
          <a:xfrm>
            <a:off x="5004048" y="2276872"/>
            <a:ext cx="2736304" cy="307777"/>
          </a:xfrm>
          <a:prstGeom prst="rect">
            <a:avLst/>
          </a:prstGeom>
          <a:noFill/>
        </p:spPr>
        <p:txBody>
          <a:bodyPr wrap="square" rtlCol="0">
            <a:spAutoFit/>
          </a:bodyPr>
          <a:lstStyle/>
          <a:p>
            <a:r>
              <a:rPr lang="lv-LV" sz="1400" dirty="0" smtClean="0"/>
              <a:t>R</a:t>
            </a:r>
            <a:endParaRPr lang="lv-LV" sz="1400" dirty="0"/>
          </a:p>
        </p:txBody>
      </p:sp>
      <p:sp>
        <p:nvSpPr>
          <p:cNvPr id="20" name="TextBox 19"/>
          <p:cNvSpPr txBox="1"/>
          <p:nvPr/>
        </p:nvSpPr>
        <p:spPr>
          <a:xfrm>
            <a:off x="4211960" y="1556792"/>
            <a:ext cx="216024" cy="369332"/>
          </a:xfrm>
          <a:prstGeom prst="rect">
            <a:avLst/>
          </a:prstGeom>
          <a:noFill/>
        </p:spPr>
        <p:txBody>
          <a:bodyPr wrap="square" rtlCol="0">
            <a:spAutoFit/>
          </a:bodyPr>
          <a:lstStyle/>
          <a:p>
            <a:r>
              <a:rPr lang="lv-LV" dirty="0" smtClean="0"/>
              <a:t>A</a:t>
            </a:r>
            <a:endParaRPr lang="lv-LV" dirty="0"/>
          </a:p>
        </p:txBody>
      </p:sp>
      <p:sp>
        <p:nvSpPr>
          <p:cNvPr id="21" name="TextBox 20"/>
          <p:cNvSpPr txBox="1"/>
          <p:nvPr/>
        </p:nvSpPr>
        <p:spPr>
          <a:xfrm>
            <a:off x="4644008" y="3356992"/>
            <a:ext cx="288032" cy="369332"/>
          </a:xfrm>
          <a:prstGeom prst="rect">
            <a:avLst/>
          </a:prstGeom>
          <a:noFill/>
        </p:spPr>
        <p:txBody>
          <a:bodyPr wrap="square" rtlCol="0">
            <a:spAutoFit/>
          </a:bodyPr>
          <a:lstStyle/>
          <a:p>
            <a:r>
              <a:rPr lang="lv-LV" dirty="0" smtClean="0"/>
              <a:t>B</a:t>
            </a:r>
            <a:endParaRPr lang="lv-LV" dirty="0"/>
          </a:p>
        </p:txBody>
      </p:sp>
      <p:sp>
        <p:nvSpPr>
          <p:cNvPr id="22" name="TextBox 21"/>
          <p:cNvSpPr txBox="1"/>
          <p:nvPr/>
        </p:nvSpPr>
        <p:spPr>
          <a:xfrm>
            <a:off x="7092280" y="2492896"/>
            <a:ext cx="288032" cy="369332"/>
          </a:xfrm>
          <a:prstGeom prst="rect">
            <a:avLst/>
          </a:prstGeom>
          <a:noFill/>
        </p:spPr>
        <p:txBody>
          <a:bodyPr wrap="square" rtlCol="0">
            <a:spAutoFit/>
          </a:bodyPr>
          <a:lstStyle/>
          <a:p>
            <a:r>
              <a:rPr lang="lv-LV" dirty="0" smtClean="0"/>
              <a:t>C</a:t>
            </a:r>
            <a:endParaRPr lang="lv-LV" dirty="0"/>
          </a:p>
        </p:txBody>
      </p:sp>
      <p:sp>
        <p:nvSpPr>
          <p:cNvPr id="23" name="TextBox 22"/>
          <p:cNvSpPr txBox="1"/>
          <p:nvPr/>
        </p:nvSpPr>
        <p:spPr>
          <a:xfrm>
            <a:off x="4139952" y="2492896"/>
            <a:ext cx="288032" cy="369332"/>
          </a:xfrm>
          <a:prstGeom prst="rect">
            <a:avLst/>
          </a:prstGeom>
          <a:noFill/>
        </p:spPr>
        <p:txBody>
          <a:bodyPr wrap="square" rtlCol="0">
            <a:spAutoFit/>
          </a:bodyPr>
          <a:lstStyle/>
          <a:p>
            <a:r>
              <a:rPr lang="lv-LV" dirty="0" smtClean="0"/>
              <a:t>E</a:t>
            </a:r>
            <a:endParaRPr lang="lv-LV" dirty="0"/>
          </a:p>
        </p:txBody>
      </p:sp>
      <p:sp>
        <p:nvSpPr>
          <p:cNvPr id="24" name="TextBox 23"/>
          <p:cNvSpPr txBox="1"/>
          <p:nvPr/>
        </p:nvSpPr>
        <p:spPr>
          <a:xfrm>
            <a:off x="5076056" y="1772816"/>
            <a:ext cx="216024" cy="369332"/>
          </a:xfrm>
          <a:prstGeom prst="rect">
            <a:avLst/>
          </a:prstGeom>
          <a:noFill/>
        </p:spPr>
        <p:txBody>
          <a:bodyPr wrap="square" rtlCol="0">
            <a:spAutoFit/>
          </a:bodyPr>
          <a:lstStyle/>
          <a:p>
            <a:r>
              <a:rPr lang="lv-LV" dirty="0" smtClean="0"/>
              <a:t>F</a:t>
            </a:r>
            <a:endParaRPr lang="lv-LV" dirty="0"/>
          </a:p>
        </p:txBody>
      </p:sp>
      <p:sp>
        <p:nvSpPr>
          <p:cNvPr id="25" name="TextBox 24"/>
          <p:cNvSpPr txBox="1"/>
          <p:nvPr/>
        </p:nvSpPr>
        <p:spPr>
          <a:xfrm>
            <a:off x="6012160" y="1124744"/>
            <a:ext cx="2304256" cy="369332"/>
          </a:xfrm>
          <a:prstGeom prst="rect">
            <a:avLst/>
          </a:prstGeom>
          <a:noFill/>
        </p:spPr>
        <p:txBody>
          <a:bodyPr wrap="square" rtlCol="0">
            <a:spAutoFit/>
          </a:bodyPr>
          <a:lstStyle/>
          <a:p>
            <a:r>
              <a:rPr lang="lv-LV" dirty="0" smtClean="0"/>
              <a:t>R= OF, OF        AC      </a:t>
            </a:r>
            <a:endParaRPr lang="lv-LV" dirty="0"/>
          </a:p>
        </p:txBody>
      </p:sp>
      <p:cxnSp>
        <p:nvCxnSpPr>
          <p:cNvPr id="27" name="Taisns savienotājs 26"/>
          <p:cNvCxnSpPr/>
          <p:nvPr/>
        </p:nvCxnSpPr>
        <p:spPr>
          <a:xfrm>
            <a:off x="7380312" y="112474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Taisns savienotājs 28"/>
          <p:cNvCxnSpPr/>
          <p:nvPr/>
        </p:nvCxnSpPr>
        <p:spPr>
          <a:xfrm>
            <a:off x="7236296" y="1412776"/>
            <a:ext cx="2880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539552" y="1556792"/>
            <a:ext cx="8229600" cy="4325112"/>
          </a:xfrm>
        </p:spPr>
        <p:txBody>
          <a:bodyPr/>
          <a:lstStyle/>
          <a:p>
            <a:pPr algn="just"/>
            <a:r>
              <a:rPr lang="lv-LV" dirty="0" smtClean="0">
                <a:solidFill>
                  <a:srgbClr val="FF0000"/>
                </a:solidFill>
              </a:rPr>
              <a:t>Prizmu sauc par ievilktu cilindrā </a:t>
            </a:r>
            <a:r>
              <a:rPr lang="lv-LV" dirty="0" smtClean="0"/>
              <a:t>(vai cilindru par apvilktu ap prizmu), ja cilindra pamatu riņķa līnijas ir apvilktas ap prizmas pamatiem.</a:t>
            </a:r>
            <a:endParaRPr lang="lv-LV" dirty="0"/>
          </a:p>
        </p:txBody>
      </p:sp>
      <p:pic>
        <p:nvPicPr>
          <p:cNvPr id="4" name="Attēls 3" descr="cilpriz1.png"/>
          <p:cNvPicPr>
            <a:picLocks noChangeAspect="1"/>
          </p:cNvPicPr>
          <p:nvPr/>
        </p:nvPicPr>
        <p:blipFill>
          <a:blip r:embed="rId2" cstate="print"/>
          <a:stretch>
            <a:fillRect/>
          </a:stretch>
        </p:blipFill>
        <p:spPr>
          <a:xfrm>
            <a:off x="3131840" y="2996952"/>
            <a:ext cx="2159492" cy="275652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67544" y="4005064"/>
            <a:ext cx="8229600" cy="2236880"/>
          </a:xfrm>
        </p:spPr>
        <p:txBody>
          <a:bodyPr>
            <a:normAutofit lnSpcReduction="10000"/>
          </a:bodyPr>
          <a:lstStyle/>
          <a:p>
            <a:r>
              <a:rPr lang="lv-LV" dirty="0" smtClean="0"/>
              <a:t>Cilindra un prizmas augstumi ir vienādi;</a:t>
            </a:r>
          </a:p>
          <a:p>
            <a:r>
              <a:rPr lang="lv-LV" dirty="0" smtClean="0"/>
              <a:t>Prizmas sānu šķautnes sakrīt ar cilindra veidulēm;</a:t>
            </a:r>
          </a:p>
          <a:p>
            <a:r>
              <a:rPr lang="lv-LV" dirty="0" smtClean="0"/>
              <a:t>Cilindra rādiuss ir vienāds ar prizmas pamatam apvilktas riņķa līnijas rādiusu.</a:t>
            </a:r>
            <a:endParaRPr lang="lv-LV" dirty="0"/>
          </a:p>
        </p:txBody>
      </p:sp>
      <p:pic>
        <p:nvPicPr>
          <p:cNvPr id="4" name="Attēls 3" descr="cilpriz2.jpg"/>
          <p:cNvPicPr>
            <a:picLocks noChangeAspect="1"/>
          </p:cNvPicPr>
          <p:nvPr/>
        </p:nvPicPr>
        <p:blipFill>
          <a:blip r:embed="rId2" cstate="print"/>
          <a:stretch>
            <a:fillRect/>
          </a:stretch>
        </p:blipFill>
        <p:spPr>
          <a:xfrm>
            <a:off x="824154" y="764704"/>
            <a:ext cx="2319517" cy="2435493"/>
          </a:xfrm>
          <a:prstGeom prst="rect">
            <a:avLst/>
          </a:prstGeom>
        </p:spPr>
      </p:pic>
      <p:pic>
        <p:nvPicPr>
          <p:cNvPr id="5" name="Attēls 4" descr="cilpriz3.jpg"/>
          <p:cNvPicPr>
            <a:picLocks noChangeAspect="1"/>
          </p:cNvPicPr>
          <p:nvPr/>
        </p:nvPicPr>
        <p:blipFill>
          <a:blip r:embed="rId3" cstate="print"/>
          <a:stretch>
            <a:fillRect/>
          </a:stretch>
        </p:blipFill>
        <p:spPr>
          <a:xfrm>
            <a:off x="4355976" y="980728"/>
            <a:ext cx="2198139" cy="2088232"/>
          </a:xfrm>
          <a:prstGeom prst="rect">
            <a:avLst/>
          </a:prstGeom>
        </p:spPr>
      </p:pic>
      <p:sp>
        <p:nvSpPr>
          <p:cNvPr id="6" name="TextBox 5"/>
          <p:cNvSpPr txBox="1"/>
          <p:nvPr/>
        </p:nvSpPr>
        <p:spPr>
          <a:xfrm>
            <a:off x="4644008" y="980728"/>
            <a:ext cx="216024" cy="369332"/>
          </a:xfrm>
          <a:prstGeom prst="rect">
            <a:avLst/>
          </a:prstGeom>
          <a:noFill/>
        </p:spPr>
        <p:txBody>
          <a:bodyPr wrap="square" rtlCol="0">
            <a:spAutoFit/>
          </a:bodyPr>
          <a:lstStyle/>
          <a:p>
            <a:r>
              <a:rPr lang="lv-LV" dirty="0" smtClean="0"/>
              <a:t>A</a:t>
            </a:r>
            <a:endParaRPr lang="lv-LV" dirty="0"/>
          </a:p>
        </p:txBody>
      </p:sp>
      <p:sp>
        <p:nvSpPr>
          <p:cNvPr id="7" name="TextBox 6"/>
          <p:cNvSpPr txBox="1"/>
          <p:nvPr/>
        </p:nvSpPr>
        <p:spPr>
          <a:xfrm>
            <a:off x="5940152" y="1052736"/>
            <a:ext cx="216024" cy="369332"/>
          </a:xfrm>
          <a:prstGeom prst="rect">
            <a:avLst/>
          </a:prstGeom>
          <a:noFill/>
        </p:spPr>
        <p:txBody>
          <a:bodyPr wrap="square" rtlCol="0">
            <a:spAutoFit/>
          </a:bodyPr>
          <a:lstStyle/>
          <a:p>
            <a:r>
              <a:rPr lang="lv-LV" dirty="0" smtClean="0"/>
              <a:t>B</a:t>
            </a:r>
            <a:endParaRPr lang="lv-LV" dirty="0"/>
          </a:p>
        </p:txBody>
      </p:sp>
      <p:sp>
        <p:nvSpPr>
          <p:cNvPr id="8" name="TextBox 7"/>
          <p:cNvSpPr txBox="1"/>
          <p:nvPr/>
        </p:nvSpPr>
        <p:spPr>
          <a:xfrm>
            <a:off x="4644008" y="2708920"/>
            <a:ext cx="216024" cy="369332"/>
          </a:xfrm>
          <a:prstGeom prst="rect">
            <a:avLst/>
          </a:prstGeom>
          <a:noFill/>
        </p:spPr>
        <p:txBody>
          <a:bodyPr wrap="square" rtlCol="0">
            <a:spAutoFit/>
          </a:bodyPr>
          <a:lstStyle/>
          <a:p>
            <a:r>
              <a:rPr lang="lv-LV" dirty="0" smtClean="0"/>
              <a:t>C</a:t>
            </a:r>
            <a:endParaRPr lang="lv-LV" dirty="0"/>
          </a:p>
        </p:txBody>
      </p:sp>
      <p:sp>
        <p:nvSpPr>
          <p:cNvPr id="9" name="TextBox 8"/>
          <p:cNvSpPr txBox="1"/>
          <p:nvPr/>
        </p:nvSpPr>
        <p:spPr>
          <a:xfrm>
            <a:off x="5940152" y="2636912"/>
            <a:ext cx="216024" cy="369332"/>
          </a:xfrm>
          <a:prstGeom prst="rect">
            <a:avLst/>
          </a:prstGeom>
          <a:noFill/>
        </p:spPr>
        <p:txBody>
          <a:bodyPr wrap="square" rtlCol="0">
            <a:spAutoFit/>
          </a:bodyPr>
          <a:lstStyle/>
          <a:p>
            <a:r>
              <a:rPr lang="lv-LV" dirty="0" smtClean="0"/>
              <a:t>D</a:t>
            </a:r>
            <a:endParaRPr lang="lv-LV" dirty="0"/>
          </a:p>
        </p:txBody>
      </p:sp>
      <p:sp>
        <p:nvSpPr>
          <p:cNvPr id="10" name="TextBox 9"/>
          <p:cNvSpPr txBox="1"/>
          <p:nvPr/>
        </p:nvSpPr>
        <p:spPr>
          <a:xfrm>
            <a:off x="4211960" y="3212976"/>
            <a:ext cx="3456384" cy="369332"/>
          </a:xfrm>
          <a:prstGeom prst="rect">
            <a:avLst/>
          </a:prstGeom>
          <a:noFill/>
        </p:spPr>
        <p:txBody>
          <a:bodyPr wrap="square" rtlCol="0">
            <a:spAutoFit/>
          </a:bodyPr>
          <a:lstStyle/>
          <a:p>
            <a:r>
              <a:rPr lang="lv-LV" dirty="0" smtClean="0"/>
              <a:t>R = OA=OB=OC=OD</a:t>
            </a:r>
            <a:endParaRPr lang="lv-LV"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67544" y="692696"/>
            <a:ext cx="8229600" cy="1066800"/>
          </a:xfrm>
        </p:spPr>
        <p:txBody>
          <a:bodyPr/>
          <a:lstStyle/>
          <a:p>
            <a:pPr algn="ctr"/>
            <a:r>
              <a:rPr lang="lv-LV" dirty="0" smtClean="0"/>
              <a:t>Lode un cilindrs</a:t>
            </a:r>
            <a:endParaRPr lang="lv-LV" dirty="0"/>
          </a:p>
        </p:txBody>
      </p:sp>
      <p:pic>
        <p:nvPicPr>
          <p:cNvPr id="5" name="Satura vietturis 4" descr="att1.jpg"/>
          <p:cNvPicPr>
            <a:picLocks noGrp="1" noChangeAspect="1"/>
          </p:cNvPicPr>
          <p:nvPr>
            <p:ph idx="1"/>
          </p:nvPr>
        </p:nvPicPr>
        <p:blipFill>
          <a:blip r:embed="rId2" cstate="print"/>
          <a:stretch>
            <a:fillRect/>
          </a:stretch>
        </p:blipFill>
        <p:spPr>
          <a:xfrm>
            <a:off x="899592" y="1700808"/>
            <a:ext cx="2466975" cy="1847850"/>
          </a:xfrm>
          <a:prstGeom prst="rect">
            <a:avLst/>
          </a:prstGeom>
        </p:spPr>
      </p:pic>
      <p:pic>
        <p:nvPicPr>
          <p:cNvPr id="6" name="Satura vietturis 3" descr="att.jpg"/>
          <p:cNvPicPr>
            <a:picLocks noChangeAspect="1"/>
          </p:cNvPicPr>
          <p:nvPr/>
        </p:nvPicPr>
        <p:blipFill>
          <a:blip r:embed="rId3" cstate="print"/>
          <a:stretch>
            <a:fillRect/>
          </a:stretch>
        </p:blipFill>
        <p:spPr>
          <a:xfrm>
            <a:off x="5652120" y="1844824"/>
            <a:ext cx="1668016" cy="1793117"/>
          </a:xfrm>
          <a:prstGeom prst="rect">
            <a:avLst/>
          </a:prstGeom>
        </p:spPr>
      </p:pic>
      <p:pic>
        <p:nvPicPr>
          <p:cNvPr id="7" name="Attēls 6" descr="att3.jpg"/>
          <p:cNvPicPr>
            <a:picLocks noChangeAspect="1"/>
          </p:cNvPicPr>
          <p:nvPr/>
        </p:nvPicPr>
        <p:blipFill>
          <a:blip r:embed="rId4" cstate="print"/>
          <a:stretch>
            <a:fillRect/>
          </a:stretch>
        </p:blipFill>
        <p:spPr>
          <a:xfrm>
            <a:off x="3707904" y="3356992"/>
            <a:ext cx="1743075" cy="26193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atura vietturis 2"/>
          <p:cNvSpPr>
            <a:spLocks noGrp="1"/>
          </p:cNvSpPr>
          <p:nvPr>
            <p:ph idx="1"/>
          </p:nvPr>
        </p:nvSpPr>
        <p:spPr>
          <a:xfrm>
            <a:off x="467544" y="980728"/>
            <a:ext cx="8229600" cy="4325112"/>
          </a:xfrm>
        </p:spPr>
        <p:txBody>
          <a:bodyPr/>
          <a:lstStyle/>
          <a:p>
            <a:r>
              <a:rPr lang="lv-LV" dirty="0" smtClean="0">
                <a:solidFill>
                  <a:srgbClr val="FF0000"/>
                </a:solidFill>
              </a:rPr>
              <a:t>Lodi sauc par ievilktu cilindrā</a:t>
            </a:r>
            <a:r>
              <a:rPr lang="lv-LV" dirty="0" smtClean="0"/>
              <a:t>( jeb cilindru par apvilktu ap lodi), ja lode pieskaras abiem cilindra pamatiem un visām cilindra veidulēm.</a:t>
            </a:r>
          </a:p>
          <a:p>
            <a:endParaRPr lang="lv-LV" dirty="0"/>
          </a:p>
        </p:txBody>
      </p:sp>
      <p:pic>
        <p:nvPicPr>
          <p:cNvPr id="4" name="Attēls 3" descr="cillod.png"/>
          <p:cNvPicPr>
            <a:picLocks noChangeAspect="1"/>
          </p:cNvPicPr>
          <p:nvPr/>
        </p:nvPicPr>
        <p:blipFill>
          <a:blip r:embed="rId2" cstate="print"/>
          <a:stretch>
            <a:fillRect/>
          </a:stretch>
        </p:blipFill>
        <p:spPr>
          <a:xfrm>
            <a:off x="3347864" y="2924944"/>
            <a:ext cx="2160240" cy="2947446"/>
          </a:xfrm>
          <a:prstGeom prst="rect">
            <a:avLst/>
          </a:prstGeom>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ilsēta">
  <a:themeElements>
    <a:clrScheme name="Pilsēta">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Pilsēta">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ilsēta">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390</TotalTime>
  <Words>873</Words>
  <Application>Microsoft Office PowerPoint</Application>
  <PresentationFormat>Slaidrāde ekrānā (4:3)</PresentationFormat>
  <Paragraphs>131</Paragraphs>
  <Slides>37</Slides>
  <Notes>0</Notes>
  <HiddenSlides>0</HiddenSlides>
  <MMClips>0</MMClips>
  <ScaleCrop>false</ScaleCrop>
  <HeadingPairs>
    <vt:vector size="4" baseType="variant">
      <vt:variant>
        <vt:lpstr>Dizains</vt:lpstr>
      </vt:variant>
      <vt:variant>
        <vt:i4>1</vt:i4>
      </vt:variant>
      <vt:variant>
        <vt:lpstr>Slaidu virsraksti</vt:lpstr>
      </vt:variant>
      <vt:variant>
        <vt:i4>37</vt:i4>
      </vt:variant>
    </vt:vector>
  </HeadingPairs>
  <TitlesOfParts>
    <vt:vector size="38" baseType="lpstr">
      <vt:lpstr>Pilsēta</vt:lpstr>
      <vt:lpstr>Ģeometrisko ķermeņu kombinācijas </vt:lpstr>
      <vt:lpstr>Slaids 2</vt:lpstr>
      <vt:lpstr>Cilindrs un prizma</vt:lpstr>
      <vt:lpstr>Slaids 4</vt:lpstr>
      <vt:lpstr>Slaids 5</vt:lpstr>
      <vt:lpstr>Slaids 6</vt:lpstr>
      <vt:lpstr>Slaids 7</vt:lpstr>
      <vt:lpstr>Lode un cilindrs</vt:lpstr>
      <vt:lpstr>Slaids 9</vt:lpstr>
      <vt:lpstr>Slaids 10</vt:lpstr>
      <vt:lpstr>Slaids 11</vt:lpstr>
      <vt:lpstr>Slaids 12</vt:lpstr>
      <vt:lpstr>Lode un konuss</vt:lpstr>
      <vt:lpstr>Slaids 14</vt:lpstr>
      <vt:lpstr>Slaids 15</vt:lpstr>
      <vt:lpstr>Slaids 16</vt:lpstr>
      <vt:lpstr>Lode un kubs</vt:lpstr>
      <vt:lpstr>Slaids 18</vt:lpstr>
      <vt:lpstr>Slaids 19</vt:lpstr>
      <vt:lpstr>Slaids 20</vt:lpstr>
      <vt:lpstr>Slaids 21</vt:lpstr>
      <vt:lpstr>Pētnieciskais uzdevums</vt:lpstr>
      <vt:lpstr>Konuss un cilindrs</vt:lpstr>
      <vt:lpstr>Slaids 24</vt:lpstr>
      <vt:lpstr>Slaids 25</vt:lpstr>
      <vt:lpstr>Slaids 26</vt:lpstr>
      <vt:lpstr>Slaids 27</vt:lpstr>
      <vt:lpstr>Konuss un piramīda</vt:lpstr>
      <vt:lpstr>Slaids 29</vt:lpstr>
      <vt:lpstr>Slaids 30</vt:lpstr>
      <vt:lpstr>Slaids 31</vt:lpstr>
      <vt:lpstr>Slaids 32</vt:lpstr>
      <vt:lpstr>Uzdevumi.</vt:lpstr>
      <vt:lpstr>Slaids 34</vt:lpstr>
      <vt:lpstr>Slaids 35</vt:lpstr>
      <vt:lpstr>Izmanototie avoti:</vt:lpstr>
      <vt:lpstr>Slaids 37</vt:lpstr>
    </vt:vector>
  </TitlesOfParts>
  <Company>Unknown Organization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Ģeometrisko ķermeņu kombinācijas </dc:title>
  <dc:creator>Admin</dc:creator>
  <cp:lastModifiedBy>Skolotajs</cp:lastModifiedBy>
  <cp:revision>64</cp:revision>
  <dcterms:created xsi:type="dcterms:W3CDTF">2016-07-06T12:24:19Z</dcterms:created>
  <dcterms:modified xsi:type="dcterms:W3CDTF">2017-01-24T07:17:59Z</dcterms:modified>
</cp:coreProperties>
</file>