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638e6633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638e6633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LV" dirty="0" smtClean="0"/>
              <a:t>.</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7638e6633e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7638e6633e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7638e6633e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7638e6633e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7638e6633e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7638e6633e_3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7638e6633e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7638e6633e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38e6633e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38e6633e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7638e6633e_3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7638e6633e_3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638e6633e_3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638e6633e_3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38e6633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38e6633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638e6633e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638e6633e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7638e6633e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7638e6633e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638e6633e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638e6633e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7638e6633e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7638e6633e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7638e6633e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7638e6633e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7638e6633e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638e6633e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638e6633e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638e6633e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l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l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www.vdi.gov.lv/lv/kontakti/" TargetMode="External"/><Relationship Id="rId5" Type="http://schemas.openxmlformats.org/officeDocument/2006/relationships/hyperlink" Target="http://www.vdi.gov.lv/files/VDI%20likums.pdf" TargetMode="External"/><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likumi.lv/ta/id/26020-darba-aizsardzibas-likums"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arodbiedribas.lv/wp-content/uploads/2019/11/up_rokasgramata-1.pdf" TargetMode="External"/><Relationship Id="rId5" Type="http://schemas.openxmlformats.org/officeDocument/2006/relationships/hyperlink" Target="http://stradavesels.lv/Uploads/2017/09/27/Sandra_Zarina.pdf" TargetMode="External"/><Relationship Id="rId4" Type="http://schemas.openxmlformats.org/officeDocument/2006/relationships/hyperlink" Target="http://www.vdi.gov.lv/lv/"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likumi.lv/doc.php?id=26020"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24000" y="753450"/>
            <a:ext cx="5505300" cy="2129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lv"/>
              <a:t>DARBA AIZSARDZĪBA</a:t>
            </a:r>
            <a:endParaRPr/>
          </a:p>
        </p:txBody>
      </p:sp>
      <p:sp>
        <p:nvSpPr>
          <p:cNvPr id="55" name="Google Shape;55;p13"/>
          <p:cNvSpPr txBox="1">
            <a:spLocks noGrp="1"/>
          </p:cNvSpPr>
          <p:nvPr>
            <p:ph type="subTitle" idx="1"/>
          </p:nvPr>
        </p:nvSpPr>
        <p:spPr>
          <a:xfrm>
            <a:off x="311700" y="2834125"/>
            <a:ext cx="8520600" cy="1961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lv" sz="3000" dirty="0"/>
              <a:t>Darba aizsardzības būtība un vispārīgie principi</a:t>
            </a:r>
            <a:endParaRPr sz="3000" dirty="0"/>
          </a:p>
          <a:p>
            <a:pPr marL="0" lvl="0" indent="0" algn="ctr" rtl="0">
              <a:spcBef>
                <a:spcPts val="0"/>
              </a:spcBef>
              <a:spcAft>
                <a:spcPts val="0"/>
              </a:spcAft>
              <a:buNone/>
            </a:pPr>
            <a:endParaRPr dirty="0"/>
          </a:p>
          <a:p>
            <a:pPr marL="0" lvl="0" indent="0" algn="ctr" rtl="0">
              <a:spcBef>
                <a:spcPts val="0"/>
              </a:spcBef>
              <a:spcAft>
                <a:spcPts val="0"/>
              </a:spcAft>
              <a:buNone/>
            </a:pPr>
            <a:endParaRPr dirty="0"/>
          </a:p>
          <a:p>
            <a:pPr marL="0" lvl="0" indent="0" algn="r" rtl="0">
              <a:spcBef>
                <a:spcPts val="0"/>
              </a:spcBef>
              <a:spcAft>
                <a:spcPts val="0"/>
              </a:spcAft>
              <a:buNone/>
            </a:pPr>
            <a:r>
              <a:rPr lang="lv" sz="1800" dirty="0"/>
              <a:t>Kuldīgas Tehnoloģiju un tūrisma tehnikums</a:t>
            </a:r>
            <a:endParaRPr sz="1800" dirty="0"/>
          </a:p>
          <a:p>
            <a:pPr marL="0" lvl="0" indent="0" algn="r" rtl="0">
              <a:spcBef>
                <a:spcPts val="0"/>
              </a:spcBef>
              <a:spcAft>
                <a:spcPts val="0"/>
              </a:spcAft>
              <a:buNone/>
            </a:pPr>
            <a:r>
              <a:rPr lang="lv" sz="1800" dirty="0"/>
              <a:t>skolotāja Evita </a:t>
            </a:r>
            <a:r>
              <a:rPr lang="lv" sz="1800" smtClean="0"/>
              <a:t>Pētersone 2020.gads.</a:t>
            </a:r>
            <a:endParaRP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1013650" y="158550"/>
            <a:ext cx="7389600" cy="797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Uzraudzība, kontrole un atbildība darba aizsardzības jomā</a:t>
            </a:r>
            <a:endParaRPr/>
          </a:p>
        </p:txBody>
      </p:sp>
      <p:sp>
        <p:nvSpPr>
          <p:cNvPr id="105" name="Google Shape;105;p22"/>
          <p:cNvSpPr txBox="1">
            <a:spLocks noGrp="1"/>
          </p:cNvSpPr>
          <p:nvPr>
            <p:ph type="body" idx="1"/>
          </p:nvPr>
        </p:nvSpPr>
        <p:spPr>
          <a:xfrm>
            <a:off x="290650" y="1196625"/>
            <a:ext cx="8366100" cy="3808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lv" sz="2000"/>
              <a:t>Neatņemama darba aizsardzības sistēmas sastāvdaļa jebkurā valstī ir t. s. </a:t>
            </a:r>
            <a:r>
              <a:rPr lang="lv" sz="2000" b="1"/>
              <a:t>kontrolējošās institūcijas </a:t>
            </a:r>
            <a:r>
              <a:rPr lang="lv" sz="2000"/>
              <a:t>– visās valstīs to galvenie uzdevumi ir līdzīgi un saistīti ar kontroles nodrošināšanu pār to, kā darba devēji ievēro darba aizsardzības tiesību aktos noteiktās prasības (piemēram, vai ir nodrošināta darba aizsardzības organizatoriskā sistēma, vai ir veikts darba vides riska novērtējums, vai darbinieki ir nodrošināt ar individuālās aizsardzības līdzekļiem u. tml.). </a:t>
            </a:r>
            <a:endParaRPr sz="2000"/>
          </a:p>
          <a:p>
            <a:pPr marL="0" lvl="0" indent="0" algn="just" rtl="0">
              <a:spcBef>
                <a:spcPts val="1600"/>
              </a:spcBef>
              <a:spcAft>
                <a:spcPts val="0"/>
              </a:spcAft>
              <a:buNone/>
            </a:pPr>
            <a:r>
              <a:rPr lang="lv" sz="2000"/>
              <a:t>Latvijā šo funkciju veic Valsts darba inspekcija, kuras darbību regulē speciāls likums (Valsts darba inspekcijas likums, pieņemts 19.06.2008., spēkā no 10.07.2008.), bet tās darbību pārrauga Labklājības ministrija</a:t>
            </a:r>
            <a:endParaRPr sz="2000"/>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3"/>
          <p:cNvSpPr txBox="1">
            <a:spLocks noGrp="1"/>
          </p:cNvSpPr>
          <p:nvPr>
            <p:ph type="title"/>
          </p:nvPr>
        </p:nvSpPr>
        <p:spPr>
          <a:xfrm>
            <a:off x="1048075" y="111150"/>
            <a:ext cx="7784100" cy="59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Valsts darba inspekcija</a:t>
            </a:r>
            <a:endParaRPr/>
          </a:p>
        </p:txBody>
      </p:sp>
      <p:pic>
        <p:nvPicPr>
          <p:cNvPr id="111" name="Google Shape;111;p23"/>
          <p:cNvPicPr preferRelativeResize="0"/>
          <p:nvPr/>
        </p:nvPicPr>
        <p:blipFill>
          <a:blip r:embed="rId3">
            <a:alphaModFix/>
          </a:blip>
          <a:stretch>
            <a:fillRect/>
          </a:stretch>
        </p:blipFill>
        <p:spPr>
          <a:xfrm>
            <a:off x="5923025" y="111150"/>
            <a:ext cx="2134525" cy="2134475"/>
          </a:xfrm>
          <a:prstGeom prst="rect">
            <a:avLst/>
          </a:prstGeom>
          <a:noFill/>
          <a:ln>
            <a:noFill/>
          </a:ln>
        </p:spPr>
      </p:pic>
      <p:pic>
        <p:nvPicPr>
          <p:cNvPr id="112" name="Google Shape;112;p23"/>
          <p:cNvPicPr preferRelativeResize="0"/>
          <p:nvPr/>
        </p:nvPicPr>
        <p:blipFill>
          <a:blip r:embed="rId4">
            <a:alphaModFix/>
          </a:blip>
          <a:stretch>
            <a:fillRect/>
          </a:stretch>
        </p:blipFill>
        <p:spPr>
          <a:xfrm>
            <a:off x="1359282" y="4763148"/>
            <a:ext cx="154660" cy="43852"/>
          </a:xfrm>
          <a:prstGeom prst="rect">
            <a:avLst/>
          </a:prstGeom>
          <a:noFill/>
          <a:ln>
            <a:noFill/>
          </a:ln>
        </p:spPr>
      </p:pic>
      <p:pic>
        <p:nvPicPr>
          <p:cNvPr id="113" name="Google Shape;113;p23"/>
          <p:cNvPicPr preferRelativeResize="0"/>
          <p:nvPr/>
        </p:nvPicPr>
        <p:blipFill>
          <a:blip r:embed="rId4">
            <a:alphaModFix/>
          </a:blip>
          <a:stretch>
            <a:fillRect/>
          </a:stretch>
        </p:blipFill>
        <p:spPr>
          <a:xfrm>
            <a:off x="929672" y="4763148"/>
            <a:ext cx="154660" cy="43852"/>
          </a:xfrm>
          <a:prstGeom prst="rect">
            <a:avLst/>
          </a:prstGeom>
          <a:noFill/>
          <a:ln>
            <a:noFill/>
          </a:ln>
        </p:spPr>
      </p:pic>
      <p:pic>
        <p:nvPicPr>
          <p:cNvPr id="114" name="Google Shape;114;p23"/>
          <p:cNvPicPr preferRelativeResize="0"/>
          <p:nvPr/>
        </p:nvPicPr>
        <p:blipFill>
          <a:blip r:embed="rId4">
            <a:alphaModFix/>
          </a:blip>
          <a:stretch>
            <a:fillRect/>
          </a:stretch>
        </p:blipFill>
        <p:spPr>
          <a:xfrm>
            <a:off x="500061" y="4763148"/>
            <a:ext cx="154660" cy="43852"/>
          </a:xfrm>
          <a:prstGeom prst="rect">
            <a:avLst/>
          </a:prstGeom>
          <a:noFill/>
          <a:ln>
            <a:noFill/>
          </a:ln>
        </p:spPr>
      </p:pic>
      <p:pic>
        <p:nvPicPr>
          <p:cNvPr id="115" name="Google Shape;115;p23"/>
          <p:cNvPicPr preferRelativeResize="0"/>
          <p:nvPr/>
        </p:nvPicPr>
        <p:blipFill>
          <a:blip r:embed="rId4">
            <a:alphaModFix/>
          </a:blip>
          <a:stretch>
            <a:fillRect/>
          </a:stretch>
        </p:blipFill>
        <p:spPr>
          <a:xfrm>
            <a:off x="70451" y="4763148"/>
            <a:ext cx="154660" cy="43852"/>
          </a:xfrm>
          <a:prstGeom prst="rect">
            <a:avLst/>
          </a:prstGeom>
          <a:noFill/>
          <a:ln>
            <a:noFill/>
          </a:ln>
        </p:spPr>
      </p:pic>
      <p:sp>
        <p:nvSpPr>
          <p:cNvPr id="116" name="Google Shape;116;p23"/>
          <p:cNvSpPr txBox="1"/>
          <p:nvPr/>
        </p:nvSpPr>
        <p:spPr>
          <a:xfrm>
            <a:off x="311700" y="2367850"/>
            <a:ext cx="8673600" cy="1904400"/>
          </a:xfrm>
          <a:prstGeom prst="rect">
            <a:avLst/>
          </a:prstGeom>
          <a:noFill/>
          <a:ln>
            <a:noFill/>
          </a:ln>
        </p:spPr>
        <p:txBody>
          <a:bodyPr spcFirstLastPara="1" wrap="square" lIns="91425" tIns="91425" rIns="91425" bIns="91425" anchor="ctr" anchorCtr="0">
            <a:noAutofit/>
          </a:bodyPr>
          <a:lstStyle/>
          <a:p>
            <a:pPr marL="0" lvl="0" indent="0" algn="l" rtl="0">
              <a:lnSpc>
                <a:spcPct val="145000"/>
              </a:lnSpc>
              <a:spcBef>
                <a:spcPts val="0"/>
              </a:spcBef>
              <a:spcAft>
                <a:spcPts val="0"/>
              </a:spcAft>
              <a:buNone/>
            </a:pPr>
            <a:r>
              <a:rPr lang="lv" sz="2000">
                <a:solidFill>
                  <a:srgbClr val="565656"/>
                </a:solidFill>
                <a:highlight>
                  <a:srgbClr val="FFFFFF"/>
                </a:highlight>
              </a:rPr>
              <a:t>Valsts darba inspekcija (VDI) ir Labklājības ministrijas pārraudzībā esoša tiešās pārvaldes iestāde, kuras galvenā funkcija ir valsts uzraudzības un kontroles īstenošana darba tiesisko attiecību un darba aizsardzības jomā. VDI darbību reglamentē </a:t>
            </a:r>
            <a:r>
              <a:rPr lang="lv" sz="2000" u="sng">
                <a:solidFill>
                  <a:srgbClr val="BD4A6B"/>
                </a:solidFill>
                <a:highlight>
                  <a:srgbClr val="FFFFFF"/>
                </a:highlight>
                <a:hlinkClick r:id="rId5"/>
              </a:rPr>
              <a:t>VDI likums</a:t>
            </a:r>
            <a:r>
              <a:rPr lang="lv" sz="2000"/>
              <a:t>         </a:t>
            </a:r>
            <a:r>
              <a:rPr lang="lv" sz="2000" u="sng">
                <a:solidFill>
                  <a:schemeClr val="accent5"/>
                </a:solidFill>
                <a:hlinkClick r:id="rId6"/>
              </a:rPr>
              <a:t>http://www.vdi.gov.lv/lv/kontakti/</a:t>
            </a:r>
            <a:endParaRPr sz="2000">
              <a:solidFill>
                <a:schemeClr val="dk2"/>
              </a:solidFill>
            </a:endParaRPr>
          </a:p>
          <a:p>
            <a:pPr marL="0" lvl="0" indent="0" algn="l" rtl="0">
              <a:lnSpc>
                <a:spcPct val="115000"/>
              </a:lnSpc>
              <a:spcBef>
                <a:spcPts val="1100"/>
              </a:spcBef>
              <a:spcAft>
                <a:spcPts val="2000"/>
              </a:spcAft>
              <a:buNone/>
            </a:pPr>
            <a:endParaRPr>
              <a:solidFill>
                <a:srgbClr val="565656"/>
              </a:solidFill>
              <a:highlight>
                <a:srgbClr val="FFFFFF"/>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body" idx="1"/>
          </p:nvPr>
        </p:nvSpPr>
        <p:spPr>
          <a:xfrm>
            <a:off x="311700" y="219575"/>
            <a:ext cx="8520600" cy="4349400"/>
          </a:xfrm>
          <a:prstGeom prst="rect">
            <a:avLst/>
          </a:prstGeom>
        </p:spPr>
        <p:txBody>
          <a:bodyPr spcFirstLastPara="1" wrap="square" lIns="91425" tIns="91425" rIns="91425" bIns="91425" anchor="t" anchorCtr="0">
            <a:noAutofit/>
          </a:bodyPr>
          <a:lstStyle/>
          <a:p>
            <a:pPr marL="0" lvl="0" indent="0" algn="just" rtl="0">
              <a:lnSpc>
                <a:spcPct val="145000"/>
              </a:lnSpc>
              <a:spcBef>
                <a:spcPts val="0"/>
              </a:spcBef>
              <a:spcAft>
                <a:spcPts val="0"/>
              </a:spcAft>
              <a:buClr>
                <a:schemeClr val="dk1"/>
              </a:buClr>
              <a:buSzPts val="1100"/>
              <a:buFont typeface="Arial"/>
              <a:buNone/>
            </a:pPr>
            <a:r>
              <a:rPr lang="lv" sz="2000" b="1">
                <a:solidFill>
                  <a:srgbClr val="565656"/>
                </a:solidFill>
                <a:highlight>
                  <a:schemeClr val="lt1"/>
                </a:highlight>
              </a:rPr>
              <a:t>VDI misija</a:t>
            </a:r>
            <a:r>
              <a:rPr lang="lv" sz="2000">
                <a:solidFill>
                  <a:srgbClr val="565656"/>
                </a:solidFill>
                <a:highlight>
                  <a:schemeClr val="lt1"/>
                </a:highlight>
              </a:rPr>
              <a:t> ir veicināt drošas, veselībai nekaitīgas un tiesiskas darba vides izveidošanu un uzturēšanu, sniedzot informāciju un profesionālās konsultācijas un īstenojot efektīvu uzraudzību.</a:t>
            </a:r>
            <a:endParaRPr sz="2000">
              <a:solidFill>
                <a:srgbClr val="565656"/>
              </a:solidFill>
              <a:highlight>
                <a:schemeClr val="lt1"/>
              </a:highlight>
            </a:endParaRPr>
          </a:p>
          <a:p>
            <a:pPr marL="0" lvl="0" indent="0" algn="just" rtl="0">
              <a:lnSpc>
                <a:spcPct val="145000"/>
              </a:lnSpc>
              <a:spcBef>
                <a:spcPts val="1100"/>
              </a:spcBef>
              <a:spcAft>
                <a:spcPts val="0"/>
              </a:spcAft>
              <a:buClr>
                <a:schemeClr val="dk1"/>
              </a:buClr>
              <a:buSzPts val="1100"/>
              <a:buFont typeface="Arial"/>
              <a:buNone/>
            </a:pPr>
            <a:r>
              <a:rPr lang="lv" sz="2000" b="1">
                <a:solidFill>
                  <a:srgbClr val="565656"/>
                </a:solidFill>
                <a:highlight>
                  <a:schemeClr val="lt1"/>
                </a:highlight>
              </a:rPr>
              <a:t>VDI vīzija</a:t>
            </a:r>
            <a:r>
              <a:rPr lang="lv" sz="2000">
                <a:solidFill>
                  <a:srgbClr val="565656"/>
                </a:solidFill>
                <a:highlight>
                  <a:schemeClr val="lt1"/>
                </a:highlight>
              </a:rPr>
              <a:t> - VDI ir mūsdienīga, uz klientiem orientēta iestāde ar profesionāliem, motivētiem un lojāliem darbiniekiem. </a:t>
            </a:r>
            <a:endParaRPr sz="2000">
              <a:solidFill>
                <a:srgbClr val="565656"/>
              </a:solidFill>
              <a:highlight>
                <a:schemeClr val="lt1"/>
              </a:highlight>
            </a:endParaRPr>
          </a:p>
          <a:p>
            <a:pPr marL="0" lvl="0" indent="0" algn="just" rtl="0">
              <a:spcBef>
                <a:spcPts val="1100"/>
              </a:spcBef>
              <a:spcAft>
                <a:spcPts val="0"/>
              </a:spcAft>
              <a:buClr>
                <a:schemeClr val="dk1"/>
              </a:buClr>
              <a:buSzPts val="1100"/>
              <a:buFont typeface="Arial"/>
              <a:buNone/>
            </a:pPr>
            <a:r>
              <a:rPr lang="lv" sz="2000" b="1">
                <a:solidFill>
                  <a:srgbClr val="565656"/>
                </a:solidFill>
                <a:highlight>
                  <a:schemeClr val="lt1"/>
                </a:highlight>
              </a:rPr>
              <a:t>FUNKCIJAS</a:t>
            </a:r>
            <a:r>
              <a:rPr lang="lv" sz="2000">
                <a:solidFill>
                  <a:srgbClr val="565656"/>
                </a:solidFill>
                <a:highlight>
                  <a:schemeClr val="lt1"/>
                </a:highlight>
              </a:rPr>
              <a:t>: Uzrauga un kontrolē darba tiesisko attiecību un darba aizsardzības normatīvo aktu prasību ievērošanu; kontrolē, kā darba devēji un darbinieki savstarpēji pilda darba līgumos un darba koplīgumos noteiktos pienākumus;konsultē  darba devējus un darbiniekus par darba tiesiskajām attiecībām un darba aizsardzību; veicina sabiedrības izpratni par darba tiesību un darba drošības normu ievērošanas nozīmību. </a:t>
            </a:r>
            <a:endParaRPr sz="2000">
              <a:solidFill>
                <a:srgbClr val="565656"/>
              </a:solidFill>
              <a:highlight>
                <a:schemeClr val="lt1"/>
              </a:highlight>
            </a:endParaRPr>
          </a:p>
          <a:p>
            <a:pPr marL="0" lvl="0" indent="0" algn="just" rtl="0">
              <a:spcBef>
                <a:spcPts val="20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25" descr="See the source image"/>
          <p:cNvPicPr preferRelativeResize="0"/>
          <p:nvPr/>
        </p:nvPicPr>
        <p:blipFill>
          <a:blip r:embed="rId3">
            <a:alphaModFix/>
          </a:blip>
          <a:stretch>
            <a:fillRect/>
          </a:stretch>
        </p:blipFill>
        <p:spPr>
          <a:xfrm>
            <a:off x="1421150" y="163825"/>
            <a:ext cx="6491800" cy="4873950"/>
          </a:xfrm>
          <a:prstGeom prst="rect">
            <a:avLst/>
          </a:prstGeom>
          <a:noFill/>
          <a:ln>
            <a:noFill/>
          </a:ln>
        </p:spPr>
      </p:pic>
      <p:sp>
        <p:nvSpPr>
          <p:cNvPr id="127" name="Google Shape;127;p25"/>
          <p:cNvSpPr txBox="1"/>
          <p:nvPr/>
        </p:nvSpPr>
        <p:spPr>
          <a:xfrm>
            <a:off x="1573550" y="316225"/>
            <a:ext cx="3000000" cy="300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body" idx="1"/>
          </p:nvPr>
        </p:nvSpPr>
        <p:spPr>
          <a:xfrm>
            <a:off x="263125" y="770400"/>
            <a:ext cx="8372700" cy="4131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lv" sz="2000"/>
              <a:t>Tomēr Valsts darba inspekcija tikai pārbauda un kontrolē, kā darba devējs nodrošina tiesību aktos noteiktās prasības. </a:t>
            </a:r>
            <a:endParaRPr sz="2000"/>
          </a:p>
          <a:p>
            <a:pPr marL="0" lvl="0" indent="0" algn="just" rtl="0">
              <a:spcBef>
                <a:spcPts val="1600"/>
              </a:spcBef>
              <a:spcAft>
                <a:spcPts val="0"/>
              </a:spcAft>
              <a:buNone/>
            </a:pPr>
            <a:r>
              <a:rPr lang="lv" sz="2000" b="1"/>
              <a:t>Galvenā atbildība par darba aizsardzības prasību nodrošināšanu gulstas uz darba devēju</a:t>
            </a:r>
            <a:r>
              <a:rPr lang="lv" sz="2000"/>
              <a:t> (un attiecīgi uz darba devēja kā juridiskas personas atbildīgo personu – reālo uzņēmuma vadītāju, piemēram, valdes priekšsēdētāju, izpilddirektoru vai tamlīdzīgu amatpersonu). Jāuzsver arī tas, ka darba devēja atbildību neierobežo nodarbināto un kompetentu institūciju vai kompetentu speciālistu pienākumi darba aizsardzības jomā.</a:t>
            </a:r>
            <a:endParaRPr sz="2000"/>
          </a:p>
          <a:p>
            <a:pPr marL="0" lvl="0" indent="0" algn="just" rtl="0">
              <a:spcBef>
                <a:spcPts val="1600"/>
              </a:spcBef>
              <a:spcAft>
                <a:spcPts val="1600"/>
              </a:spcAft>
              <a:buNone/>
            </a:pPr>
            <a:r>
              <a:rPr lang="lv" sz="2000" i="1" u="sng"/>
              <a:t> </a:t>
            </a:r>
            <a:endParaRPr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body" idx="1"/>
          </p:nvPr>
        </p:nvSpPr>
        <p:spPr>
          <a:xfrm>
            <a:off x="311700" y="501875"/>
            <a:ext cx="8520600" cy="4067100"/>
          </a:xfrm>
          <a:prstGeom prst="rect">
            <a:avLst/>
          </a:prstGeom>
        </p:spPr>
        <p:txBody>
          <a:bodyPr spcFirstLastPara="1" wrap="square" lIns="91425" tIns="91425" rIns="91425" bIns="91425" anchor="t" anchorCtr="0">
            <a:noAutofit/>
          </a:bodyPr>
          <a:lstStyle/>
          <a:p>
            <a:pPr marL="0" lvl="0" indent="0" algn="just" rtl="0">
              <a:lnSpc>
                <a:spcPct val="150000"/>
              </a:lnSpc>
              <a:spcBef>
                <a:spcPts val="0"/>
              </a:spcBef>
              <a:spcAft>
                <a:spcPts val="0"/>
              </a:spcAft>
              <a:buClr>
                <a:schemeClr val="dk1"/>
              </a:buClr>
              <a:buSzPts val="1100"/>
              <a:buFont typeface="Arial"/>
              <a:buNone/>
            </a:pPr>
            <a:r>
              <a:rPr lang="lv" sz="2000"/>
              <a:t>Tas nozīmē, ka, pat ja uzņēmuma darba aizsardzības speciālists nav izpildījis visu nepieciešamo, gala atbildība par to būs jāuzņemas darba devējam – tātad tieši </a:t>
            </a:r>
            <a:r>
              <a:rPr lang="lv" sz="2000" b="1"/>
              <a:t>darba devējs ir galvenā atbildīgā persona par darba aizsardzību uzņēmumā!</a:t>
            </a:r>
            <a:r>
              <a:rPr lang="lv" sz="2000"/>
              <a:t> </a:t>
            </a:r>
            <a:endParaRPr sz="2000"/>
          </a:p>
          <a:p>
            <a:pPr marL="0" lvl="0" indent="0" algn="l" rtl="0">
              <a:spcBef>
                <a:spcPts val="1600"/>
              </a:spcBef>
              <a:spcAft>
                <a:spcPts val="1600"/>
              </a:spcAft>
              <a:buNone/>
            </a:pPr>
            <a:endParaRPr/>
          </a:p>
        </p:txBody>
      </p:sp>
      <p:pic>
        <p:nvPicPr>
          <p:cNvPr id="138" name="Google Shape;138;p27"/>
          <p:cNvPicPr preferRelativeResize="0"/>
          <p:nvPr/>
        </p:nvPicPr>
        <p:blipFill>
          <a:blip r:embed="rId3">
            <a:alphaModFix/>
          </a:blip>
          <a:stretch>
            <a:fillRect/>
          </a:stretch>
        </p:blipFill>
        <p:spPr>
          <a:xfrm>
            <a:off x="4270500" y="2286175"/>
            <a:ext cx="4271925" cy="26913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Izmantotie  interneta resursi</a:t>
            </a:r>
            <a:endParaRPr/>
          </a:p>
        </p:txBody>
      </p:sp>
      <p:sp>
        <p:nvSpPr>
          <p:cNvPr id="144" name="Google Shape;144;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u="sng">
                <a:solidFill>
                  <a:schemeClr val="hlink"/>
                </a:solidFill>
                <a:hlinkClick r:id="rId3"/>
              </a:rPr>
              <a:t>https://likumi.lv/ta/id/26020-darba-aizsardzibas-likums</a:t>
            </a:r>
            <a:endParaRPr/>
          </a:p>
          <a:p>
            <a:pPr marL="0" lvl="0" indent="0" algn="l" rtl="0">
              <a:spcBef>
                <a:spcPts val="1600"/>
              </a:spcBef>
              <a:spcAft>
                <a:spcPts val="0"/>
              </a:spcAft>
              <a:buNone/>
            </a:pPr>
            <a:r>
              <a:rPr lang="lv" u="sng">
                <a:solidFill>
                  <a:schemeClr val="hlink"/>
                </a:solidFill>
                <a:hlinkClick r:id="rId4"/>
              </a:rPr>
              <a:t>http://www.vdi.gov.lv/lv/</a:t>
            </a:r>
            <a:endParaRPr/>
          </a:p>
          <a:p>
            <a:pPr marL="0" lvl="0" indent="0" algn="l" rtl="0">
              <a:spcBef>
                <a:spcPts val="1600"/>
              </a:spcBef>
              <a:spcAft>
                <a:spcPts val="0"/>
              </a:spcAft>
              <a:buNone/>
            </a:pPr>
            <a:r>
              <a:rPr lang="lv" u="sng">
                <a:solidFill>
                  <a:schemeClr val="hlink"/>
                </a:solidFill>
                <a:hlinkClick r:id="rId5"/>
              </a:rPr>
              <a:t>http://stradavesels.lv/Uploads/2017/09/27/Sandra_Zarina.pdf</a:t>
            </a:r>
            <a:endParaRPr/>
          </a:p>
          <a:p>
            <a:pPr marL="0" lvl="0" indent="0" algn="l" rtl="0">
              <a:spcBef>
                <a:spcPts val="1600"/>
              </a:spcBef>
              <a:spcAft>
                <a:spcPts val="0"/>
              </a:spcAft>
              <a:buClr>
                <a:schemeClr val="dk1"/>
              </a:buClr>
              <a:buSzPts val="1100"/>
              <a:buFont typeface="Arial"/>
              <a:buNone/>
            </a:pPr>
            <a:r>
              <a:rPr lang="lv" u="sng">
                <a:solidFill>
                  <a:schemeClr val="accent5"/>
                </a:solidFill>
                <a:hlinkClick r:id="rId6"/>
              </a:rPr>
              <a:t>https://arodbiedribas.lv/wp-content/uploads/2019/11/up_rokasgramata-1.pdf</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1303800" y="175525"/>
            <a:ext cx="7030500" cy="855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Darba aizsardzības likums</a:t>
            </a:r>
            <a:endParaRPr/>
          </a:p>
        </p:txBody>
      </p:sp>
      <p:sp>
        <p:nvSpPr>
          <p:cNvPr id="61" name="Google Shape;61;p14"/>
          <p:cNvSpPr txBox="1">
            <a:spLocks noGrp="1"/>
          </p:cNvSpPr>
          <p:nvPr>
            <p:ph type="body" idx="1"/>
          </p:nvPr>
        </p:nvSpPr>
        <p:spPr>
          <a:xfrm>
            <a:off x="80525" y="880100"/>
            <a:ext cx="8646300" cy="365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sz="2000">
                <a:solidFill>
                  <a:srgbClr val="8B8B8D"/>
                </a:solidFill>
                <a:highlight>
                  <a:srgbClr val="F1F1F1"/>
                </a:highlight>
              </a:rPr>
              <a:t>Pieņemts 20.06.2001., Stājies spēkā 01.01.2002., Tēma: Darba tiesības</a:t>
            </a:r>
            <a:endParaRPr sz="2000">
              <a:solidFill>
                <a:srgbClr val="8B8B8D"/>
              </a:solidFill>
              <a:highlight>
                <a:srgbClr val="F1F1F1"/>
              </a:highlight>
            </a:endParaRPr>
          </a:p>
          <a:p>
            <a:pPr marL="0" lvl="0" indent="0" algn="l" rtl="0">
              <a:spcBef>
                <a:spcPts val="1600"/>
              </a:spcBef>
              <a:spcAft>
                <a:spcPts val="0"/>
              </a:spcAft>
              <a:buNone/>
            </a:pPr>
            <a:r>
              <a:rPr lang="lv" sz="2000" b="1">
                <a:solidFill>
                  <a:srgbClr val="414142"/>
                </a:solidFill>
                <a:highlight>
                  <a:srgbClr val="FFFFFF"/>
                </a:highlight>
              </a:rPr>
              <a:t>Likuma mērķis</a:t>
            </a:r>
            <a:r>
              <a:rPr lang="lv" sz="2000">
                <a:solidFill>
                  <a:srgbClr val="414142"/>
                </a:solidFill>
                <a:highlight>
                  <a:srgbClr val="FFFFFF"/>
                </a:highlight>
              </a:rPr>
              <a:t> ir garantēt un uzlabot nodarbināto drošību un veselības aizsardzību darbā, nosakot darba devēju, nodarbināto un viņu pārstāvju, kā arī valsts institūciju pienākumus, tiesības un savstarpējās attiecības darba aizsardzībā.</a:t>
            </a:r>
            <a:endParaRPr sz="2000">
              <a:solidFill>
                <a:srgbClr val="8B8B8D"/>
              </a:solidFill>
              <a:highlight>
                <a:srgbClr val="F1F1F1"/>
              </a:highlight>
            </a:endParaRPr>
          </a:p>
          <a:p>
            <a:pPr marL="0" lvl="0" indent="0" algn="just" rtl="0">
              <a:spcBef>
                <a:spcPts val="1600"/>
              </a:spcBef>
              <a:spcAft>
                <a:spcPts val="0"/>
              </a:spcAft>
              <a:buNone/>
            </a:pPr>
            <a:r>
              <a:rPr lang="lv" sz="2000" b="1">
                <a:solidFill>
                  <a:srgbClr val="414142"/>
                </a:solidFill>
                <a:highlight>
                  <a:srgbClr val="FFFFFF"/>
                </a:highlight>
              </a:rPr>
              <a:t>Darba aizsardzība</a:t>
            </a:r>
            <a:r>
              <a:rPr lang="lv" sz="2000">
                <a:solidFill>
                  <a:srgbClr val="414142"/>
                </a:solidFill>
                <a:highlight>
                  <a:srgbClr val="FFFFFF"/>
                </a:highlight>
              </a:rPr>
              <a:t> — nodarbināto drošība un veselība darbā.</a:t>
            </a:r>
            <a:r>
              <a:rPr lang="lv" sz="2000">
                <a:solidFill>
                  <a:schemeClr val="dk1"/>
                </a:solidFill>
                <a:highlight>
                  <a:srgbClr val="FFFFFF"/>
                </a:highlight>
              </a:rPr>
              <a:t>(</a:t>
            </a:r>
            <a:r>
              <a:rPr lang="lv" sz="2000" u="sng">
                <a:solidFill>
                  <a:srgbClr val="800080"/>
                </a:solidFill>
                <a:highlight>
                  <a:srgbClr val="FFFFFF"/>
                </a:highlight>
                <a:hlinkClick r:id="rId3"/>
              </a:rPr>
              <a:t>20.06.2001. LV Darba aizsardzības likums, 1.pants</a:t>
            </a:r>
            <a:r>
              <a:rPr lang="lv" sz="2000">
                <a:solidFill>
                  <a:schemeClr val="dk1"/>
                </a:solidFill>
                <a:highlight>
                  <a:srgbClr val="FFFFFF"/>
                </a:highlight>
              </a:rPr>
              <a:t>). </a:t>
            </a:r>
            <a:endParaRPr sz="2000">
              <a:solidFill>
                <a:schemeClr val="dk1"/>
              </a:solidFill>
              <a:highlight>
                <a:srgbClr val="FFFFFF"/>
              </a:highlight>
            </a:endParaRPr>
          </a:p>
          <a:p>
            <a:pPr marL="0" lvl="0" indent="0" algn="l" rtl="0">
              <a:spcBef>
                <a:spcPts val="1600"/>
              </a:spcBef>
              <a:spcAft>
                <a:spcPts val="1600"/>
              </a:spcAft>
              <a:buNone/>
            </a:pPr>
            <a:endParaRPr sz="1800">
              <a:solidFill>
                <a:srgbClr val="414142"/>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lv" sz="2000"/>
              <a:t>Darba aizsardzības likumā ir piecas nodaļas. </a:t>
            </a:r>
            <a:endParaRPr sz="2000"/>
          </a:p>
          <a:p>
            <a:pPr marL="457200" lvl="0" indent="-355600" algn="l" rtl="0">
              <a:spcBef>
                <a:spcPts val="1600"/>
              </a:spcBef>
              <a:spcAft>
                <a:spcPts val="0"/>
              </a:spcAft>
              <a:buSzPts val="2000"/>
              <a:buChar char="●"/>
            </a:pPr>
            <a:r>
              <a:rPr lang="lv" sz="2000"/>
              <a:t> Vispārīgie noteikumi. </a:t>
            </a:r>
            <a:endParaRPr sz="2000"/>
          </a:p>
          <a:p>
            <a:pPr marL="457200" lvl="0" indent="-355600" algn="l" rtl="0">
              <a:spcBef>
                <a:spcPts val="0"/>
              </a:spcBef>
              <a:spcAft>
                <a:spcPts val="0"/>
              </a:spcAft>
              <a:buSzPts val="2000"/>
              <a:buChar char="●"/>
            </a:pPr>
            <a:r>
              <a:rPr lang="lv" sz="2000"/>
              <a:t> Darba devēja pienākumi un tiesības.</a:t>
            </a:r>
            <a:endParaRPr sz="2000"/>
          </a:p>
          <a:p>
            <a:pPr marL="457200" lvl="0" indent="-355600" algn="l" rtl="0">
              <a:spcBef>
                <a:spcPts val="0"/>
              </a:spcBef>
              <a:spcAft>
                <a:spcPts val="0"/>
              </a:spcAft>
              <a:buSzPts val="2000"/>
              <a:buChar char="●"/>
            </a:pPr>
            <a:r>
              <a:rPr lang="lv" sz="2000"/>
              <a:t> Nodarbinātā un uzticības personas pienākumi un tiesības. </a:t>
            </a:r>
            <a:endParaRPr sz="2000"/>
          </a:p>
          <a:p>
            <a:pPr marL="457200" lvl="0" indent="-355600" algn="l" rtl="0">
              <a:lnSpc>
                <a:spcPct val="150000"/>
              </a:lnSpc>
              <a:spcBef>
                <a:spcPts val="0"/>
              </a:spcBef>
              <a:spcAft>
                <a:spcPts val="0"/>
              </a:spcAft>
              <a:buSzPts val="2000"/>
              <a:buChar char="●"/>
            </a:pPr>
            <a:r>
              <a:rPr lang="lv" sz="2000"/>
              <a:t> Valsts un pašvaldību kompetence darba aizsardzības jomā. </a:t>
            </a:r>
            <a:endParaRPr sz="2000"/>
          </a:p>
          <a:p>
            <a:pPr marL="457200" lvl="0" indent="-355600" algn="l" rtl="0">
              <a:lnSpc>
                <a:spcPct val="150000"/>
              </a:lnSpc>
              <a:spcBef>
                <a:spcPts val="0"/>
              </a:spcBef>
              <a:spcAft>
                <a:spcPts val="0"/>
              </a:spcAft>
              <a:buSzPts val="2000"/>
              <a:buChar char="●"/>
            </a:pPr>
            <a:r>
              <a:rPr lang="lv" sz="2000"/>
              <a:t> Uzraudzība, kontrole un atbildība darba aizsardzības jomā.</a:t>
            </a:r>
            <a:endParaRPr sz="2000"/>
          </a:p>
          <a:p>
            <a:pPr marL="0" lvl="0" indent="0" algn="l" rtl="0">
              <a:spcBef>
                <a:spcPts val="1600"/>
              </a:spcBef>
              <a:spcAft>
                <a:spcPts val="1600"/>
              </a:spcAft>
              <a:buClr>
                <a:schemeClr val="dk1"/>
              </a:buClr>
              <a:buSzPts val="1100"/>
              <a:buFont typeface="Arial"/>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lv" sz="2400">
                <a:solidFill>
                  <a:schemeClr val="dk1"/>
                </a:solidFill>
                <a:highlight>
                  <a:schemeClr val="lt1"/>
                </a:highlight>
              </a:rPr>
              <a:t>Darba aizsardzības </a:t>
            </a:r>
            <a:r>
              <a:rPr lang="lv" sz="2400" b="1">
                <a:solidFill>
                  <a:schemeClr val="dk1"/>
                </a:solidFill>
                <a:highlight>
                  <a:schemeClr val="lt1"/>
                </a:highlight>
              </a:rPr>
              <a:t>galvenais uzdevums</a:t>
            </a:r>
            <a:r>
              <a:rPr lang="lv" sz="2400">
                <a:solidFill>
                  <a:schemeClr val="dk1"/>
                </a:solidFill>
                <a:highlight>
                  <a:schemeClr val="lt1"/>
                </a:highlight>
              </a:rPr>
              <a:t> ir garantēt nodarbināto drošību un veselību darbā, tāpēc ikvienā uzņēmumā, kurā ir kaut viens nodarbinātais, nepieciešams ieviest normatīvajiem aktiem atbilstošu darba aizsardzības sistēmu. Šī sistēmas pamatā ir darba vides risku izvērtēšana (kura jāveic ne retāk kā vienu reizi gadā) un tai pakārtota darba aizsardzības dokumentācijas izstrāde. </a:t>
            </a:r>
            <a:endParaRPr sz="2400">
              <a:solidFill>
                <a:schemeClr val="dk1"/>
              </a:solidFill>
              <a:highlight>
                <a:schemeClr val="lt1"/>
              </a:highlight>
            </a:endParaRPr>
          </a:p>
          <a:p>
            <a:pPr marL="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1303800" y="365325"/>
            <a:ext cx="7030500" cy="66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Būtība</a:t>
            </a:r>
            <a:endParaRPr/>
          </a:p>
        </p:txBody>
      </p:sp>
      <p:sp>
        <p:nvSpPr>
          <p:cNvPr id="77" name="Google Shape;77;p17"/>
          <p:cNvSpPr txBox="1">
            <a:spLocks noGrp="1"/>
          </p:cNvSpPr>
          <p:nvPr>
            <p:ph type="body" idx="1"/>
          </p:nvPr>
        </p:nvSpPr>
        <p:spPr>
          <a:xfrm>
            <a:off x="105225" y="653375"/>
            <a:ext cx="8553300" cy="44160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endParaRPr/>
          </a:p>
          <a:p>
            <a:pPr marL="0" lvl="0" indent="0" algn="just" rtl="0">
              <a:spcBef>
                <a:spcPts val="1600"/>
              </a:spcBef>
              <a:spcAft>
                <a:spcPts val="0"/>
              </a:spcAft>
              <a:buNone/>
            </a:pPr>
            <a:r>
              <a:rPr lang="lv" sz="2000"/>
              <a:t>Darba aizsardzība ir nozare, kuras </a:t>
            </a:r>
            <a:r>
              <a:rPr lang="lv" sz="2000" b="1"/>
              <a:t>uzdevums</a:t>
            </a:r>
            <a:r>
              <a:rPr lang="lv" sz="2000"/>
              <a:t> ir nodrošināt, ka </a:t>
            </a:r>
            <a:r>
              <a:rPr lang="lv" sz="2000" i="1" u="sng"/>
              <a:t>gan darba devēji, gan nodarbinātie</a:t>
            </a:r>
            <a:r>
              <a:rPr lang="lv" sz="2000"/>
              <a:t> spētu darīt visu nepieciešamo, lai darba vide neatstātu nelabvēlīgu ietekmi uz cilvēka veselību un drošību darba vietās. </a:t>
            </a:r>
            <a:endParaRPr sz="2000"/>
          </a:p>
          <a:p>
            <a:pPr marL="0" lvl="0" indent="0" algn="just" rtl="0">
              <a:spcBef>
                <a:spcPts val="1600"/>
              </a:spcBef>
              <a:spcAft>
                <a:spcPts val="0"/>
              </a:spcAft>
              <a:buNone/>
            </a:pPr>
            <a:r>
              <a:rPr lang="lv" sz="2000"/>
              <a:t>Darba aizsardzībai ir būtiska loma darbinieku veselības un labsajūtas nodrošināšanai darba vietās, jo tikai pareizi organizēta darba aizsardzības sistēma uzņēmumā un atbilstoši noteiktām prasībām iekārtotas darba vietas spēj nodrošināt drošus un veselībai nekaitīgus darba apstākļus, tādējādi ilgtermiņā garantējot nodarbināto veselību un drošību darbā. </a:t>
            </a:r>
            <a:endParaRPr sz="2000"/>
          </a:p>
          <a:p>
            <a:pPr marL="0" lvl="0" indent="0" algn="just" rtl="0">
              <a:spcBef>
                <a:spcPts val="1600"/>
              </a:spcBef>
              <a:spcAft>
                <a:spcPts val="1600"/>
              </a:spcAft>
              <a:buNone/>
            </a:pP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8"/>
          <p:cNvSpPr txBox="1">
            <a:spLocks noGrp="1"/>
          </p:cNvSpPr>
          <p:nvPr>
            <p:ph type="body" idx="1"/>
          </p:nvPr>
        </p:nvSpPr>
        <p:spPr>
          <a:xfrm>
            <a:off x="311700" y="1038950"/>
            <a:ext cx="4737000" cy="35298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lv" sz="2000"/>
              <a:t>Tikai ievērojot darba aizsardzības prasības, var samazināt </a:t>
            </a:r>
            <a:endParaRPr sz="2000"/>
          </a:p>
          <a:p>
            <a:pPr marL="0" lvl="0" indent="0" algn="just" rtl="0">
              <a:spcBef>
                <a:spcPts val="1600"/>
              </a:spcBef>
              <a:spcAft>
                <a:spcPts val="0"/>
              </a:spcAft>
              <a:buNone/>
            </a:pPr>
            <a:r>
              <a:rPr lang="lv" sz="2000"/>
              <a:t>nelaimes gadījumu risku darba vietās, </a:t>
            </a:r>
            <a:endParaRPr sz="2000"/>
          </a:p>
          <a:p>
            <a:pPr marL="0" lvl="0" indent="0" algn="just" rtl="0">
              <a:spcBef>
                <a:spcPts val="1600"/>
              </a:spcBef>
              <a:spcAft>
                <a:spcPts val="0"/>
              </a:spcAft>
              <a:buNone/>
            </a:pPr>
            <a:r>
              <a:rPr lang="lv" sz="2000"/>
              <a:t>novērst arodslimību un no darba atkarīgo slimību attīstīšanos,</a:t>
            </a:r>
            <a:endParaRPr sz="2000"/>
          </a:p>
          <a:p>
            <a:pPr marL="0" lvl="0" indent="0" algn="just" rtl="0">
              <a:spcBef>
                <a:spcPts val="1600"/>
              </a:spcBef>
              <a:spcAft>
                <a:spcPts val="0"/>
              </a:spcAft>
              <a:buClr>
                <a:schemeClr val="dk1"/>
              </a:buClr>
              <a:buSzPts val="1100"/>
              <a:buFont typeface="Arial"/>
              <a:buNone/>
            </a:pPr>
            <a:r>
              <a:rPr lang="lv" sz="2000"/>
              <a:t>paildzināt darbinieku darba mūžu, ļaujot arī pēc darba mūža beigām pilnvērtīgi atpūsties, baudot vecumdienas, nevis ārstējot gūtās traumas un arodslimības</a:t>
            </a:r>
            <a:endParaRPr sz="2000"/>
          </a:p>
          <a:p>
            <a:pPr marL="0" lvl="0" indent="0" algn="l" rtl="0">
              <a:spcBef>
                <a:spcPts val="1600"/>
              </a:spcBef>
              <a:spcAft>
                <a:spcPts val="1600"/>
              </a:spcAft>
              <a:buNone/>
            </a:pPr>
            <a:endParaRPr/>
          </a:p>
        </p:txBody>
      </p:sp>
      <p:pic>
        <p:nvPicPr>
          <p:cNvPr id="83" name="Google Shape;83;p18"/>
          <p:cNvPicPr preferRelativeResize="0"/>
          <p:nvPr/>
        </p:nvPicPr>
        <p:blipFill>
          <a:blip r:embed="rId3">
            <a:alphaModFix/>
          </a:blip>
          <a:stretch>
            <a:fillRect/>
          </a:stretch>
        </p:blipFill>
        <p:spPr>
          <a:xfrm>
            <a:off x="5097825" y="1240300"/>
            <a:ext cx="3790500" cy="350429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1447425" y="445025"/>
            <a:ext cx="7384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v"/>
              <a:t>Darba aizsardzības vispārīgie principi</a:t>
            </a:r>
            <a:endParaRPr/>
          </a:p>
        </p:txBody>
      </p:sp>
      <p:sp>
        <p:nvSpPr>
          <p:cNvPr id="89" name="Google Shape;89;p19"/>
          <p:cNvSpPr txBox="1">
            <a:spLocks noGrp="1"/>
          </p:cNvSpPr>
          <p:nvPr>
            <p:ph type="body" idx="1"/>
          </p:nvPr>
        </p:nvSpPr>
        <p:spPr>
          <a:xfrm>
            <a:off x="442125" y="1339425"/>
            <a:ext cx="7864500" cy="31785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r>
              <a:rPr lang="lv" sz="2000"/>
              <a:t>Darba aizsardzības likumā (DAL) ir iestrādāti </a:t>
            </a:r>
            <a:r>
              <a:rPr lang="lv" sz="2000" b="1"/>
              <a:t>principi,</a:t>
            </a:r>
            <a:r>
              <a:rPr lang="lv" sz="2000"/>
              <a:t> kuri  galveno uzsvaru liek tieši uz darba vides riska faktoru novērtējumu, risku savlaicīgu atklāšanu, nodarbināto apmācību un informēšanu par darba vidi un prasībām drošam darbam. Darba aizsardzības likumā iestrādātie principi atspoguļojas un ir pārņemti arī visos citos darba aizsardzības tiesību aktos, kuri pieņemti, balstoties uz DAL. </a:t>
            </a:r>
            <a:endParaRPr sz="2000">
              <a:solidFill>
                <a:srgbClr val="414142"/>
              </a:solidFill>
              <a:highlight>
                <a:srgbClr val="FFFFFF"/>
              </a:highlight>
            </a:endParaRPr>
          </a:p>
          <a:p>
            <a:pPr marL="0" lvl="0" indent="190500" algn="just" rtl="0">
              <a:lnSpc>
                <a:spcPct val="132954"/>
              </a:lnSpc>
              <a:spcBef>
                <a:spcPts val="1600"/>
              </a:spcBef>
              <a:spcAft>
                <a:spcPts val="0"/>
              </a:spcAft>
              <a:buClr>
                <a:schemeClr val="dk1"/>
              </a:buClr>
              <a:buSzPts val="1100"/>
              <a:buFont typeface="Arial"/>
              <a:buNone/>
            </a:pPr>
            <a:endParaRPr sz="2000">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endParaRPr sz="1400">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endParaRPr sz="1400">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endParaRPr sz="1400">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endParaRPr sz="1400">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endParaRPr sz="1400">
              <a:solidFill>
                <a:srgbClr val="414142"/>
              </a:solidFill>
              <a:highlight>
                <a:srgbClr val="FFFFFF"/>
              </a:highlight>
            </a:endParaRPr>
          </a:p>
          <a:p>
            <a:pPr marL="0" lvl="0" indent="0" algn="l" rtl="0">
              <a:spcBef>
                <a:spcPts val="0"/>
              </a:spcBef>
              <a:spcAft>
                <a:spcPts val="1600"/>
              </a:spcAft>
              <a:buNone/>
            </a:pP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body" idx="1"/>
          </p:nvPr>
        </p:nvSpPr>
        <p:spPr>
          <a:xfrm>
            <a:off x="304425" y="171375"/>
            <a:ext cx="8603400" cy="4394700"/>
          </a:xfrm>
          <a:prstGeom prst="rect">
            <a:avLst/>
          </a:prstGeom>
        </p:spPr>
        <p:txBody>
          <a:bodyPr spcFirstLastPara="1" wrap="square" lIns="91425" tIns="91425" rIns="91425" bIns="91425" anchor="t" anchorCtr="0">
            <a:noAutofit/>
          </a:bodyPr>
          <a:lstStyle/>
          <a:p>
            <a:pPr marL="0" lvl="0" indent="19050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Darba aizsardzības pasākumus darba devējs veic saskaņā ar šādiem darba aizsardzības vispārīgajiem </a:t>
            </a:r>
            <a:r>
              <a:rPr lang="lv" b="1">
                <a:solidFill>
                  <a:srgbClr val="414142"/>
                </a:solidFill>
                <a:highlight>
                  <a:schemeClr val="lt1"/>
                </a:highlight>
              </a:rPr>
              <a:t>principiem:</a:t>
            </a:r>
            <a:endParaRPr b="1">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1) darba vidi izveido tā, lai izvairītos no darba vides riska vai mazinātu nenovēršama darba vides riska ietekmi;</a:t>
            </a:r>
            <a:endParaRPr>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2) novērš darba vides riska cēloņus;</a:t>
            </a:r>
            <a:endParaRPr>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3) darbu pielāgo indivīdam, galvenokārt darba vietas iekārtojuma, darba aprīkojuma, kā arī darba un ražošanas metožu izvēles ziņā, īpašu uzmanību pievērš tam, lai atvieglotu vienmuļu darbu un darbu ar iepriekš noteiktu ritmu un mazinātu tā negatīvo ietekmi uz veselību;</a:t>
            </a:r>
            <a:endParaRPr>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4) ņem vērā tehnikas, higiēnas un medicīnas attīstību;</a:t>
            </a:r>
            <a:endParaRPr>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5) bīstamo aizstāj ar drošo vai mazāk bīstamo;</a:t>
            </a:r>
            <a:endParaRPr>
              <a:solidFill>
                <a:srgbClr val="414142"/>
              </a:solidFill>
              <a:highlight>
                <a:schemeClr val="lt1"/>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chemeClr val="lt1"/>
                </a:highlight>
              </a:rPr>
              <a:t>6) izveido saskaņotu un visaptverošu darba aizsardzības pasākumu sistēmu;</a:t>
            </a:r>
            <a:endParaRPr>
              <a:solidFill>
                <a:srgbClr val="414142"/>
              </a:solidFill>
              <a:highlight>
                <a:schemeClr val="lt1"/>
              </a:highlight>
            </a:endParaRPr>
          </a:p>
          <a:p>
            <a:pPr marL="0" lvl="0" indent="0" algn="l" rtl="0">
              <a:spcBef>
                <a:spcPts val="0"/>
              </a:spcBef>
              <a:spcAft>
                <a:spcPts val="1600"/>
              </a:spcAft>
              <a:buClr>
                <a:schemeClr val="dk1"/>
              </a:buClr>
              <a:buSzPts val="1100"/>
              <a:buFont typeface="Arial"/>
              <a:buNone/>
            </a:pP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1"/>
          <p:cNvSpPr txBox="1">
            <a:spLocks noGrp="1"/>
          </p:cNvSpPr>
          <p:nvPr>
            <p:ph type="body" idx="1"/>
          </p:nvPr>
        </p:nvSpPr>
        <p:spPr>
          <a:xfrm>
            <a:off x="414600" y="219575"/>
            <a:ext cx="8152500" cy="4647600"/>
          </a:xfrm>
          <a:prstGeom prst="rect">
            <a:avLst/>
          </a:prstGeom>
        </p:spPr>
        <p:txBody>
          <a:bodyPr spcFirstLastPara="1" wrap="square" lIns="91425" tIns="91425" rIns="91425" bIns="91425" anchor="t" anchorCtr="0">
            <a:noAutofit/>
          </a:bodyPr>
          <a:lstStyle/>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rgbClr val="FFFFFF"/>
                </a:highlight>
              </a:rPr>
              <a:t>7) dod priekšroku kolektīvajiem darba aizsardzības pasākumiem salīdzinājumā ar individuālajiem darba aizsardzības pasākumiem;</a:t>
            </a:r>
            <a:endParaRPr>
              <a:solidFill>
                <a:srgbClr val="414142"/>
              </a:solidFill>
              <a:highlight>
                <a:srgbClr val="FFFFFF"/>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rgbClr val="FFFFFF"/>
                </a:highlight>
              </a:rPr>
              <a:t>8) novērš darba vides riska ietekmi uz to nodarbināto drošību un veselību, kuriem saskaņā ar normatīvajiem aktiem noteikta īpaša aizsardzība;</a:t>
            </a:r>
            <a:endParaRPr>
              <a:solidFill>
                <a:srgbClr val="414142"/>
              </a:solidFill>
              <a:highlight>
                <a:srgbClr val="FFFFFF"/>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rgbClr val="FFFFFF"/>
                </a:highlight>
              </a:rPr>
              <a:t>9) veic nodarbināto instruktāžu un apmācību darba aizsardzības jomā;</a:t>
            </a:r>
            <a:endParaRPr>
              <a:solidFill>
                <a:srgbClr val="414142"/>
              </a:solidFill>
              <a:highlight>
                <a:srgbClr val="FFFFFF"/>
              </a:highlight>
            </a:endParaRPr>
          </a:p>
          <a:p>
            <a:pPr marL="381000" lvl="0" indent="0" algn="just" rtl="0">
              <a:lnSpc>
                <a:spcPct val="132954"/>
              </a:lnSpc>
              <a:spcBef>
                <a:spcPts val="0"/>
              </a:spcBef>
              <a:spcAft>
                <a:spcPts val="0"/>
              </a:spcAft>
              <a:buClr>
                <a:schemeClr val="dk1"/>
              </a:buClr>
              <a:buSzPts val="1100"/>
              <a:buFont typeface="Arial"/>
              <a:buNone/>
            </a:pPr>
            <a:r>
              <a:rPr lang="lv">
                <a:solidFill>
                  <a:srgbClr val="414142"/>
                </a:solidFill>
                <a:highlight>
                  <a:srgbClr val="FFFFFF"/>
                </a:highlight>
              </a:rPr>
              <a:t>10) darba aizsardzības jomā sadarbojas ar nodarbinātajiem un uzticības personām.</a:t>
            </a:r>
            <a:endParaRPr>
              <a:solidFill>
                <a:srgbClr val="414142"/>
              </a:solidFill>
              <a:highlight>
                <a:srgbClr val="FFFFFF"/>
              </a:highlight>
            </a:endParaRPr>
          </a:p>
          <a:p>
            <a:pPr marL="0" lvl="0" indent="190500" algn="just" rtl="0">
              <a:lnSpc>
                <a:spcPct val="132954"/>
              </a:lnSpc>
              <a:spcBef>
                <a:spcPts val="0"/>
              </a:spcBef>
              <a:spcAft>
                <a:spcPts val="0"/>
              </a:spcAft>
              <a:buNone/>
            </a:pPr>
            <a:r>
              <a:rPr lang="lv">
                <a:solidFill>
                  <a:srgbClr val="414142"/>
                </a:solidFill>
                <a:highlight>
                  <a:srgbClr val="FFFFFF"/>
                </a:highlight>
              </a:rPr>
              <a:t>(2) </a:t>
            </a:r>
            <a:r>
              <a:rPr lang="lv" b="1">
                <a:solidFill>
                  <a:srgbClr val="414142"/>
                </a:solidFill>
                <a:highlight>
                  <a:srgbClr val="FFFFFF"/>
                </a:highlight>
              </a:rPr>
              <a:t>Pašnodarbinātajam </a:t>
            </a:r>
            <a:r>
              <a:rPr lang="lv">
                <a:solidFill>
                  <a:srgbClr val="414142"/>
                </a:solidFill>
                <a:highlight>
                  <a:srgbClr val="FFFFFF"/>
                </a:highlight>
              </a:rPr>
              <a:t>ir pienākums rūpēties par savu drošību un veselību darbā, kā arī par to personu drošību un veselību, kuras ietekmē vai var ietekmēt viņa darbs.</a:t>
            </a:r>
            <a:endParaRPr>
              <a:solidFill>
                <a:srgbClr val="414142"/>
              </a:solidFill>
              <a:highlight>
                <a:srgbClr val="FFFFFF"/>
              </a:highlight>
            </a:endParaRPr>
          </a:p>
          <a:p>
            <a:pPr marL="0" lvl="0" indent="190500" algn="just" rtl="0">
              <a:lnSpc>
                <a:spcPct val="132954"/>
              </a:lnSpc>
              <a:spcBef>
                <a:spcPts val="0"/>
              </a:spcBef>
              <a:spcAft>
                <a:spcPts val="0"/>
              </a:spcAft>
              <a:buNone/>
            </a:pPr>
            <a:endParaRPr>
              <a:solidFill>
                <a:srgbClr val="414142"/>
              </a:solidFill>
              <a:highlight>
                <a:srgbClr val="FFFFFF"/>
              </a:highlight>
            </a:endParaRPr>
          </a:p>
          <a:p>
            <a:pPr marL="0" lvl="0" indent="190500" algn="just" rtl="0">
              <a:lnSpc>
                <a:spcPct val="132954"/>
              </a:lnSpc>
              <a:spcBef>
                <a:spcPts val="0"/>
              </a:spcBef>
              <a:spcAft>
                <a:spcPts val="0"/>
              </a:spcAft>
              <a:buClr>
                <a:schemeClr val="dk1"/>
              </a:buClr>
              <a:buSzPts val="1100"/>
              <a:buFont typeface="Arial"/>
              <a:buNone/>
            </a:pPr>
            <a:r>
              <a:rPr lang="lv" sz="1400" i="1">
                <a:solidFill>
                  <a:srgbClr val="333333"/>
                </a:solidFill>
                <a:highlight>
                  <a:srgbClr val="FFFFFF"/>
                </a:highlight>
              </a:rPr>
              <a:t>Uzticības persona ir nodarbināto ievēlēta persona, kura apmācīta Ministru kabineta noteiktajā kārtībā un pārstāv nodarbināto intereses darba aizsardzībā.</a:t>
            </a:r>
            <a:endParaRPr sz="1400" i="1">
              <a:solidFill>
                <a:srgbClr val="414142"/>
              </a:solidFill>
              <a:highlight>
                <a:srgbClr val="FFFFFF"/>
              </a:highlight>
            </a:endParaRPr>
          </a:p>
          <a:p>
            <a:pPr marL="0" lvl="0" indent="0" algn="l" rtl="0">
              <a:spcBef>
                <a:spcPts val="0"/>
              </a:spcBef>
              <a:spcAft>
                <a:spcPts val="1600"/>
              </a:spcAft>
              <a:buNone/>
            </a:pPr>
            <a:endParaRPr sz="1400" i="1"/>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1005</Words>
  <Application>Microsoft Office PowerPoint</Application>
  <PresentationFormat>On-screen Show (16:9)</PresentationFormat>
  <Paragraphs>64</Paragraphs>
  <Slides>16</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vt:i4>
      </vt:variant>
    </vt:vector>
  </HeadingPairs>
  <TitlesOfParts>
    <vt:vector size="18" baseType="lpstr">
      <vt:lpstr>Arial</vt:lpstr>
      <vt:lpstr>Simple Light</vt:lpstr>
      <vt:lpstr>DARBA AIZSARDZĪBA</vt:lpstr>
      <vt:lpstr>Darba aizsardzības likums</vt:lpstr>
      <vt:lpstr>PowerPoint Presentation</vt:lpstr>
      <vt:lpstr>PowerPoint Presentation</vt:lpstr>
      <vt:lpstr>Būtība</vt:lpstr>
      <vt:lpstr>PowerPoint Presentation</vt:lpstr>
      <vt:lpstr>Darba aizsardzības vispārīgie principi</vt:lpstr>
      <vt:lpstr>PowerPoint Presentation</vt:lpstr>
      <vt:lpstr>PowerPoint Presentation</vt:lpstr>
      <vt:lpstr>Uzraudzība, kontrole un atbildība darba aizsardzības jomā</vt:lpstr>
      <vt:lpstr>Valsts darba inspekcija</vt:lpstr>
      <vt:lpstr>PowerPoint Presentation</vt:lpstr>
      <vt:lpstr>PowerPoint Presentation</vt:lpstr>
      <vt:lpstr>PowerPoint Presentation</vt:lpstr>
      <vt:lpstr>PowerPoint Presentation</vt:lpstr>
      <vt:lpstr>Izmantotie  interneta resursi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DARBA AIZSARDZĪBA</dc:title>
  <cp:lastModifiedBy>Evalds</cp:lastModifiedBy>
  <cp:revision>1</cp:revision>
  <dcterms:modified xsi:type="dcterms:W3CDTF">2020-01-03T23:33:46Z</dcterms:modified>
</cp:coreProperties>
</file>