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638d897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638d897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638d8978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638d8978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638d8978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638d8978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638d8978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638d8978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638d8978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638d8978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638d89787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638d89787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638d8978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638d8978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638d8978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638d8978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638d8978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638d8978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638d89787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638d89787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638d89787_2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638d89787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638d8978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638d8978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638d89787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638d89787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638d89787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638d89787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638d89787_2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638d89787_2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638d89787_2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638d89787_2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638d8978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638d8978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638d8978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638d8978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638d8978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638d8978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638d8978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638d8978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638d8978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638d8978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638d8978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638d8978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638d8978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638d8978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l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vdi.gov.lv/files/VDI%20likums.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vdi.gov.lv/lv/kontakt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likumi.lv/ta/id/26019-darba-likums" TargetMode="External"/><Relationship Id="rId7" Type="http://schemas.openxmlformats.org/officeDocument/2006/relationships/hyperlink" Target="https://sarkanakmens.wordpress.com/2012/02/22/pozitiva-diskriminacija-ari-ir-diskriminacija/"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lv.wikipedia.org/wiki/Seksu%C4%81l%C4%81_orient%C4%81cija" TargetMode="External"/><Relationship Id="rId5" Type="http://schemas.openxmlformats.org/officeDocument/2006/relationships/hyperlink" Target="http://www.vdi.gov.lv/lv/" TargetMode="External"/><Relationship Id="rId4" Type="http://schemas.openxmlformats.org/officeDocument/2006/relationships/hyperlink" Target="https://likumi.lv/doc.php?id=2330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lv.wikipedia.org/wiki/Reli%C4%A3ija" TargetMode="External"/><Relationship Id="rId3" Type="http://schemas.openxmlformats.org/officeDocument/2006/relationships/hyperlink" Target="https://lv.wikipedia.org/wiki/Indiv%C4%ABds" TargetMode="External"/><Relationship Id="rId7" Type="http://schemas.openxmlformats.org/officeDocument/2006/relationships/hyperlink" Target="https://lv.wikipedia.org/wiki/Politika" TargetMode="External"/><Relationship Id="rId12"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lv.wikipedia.org/wiki/Etnoss" TargetMode="External"/><Relationship Id="rId11" Type="http://schemas.openxmlformats.org/officeDocument/2006/relationships/hyperlink" Target="https://lv.wikipedia.org/wiki/Ties%C4%ABbas" TargetMode="External"/><Relationship Id="rId5" Type="http://schemas.openxmlformats.org/officeDocument/2006/relationships/hyperlink" Target="https://lv.wikipedia.org/wiki/Dzimums" TargetMode="External"/><Relationship Id="rId10" Type="http://schemas.openxmlformats.org/officeDocument/2006/relationships/hyperlink" Target="https://lv.wikipedia.org/wiki/Vienl%C4%ABdz%C4%ABba" TargetMode="External"/><Relationship Id="rId4" Type="http://schemas.openxmlformats.org/officeDocument/2006/relationships/hyperlink" Target="https://lv.wikipedia.org/wiki/Rase" TargetMode="External"/><Relationship Id="rId9" Type="http://schemas.openxmlformats.org/officeDocument/2006/relationships/hyperlink" Target="https://lv.wikipedia.org/wiki/Seksu%C4%81l%C4%81_orient%C4%81cij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33350" y="775650"/>
            <a:ext cx="7821300" cy="238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v" sz="3600"/>
              <a:t>DARBA TIESISKĀS ATTIECĪBAS</a:t>
            </a:r>
            <a:endParaRPr sz="3600"/>
          </a:p>
          <a:p>
            <a:pPr marL="0" lvl="0" indent="0" algn="l" rtl="0">
              <a:spcBef>
                <a:spcPts val="0"/>
              </a:spcBef>
              <a:spcAft>
                <a:spcPts val="0"/>
              </a:spcAft>
              <a:buNone/>
            </a:pPr>
            <a:endParaRPr sz="3600"/>
          </a:p>
          <a:p>
            <a:pPr marL="0" lvl="0" indent="0" algn="ctr" rtl="0">
              <a:spcBef>
                <a:spcPts val="0"/>
              </a:spcBef>
              <a:spcAft>
                <a:spcPts val="0"/>
              </a:spcAft>
              <a:buNone/>
            </a:pPr>
            <a:r>
              <a:rPr lang="lv" sz="3600"/>
              <a:t>Darba tiesības</a:t>
            </a:r>
            <a:endParaRPr sz="3600"/>
          </a:p>
        </p:txBody>
      </p:sp>
      <p:sp>
        <p:nvSpPr>
          <p:cNvPr id="55" name="Google Shape;55;p13"/>
          <p:cNvSpPr txBox="1">
            <a:spLocks noGrp="1"/>
          </p:cNvSpPr>
          <p:nvPr>
            <p:ph type="subTitle" idx="1"/>
          </p:nvPr>
        </p:nvSpPr>
        <p:spPr>
          <a:xfrm>
            <a:off x="3184600" y="3299700"/>
            <a:ext cx="56466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800" dirty="0"/>
          </a:p>
          <a:p>
            <a:pPr marL="0" lvl="0" indent="0" algn="ctr" rtl="0">
              <a:spcBef>
                <a:spcPts val="0"/>
              </a:spcBef>
              <a:spcAft>
                <a:spcPts val="0"/>
              </a:spcAft>
              <a:buNone/>
            </a:pPr>
            <a:endParaRPr sz="1800" dirty="0"/>
          </a:p>
          <a:p>
            <a:pPr marL="0" lvl="0" indent="0" algn="ctr" rtl="0">
              <a:spcBef>
                <a:spcPts val="0"/>
              </a:spcBef>
              <a:spcAft>
                <a:spcPts val="0"/>
              </a:spcAft>
              <a:buNone/>
            </a:pPr>
            <a:r>
              <a:rPr lang="lv" sz="1800" dirty="0"/>
              <a:t>Kuldīgas Tehnoloģiju un tūrisma tehnikums</a:t>
            </a:r>
            <a:endParaRPr sz="1800" dirty="0"/>
          </a:p>
          <a:p>
            <a:pPr marL="0" lvl="0" indent="0" algn="ctr" rtl="0">
              <a:spcBef>
                <a:spcPts val="0"/>
              </a:spcBef>
              <a:spcAft>
                <a:spcPts val="0"/>
              </a:spcAft>
              <a:buNone/>
            </a:pPr>
            <a:r>
              <a:rPr lang="lv" sz="1800" dirty="0"/>
              <a:t>skolotāja Evita </a:t>
            </a:r>
            <a:r>
              <a:rPr lang="lv" sz="1800" dirty="0" smtClean="0"/>
              <a:t>Pētersone 2020. </a:t>
            </a:r>
            <a:r>
              <a:rPr lang="lv" sz="1800" smtClean="0"/>
              <a:t>gads</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body" idx="1"/>
          </p:nvPr>
        </p:nvSpPr>
        <p:spPr>
          <a:xfrm>
            <a:off x="819150" y="320850"/>
            <a:ext cx="7505700" cy="2681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lv" sz="1600" b="1">
                <a:solidFill>
                  <a:srgbClr val="000000"/>
                </a:solidFill>
                <a:latin typeface="Arial"/>
                <a:ea typeface="Arial"/>
                <a:cs typeface="Arial"/>
                <a:sym typeface="Arial"/>
              </a:rPr>
              <a:t>Pozitīvo diskrimināciju</a:t>
            </a:r>
            <a:r>
              <a:rPr lang="lv" sz="1600">
                <a:solidFill>
                  <a:srgbClr val="000000"/>
                </a:solidFill>
                <a:latin typeface="Arial"/>
                <a:ea typeface="Arial"/>
                <a:cs typeface="Arial"/>
                <a:sym typeface="Arial"/>
              </a:rPr>
              <a:t> neuzskata par diskrimināciju. Tāda prakse plaši tiek piemērota ES institūcijās, kad uz konkrētu amatu var pretendēt vienīgi noteikta ģeogrāfiska reģiona iedzīvotāji, piemēram, “izskatīsim CV tikai no Austrumeiropas”. Tiek uzskatīt, ka tāda veida diskriminācija sekmē integrāciju un taisnīgumu sabiedrībā. </a:t>
            </a:r>
            <a:endParaRPr sz="1600">
              <a:solidFill>
                <a:srgbClr val="000000"/>
              </a:solidFill>
              <a:latin typeface="Arial"/>
              <a:ea typeface="Arial"/>
              <a:cs typeface="Arial"/>
              <a:sym typeface="Arial"/>
            </a:endParaRPr>
          </a:p>
          <a:p>
            <a:pPr marL="0" lvl="0" indent="0" algn="just" rtl="0">
              <a:spcBef>
                <a:spcPts val="1600"/>
              </a:spcBef>
              <a:spcAft>
                <a:spcPts val="0"/>
              </a:spcAft>
              <a:buNone/>
            </a:pPr>
            <a:r>
              <a:rPr lang="lv" sz="1600">
                <a:solidFill>
                  <a:srgbClr val="000000"/>
                </a:solidFill>
                <a:latin typeface="Arial"/>
                <a:ea typeface="Arial"/>
                <a:cs typeface="Arial"/>
                <a:sym typeface="Arial"/>
              </a:rPr>
              <a:t>BET… VAI TĀ TOMĒR NAV DISKRIMINĀCIJA?!?</a:t>
            </a:r>
            <a:endParaRPr sz="1600">
              <a:solidFill>
                <a:srgbClr val="000000"/>
              </a:solidFill>
              <a:latin typeface="Arial"/>
              <a:ea typeface="Arial"/>
              <a:cs typeface="Arial"/>
              <a:sym typeface="Arial"/>
            </a:endParaRPr>
          </a:p>
          <a:p>
            <a:pPr marL="0" lvl="0" indent="0" algn="just" rtl="0">
              <a:spcBef>
                <a:spcPts val="1600"/>
              </a:spcBef>
              <a:spcAft>
                <a:spcPts val="1600"/>
              </a:spcAft>
              <a:buNone/>
            </a:pPr>
            <a:r>
              <a:rPr lang="lv" sz="1600">
                <a:solidFill>
                  <a:srgbClr val="000000"/>
                </a:solidFill>
                <a:latin typeface="Arial"/>
                <a:ea typeface="Arial"/>
                <a:cs typeface="Arial"/>
                <a:sym typeface="Arial"/>
              </a:rPr>
              <a:t>Piem. To var salīdzināt ar rindu bankā, piemēram - visus lauku reģiona iedzīvotājus vienmēr apkalpotu pirmos, jo pilsētnieki var ienākt bankā citā laikā, vai, lai sēž un gaida . </a:t>
            </a:r>
            <a:endParaRPr sz="1600">
              <a:solidFill>
                <a:srgbClr val="000000"/>
              </a:solidFill>
              <a:latin typeface="Arial"/>
              <a:ea typeface="Arial"/>
              <a:cs typeface="Arial"/>
              <a:sym typeface="Arial"/>
            </a:endParaRPr>
          </a:p>
        </p:txBody>
      </p:sp>
      <p:pic>
        <p:nvPicPr>
          <p:cNvPr id="108" name="Google Shape;108;p22" descr="See the source image"/>
          <p:cNvPicPr preferRelativeResize="0"/>
          <p:nvPr/>
        </p:nvPicPr>
        <p:blipFill>
          <a:blip r:embed="rId3">
            <a:alphaModFix/>
          </a:blip>
          <a:stretch>
            <a:fillRect/>
          </a:stretch>
        </p:blipFill>
        <p:spPr>
          <a:xfrm>
            <a:off x="5799625" y="3002250"/>
            <a:ext cx="2486524" cy="1984350"/>
          </a:xfrm>
          <a:prstGeom prst="rect">
            <a:avLst/>
          </a:prstGeom>
          <a:noFill/>
          <a:ln>
            <a:noFill/>
          </a:ln>
        </p:spPr>
      </p:pic>
      <p:sp>
        <p:nvSpPr>
          <p:cNvPr id="109" name="Google Shape;109;p22"/>
          <p:cNvSpPr txBox="1"/>
          <p:nvPr/>
        </p:nvSpPr>
        <p:spPr>
          <a:xfrm>
            <a:off x="5489951" y="3370346"/>
            <a:ext cx="1152600" cy="115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19150" y="396250"/>
            <a:ext cx="7505700" cy="5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a:solidFill>
                  <a:srgbClr val="424242"/>
                </a:solidFill>
              </a:rPr>
              <a:t>Valsts darba inspekcija</a:t>
            </a:r>
            <a:endParaRPr sz="2800">
              <a:solidFill>
                <a:srgbClr val="424242"/>
              </a:solidFill>
            </a:endParaRPr>
          </a:p>
          <a:p>
            <a:pPr marL="0" lvl="0" indent="0" algn="l" rtl="0">
              <a:spcBef>
                <a:spcPts val="0"/>
              </a:spcBef>
              <a:spcAft>
                <a:spcPts val="0"/>
              </a:spcAft>
              <a:buNone/>
            </a:pPr>
            <a:endParaRPr/>
          </a:p>
        </p:txBody>
      </p:sp>
      <p:sp>
        <p:nvSpPr>
          <p:cNvPr id="115" name="Google Shape;115;p23"/>
          <p:cNvSpPr txBox="1">
            <a:spLocks noGrp="1"/>
          </p:cNvSpPr>
          <p:nvPr>
            <p:ph type="body" idx="1"/>
          </p:nvPr>
        </p:nvSpPr>
        <p:spPr>
          <a:xfrm>
            <a:off x="819150" y="957850"/>
            <a:ext cx="7505700" cy="34809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lv" sz="1400">
                <a:solidFill>
                  <a:srgbClr val="565656"/>
                </a:solidFill>
                <a:highlight>
                  <a:srgbClr val="FFFFFF"/>
                </a:highlight>
                <a:latin typeface="Arial"/>
                <a:ea typeface="Arial"/>
                <a:cs typeface="Arial"/>
                <a:sym typeface="Arial"/>
              </a:rPr>
              <a:t>Valsts darba inspekcija (VDI) ir Labklājības ministrijas pārraudzībā esoša tiešās pārvaldes iestāde, kuras galvenā funkcija ir valsts uzraudzības un kontroles īstenošana darba tiesisko attiecību un darba aizsardzības jomā. VDI darbību reglamentē</a:t>
            </a:r>
            <a:r>
              <a:rPr lang="lv" sz="1400">
                <a:solidFill>
                  <a:srgbClr val="565656"/>
                </a:solidFill>
                <a:highlight>
                  <a:srgbClr val="FFFFFF"/>
                </a:highlight>
                <a:uFill>
                  <a:noFill/>
                </a:uFill>
                <a:latin typeface="Arial"/>
                <a:ea typeface="Arial"/>
                <a:cs typeface="Arial"/>
                <a:sym typeface="Arial"/>
                <a:hlinkClick r:id="rId3"/>
              </a:rPr>
              <a:t> </a:t>
            </a:r>
            <a:r>
              <a:rPr lang="lv" sz="1400" u="sng">
                <a:solidFill>
                  <a:srgbClr val="BD4A6B"/>
                </a:solidFill>
                <a:highlight>
                  <a:srgbClr val="FFFFFF"/>
                </a:highlight>
                <a:latin typeface="Arial"/>
                <a:ea typeface="Arial"/>
                <a:cs typeface="Arial"/>
                <a:sym typeface="Arial"/>
                <a:hlinkClick r:id="rId3"/>
              </a:rPr>
              <a:t>VDI likums</a:t>
            </a:r>
            <a:r>
              <a:rPr lang="lv" sz="1400">
                <a:solidFill>
                  <a:srgbClr val="000000"/>
                </a:solidFill>
                <a:latin typeface="Arial"/>
                <a:ea typeface="Arial"/>
                <a:cs typeface="Arial"/>
                <a:sym typeface="Arial"/>
              </a:rPr>
              <a:t>        </a:t>
            </a:r>
            <a:r>
              <a:rPr lang="lv" sz="1400">
                <a:solidFill>
                  <a:srgbClr val="000000"/>
                </a:solidFill>
                <a:uFill>
                  <a:noFill/>
                </a:uFill>
                <a:latin typeface="Arial"/>
                <a:ea typeface="Arial"/>
                <a:cs typeface="Arial"/>
                <a:sym typeface="Arial"/>
                <a:hlinkClick r:id="rId4"/>
              </a:rPr>
              <a:t> </a:t>
            </a:r>
            <a:r>
              <a:rPr lang="lv" sz="1400" u="sng">
                <a:solidFill>
                  <a:srgbClr val="27278B"/>
                </a:solidFill>
                <a:latin typeface="Arial"/>
                <a:ea typeface="Arial"/>
                <a:cs typeface="Arial"/>
                <a:sym typeface="Arial"/>
                <a:hlinkClick r:id="rId4"/>
              </a:rPr>
              <a:t>http://www.vdi.gov.lv/lv/kontakti/</a:t>
            </a:r>
            <a:endParaRPr sz="1400" u="sng">
              <a:solidFill>
                <a:srgbClr val="27278B"/>
              </a:solidFill>
              <a:latin typeface="Arial"/>
              <a:ea typeface="Arial"/>
              <a:cs typeface="Arial"/>
              <a:sym typeface="Arial"/>
            </a:endParaRPr>
          </a:p>
          <a:p>
            <a:pPr marL="0" lvl="0" indent="0" algn="just" rtl="0">
              <a:lnSpc>
                <a:spcPct val="115000"/>
              </a:lnSpc>
              <a:spcBef>
                <a:spcPts val="1100"/>
              </a:spcBef>
              <a:spcAft>
                <a:spcPts val="0"/>
              </a:spcAft>
              <a:buNone/>
            </a:pPr>
            <a:r>
              <a:rPr lang="lv" sz="1400" b="1">
                <a:solidFill>
                  <a:srgbClr val="565656"/>
                </a:solidFill>
                <a:highlight>
                  <a:srgbClr val="FFFFFF"/>
                </a:highlight>
                <a:latin typeface="Arial"/>
                <a:ea typeface="Arial"/>
                <a:cs typeface="Arial"/>
                <a:sym typeface="Arial"/>
              </a:rPr>
              <a:t>VDI misija</a:t>
            </a:r>
            <a:r>
              <a:rPr lang="lv" sz="1400">
                <a:solidFill>
                  <a:srgbClr val="565656"/>
                </a:solidFill>
                <a:highlight>
                  <a:srgbClr val="FFFFFF"/>
                </a:highlight>
                <a:latin typeface="Arial"/>
                <a:ea typeface="Arial"/>
                <a:cs typeface="Arial"/>
                <a:sym typeface="Arial"/>
              </a:rPr>
              <a:t> ir veicināt drošas, veselībai nekaitīgas un tiesiskas darba vides izveidošanu un uzturēšanu, sniedzot informāciju un profesionālās konsultācijas un īstenojot efektīvu uzraudzību.</a:t>
            </a:r>
            <a:endParaRPr sz="1400">
              <a:solidFill>
                <a:srgbClr val="565656"/>
              </a:solidFill>
              <a:highlight>
                <a:srgbClr val="FFFFFF"/>
              </a:highlight>
              <a:latin typeface="Arial"/>
              <a:ea typeface="Arial"/>
              <a:cs typeface="Arial"/>
              <a:sym typeface="Arial"/>
            </a:endParaRPr>
          </a:p>
          <a:p>
            <a:pPr marL="0" lvl="0" indent="0" algn="just" rtl="0">
              <a:lnSpc>
                <a:spcPct val="115000"/>
              </a:lnSpc>
              <a:spcBef>
                <a:spcPts val="1100"/>
              </a:spcBef>
              <a:spcAft>
                <a:spcPts val="0"/>
              </a:spcAft>
              <a:buNone/>
            </a:pPr>
            <a:r>
              <a:rPr lang="lv" sz="1400" b="1">
                <a:solidFill>
                  <a:srgbClr val="565656"/>
                </a:solidFill>
                <a:highlight>
                  <a:srgbClr val="FFFFFF"/>
                </a:highlight>
                <a:latin typeface="Arial"/>
                <a:ea typeface="Arial"/>
                <a:cs typeface="Arial"/>
                <a:sym typeface="Arial"/>
              </a:rPr>
              <a:t>VDI vīzija</a:t>
            </a:r>
            <a:r>
              <a:rPr lang="lv" sz="1400">
                <a:solidFill>
                  <a:srgbClr val="565656"/>
                </a:solidFill>
                <a:highlight>
                  <a:srgbClr val="FFFFFF"/>
                </a:highlight>
                <a:latin typeface="Arial"/>
                <a:ea typeface="Arial"/>
                <a:cs typeface="Arial"/>
                <a:sym typeface="Arial"/>
              </a:rPr>
              <a:t> - VDI ir mūsdienīga, uz klientiem orientēta iestāde ar profesionāliem, motivētiem un lojāliem darbiniekiem. </a:t>
            </a:r>
            <a:endParaRPr sz="1400">
              <a:solidFill>
                <a:srgbClr val="565656"/>
              </a:solidFill>
              <a:highlight>
                <a:srgbClr val="FFFFFF"/>
              </a:highlight>
              <a:latin typeface="Arial"/>
              <a:ea typeface="Arial"/>
              <a:cs typeface="Arial"/>
              <a:sym typeface="Arial"/>
            </a:endParaRPr>
          </a:p>
          <a:p>
            <a:pPr marL="0" lvl="0" indent="0" algn="just" rtl="0">
              <a:spcBef>
                <a:spcPts val="1100"/>
              </a:spcBef>
              <a:spcAft>
                <a:spcPts val="0"/>
              </a:spcAft>
              <a:buNone/>
            </a:pPr>
            <a:r>
              <a:rPr lang="lv" sz="1400" b="1">
                <a:solidFill>
                  <a:srgbClr val="565656"/>
                </a:solidFill>
                <a:highlight>
                  <a:srgbClr val="FFFFFF"/>
                </a:highlight>
                <a:latin typeface="Arial"/>
                <a:ea typeface="Arial"/>
                <a:cs typeface="Arial"/>
                <a:sym typeface="Arial"/>
              </a:rPr>
              <a:t>FUNKCIJAS</a:t>
            </a:r>
            <a:r>
              <a:rPr lang="lv" sz="1400">
                <a:solidFill>
                  <a:srgbClr val="565656"/>
                </a:solidFill>
                <a:highlight>
                  <a:srgbClr val="FFFFFF"/>
                </a:highlight>
                <a:latin typeface="Arial"/>
                <a:ea typeface="Arial"/>
                <a:cs typeface="Arial"/>
                <a:sym typeface="Arial"/>
              </a:rPr>
              <a:t>: Uzrauga un kontrolē darba tiesisko attiecību un darba aizsardzības normatīvo aktu prasību ievērošanu; kontrolē, kā darba devēji un darbinieki savstarpēji pilda darba līgumos un darba koplīgumos noteiktos pienākumus;konsultē  darba devējus un darbiniekus par darba tiesiskajām attiecībām un darba aizsardzību; veicina sabiedrības izpratni par darba tiesību un darba drošības normu ievērošanas nozīmību.</a:t>
            </a:r>
            <a:endParaRPr sz="1400">
              <a:solidFill>
                <a:srgbClr val="565656"/>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4" descr="See the source image"/>
          <p:cNvPicPr preferRelativeResize="0"/>
          <p:nvPr/>
        </p:nvPicPr>
        <p:blipFill>
          <a:blip r:embed="rId3">
            <a:alphaModFix/>
          </a:blip>
          <a:stretch>
            <a:fillRect/>
          </a:stretch>
        </p:blipFill>
        <p:spPr>
          <a:xfrm>
            <a:off x="497950" y="1198650"/>
            <a:ext cx="3493325" cy="3493325"/>
          </a:xfrm>
          <a:prstGeom prst="rect">
            <a:avLst/>
          </a:prstGeom>
          <a:noFill/>
          <a:ln>
            <a:noFill/>
          </a:ln>
        </p:spPr>
      </p:pic>
      <p:sp>
        <p:nvSpPr>
          <p:cNvPr id="121" name="Google Shape;121;p24"/>
          <p:cNvSpPr txBox="1"/>
          <p:nvPr/>
        </p:nvSpPr>
        <p:spPr>
          <a:xfrm>
            <a:off x="228350" y="1229475"/>
            <a:ext cx="2628300" cy="243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24" descr="See the source image"/>
          <p:cNvPicPr preferRelativeResize="0"/>
          <p:nvPr/>
        </p:nvPicPr>
        <p:blipFill>
          <a:blip r:embed="rId4">
            <a:alphaModFix/>
          </a:blip>
          <a:stretch>
            <a:fillRect/>
          </a:stretch>
        </p:blipFill>
        <p:spPr>
          <a:xfrm>
            <a:off x="4022925" y="80375"/>
            <a:ext cx="4922125" cy="4611600"/>
          </a:xfrm>
          <a:prstGeom prst="rect">
            <a:avLst/>
          </a:prstGeom>
          <a:noFill/>
          <a:ln>
            <a:noFill/>
          </a:ln>
        </p:spPr>
      </p:pic>
      <p:sp>
        <p:nvSpPr>
          <p:cNvPr id="123" name="Google Shape;123;p24"/>
          <p:cNvSpPr txBox="1"/>
          <p:nvPr/>
        </p:nvSpPr>
        <p:spPr>
          <a:xfrm>
            <a:off x="5178087" y="1383595"/>
            <a:ext cx="1904400" cy="237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819150" y="435425"/>
            <a:ext cx="7505700" cy="46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a:t>Darba attiecību puses </a:t>
            </a:r>
            <a:endParaRPr/>
          </a:p>
        </p:txBody>
      </p:sp>
      <p:sp>
        <p:nvSpPr>
          <p:cNvPr id="129" name="Google Shape;129;p25"/>
          <p:cNvSpPr txBox="1">
            <a:spLocks noGrp="1"/>
          </p:cNvSpPr>
          <p:nvPr>
            <p:ph type="body" idx="1"/>
          </p:nvPr>
        </p:nvSpPr>
        <p:spPr>
          <a:xfrm>
            <a:off x="819150" y="900425"/>
            <a:ext cx="7505700" cy="3538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200" b="1">
              <a:solidFill>
                <a:srgbClr val="414142"/>
              </a:solidFill>
            </a:endParaRPr>
          </a:p>
          <a:p>
            <a:pPr marL="0" lvl="0" indent="0" algn="just" rtl="0">
              <a:spcBef>
                <a:spcPts val="1600"/>
              </a:spcBef>
              <a:spcAft>
                <a:spcPts val="0"/>
              </a:spcAft>
              <a:buNone/>
            </a:pPr>
            <a:r>
              <a:rPr lang="lv" sz="1600" b="1">
                <a:solidFill>
                  <a:srgbClr val="414142"/>
                </a:solidFill>
                <a:latin typeface="Arial"/>
                <a:ea typeface="Arial"/>
                <a:cs typeface="Arial"/>
                <a:sym typeface="Arial"/>
              </a:rPr>
              <a:t>Darbinieks</a:t>
            </a:r>
            <a:r>
              <a:rPr lang="lv" sz="1600">
                <a:solidFill>
                  <a:srgbClr val="414142"/>
                </a:solidFill>
                <a:latin typeface="Arial"/>
                <a:ea typeface="Arial"/>
                <a:cs typeface="Arial"/>
                <a:sym typeface="Arial"/>
              </a:rPr>
              <a:t> ir fiziskā persona, kas uz darba līguma pamata par nolīgto darba samaksu veic noteiktu darbu darba devēja vadībā.</a:t>
            </a:r>
            <a:endParaRPr sz="1600">
              <a:solidFill>
                <a:srgbClr val="414142"/>
              </a:solidFill>
              <a:latin typeface="Arial"/>
              <a:ea typeface="Arial"/>
              <a:cs typeface="Arial"/>
              <a:sym typeface="Arial"/>
            </a:endParaRPr>
          </a:p>
          <a:p>
            <a:pPr marL="0" lvl="0" indent="0" algn="just" rtl="0">
              <a:spcBef>
                <a:spcPts val="1600"/>
              </a:spcBef>
              <a:spcAft>
                <a:spcPts val="0"/>
              </a:spcAft>
              <a:buNone/>
            </a:pPr>
            <a:r>
              <a:rPr lang="lv" sz="1600">
                <a:solidFill>
                  <a:srgbClr val="414142"/>
                </a:solidFill>
                <a:latin typeface="Arial"/>
                <a:ea typeface="Arial"/>
                <a:cs typeface="Arial"/>
                <a:sym typeface="Arial"/>
              </a:rPr>
              <a:t>Nelieto vārdu Darba ņēmējs. Atšķirība - darba ņēmējs ir jebkura fiziska persona, kura strādā uz jebkura </a:t>
            </a:r>
            <a:r>
              <a:rPr lang="lv" sz="1600" i="1" u="sng">
                <a:solidFill>
                  <a:srgbClr val="414142"/>
                </a:solidFill>
                <a:latin typeface="Arial"/>
                <a:ea typeface="Arial"/>
                <a:cs typeface="Arial"/>
                <a:sym typeface="Arial"/>
              </a:rPr>
              <a:t>cita </a:t>
            </a:r>
            <a:r>
              <a:rPr lang="lv" sz="1600">
                <a:solidFill>
                  <a:srgbClr val="414142"/>
                </a:solidFill>
                <a:latin typeface="Arial"/>
                <a:ea typeface="Arial"/>
                <a:cs typeface="Arial"/>
                <a:sym typeface="Arial"/>
              </a:rPr>
              <a:t>( ne darba līguma) pamata ( piem. pašnodarbinātais, zvērināts advokāts u.c.)</a:t>
            </a:r>
            <a:endParaRPr sz="1600">
              <a:solidFill>
                <a:srgbClr val="414142"/>
              </a:solidFill>
              <a:latin typeface="Arial"/>
              <a:ea typeface="Arial"/>
              <a:cs typeface="Arial"/>
              <a:sym typeface="Arial"/>
            </a:endParaRPr>
          </a:p>
          <a:p>
            <a:pPr marL="0" lvl="0" indent="0" algn="just" rtl="0">
              <a:spcBef>
                <a:spcPts val="1600"/>
              </a:spcBef>
              <a:spcAft>
                <a:spcPts val="0"/>
              </a:spcAft>
              <a:buNone/>
            </a:pPr>
            <a:r>
              <a:rPr lang="lv" sz="1600" b="1">
                <a:solidFill>
                  <a:srgbClr val="414142"/>
                </a:solidFill>
                <a:latin typeface="Arial"/>
                <a:ea typeface="Arial"/>
                <a:cs typeface="Arial"/>
                <a:sym typeface="Arial"/>
              </a:rPr>
              <a:t>Darba devējs</a:t>
            </a:r>
            <a:r>
              <a:rPr lang="lv" sz="1600">
                <a:solidFill>
                  <a:srgbClr val="414142"/>
                </a:solidFill>
                <a:latin typeface="Arial"/>
                <a:ea typeface="Arial"/>
                <a:cs typeface="Arial"/>
                <a:sym typeface="Arial"/>
              </a:rPr>
              <a:t> ir fiziskā vai juridiskā persona vai arī tiesībspējīga personālsabiedrība, kas uz darba līguma pamata nodarbina vismaz vienu darbinieku. ( arī mikrouzņēmuss, SIA, AS)</a:t>
            </a:r>
            <a:endParaRPr sz="1600">
              <a:solidFill>
                <a:srgbClr val="414142"/>
              </a:solidFill>
              <a:latin typeface="Arial"/>
              <a:ea typeface="Arial"/>
              <a:cs typeface="Arial"/>
              <a:sym typeface="Arial"/>
            </a:endParaRPr>
          </a:p>
          <a:p>
            <a:pPr marL="0" lvl="0" indent="0" algn="just" rtl="0">
              <a:spcBef>
                <a:spcPts val="1600"/>
              </a:spcBef>
              <a:spcAft>
                <a:spcPts val="1600"/>
              </a:spcAft>
              <a:buNone/>
            </a:pPr>
            <a:endParaRPr sz="1200">
              <a:solidFill>
                <a:srgbClr val="41414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body" idx="1"/>
          </p:nvPr>
        </p:nvSpPr>
        <p:spPr>
          <a:xfrm>
            <a:off x="3455625" y="277700"/>
            <a:ext cx="5688300" cy="47769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Clr>
                <a:srgbClr val="414142"/>
              </a:buClr>
              <a:buSzPts val="1600"/>
              <a:buChar char="●"/>
            </a:pPr>
            <a:r>
              <a:rPr lang="lv" sz="1600">
                <a:solidFill>
                  <a:srgbClr val="414142"/>
                </a:solidFill>
              </a:rPr>
              <a:t>Arī </a:t>
            </a:r>
            <a:r>
              <a:rPr lang="lv" sz="1600" b="1">
                <a:solidFill>
                  <a:srgbClr val="414142"/>
                </a:solidFill>
              </a:rPr>
              <a:t>fiziska </a:t>
            </a:r>
            <a:r>
              <a:rPr lang="lv" sz="1600">
                <a:solidFill>
                  <a:srgbClr val="414142"/>
                </a:solidFill>
              </a:rPr>
              <a:t>persona var būt darba devējs (piem. sertificēta aukle)</a:t>
            </a:r>
            <a:endParaRPr sz="1600">
              <a:solidFill>
                <a:srgbClr val="414142"/>
              </a:solidFill>
            </a:endParaRPr>
          </a:p>
          <a:p>
            <a:pPr marL="457200" lvl="0" indent="-330200" algn="just" rtl="0">
              <a:spcBef>
                <a:spcPts val="0"/>
              </a:spcBef>
              <a:spcAft>
                <a:spcPts val="0"/>
              </a:spcAft>
              <a:buClr>
                <a:srgbClr val="414142"/>
              </a:buClr>
              <a:buSzPts val="1600"/>
              <a:buChar char="●"/>
            </a:pPr>
            <a:r>
              <a:rPr lang="lv" sz="1600" b="1">
                <a:solidFill>
                  <a:srgbClr val="414142"/>
                </a:solidFill>
              </a:rPr>
              <a:t>Darba aģentūra</a:t>
            </a:r>
            <a:r>
              <a:rPr lang="lv" sz="1600">
                <a:solidFill>
                  <a:srgbClr val="414142"/>
                </a:solidFill>
              </a:rPr>
              <a:t>. Ja darba līgumu ar darbinieku slēdz darbaspēka nodrošināšanas pakalpojuma sniedzējs, lai uz noteiktu laiku norīkotu darbinieku veikt darbu darbaspēka nodrošināšanas pakalpojuma saņēmēja labā un vadībā, par darba devēju uzskatāms darbaspēka nodrošināšanas pakalpojuma sniedzējs. piem. darbinieku noma.Zemniekam uz 1 mēnesi vajag strādnieku, viņš caur šo aģentūru iznomā strādnieku uz 1 mēnesi. Darba devējs ir aģentūra nevis zemnieks).</a:t>
            </a:r>
            <a:endParaRPr sz="1600">
              <a:solidFill>
                <a:srgbClr val="414142"/>
              </a:solidFill>
            </a:endParaRPr>
          </a:p>
          <a:p>
            <a:pPr marL="457200" lvl="0" indent="-330200" algn="just" rtl="0">
              <a:spcBef>
                <a:spcPts val="0"/>
              </a:spcBef>
              <a:spcAft>
                <a:spcPts val="0"/>
              </a:spcAft>
              <a:buClr>
                <a:srgbClr val="414142"/>
              </a:buClr>
              <a:buSzPts val="1600"/>
              <a:buChar char="●"/>
            </a:pPr>
            <a:r>
              <a:rPr lang="lv" sz="1600" b="1">
                <a:solidFill>
                  <a:srgbClr val="414142"/>
                </a:solidFill>
              </a:rPr>
              <a:t>Juridiska persona.</a:t>
            </a:r>
            <a:r>
              <a:rPr lang="lv" sz="1600">
                <a:solidFill>
                  <a:srgbClr val="414142"/>
                </a:solidFill>
              </a:rPr>
              <a:t> Civillkima 1407.pants nosaka - Par juridisku personu atzīstamas valsts, pašvaldības, personu apvienības, iestādes, nodibinājumi un lietu kopības, kurām ir piešķirta juridiska personība</a:t>
            </a:r>
            <a:endParaRPr sz="1600">
              <a:solidFill>
                <a:srgbClr val="414142"/>
              </a:solidFill>
            </a:endParaRPr>
          </a:p>
          <a:p>
            <a:pPr marL="0" lvl="0" indent="0" algn="l" rtl="0">
              <a:spcBef>
                <a:spcPts val="1600"/>
              </a:spcBef>
              <a:spcAft>
                <a:spcPts val="1600"/>
              </a:spcAft>
              <a:buNone/>
            </a:pPr>
            <a:endParaRPr sz="1600"/>
          </a:p>
        </p:txBody>
      </p:sp>
      <p:pic>
        <p:nvPicPr>
          <p:cNvPr id="135" name="Google Shape;135;p26"/>
          <p:cNvPicPr preferRelativeResize="0"/>
          <p:nvPr/>
        </p:nvPicPr>
        <p:blipFill>
          <a:blip r:embed="rId3">
            <a:alphaModFix/>
          </a:blip>
          <a:stretch>
            <a:fillRect/>
          </a:stretch>
        </p:blipFill>
        <p:spPr>
          <a:xfrm>
            <a:off x="273875" y="1795725"/>
            <a:ext cx="3093526" cy="2604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a:t>Darba līguma jēdziens, būtība, forma un saturs</a:t>
            </a:r>
            <a:endParaRPr/>
          </a:p>
        </p:txBody>
      </p:sp>
      <p:sp>
        <p:nvSpPr>
          <p:cNvPr id="141" name="Google Shape;14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lv" sz="1600" b="1"/>
              <a:t>Līgums</a:t>
            </a:r>
            <a:r>
              <a:rPr lang="lv" sz="1600"/>
              <a:t> - divu vai vairāku personu uz savstarpēju vienošanos pamatots gribas izteikums, kas vērsts uz noteiktu tiesisku attiecību nodibināšanu, pārgrozīšanu vai izbeigšanu.</a:t>
            </a:r>
            <a:endParaRPr sz="1600"/>
          </a:p>
          <a:p>
            <a:pPr marL="0" lvl="0" indent="0" algn="just" rtl="0">
              <a:spcBef>
                <a:spcPts val="1600"/>
              </a:spcBef>
              <a:spcAft>
                <a:spcPts val="0"/>
              </a:spcAft>
              <a:buNone/>
            </a:pPr>
            <a:r>
              <a:rPr lang="lv" sz="1600"/>
              <a:t>Uz Darba līgumu, kā saistību tiesisko darījumu, attiecas visi Civillikuma nosacījumi (Saistību tiesības), kas regulē tiesiskus darījumus vispār.</a:t>
            </a:r>
            <a:endParaRPr sz="1600"/>
          </a:p>
          <a:p>
            <a:pPr marL="0" lvl="0" indent="0" algn="ctr" rtl="0">
              <a:spcBef>
                <a:spcPts val="1600"/>
              </a:spcBef>
              <a:spcAft>
                <a:spcPts val="0"/>
              </a:spcAft>
              <a:buNone/>
            </a:pPr>
            <a:r>
              <a:rPr lang="lv" sz="1600"/>
              <a:t>TIESISKAS ATTIECĪBAS NODIBINA AR DARBA LĪGUMU</a:t>
            </a:r>
            <a:endParaRPr sz="1600"/>
          </a:p>
          <a:p>
            <a:pPr marL="0" lvl="0" indent="0" algn="just" rtl="0">
              <a:spcBef>
                <a:spcPts val="1600"/>
              </a:spcBef>
              <a:spcAft>
                <a:spcPts val="1600"/>
              </a:spcAft>
              <a:buNone/>
            </a:pPr>
            <a:endParaRPr sz="1600"/>
          </a:p>
        </p:txBody>
      </p:sp>
      <p:pic>
        <p:nvPicPr>
          <p:cNvPr id="142" name="Google Shape;142;p27"/>
          <p:cNvPicPr preferRelativeResize="0"/>
          <p:nvPr/>
        </p:nvPicPr>
        <p:blipFill>
          <a:blip r:embed="rId3">
            <a:alphaModFix/>
          </a:blip>
          <a:stretch>
            <a:fillRect/>
          </a:stretch>
        </p:blipFill>
        <p:spPr>
          <a:xfrm>
            <a:off x="2806400" y="3096825"/>
            <a:ext cx="3369876" cy="1769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body" idx="1"/>
          </p:nvPr>
        </p:nvSpPr>
        <p:spPr>
          <a:xfrm>
            <a:off x="278775" y="100150"/>
            <a:ext cx="8440200" cy="481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Clr>
                <a:schemeClr val="dk1"/>
              </a:buClr>
              <a:buSzPts val="1100"/>
              <a:buFont typeface="Arial"/>
              <a:buNone/>
            </a:pPr>
            <a:r>
              <a:rPr lang="lv"/>
              <a:t>Pēc Civiltiesisko līgumu klasifikācijas </a:t>
            </a:r>
            <a:r>
              <a:rPr lang="lv" b="1"/>
              <a:t>darba līgums </a:t>
            </a:r>
            <a:r>
              <a:rPr lang="lv"/>
              <a:t>ir:</a:t>
            </a:r>
            <a:endParaRPr/>
          </a:p>
          <a:p>
            <a:pPr marL="457200" lvl="0" indent="0" algn="just" rtl="0">
              <a:spcBef>
                <a:spcPts val="1600"/>
              </a:spcBef>
              <a:spcAft>
                <a:spcPts val="0"/>
              </a:spcAft>
              <a:buNone/>
            </a:pPr>
            <a:r>
              <a:rPr lang="lv"/>
              <a:t>Darba līgums ir </a:t>
            </a:r>
            <a:r>
              <a:rPr lang="lv" b="1"/>
              <a:t>Konsensuāls</a:t>
            </a:r>
            <a:r>
              <a:rPr lang="lv"/>
              <a:t> (vienprātība), jeb vienošanās līgums, jo darba līgumu uzskata par noslēgtu ar brīdi, kad darbinieks un darba devējs ir vienojušies par: veicamo darbu, darba samaksu, pakļaušanos darba devēja kārtībai un rīkojumiem.</a:t>
            </a:r>
            <a:endParaRPr/>
          </a:p>
          <a:p>
            <a:pPr marL="457200" lvl="0" indent="0" algn="just" rtl="0">
              <a:spcBef>
                <a:spcPts val="1600"/>
              </a:spcBef>
              <a:spcAft>
                <a:spcPts val="0"/>
              </a:spcAft>
              <a:buNone/>
            </a:pPr>
            <a:r>
              <a:rPr lang="lv"/>
              <a:t>Divpusējs līgums - darba līgumu slēdz divas puses ( darbinieks un darba devējs). Arī mutisks līgums ir noslēgts līgums.</a:t>
            </a:r>
            <a:endParaRPr/>
          </a:p>
          <a:p>
            <a:pPr marL="457200" lvl="0" indent="0" algn="just" rtl="0">
              <a:spcBef>
                <a:spcPts val="1600"/>
              </a:spcBef>
              <a:spcAft>
                <a:spcPts val="0"/>
              </a:spcAft>
              <a:buNone/>
            </a:pPr>
            <a:r>
              <a:rPr lang="lv"/>
              <a:t>Atlīdzības līgums - jo puses vienojas par darba samaksu - darbinieka tiesības pieprasīt atlīdzību pat tad, ja tā nav norunāta. piem. Ja vienojas, ka samaksa būs graudā - tas ir tikai bonuss. Jo, ja noslēgts </a:t>
            </a:r>
            <a:r>
              <a:rPr lang="lv" b="1" u="sng"/>
              <a:t>darba līgums, samaksa drīkst būt tikai naudā. </a:t>
            </a:r>
            <a:r>
              <a:rPr lang="lv" u="sng"/>
              <a:t>Ja graudā - tas ir cits līgums.</a:t>
            </a:r>
            <a:endParaRPr u="sng"/>
          </a:p>
          <a:p>
            <a:pPr marL="457200" lvl="0" indent="0" algn="l" rtl="0">
              <a:spcBef>
                <a:spcPts val="1600"/>
              </a:spcBef>
              <a:spcAft>
                <a:spcPts val="1600"/>
              </a:spcAft>
              <a:buNone/>
            </a:pPr>
            <a:endParaRPr u="sng"/>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body" idx="1"/>
          </p:nvPr>
        </p:nvSpPr>
        <p:spPr>
          <a:xfrm>
            <a:off x="404825" y="257725"/>
            <a:ext cx="8496900" cy="4777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lv"/>
              <a:t>Darba līgums </a:t>
            </a:r>
            <a:r>
              <a:rPr lang="lv" b="1"/>
              <a:t>jānoformē rakstiski</a:t>
            </a:r>
            <a:r>
              <a:rPr lang="lv"/>
              <a:t>, pirms darbinieks uzsāk darbu. Pirms darba uzsākšanas tam jābūt parakstītam no abām pusēm. </a:t>
            </a:r>
            <a:endParaRPr/>
          </a:p>
          <a:p>
            <a:pPr marL="457200" lvl="0" indent="0" algn="l" rtl="0">
              <a:spcBef>
                <a:spcPts val="1600"/>
              </a:spcBef>
              <a:spcAft>
                <a:spcPts val="0"/>
              </a:spcAft>
              <a:buNone/>
            </a:pPr>
            <a:r>
              <a:rPr lang="lv" sz="1400"/>
              <a:t>Piem. Ja 8.00 tas vēl nav parakstīts, kad sākas darba laiks, darbinieks drīkst nestrādāt. ( Dzīvē bieži vien darba līgums tiek sagatavots pēc darba uzsākšanas).</a:t>
            </a:r>
            <a:endParaRPr sz="1400"/>
          </a:p>
          <a:p>
            <a:pPr marL="0" lvl="0" indent="0" algn="just" rtl="0">
              <a:lnSpc>
                <a:spcPct val="132954"/>
              </a:lnSpc>
              <a:spcBef>
                <a:spcPts val="1600"/>
              </a:spcBef>
              <a:spcAft>
                <a:spcPts val="0"/>
              </a:spcAft>
              <a:buNone/>
            </a:pPr>
            <a:r>
              <a:rPr lang="lv" sz="1600">
                <a:solidFill>
                  <a:srgbClr val="414142"/>
                </a:solidFill>
                <a:highlight>
                  <a:srgbClr val="FFFFFF"/>
                </a:highlight>
                <a:latin typeface="Arial"/>
                <a:ea typeface="Arial"/>
                <a:cs typeface="Arial"/>
                <a:sym typeface="Arial"/>
              </a:rPr>
              <a:t>Ja, noslēdzot darba līgumu, nav ievērota tā rakstveida forma, darbiniekam ir tiesības prasīt darba līguma izteikšanu rakstveidā. Šai nolūkā darbinieks var izmantot jebkurus pierādījumus, kas attiecas uz darba tiesisko attiecību pastāvēšanu un šo attiecību saturu.</a:t>
            </a:r>
            <a:endParaRPr sz="1600">
              <a:solidFill>
                <a:srgbClr val="414142"/>
              </a:solidFill>
              <a:highlight>
                <a:srgbClr val="FFFFFF"/>
              </a:highlight>
              <a:latin typeface="Arial"/>
              <a:ea typeface="Arial"/>
              <a:cs typeface="Arial"/>
              <a:sym typeface="Arial"/>
            </a:endParaRPr>
          </a:p>
          <a:p>
            <a:pPr marL="0" lvl="0" indent="0" algn="just" rtl="0">
              <a:lnSpc>
                <a:spcPct val="132954"/>
              </a:lnSpc>
              <a:spcBef>
                <a:spcPts val="0"/>
              </a:spcBef>
              <a:spcAft>
                <a:spcPts val="0"/>
              </a:spcAft>
              <a:buNone/>
            </a:pPr>
            <a:endParaRPr sz="1600">
              <a:solidFill>
                <a:srgbClr val="414142"/>
              </a:solidFill>
              <a:highlight>
                <a:srgbClr val="FFFFFF"/>
              </a:highlight>
            </a:endParaRPr>
          </a:p>
          <a:p>
            <a:pPr marL="0" lvl="0" indent="0" algn="just" rtl="0">
              <a:lnSpc>
                <a:spcPct val="132954"/>
              </a:lnSpc>
              <a:spcBef>
                <a:spcPts val="0"/>
              </a:spcBef>
              <a:spcAft>
                <a:spcPts val="0"/>
              </a:spcAft>
              <a:buNone/>
            </a:pPr>
            <a:r>
              <a:rPr lang="lv" sz="1600">
                <a:solidFill>
                  <a:srgbClr val="414142"/>
                </a:solidFill>
                <a:highlight>
                  <a:srgbClr val="FFFFFF"/>
                </a:highlight>
                <a:latin typeface="Arial"/>
                <a:ea typeface="Arial"/>
                <a:cs typeface="Arial"/>
                <a:sym typeface="Arial"/>
              </a:rPr>
              <a:t>Ja darba devējs nenodrošina darba līguma noslēgšanu rakstveidā un darba devējs vai darbinieks nevar pierādīt citu darba tiesisko attiecību pastāvēšanas ilgumu, noteikto darba laiku un darba samaksu, uzskatāms, </a:t>
            </a:r>
            <a:r>
              <a:rPr lang="lv" sz="1600">
                <a:solidFill>
                  <a:srgbClr val="414142"/>
                </a:solidFill>
                <a:highlight>
                  <a:srgbClr val="FFFFFF"/>
                </a:highlight>
              </a:rPr>
              <a:t>ka darbinieks jau nodarbināts trīs mēnešus un viņam ir noteikts normālais darba laiks un minimālā mēneša darba alga.</a:t>
            </a:r>
            <a:endParaRPr sz="1600">
              <a:solidFill>
                <a:srgbClr val="414142"/>
              </a:solidFill>
              <a:highlight>
                <a:srgbClr val="FFFFFF"/>
              </a:highlight>
            </a:endParaRPr>
          </a:p>
          <a:p>
            <a:pPr marL="457200" lvl="0" indent="0" algn="just" rtl="0">
              <a:spcBef>
                <a:spcPts val="0"/>
              </a:spcBef>
              <a:spcAft>
                <a:spcPts val="1600"/>
              </a:spcAft>
              <a:buNone/>
            </a:pPr>
            <a:endParaRPr sz="1000">
              <a:solidFill>
                <a:srgbClr val="414142"/>
              </a:solidFill>
              <a:highlight>
                <a:srgbClr val="FFFFFF"/>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819150" y="349975"/>
            <a:ext cx="7505700" cy="54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sz="2400"/>
              <a:t>Saturs</a:t>
            </a:r>
            <a:endParaRPr sz="2400"/>
          </a:p>
        </p:txBody>
      </p:sp>
      <p:sp>
        <p:nvSpPr>
          <p:cNvPr id="158" name="Google Shape;158;p30"/>
          <p:cNvSpPr txBox="1">
            <a:spLocks noGrp="1"/>
          </p:cNvSpPr>
          <p:nvPr>
            <p:ph type="body" idx="1"/>
          </p:nvPr>
        </p:nvSpPr>
        <p:spPr>
          <a:xfrm>
            <a:off x="291375" y="934325"/>
            <a:ext cx="8585100" cy="3504300"/>
          </a:xfrm>
          <a:prstGeom prst="rect">
            <a:avLst/>
          </a:prstGeom>
        </p:spPr>
        <p:txBody>
          <a:bodyPr spcFirstLastPara="1" wrap="square" lIns="91425" tIns="91425" rIns="91425" bIns="91425" anchor="t" anchorCtr="0">
            <a:noAutofit/>
          </a:bodyPr>
          <a:lstStyle/>
          <a:p>
            <a:pPr marL="457200" lvl="0" indent="0" algn="just" rtl="0">
              <a:lnSpc>
                <a:spcPct val="132954"/>
              </a:lnSpc>
              <a:spcBef>
                <a:spcPts val="0"/>
              </a:spcBef>
              <a:spcAft>
                <a:spcPts val="0"/>
              </a:spcAft>
              <a:buNone/>
            </a:pPr>
            <a:r>
              <a:rPr lang="lv" sz="1600">
                <a:solidFill>
                  <a:srgbClr val="414142"/>
                </a:solidFill>
                <a:highlight>
                  <a:srgbClr val="FFFFFF"/>
                </a:highlight>
                <a:latin typeface="Arial"/>
                <a:ea typeface="Arial"/>
                <a:cs typeface="Arial"/>
                <a:sym typeface="Arial"/>
              </a:rPr>
              <a:t>Darba līgumā norāda:</a:t>
            </a:r>
            <a:endParaRPr sz="1600">
              <a:solidFill>
                <a:srgbClr val="414142"/>
              </a:solidFill>
              <a:highlight>
                <a:srgbClr val="FFFFFF"/>
              </a:highlight>
              <a:latin typeface="Arial"/>
              <a:ea typeface="Arial"/>
              <a:cs typeface="Arial"/>
              <a:sym typeface="Arial"/>
            </a:endParaRPr>
          </a:p>
          <a:p>
            <a:pPr marL="457200" lvl="0" indent="0" algn="just" rtl="0">
              <a:lnSpc>
                <a:spcPct val="132954"/>
              </a:lnSpc>
              <a:spcBef>
                <a:spcPts val="0"/>
              </a:spcBef>
              <a:spcAft>
                <a:spcPts val="0"/>
              </a:spcAft>
              <a:buNone/>
            </a:pPr>
            <a:r>
              <a:rPr lang="lv" sz="1600">
                <a:solidFill>
                  <a:srgbClr val="414142"/>
                </a:solidFill>
                <a:highlight>
                  <a:srgbClr val="FFFFFF"/>
                </a:highlight>
                <a:latin typeface="Arial"/>
                <a:ea typeface="Arial"/>
                <a:cs typeface="Arial"/>
                <a:sym typeface="Arial"/>
              </a:rPr>
              <a:t>1) darbinieka vārdu, uzvārdu, personas kodu (ārzemniekam, kuram nav personas koda, — dzimšanas datumu), dzīvesvietu, darba devēja vārdu, uzvārdu (nosaukumu), personas kodu (ārzemniekam, kuram nav personas koda, — dzimšanas datumu) vai reģistrācijas numuru un adresi;</a:t>
            </a:r>
            <a:endParaRPr sz="1600">
              <a:solidFill>
                <a:srgbClr val="414142"/>
              </a:solidFill>
              <a:highlight>
                <a:srgbClr val="FFFFFF"/>
              </a:highlight>
              <a:latin typeface="Arial"/>
              <a:ea typeface="Arial"/>
              <a:cs typeface="Arial"/>
              <a:sym typeface="Arial"/>
            </a:endParaRPr>
          </a:p>
          <a:p>
            <a:pPr marL="457200" lvl="0" indent="0" algn="just" rtl="0">
              <a:lnSpc>
                <a:spcPct val="132954"/>
              </a:lnSpc>
              <a:spcBef>
                <a:spcPts val="0"/>
              </a:spcBef>
              <a:spcAft>
                <a:spcPts val="0"/>
              </a:spcAft>
              <a:buNone/>
            </a:pPr>
            <a:r>
              <a:rPr lang="lv" sz="1600">
                <a:solidFill>
                  <a:srgbClr val="414142"/>
                </a:solidFill>
                <a:highlight>
                  <a:srgbClr val="FFFFFF"/>
                </a:highlight>
                <a:latin typeface="Arial"/>
                <a:ea typeface="Arial"/>
                <a:cs typeface="Arial"/>
                <a:sym typeface="Arial"/>
              </a:rPr>
              <a:t>2) darba tiesisko attiecību sākuma datumu; ( no kura brīža uzsākts. piem. no 2019.gada 17. septembris).)</a:t>
            </a:r>
            <a:endParaRPr sz="1600">
              <a:solidFill>
                <a:srgbClr val="414142"/>
              </a:solidFill>
              <a:highlight>
                <a:srgbClr val="FFFFFF"/>
              </a:highlight>
              <a:latin typeface="Arial"/>
              <a:ea typeface="Arial"/>
              <a:cs typeface="Arial"/>
              <a:sym typeface="Arial"/>
            </a:endParaRPr>
          </a:p>
          <a:p>
            <a:pPr marL="457200" lvl="0" indent="0" algn="just" rtl="0">
              <a:lnSpc>
                <a:spcPct val="132954"/>
              </a:lnSpc>
              <a:spcBef>
                <a:spcPts val="0"/>
              </a:spcBef>
              <a:spcAft>
                <a:spcPts val="0"/>
              </a:spcAft>
              <a:buNone/>
            </a:pPr>
            <a:r>
              <a:rPr lang="lv" sz="1600">
                <a:solidFill>
                  <a:srgbClr val="414142"/>
                </a:solidFill>
                <a:highlight>
                  <a:srgbClr val="FFFFFF"/>
                </a:highlight>
                <a:latin typeface="Arial"/>
                <a:ea typeface="Arial"/>
                <a:cs typeface="Arial"/>
                <a:sym typeface="Arial"/>
              </a:rPr>
              <a:t>3) darba tiesisko attiecību paredzamo ilgumu (ja darba līgums noslēgts uz </a:t>
            </a:r>
            <a:r>
              <a:rPr lang="lv" sz="1600" b="1">
                <a:solidFill>
                  <a:srgbClr val="414142"/>
                </a:solidFill>
                <a:highlight>
                  <a:srgbClr val="FFFFFF"/>
                </a:highlight>
                <a:latin typeface="Arial"/>
                <a:ea typeface="Arial"/>
                <a:cs typeface="Arial"/>
                <a:sym typeface="Arial"/>
              </a:rPr>
              <a:t>noteiktu laiku</a:t>
            </a:r>
            <a:r>
              <a:rPr lang="lv" sz="1600">
                <a:solidFill>
                  <a:srgbClr val="414142"/>
                </a:solidFill>
                <a:highlight>
                  <a:srgbClr val="FFFFFF"/>
                </a:highlight>
                <a:latin typeface="Arial"/>
                <a:ea typeface="Arial"/>
                <a:cs typeface="Arial"/>
                <a:sym typeface="Arial"/>
              </a:rPr>
              <a:t>); ( tikai DL 44.p noteiktos gadījumos)</a:t>
            </a:r>
            <a:endParaRPr sz="1600">
              <a:solidFill>
                <a:srgbClr val="414142"/>
              </a:solidFill>
              <a:highlight>
                <a:srgbClr val="FFFFFF"/>
              </a:highlight>
              <a:latin typeface="Arial"/>
              <a:ea typeface="Arial"/>
              <a:cs typeface="Arial"/>
              <a:sym typeface="Arial"/>
            </a:endParaRPr>
          </a:p>
          <a:p>
            <a:pPr marL="457200" lvl="0" indent="0" algn="just" rtl="0">
              <a:lnSpc>
                <a:spcPct val="132954"/>
              </a:lnSpc>
              <a:spcBef>
                <a:spcPts val="0"/>
              </a:spcBef>
              <a:spcAft>
                <a:spcPts val="0"/>
              </a:spcAft>
              <a:buNone/>
            </a:pPr>
            <a:endParaRPr sz="1000">
              <a:solidFill>
                <a:srgbClr val="414142"/>
              </a:solidFill>
              <a:highlight>
                <a:srgbClr val="FFFFFF"/>
              </a:highlight>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body" idx="1"/>
          </p:nvPr>
        </p:nvSpPr>
        <p:spPr>
          <a:xfrm>
            <a:off x="311700" y="239875"/>
            <a:ext cx="8520600" cy="4329000"/>
          </a:xfrm>
          <a:prstGeom prst="rect">
            <a:avLst/>
          </a:prstGeom>
        </p:spPr>
        <p:txBody>
          <a:bodyPr spcFirstLastPara="1" wrap="square" lIns="91425" tIns="91425" rIns="91425" bIns="91425" anchor="t" anchorCtr="0">
            <a:noAutofit/>
          </a:bodyPr>
          <a:lstStyle/>
          <a:p>
            <a:pPr marL="457200" lvl="0" indent="0" algn="just" rtl="0">
              <a:lnSpc>
                <a:spcPct val="132954"/>
              </a:lnSpc>
              <a:spcBef>
                <a:spcPts val="0"/>
              </a:spcBef>
              <a:spcAft>
                <a:spcPts val="0"/>
              </a:spcAft>
              <a:buNone/>
            </a:pPr>
            <a:r>
              <a:rPr lang="lv" sz="1600">
                <a:solidFill>
                  <a:srgbClr val="414142"/>
                </a:solidFill>
                <a:highlight>
                  <a:schemeClr val="lt1"/>
                </a:highlight>
              </a:rPr>
              <a:t>4) darba vietu (ja darba pienākumu veikšana nav paredzēta kādā noteiktā darba vietā, to, ka darbinieku var nodarbināt dažādās vietās);</a:t>
            </a:r>
            <a:r>
              <a:rPr lang="lv" sz="1400">
                <a:solidFill>
                  <a:srgbClr val="414142"/>
                </a:solidFill>
                <a:highlight>
                  <a:schemeClr val="lt1"/>
                </a:highlight>
              </a:rPr>
              <a:t>piem. Pedagoga darba vieta ir Kuldīga, Baznīcas iela 1. Ja konkrēta vieta ( šoferis) , norāda arī novadu, vai LR teritoriju. Ja ofisa darbs pārvietojas uz citu vietu, ar rīkojumu norāda jauno adresi.</a:t>
            </a:r>
            <a:endParaRPr sz="1400">
              <a:solidFill>
                <a:srgbClr val="414142"/>
              </a:solidFill>
              <a:highlight>
                <a:schemeClr val="lt1"/>
              </a:highlight>
            </a:endParaRPr>
          </a:p>
          <a:p>
            <a:pPr marL="457200" lvl="0" indent="0" algn="just" rtl="0">
              <a:lnSpc>
                <a:spcPct val="132954"/>
              </a:lnSpc>
              <a:spcBef>
                <a:spcPts val="0"/>
              </a:spcBef>
              <a:spcAft>
                <a:spcPts val="0"/>
              </a:spcAft>
              <a:buClr>
                <a:schemeClr val="dk1"/>
              </a:buClr>
              <a:buSzPts val="1100"/>
              <a:buFont typeface="Arial"/>
              <a:buNone/>
            </a:pPr>
            <a:endParaRPr sz="1600">
              <a:solidFill>
                <a:srgbClr val="414142"/>
              </a:solidFill>
              <a:highlight>
                <a:schemeClr val="lt1"/>
              </a:highlight>
            </a:endParaRPr>
          </a:p>
          <a:p>
            <a:pPr marL="457200" lvl="0" indent="0" algn="just" rtl="0">
              <a:lnSpc>
                <a:spcPct val="132954"/>
              </a:lnSpc>
              <a:spcBef>
                <a:spcPts val="0"/>
              </a:spcBef>
              <a:spcAft>
                <a:spcPts val="0"/>
              </a:spcAft>
              <a:buClr>
                <a:schemeClr val="dk1"/>
              </a:buClr>
              <a:buSzPts val="1100"/>
              <a:buFont typeface="Arial"/>
              <a:buNone/>
            </a:pPr>
            <a:r>
              <a:rPr lang="lv" sz="1600">
                <a:solidFill>
                  <a:srgbClr val="414142"/>
                </a:solidFill>
                <a:highlight>
                  <a:schemeClr val="lt1"/>
                </a:highlight>
              </a:rPr>
              <a:t>5) darbinieka arodu, amatu, specialitāti (turpmāk - profesija) atbilstoši Profesiju klasifikatoram un vispārīgu nolīgtā darba raksturojumu; </a:t>
            </a:r>
            <a:r>
              <a:rPr lang="lv" sz="1400">
                <a:solidFill>
                  <a:srgbClr val="414142"/>
                </a:solidFill>
                <a:highlight>
                  <a:schemeClr val="lt1"/>
                </a:highlight>
              </a:rPr>
              <a:t>Piemēram. amats-profesionālās izglītības pedagogs vai prakses vadītājs. Darba raksturojums ir darbinieka pienākumu uzskaitījums, kādi konkrēti darbi jāveic. Bieži dzirdēts - tas neietilpst manos darba pienākumos!). Negatīvs piemērs ( kā nevajag norādīt) - veikt mehāniķa pienākumus, veikt auklītes pienākumus ( bez konkrētiem pienākumiem). Drīkst pienākumus neuzskaitīt DL, ja pie darba līguma ir atsauce, ka pienākumi norādīti AMATA aprakstā, kas ir neatņemama DL sastāvdaļa.</a:t>
            </a:r>
            <a:endParaRPr sz="1400">
              <a:solidFill>
                <a:srgbClr val="414142"/>
              </a:solidFill>
              <a:highlight>
                <a:schemeClr val="lt1"/>
              </a:highlight>
            </a:endParaRPr>
          </a:p>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a:t>Darba likums</a:t>
            </a:r>
            <a:endParaRPr/>
          </a:p>
        </p:txBody>
      </p:sp>
      <p:sp>
        <p:nvSpPr>
          <p:cNvPr id="61" name="Google Shape;61;p14"/>
          <p:cNvSpPr txBox="1">
            <a:spLocks noGrp="1"/>
          </p:cNvSpPr>
          <p:nvPr>
            <p:ph type="body" idx="1"/>
          </p:nvPr>
        </p:nvSpPr>
        <p:spPr>
          <a:xfrm>
            <a:off x="411125" y="1141250"/>
            <a:ext cx="7913700" cy="329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sz="1400"/>
              <a:t>Pieņemts: 20.06.2001.</a:t>
            </a:r>
            <a:endParaRPr sz="1400"/>
          </a:p>
          <a:p>
            <a:pPr marL="0" lvl="0" indent="0" algn="l" rtl="0">
              <a:spcBef>
                <a:spcPts val="1600"/>
              </a:spcBef>
              <a:spcAft>
                <a:spcPts val="0"/>
              </a:spcAft>
              <a:buNone/>
            </a:pPr>
            <a:r>
              <a:rPr lang="lv" sz="1400"/>
              <a:t>Stājies spēkā: 01.06.2002.</a:t>
            </a:r>
            <a:endParaRPr sz="1400"/>
          </a:p>
          <a:p>
            <a:pPr marL="0" lvl="0" indent="0" algn="l" rtl="0">
              <a:spcBef>
                <a:spcPts val="1600"/>
              </a:spcBef>
              <a:spcAft>
                <a:spcPts val="0"/>
              </a:spcAft>
              <a:buNone/>
            </a:pPr>
            <a:r>
              <a:rPr lang="lv" sz="1400"/>
              <a:t>Tēma: Darba tiesības</a:t>
            </a:r>
            <a:endParaRPr sz="1400"/>
          </a:p>
          <a:p>
            <a:pPr marL="0" lvl="0" indent="0" algn="l" rtl="0">
              <a:spcBef>
                <a:spcPts val="1600"/>
              </a:spcBef>
              <a:spcAft>
                <a:spcPts val="1600"/>
              </a:spcAft>
              <a:buNone/>
            </a:pPr>
            <a:r>
              <a:rPr lang="lv" sz="1800">
                <a:solidFill>
                  <a:srgbClr val="414142"/>
                </a:solidFill>
                <a:latin typeface="Arial"/>
                <a:ea typeface="Arial"/>
                <a:cs typeface="Arial"/>
                <a:sym typeface="Arial"/>
              </a:rPr>
              <a:t>Darba tiesiskās attiecības regulē Latvijas Republikas Satversme, Latvijai saistošās starptautisko tiesību normas, šis likums un citi normatīvie akti, kā arī darba koplīgums un darba kārtības noteikumi.</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body" idx="1"/>
          </p:nvPr>
        </p:nvSpPr>
        <p:spPr>
          <a:xfrm>
            <a:off x="215725" y="100150"/>
            <a:ext cx="8660700" cy="4338600"/>
          </a:xfrm>
          <a:prstGeom prst="rect">
            <a:avLst/>
          </a:prstGeom>
        </p:spPr>
        <p:txBody>
          <a:bodyPr spcFirstLastPara="1" wrap="square" lIns="91425" tIns="91425" rIns="91425" bIns="91425" anchor="t" anchorCtr="0">
            <a:noAutofit/>
          </a:bodyPr>
          <a:lstStyle/>
          <a:p>
            <a:pPr marL="457200" lvl="0" indent="0" algn="just" rtl="0">
              <a:lnSpc>
                <a:spcPct val="132954"/>
              </a:lnSpc>
              <a:spcBef>
                <a:spcPts val="0"/>
              </a:spcBef>
              <a:spcAft>
                <a:spcPts val="0"/>
              </a:spcAft>
              <a:buNone/>
            </a:pPr>
            <a:r>
              <a:rPr lang="lv" sz="1600">
                <a:solidFill>
                  <a:srgbClr val="414142"/>
                </a:solidFill>
                <a:highlight>
                  <a:srgbClr val="FFFFFF"/>
                </a:highlight>
                <a:latin typeface="Arial"/>
                <a:ea typeface="Arial"/>
                <a:cs typeface="Arial"/>
                <a:sym typeface="Arial"/>
              </a:rPr>
              <a:t>6) darba samaksas apmēru un izmaksas laiku; ( arī piemaksas apmēru). Ir 2 sistēmas: mēneša alga vai stundas tarifu likme par paveiktā darba daudzumu. </a:t>
            </a:r>
            <a:r>
              <a:rPr lang="lv" sz="1400">
                <a:solidFill>
                  <a:srgbClr val="414142"/>
                </a:solidFill>
                <a:highlight>
                  <a:srgbClr val="FFFFFF"/>
                </a:highlight>
                <a:latin typeface="Arial"/>
                <a:ea typeface="Arial"/>
                <a:cs typeface="Arial"/>
                <a:sym typeface="Arial"/>
              </a:rPr>
              <a:t>Piem. Var strādāt 15 stundas, Tad saņem akorda darba algu. Jābūt izcenojumam. Procenti nedrīkst kā darba samaksa, tie var būt kā papildus samaksa.</a:t>
            </a:r>
            <a:endParaRPr sz="1400">
              <a:solidFill>
                <a:srgbClr val="414142"/>
              </a:solidFill>
              <a:highlight>
                <a:srgbClr val="FFFFFF"/>
              </a:highlight>
              <a:latin typeface="Arial"/>
              <a:ea typeface="Arial"/>
              <a:cs typeface="Arial"/>
              <a:sym typeface="Arial"/>
            </a:endParaRPr>
          </a:p>
          <a:p>
            <a:pPr marL="457200" lvl="0" indent="0" algn="just" rtl="0">
              <a:lnSpc>
                <a:spcPct val="132954"/>
              </a:lnSpc>
              <a:spcBef>
                <a:spcPts val="0"/>
              </a:spcBef>
              <a:spcAft>
                <a:spcPts val="0"/>
              </a:spcAft>
              <a:buNone/>
            </a:pPr>
            <a:r>
              <a:rPr lang="lv" sz="1600">
                <a:solidFill>
                  <a:srgbClr val="414142"/>
                </a:solidFill>
                <a:highlight>
                  <a:srgbClr val="FFFFFF"/>
                </a:highlight>
                <a:latin typeface="Arial"/>
                <a:ea typeface="Arial"/>
                <a:cs typeface="Arial"/>
                <a:sym typeface="Arial"/>
              </a:rPr>
              <a:t>7) nolīgto dienas vai nedēļas darba laiku;Cik stundas dienā vai nedēļā jāstrādā. Vai ir 5 vai 6 dienu darba nedēļa. Norāda pilns vai nepilns darba laiks </a:t>
            </a:r>
            <a:r>
              <a:rPr lang="lv" sz="1400">
                <a:solidFill>
                  <a:srgbClr val="414142"/>
                </a:solidFill>
                <a:highlight>
                  <a:srgbClr val="FFFFFF"/>
                </a:highlight>
                <a:latin typeface="Arial"/>
                <a:ea typeface="Arial"/>
                <a:cs typeface="Arial"/>
                <a:sym typeface="Arial"/>
              </a:rPr>
              <a:t>(Piem. 20 stundas nedēļā).Norāda darba organizācijas darba laikus ( maiņu darbs)</a:t>
            </a:r>
            <a:endParaRPr sz="1400">
              <a:solidFill>
                <a:srgbClr val="414142"/>
              </a:solidFill>
              <a:highlight>
                <a:srgbClr val="FFFFFF"/>
              </a:highlight>
              <a:latin typeface="Arial"/>
              <a:ea typeface="Arial"/>
              <a:cs typeface="Arial"/>
              <a:sym typeface="Arial"/>
            </a:endParaRPr>
          </a:p>
          <a:p>
            <a:pPr marL="457200" lvl="0" indent="0" algn="just" rtl="0">
              <a:lnSpc>
                <a:spcPct val="132954"/>
              </a:lnSpc>
              <a:spcBef>
                <a:spcPts val="0"/>
              </a:spcBef>
              <a:spcAft>
                <a:spcPts val="0"/>
              </a:spcAft>
              <a:buNone/>
            </a:pPr>
            <a:r>
              <a:rPr lang="lv" sz="1600">
                <a:solidFill>
                  <a:srgbClr val="414142"/>
                </a:solidFill>
                <a:highlight>
                  <a:srgbClr val="FFFFFF"/>
                </a:highlight>
                <a:latin typeface="Arial"/>
                <a:ea typeface="Arial"/>
                <a:cs typeface="Arial"/>
                <a:sym typeface="Arial"/>
              </a:rPr>
              <a:t>8) ikgadējā apmaksātā atvaļinājuma ilgumu; Ir tiesības uz atvaļinājumu. Likumā - 4 nedēļas. </a:t>
            </a:r>
            <a:r>
              <a:rPr lang="lv" sz="1400">
                <a:solidFill>
                  <a:srgbClr val="414142"/>
                </a:solidFill>
                <a:highlight>
                  <a:srgbClr val="FFFFFF"/>
                </a:highlight>
                <a:latin typeface="Arial"/>
                <a:ea typeface="Arial"/>
                <a:cs typeface="Arial"/>
                <a:sym typeface="Arial"/>
              </a:rPr>
              <a:t>Piem. Ja ir norādītas 3 nedēļas, tas ir pirmā principa pārkāpums</a:t>
            </a:r>
            <a:r>
              <a:rPr lang="lv" sz="1400">
                <a:solidFill>
                  <a:srgbClr val="414142"/>
                </a:solidFill>
                <a:highlight>
                  <a:srgbClr val="FFFFFF"/>
                </a:highlight>
              </a:rPr>
              <a:t>.</a:t>
            </a:r>
            <a:endParaRPr sz="1400">
              <a:solidFill>
                <a:srgbClr val="414142"/>
              </a:solidFill>
              <a:highlight>
                <a:srgbClr val="FFFFFF"/>
              </a:highlight>
              <a:latin typeface="Arial"/>
              <a:ea typeface="Arial"/>
              <a:cs typeface="Arial"/>
              <a:sym typeface="Arial"/>
            </a:endParaRPr>
          </a:p>
          <a:p>
            <a:pPr marL="457200" lvl="0" indent="0" algn="just" rtl="0">
              <a:lnSpc>
                <a:spcPct val="132954"/>
              </a:lnSpc>
              <a:spcBef>
                <a:spcPts val="0"/>
              </a:spcBef>
              <a:spcAft>
                <a:spcPts val="0"/>
              </a:spcAft>
              <a:buNone/>
            </a:pPr>
            <a:r>
              <a:rPr lang="lv" sz="1600">
                <a:solidFill>
                  <a:srgbClr val="414142"/>
                </a:solidFill>
                <a:highlight>
                  <a:srgbClr val="FFFFFF"/>
                </a:highlight>
                <a:latin typeface="Arial"/>
                <a:ea typeface="Arial"/>
                <a:cs typeface="Arial"/>
                <a:sym typeface="Arial"/>
              </a:rPr>
              <a:t>9) darba līguma uzteikuma termiņu;</a:t>
            </a:r>
            <a:endParaRPr sz="1600">
              <a:solidFill>
                <a:srgbClr val="414142"/>
              </a:solidFill>
              <a:highlight>
                <a:srgbClr val="FFFFFF"/>
              </a:highlight>
              <a:latin typeface="Arial"/>
              <a:ea typeface="Arial"/>
              <a:cs typeface="Arial"/>
              <a:sym typeface="Arial"/>
            </a:endParaRPr>
          </a:p>
          <a:p>
            <a:pPr marL="457200" lvl="0" indent="0" algn="just" rtl="0">
              <a:lnSpc>
                <a:spcPct val="132954"/>
              </a:lnSpc>
              <a:spcBef>
                <a:spcPts val="0"/>
              </a:spcBef>
              <a:spcAft>
                <a:spcPts val="0"/>
              </a:spcAft>
              <a:buNone/>
            </a:pPr>
            <a:r>
              <a:rPr lang="lv" sz="1600">
                <a:solidFill>
                  <a:srgbClr val="414142"/>
                </a:solidFill>
                <a:highlight>
                  <a:srgbClr val="FFFFFF"/>
                </a:highlight>
                <a:latin typeface="Arial"/>
                <a:ea typeface="Arial"/>
                <a:cs typeface="Arial"/>
                <a:sym typeface="Arial"/>
              </a:rPr>
              <a:t>10) uz darba </a:t>
            </a:r>
            <a:r>
              <a:rPr lang="lv" sz="1600" b="1">
                <a:solidFill>
                  <a:srgbClr val="414142"/>
                </a:solidFill>
                <a:highlight>
                  <a:srgbClr val="FFFFFF"/>
                </a:highlight>
                <a:latin typeface="Arial"/>
                <a:ea typeface="Arial"/>
                <a:cs typeface="Arial"/>
                <a:sym typeface="Arial"/>
              </a:rPr>
              <a:t>koplīgumu</a:t>
            </a:r>
            <a:r>
              <a:rPr lang="lv" sz="1600">
                <a:solidFill>
                  <a:srgbClr val="414142"/>
                </a:solidFill>
                <a:highlight>
                  <a:srgbClr val="FFFFFF"/>
                </a:highlight>
                <a:latin typeface="Arial"/>
                <a:ea typeface="Arial"/>
                <a:cs typeface="Arial"/>
                <a:sym typeface="Arial"/>
              </a:rPr>
              <a:t>, darba kārtības noteikumiem, kas piemērojami darba tiesiskajām attiecībām.</a:t>
            </a:r>
            <a:endParaRPr sz="1600">
              <a:solidFill>
                <a:srgbClr val="414142"/>
              </a:solidFill>
              <a:highlight>
                <a:srgbClr val="FFFFFF"/>
              </a:highlight>
              <a:latin typeface="Arial"/>
              <a:ea typeface="Arial"/>
              <a:cs typeface="Arial"/>
              <a:sym typeface="Arial"/>
            </a:endParaRPr>
          </a:p>
          <a:p>
            <a:pPr marL="457200" lvl="0" indent="0" algn="just" rtl="0">
              <a:lnSpc>
                <a:spcPct val="132954"/>
              </a:lnSpc>
              <a:spcBef>
                <a:spcPts val="0"/>
              </a:spcBef>
              <a:spcAft>
                <a:spcPts val="0"/>
              </a:spcAft>
              <a:buNone/>
            </a:pPr>
            <a:endParaRPr sz="1600">
              <a:solidFill>
                <a:srgbClr val="414142"/>
              </a:solidFill>
              <a:highlight>
                <a:srgbClr val="FFFFFF"/>
              </a:highlight>
              <a:latin typeface="Arial"/>
              <a:ea typeface="Arial"/>
              <a:cs typeface="Arial"/>
              <a:sym typeface="Arial"/>
            </a:endParaRPr>
          </a:p>
          <a:p>
            <a:pPr marL="457200" lvl="0" indent="0" algn="just" rtl="0">
              <a:lnSpc>
                <a:spcPct val="132954"/>
              </a:lnSpc>
              <a:spcBef>
                <a:spcPts val="0"/>
              </a:spcBef>
              <a:spcAft>
                <a:spcPts val="0"/>
              </a:spcAft>
              <a:buNone/>
            </a:pPr>
            <a:endParaRPr sz="1000">
              <a:solidFill>
                <a:srgbClr val="414142"/>
              </a:solidFill>
              <a:highlight>
                <a:srgbClr val="FFFFFF"/>
              </a:highlight>
              <a:latin typeface="Arial"/>
              <a:ea typeface="Arial"/>
              <a:cs typeface="Arial"/>
              <a:sym typeface="Arial"/>
            </a:endParaRPr>
          </a:p>
          <a:p>
            <a:pPr marL="457200" lvl="0" indent="0" algn="just" rtl="0">
              <a:lnSpc>
                <a:spcPct val="132954"/>
              </a:lnSpc>
              <a:spcBef>
                <a:spcPts val="0"/>
              </a:spcBef>
              <a:spcAft>
                <a:spcPts val="0"/>
              </a:spcAft>
              <a:buNone/>
            </a:pPr>
            <a:endParaRPr sz="1000">
              <a:solidFill>
                <a:srgbClr val="414142"/>
              </a:solidFill>
              <a:highlight>
                <a:srgbClr val="FFFFFF"/>
              </a:highlight>
              <a:latin typeface="Arial"/>
              <a:ea typeface="Arial"/>
              <a:cs typeface="Arial"/>
              <a:sym typeface="Arial"/>
            </a:endParaRPr>
          </a:p>
          <a:p>
            <a:pPr marL="457200" lvl="0" indent="0" algn="just" rtl="0">
              <a:lnSpc>
                <a:spcPct val="132954"/>
              </a:lnSpc>
              <a:spcBef>
                <a:spcPts val="0"/>
              </a:spcBef>
              <a:spcAft>
                <a:spcPts val="0"/>
              </a:spcAft>
              <a:buNone/>
            </a:pPr>
            <a:endParaRPr sz="1000">
              <a:solidFill>
                <a:srgbClr val="414142"/>
              </a:solidFill>
              <a:highlight>
                <a:srgbClr val="FFFFFF"/>
              </a:highlight>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a:spLocks noGrp="1"/>
          </p:cNvSpPr>
          <p:nvPr>
            <p:ph type="body" idx="1"/>
          </p:nvPr>
        </p:nvSpPr>
        <p:spPr>
          <a:xfrm>
            <a:off x="819150" y="724175"/>
            <a:ext cx="4092600" cy="371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a:t>Darba līgumu sagatavo 2 eksemplāros. Viens pie darba devēja, otrs pie darbinieka.</a:t>
            </a:r>
            <a:endParaRPr/>
          </a:p>
          <a:p>
            <a:pPr marL="0" lvl="0" indent="0" algn="l" rtl="0">
              <a:spcBef>
                <a:spcPts val="1600"/>
              </a:spcBef>
              <a:spcAft>
                <a:spcPts val="0"/>
              </a:spcAft>
              <a:buNone/>
            </a:pPr>
            <a:r>
              <a:rPr lang="lv"/>
              <a:t>Jābūt līguma numuram</a:t>
            </a:r>
            <a:endParaRPr/>
          </a:p>
          <a:p>
            <a:pPr marL="0" lvl="0" indent="0" algn="l" rtl="0">
              <a:spcBef>
                <a:spcPts val="1600"/>
              </a:spcBef>
              <a:spcAft>
                <a:spcPts val="0"/>
              </a:spcAft>
              <a:buNone/>
            </a:pPr>
            <a:r>
              <a:rPr lang="lv"/>
              <a:t>Labāk parakstīt katru lapu </a:t>
            </a:r>
            <a:r>
              <a:rPr lang="lv" sz="1400"/>
              <a:t>sevis aizsardzībai (piem. lai neiekšļauj vai nesamaina punktu noteikumus pie strīdiem).</a:t>
            </a:r>
            <a:endParaRPr sz="1400"/>
          </a:p>
          <a:p>
            <a:pPr marL="0" lvl="0" indent="0" algn="l" rtl="0">
              <a:spcBef>
                <a:spcPts val="1600"/>
              </a:spcBef>
              <a:spcAft>
                <a:spcPts val="1600"/>
              </a:spcAft>
              <a:buNone/>
            </a:pPr>
            <a:endParaRPr/>
          </a:p>
        </p:txBody>
      </p:sp>
      <p:pic>
        <p:nvPicPr>
          <p:cNvPr id="174" name="Google Shape;174;p33"/>
          <p:cNvPicPr preferRelativeResize="0"/>
          <p:nvPr/>
        </p:nvPicPr>
        <p:blipFill>
          <a:blip r:embed="rId3">
            <a:alphaModFix/>
          </a:blip>
          <a:stretch>
            <a:fillRect/>
          </a:stretch>
        </p:blipFill>
        <p:spPr>
          <a:xfrm>
            <a:off x="4818300" y="688200"/>
            <a:ext cx="3927450" cy="27238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4"/>
          <p:cNvSpPr txBox="1">
            <a:spLocks noGrp="1"/>
          </p:cNvSpPr>
          <p:nvPr>
            <p:ph type="body" idx="1"/>
          </p:nvPr>
        </p:nvSpPr>
        <p:spPr>
          <a:xfrm>
            <a:off x="311700" y="309225"/>
            <a:ext cx="8520600" cy="142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lv" sz="2400" b="1"/>
              <a:t>ATCERIES!</a:t>
            </a:r>
            <a:endParaRPr sz="2400" b="1"/>
          </a:p>
          <a:p>
            <a:pPr marL="0" lvl="0" indent="0" algn="ctr" rtl="0">
              <a:spcBef>
                <a:spcPts val="1600"/>
              </a:spcBef>
              <a:spcAft>
                <a:spcPts val="0"/>
              </a:spcAft>
              <a:buClr>
                <a:schemeClr val="dk1"/>
              </a:buClr>
              <a:buSzPts val="1100"/>
              <a:buFont typeface="Arial"/>
              <a:buNone/>
            </a:pPr>
            <a:r>
              <a:rPr lang="lv" sz="2400"/>
              <a:t>Darba samaksu neveido līgums, bet darbs!</a:t>
            </a:r>
            <a:endParaRPr sz="2400"/>
          </a:p>
          <a:p>
            <a:pPr marL="0" lvl="0" indent="0" algn="l" rtl="0">
              <a:spcBef>
                <a:spcPts val="1600"/>
              </a:spcBef>
              <a:spcAft>
                <a:spcPts val="1600"/>
              </a:spcAft>
              <a:buNone/>
            </a:pPr>
            <a:endParaRPr/>
          </a:p>
        </p:txBody>
      </p:sp>
      <p:pic>
        <p:nvPicPr>
          <p:cNvPr id="180" name="Google Shape;180;p34"/>
          <p:cNvPicPr preferRelativeResize="0"/>
          <p:nvPr/>
        </p:nvPicPr>
        <p:blipFill>
          <a:blip r:embed="rId3">
            <a:alphaModFix/>
          </a:blip>
          <a:stretch>
            <a:fillRect/>
          </a:stretch>
        </p:blipFill>
        <p:spPr>
          <a:xfrm>
            <a:off x="2358850" y="1822400"/>
            <a:ext cx="4777199" cy="2955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a:t>Izmantotie interneta resursi</a:t>
            </a:r>
            <a:endParaRPr/>
          </a:p>
        </p:txBody>
      </p:sp>
      <p:sp>
        <p:nvSpPr>
          <p:cNvPr id="186" name="Google Shape;186;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sz="1400" u="sng">
                <a:solidFill>
                  <a:schemeClr val="hlink"/>
                </a:solidFill>
                <a:hlinkClick r:id="rId3"/>
              </a:rPr>
              <a:t>https://likumi.lv/ta/id/26019-darba-likums</a:t>
            </a:r>
            <a:endParaRPr sz="1400"/>
          </a:p>
          <a:p>
            <a:pPr marL="0" lvl="0" indent="0" algn="l" rtl="0">
              <a:spcBef>
                <a:spcPts val="1600"/>
              </a:spcBef>
              <a:spcAft>
                <a:spcPts val="0"/>
              </a:spcAft>
              <a:buNone/>
            </a:pPr>
            <a:r>
              <a:rPr lang="lv" sz="1400" u="sng">
                <a:solidFill>
                  <a:schemeClr val="hlink"/>
                </a:solidFill>
                <a:hlinkClick r:id="rId4"/>
              </a:rPr>
              <a:t>https://likumi.lv/doc.php?id=23309</a:t>
            </a:r>
            <a:endParaRPr sz="1400"/>
          </a:p>
          <a:p>
            <a:pPr marL="0" lvl="0" indent="0" algn="l" rtl="0">
              <a:spcBef>
                <a:spcPts val="1600"/>
              </a:spcBef>
              <a:spcAft>
                <a:spcPts val="0"/>
              </a:spcAft>
              <a:buNone/>
            </a:pPr>
            <a:r>
              <a:rPr lang="lv" sz="1400" u="sng">
                <a:solidFill>
                  <a:schemeClr val="hlink"/>
                </a:solidFill>
                <a:hlinkClick r:id="rId5"/>
              </a:rPr>
              <a:t>http://www.vdi.gov.lv/lv/</a:t>
            </a:r>
            <a:endParaRPr sz="1400"/>
          </a:p>
          <a:p>
            <a:pPr marL="0" lvl="0" indent="0" algn="l" rtl="0">
              <a:spcBef>
                <a:spcPts val="1600"/>
              </a:spcBef>
              <a:spcAft>
                <a:spcPts val="0"/>
              </a:spcAft>
              <a:buNone/>
            </a:pPr>
            <a:r>
              <a:rPr lang="lv" sz="1400" u="sng">
                <a:solidFill>
                  <a:schemeClr val="hlink"/>
                </a:solidFill>
                <a:hlinkClick r:id="rId6"/>
              </a:rPr>
              <a:t>https://lv.wikipedia.org/wiki/Seksu%C4%81l%C4%81_orient%C4%81cija</a:t>
            </a:r>
            <a:endParaRPr sz="1400"/>
          </a:p>
          <a:p>
            <a:pPr marL="0" lvl="0" indent="0" algn="l" rtl="0">
              <a:spcBef>
                <a:spcPts val="1600"/>
              </a:spcBef>
              <a:spcAft>
                <a:spcPts val="1600"/>
              </a:spcAft>
              <a:buNone/>
            </a:pPr>
            <a:r>
              <a:rPr lang="lv" sz="1400" u="sng">
                <a:solidFill>
                  <a:schemeClr val="hlink"/>
                </a:solidFill>
                <a:hlinkClick r:id="rId7"/>
              </a:rPr>
              <a:t>https://sarkanakmens.wordpress.com/2012/02/22/pozitiva-diskriminacija-ari-ir-diskriminacija/</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a:t>Darba likuma izstrādes mērķis</a:t>
            </a:r>
            <a:endParaRPr/>
          </a:p>
        </p:txBody>
      </p:sp>
      <p:sp>
        <p:nvSpPr>
          <p:cNvPr id="67" name="Google Shape;67;p15"/>
          <p:cNvSpPr txBox="1">
            <a:spLocks noGrp="1"/>
          </p:cNvSpPr>
          <p:nvPr>
            <p:ph type="body" idx="1"/>
          </p:nvPr>
        </p:nvSpPr>
        <p:spPr>
          <a:xfrm>
            <a:off x="819150" y="1335850"/>
            <a:ext cx="7505700" cy="3403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lv"/>
              <a:t>Izveidot efektīvu darba attiecību regulējumu</a:t>
            </a:r>
            <a:endParaRPr/>
          </a:p>
          <a:p>
            <a:pPr marL="457200" lvl="0" indent="-342900" algn="l" rtl="0">
              <a:spcBef>
                <a:spcPts val="0"/>
              </a:spcBef>
              <a:spcAft>
                <a:spcPts val="0"/>
              </a:spcAft>
              <a:buSzPts val="1800"/>
              <a:buAutoNum type="arabicPeriod"/>
            </a:pPr>
            <a:r>
              <a:rPr lang="lv"/>
              <a:t>Likumā groza darba tiesību principus un regulējumus:</a:t>
            </a:r>
            <a:endParaRPr/>
          </a:p>
          <a:p>
            <a:pPr marL="457200" lvl="0" indent="-342900" algn="l" rtl="0">
              <a:spcBef>
                <a:spcPts val="0"/>
              </a:spcBef>
              <a:spcAft>
                <a:spcPts val="0"/>
              </a:spcAft>
              <a:buSzPts val="1800"/>
              <a:buChar char="●"/>
            </a:pPr>
            <a:r>
              <a:rPr lang="lv"/>
              <a:t>īpaši gadījumi;</a:t>
            </a:r>
            <a:endParaRPr/>
          </a:p>
          <a:p>
            <a:pPr marL="457200" lvl="0" indent="-342900" algn="l" rtl="0">
              <a:spcBef>
                <a:spcPts val="0"/>
              </a:spcBef>
              <a:spcAft>
                <a:spcPts val="0"/>
              </a:spcAft>
              <a:buSzPts val="1800"/>
              <a:buChar char="●"/>
            </a:pPr>
            <a:r>
              <a:rPr lang="lv"/>
              <a:t>darba laika un darba samaksas regulējuma pārskatīšana</a:t>
            </a:r>
            <a:endParaRPr/>
          </a:p>
          <a:p>
            <a:pPr marL="457200" lvl="0" indent="-342900" algn="l" rtl="0">
              <a:spcBef>
                <a:spcPts val="0"/>
              </a:spcBef>
              <a:spcAft>
                <a:spcPts val="0"/>
              </a:spcAft>
              <a:buSzPts val="1800"/>
              <a:buChar char="●"/>
            </a:pPr>
            <a:r>
              <a:rPr lang="lv"/>
              <a:t>elastīgāki noteikumi darba līguma izbeigšanai</a:t>
            </a:r>
            <a:endParaRPr/>
          </a:p>
          <a:p>
            <a:pPr marL="457200" lvl="0" indent="-342900" algn="l" rtl="0">
              <a:spcBef>
                <a:spcPts val="0"/>
              </a:spcBef>
              <a:spcAft>
                <a:spcPts val="0"/>
              </a:spcAft>
              <a:buSzPts val="1800"/>
              <a:buChar char="●"/>
            </a:pPr>
            <a:r>
              <a:rPr lang="lv"/>
              <a:t>darba grāmatiņu likvidēšana</a:t>
            </a:r>
            <a:endParaRPr/>
          </a:p>
          <a:p>
            <a:pPr marL="457200" lvl="0" indent="-342900" algn="l" rtl="0">
              <a:spcBef>
                <a:spcPts val="0"/>
              </a:spcBef>
              <a:spcAft>
                <a:spcPts val="0"/>
              </a:spcAft>
              <a:buSzPts val="1800"/>
              <a:buChar char="●"/>
            </a:pPr>
            <a:r>
              <a:rPr lang="lv"/>
              <a:t>vienlīdzība</a:t>
            </a:r>
            <a:endParaRPr/>
          </a:p>
          <a:p>
            <a:pPr marL="457200" lvl="0" indent="-342900" algn="l" rtl="0">
              <a:spcBef>
                <a:spcPts val="0"/>
              </a:spcBef>
              <a:spcAft>
                <a:spcPts val="0"/>
              </a:spcAft>
              <a:buSzPts val="1800"/>
              <a:buChar char="●"/>
            </a:pPr>
            <a:r>
              <a:rPr lang="lv"/>
              <a:t>divpusēja dialoga veicināšana koplīgumā</a:t>
            </a:r>
            <a:endParaRPr/>
          </a:p>
          <a:p>
            <a:pPr marL="457200" lvl="0" indent="-342900" algn="l" rtl="0">
              <a:spcBef>
                <a:spcPts val="0"/>
              </a:spcBef>
              <a:spcAft>
                <a:spcPts val="0"/>
              </a:spcAft>
              <a:buSzPts val="1800"/>
              <a:buChar char="●"/>
            </a:pPr>
            <a:r>
              <a:rPr lang="lv"/>
              <a:t>ES regulējuma pārņemšana (bērnu un jauniešu darbs u.c.) u.c.</a:t>
            </a:r>
            <a:endParaRPr/>
          </a:p>
          <a:p>
            <a:pPr marL="45720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75875" y="373550"/>
            <a:ext cx="7649100" cy="8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a:t>Darba tiesību jēdziens</a:t>
            </a:r>
            <a:endParaRPr/>
          </a:p>
        </p:txBody>
      </p:sp>
      <p:sp>
        <p:nvSpPr>
          <p:cNvPr id="73" name="Google Shape;73;p16"/>
          <p:cNvSpPr txBox="1">
            <a:spLocks noGrp="1"/>
          </p:cNvSpPr>
          <p:nvPr>
            <p:ph type="body" idx="1"/>
          </p:nvPr>
        </p:nvSpPr>
        <p:spPr>
          <a:xfrm>
            <a:off x="793925" y="1179075"/>
            <a:ext cx="7505700" cy="3221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lv" b="1">
                <a:latin typeface="Arial"/>
                <a:ea typeface="Arial"/>
                <a:cs typeface="Arial"/>
                <a:sym typeface="Arial"/>
              </a:rPr>
              <a:t>Darba tiesības </a:t>
            </a:r>
            <a:r>
              <a:rPr lang="lv">
                <a:latin typeface="Arial"/>
                <a:ea typeface="Arial"/>
                <a:cs typeface="Arial"/>
                <a:sym typeface="Arial"/>
              </a:rPr>
              <a:t>- tiesību nozare vai viena no tiesību sistēmas sastāvdaļām, kuras normas regulē darba devēju un darbinieku darba attiecības.</a:t>
            </a:r>
            <a:endParaRPr>
              <a:latin typeface="Arial"/>
              <a:ea typeface="Arial"/>
              <a:cs typeface="Arial"/>
              <a:sym typeface="Arial"/>
            </a:endParaRPr>
          </a:p>
          <a:p>
            <a:pPr marL="0" lvl="0" indent="0" algn="l" rtl="0">
              <a:spcBef>
                <a:spcPts val="1600"/>
              </a:spcBef>
              <a:spcAft>
                <a:spcPts val="0"/>
              </a:spcAft>
              <a:buNone/>
            </a:pPr>
            <a:r>
              <a:rPr lang="lv" sz="1400">
                <a:latin typeface="Arial"/>
                <a:ea typeface="Arial"/>
                <a:cs typeface="Arial"/>
                <a:sym typeface="Arial"/>
              </a:rPr>
              <a:t>Darba likuma 1.pants nosaka, kādi tiesību akti regulē civiltiesiskās attiecības:</a:t>
            </a:r>
            <a:endParaRPr sz="1400">
              <a:latin typeface="Arial"/>
              <a:ea typeface="Arial"/>
              <a:cs typeface="Arial"/>
              <a:sym typeface="Arial"/>
            </a:endParaRPr>
          </a:p>
          <a:p>
            <a:pPr marL="457200" lvl="0" indent="-317500" algn="l" rtl="0">
              <a:spcBef>
                <a:spcPts val="1600"/>
              </a:spcBef>
              <a:spcAft>
                <a:spcPts val="0"/>
              </a:spcAft>
              <a:buClr>
                <a:srgbClr val="414142"/>
              </a:buClr>
              <a:buSzPts val="1400"/>
              <a:buFont typeface="Arial"/>
              <a:buChar char="●"/>
            </a:pPr>
            <a:r>
              <a:rPr lang="lv" sz="1400">
                <a:solidFill>
                  <a:srgbClr val="414142"/>
                </a:solidFill>
                <a:latin typeface="Arial"/>
                <a:ea typeface="Arial"/>
                <a:cs typeface="Arial"/>
                <a:sym typeface="Arial"/>
              </a:rPr>
              <a:t>Latvijas Republikas Satversme (augstākais tiesību avots)</a:t>
            </a:r>
            <a:endParaRPr sz="1400">
              <a:solidFill>
                <a:srgbClr val="414142"/>
              </a:solidFill>
              <a:latin typeface="Arial"/>
              <a:ea typeface="Arial"/>
              <a:cs typeface="Arial"/>
              <a:sym typeface="Arial"/>
            </a:endParaRPr>
          </a:p>
          <a:p>
            <a:pPr marL="457200" lvl="0" indent="-317500" algn="l" rtl="0">
              <a:spcBef>
                <a:spcPts val="0"/>
              </a:spcBef>
              <a:spcAft>
                <a:spcPts val="0"/>
              </a:spcAft>
              <a:buClr>
                <a:srgbClr val="414142"/>
              </a:buClr>
              <a:buSzPts val="1400"/>
              <a:buFont typeface="Arial"/>
              <a:buChar char="●"/>
            </a:pPr>
            <a:r>
              <a:rPr lang="lv" sz="1400">
                <a:solidFill>
                  <a:srgbClr val="414142"/>
                </a:solidFill>
                <a:latin typeface="Arial"/>
                <a:ea typeface="Arial"/>
                <a:cs typeface="Arial"/>
                <a:sym typeface="Arial"/>
              </a:rPr>
              <a:t>Latvijai saistošās starptautisko tiesību normas (ANO vispērēja cilvēktiesību deklarācija, Eiropas sociālā Harta)</a:t>
            </a:r>
            <a:endParaRPr sz="1400">
              <a:solidFill>
                <a:srgbClr val="414142"/>
              </a:solidFill>
              <a:latin typeface="Arial"/>
              <a:ea typeface="Arial"/>
              <a:cs typeface="Arial"/>
              <a:sym typeface="Arial"/>
            </a:endParaRPr>
          </a:p>
          <a:p>
            <a:pPr marL="457200" lvl="0" indent="-317500" algn="l" rtl="0">
              <a:spcBef>
                <a:spcPts val="0"/>
              </a:spcBef>
              <a:spcAft>
                <a:spcPts val="0"/>
              </a:spcAft>
              <a:buClr>
                <a:srgbClr val="414142"/>
              </a:buClr>
              <a:buSzPts val="1400"/>
              <a:buFont typeface="Arial"/>
              <a:buChar char="●"/>
            </a:pPr>
            <a:r>
              <a:rPr lang="lv" sz="1400">
                <a:solidFill>
                  <a:srgbClr val="414142"/>
                </a:solidFill>
                <a:latin typeface="Arial"/>
                <a:ea typeface="Arial"/>
                <a:cs typeface="Arial"/>
                <a:sym typeface="Arial"/>
              </a:rPr>
              <a:t>Darba likums un citi normatīvie akti (Darba strīdu likums, Streiku likums, Civillikuma Saistību tiesības, MK noteikumi par praksēm, algām u.c.)</a:t>
            </a:r>
            <a:endParaRPr sz="1400">
              <a:solidFill>
                <a:srgbClr val="414142"/>
              </a:solidFill>
              <a:latin typeface="Arial"/>
              <a:ea typeface="Arial"/>
              <a:cs typeface="Arial"/>
              <a:sym typeface="Arial"/>
            </a:endParaRPr>
          </a:p>
          <a:p>
            <a:pPr marL="457200" lvl="0" indent="-317500" algn="l" rtl="0">
              <a:spcBef>
                <a:spcPts val="0"/>
              </a:spcBef>
              <a:spcAft>
                <a:spcPts val="0"/>
              </a:spcAft>
              <a:buClr>
                <a:srgbClr val="414142"/>
              </a:buClr>
              <a:buSzPts val="1400"/>
              <a:buFont typeface="Arial"/>
              <a:buChar char="●"/>
            </a:pPr>
            <a:r>
              <a:rPr lang="lv" sz="1400">
                <a:solidFill>
                  <a:srgbClr val="414142"/>
                </a:solidFill>
                <a:latin typeface="Arial"/>
                <a:ea typeface="Arial"/>
                <a:cs typeface="Arial"/>
                <a:sym typeface="Arial"/>
              </a:rPr>
              <a:t>darba koplīgums (Divpusējs līgums, ko slēdz divas puses)</a:t>
            </a:r>
            <a:endParaRPr sz="1400">
              <a:solidFill>
                <a:srgbClr val="414142"/>
              </a:solidFill>
              <a:latin typeface="Arial"/>
              <a:ea typeface="Arial"/>
              <a:cs typeface="Arial"/>
              <a:sym typeface="Arial"/>
            </a:endParaRPr>
          </a:p>
          <a:p>
            <a:pPr marL="457200" lvl="0" indent="-317500" algn="l" rtl="0">
              <a:spcBef>
                <a:spcPts val="0"/>
              </a:spcBef>
              <a:spcAft>
                <a:spcPts val="0"/>
              </a:spcAft>
              <a:buClr>
                <a:srgbClr val="414142"/>
              </a:buClr>
              <a:buSzPts val="1400"/>
              <a:buFont typeface="Arial"/>
              <a:buChar char="●"/>
            </a:pPr>
            <a:r>
              <a:rPr lang="lv" sz="1400">
                <a:solidFill>
                  <a:srgbClr val="414142"/>
                </a:solidFill>
                <a:latin typeface="Arial"/>
                <a:ea typeface="Arial"/>
                <a:cs typeface="Arial"/>
                <a:sym typeface="Arial"/>
              </a:rPr>
              <a:t>darba kārtības noteikumi ( darba devēja iekšējais normatīvais akts)</a:t>
            </a:r>
            <a:endParaRPr sz="14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819150" y="419150"/>
            <a:ext cx="7505700" cy="59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a:t>Darba tiesību pamatprincipi </a:t>
            </a:r>
            <a:endParaRPr/>
          </a:p>
        </p:txBody>
      </p:sp>
      <p:sp>
        <p:nvSpPr>
          <p:cNvPr id="79" name="Google Shape;79;p17"/>
          <p:cNvSpPr txBox="1">
            <a:spLocks noGrp="1"/>
          </p:cNvSpPr>
          <p:nvPr>
            <p:ph type="body" idx="1"/>
          </p:nvPr>
        </p:nvSpPr>
        <p:spPr>
          <a:xfrm>
            <a:off x="819150" y="1014950"/>
            <a:ext cx="7505700" cy="34239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Clr>
                <a:srgbClr val="414142"/>
              </a:buClr>
              <a:buSzPts val="1600"/>
              <a:buFont typeface="Arial"/>
              <a:buAutoNum type="arabicPeriod"/>
            </a:pPr>
            <a:r>
              <a:rPr lang="lv" sz="1600" b="1">
                <a:solidFill>
                  <a:srgbClr val="414142"/>
                </a:solidFill>
                <a:latin typeface="Arial"/>
                <a:ea typeface="Arial"/>
                <a:cs typeface="Arial"/>
                <a:sym typeface="Arial"/>
              </a:rPr>
              <a:t>Darbinieka tiesisko stāvokli pasliktinošu noteikumu spēkā neesamība. </a:t>
            </a:r>
            <a:r>
              <a:rPr lang="lv" sz="1600">
                <a:solidFill>
                  <a:srgbClr val="414142"/>
                </a:solidFill>
                <a:latin typeface="Arial"/>
                <a:ea typeface="Arial"/>
                <a:cs typeface="Arial"/>
                <a:sym typeface="Arial"/>
              </a:rPr>
              <a:t>Darba devējs nevar noteikt sliktākus noteikums, kā paredzēts likumā un normatīvajos aktos. ( piem. Atvaļinājums - 4 kalendārās nedēļas, neskaitot brīvdienas un svētku dienas)</a:t>
            </a:r>
            <a:endParaRPr sz="1600">
              <a:solidFill>
                <a:srgbClr val="414142"/>
              </a:solidFill>
              <a:latin typeface="Arial"/>
              <a:ea typeface="Arial"/>
              <a:cs typeface="Arial"/>
              <a:sym typeface="Arial"/>
            </a:endParaRPr>
          </a:p>
          <a:p>
            <a:pPr marL="457200" lvl="0" indent="-330200" algn="just" rtl="0">
              <a:spcBef>
                <a:spcPts val="0"/>
              </a:spcBef>
              <a:spcAft>
                <a:spcPts val="0"/>
              </a:spcAft>
              <a:buClr>
                <a:srgbClr val="414142"/>
              </a:buClr>
              <a:buSzPts val="1600"/>
              <a:buFont typeface="Arial"/>
              <a:buAutoNum type="arabicPeriod"/>
            </a:pPr>
            <a:r>
              <a:rPr lang="lv" sz="1600" b="1">
                <a:solidFill>
                  <a:srgbClr val="414142"/>
                </a:solidFill>
                <a:latin typeface="Arial"/>
                <a:ea typeface="Arial"/>
                <a:cs typeface="Arial"/>
                <a:sym typeface="Arial"/>
              </a:rPr>
              <a:t>Vienlīdzīgu tiesību princips. </a:t>
            </a:r>
            <a:r>
              <a:rPr lang="lv" sz="1600">
                <a:solidFill>
                  <a:srgbClr val="414142"/>
                </a:solidFill>
                <a:latin typeface="Arial"/>
                <a:ea typeface="Arial"/>
                <a:cs typeface="Arial"/>
                <a:sym typeface="Arial"/>
              </a:rPr>
              <a:t>Ikvienam ir vienlīdzīgas tiesības uz darbu, taisnīgiem, drošiem un veselībai nekaitīgiem darba apstākļiem, kā arī uz taisnīgu darba samaksu.  </a:t>
            </a:r>
            <a:r>
              <a:rPr lang="lv" sz="1600" i="1">
                <a:solidFill>
                  <a:srgbClr val="414142"/>
                </a:solidFill>
                <a:latin typeface="Arial"/>
                <a:ea typeface="Arial"/>
                <a:cs typeface="Arial"/>
                <a:sym typeface="Arial"/>
              </a:rPr>
              <a:t>Diskriminācija (tieša vai netieša)- </a:t>
            </a:r>
            <a:r>
              <a:rPr lang="lv" sz="1600">
                <a:solidFill>
                  <a:srgbClr val="414142"/>
                </a:solidFill>
                <a:latin typeface="Arial"/>
                <a:ea typeface="Arial"/>
                <a:cs typeface="Arial"/>
                <a:sym typeface="Arial"/>
              </a:rPr>
              <a:t>aizliegta atšķirīga attieksme, kuras mērķis vai rezultāts ir personas nostrādināšana mazāk labvēlīgā situācijā attiecībā pret citu nu, kas atrodas ar šo personu salīdzinošos apstākļos</a:t>
            </a:r>
            <a:r>
              <a:rPr lang="lv" sz="1600" b="1">
                <a:solidFill>
                  <a:srgbClr val="414142"/>
                </a:solidFill>
                <a:latin typeface="Arial"/>
                <a:ea typeface="Arial"/>
                <a:cs typeface="Arial"/>
                <a:sym typeface="Arial"/>
              </a:rPr>
              <a:t> </a:t>
            </a:r>
            <a:r>
              <a:rPr lang="lv" sz="1600">
                <a:solidFill>
                  <a:srgbClr val="414142"/>
                </a:solidFill>
                <a:latin typeface="Arial"/>
                <a:ea typeface="Arial"/>
                <a:cs typeface="Arial"/>
                <a:sym typeface="Arial"/>
              </a:rPr>
              <a:t>(piem. 3 ofisa darbinieki - 2 kabinetā, viens gaitenī. Mācību atvaļinājumu vienam maksā, citam nē utt.)</a:t>
            </a:r>
            <a:endParaRPr sz="1600">
              <a:solidFill>
                <a:srgbClr val="414142"/>
              </a:solidFill>
              <a:latin typeface="Arial"/>
              <a:ea typeface="Arial"/>
              <a:cs typeface="Arial"/>
              <a:sym typeface="Arial"/>
            </a:endParaRPr>
          </a:p>
          <a:p>
            <a:pPr marL="0" lvl="0" indent="0" algn="l" rtl="0">
              <a:spcBef>
                <a:spcPts val="1600"/>
              </a:spcBef>
              <a:spcAft>
                <a:spcPts val="0"/>
              </a:spcAft>
              <a:buNone/>
            </a:pPr>
            <a:endParaRPr sz="1400" b="1">
              <a:solidFill>
                <a:srgbClr val="414142"/>
              </a:solidFill>
              <a:latin typeface="Arial"/>
              <a:ea typeface="Arial"/>
              <a:cs typeface="Arial"/>
              <a:sym typeface="Arial"/>
            </a:endParaRPr>
          </a:p>
          <a:p>
            <a:pPr marL="0" lvl="0" indent="0" algn="l" rtl="0">
              <a:spcBef>
                <a:spcPts val="1600"/>
              </a:spcBef>
              <a:spcAft>
                <a:spcPts val="1600"/>
              </a:spcAft>
              <a:buNone/>
            </a:pPr>
            <a:endParaRPr sz="1400" b="1">
              <a:solidFill>
                <a:srgbClr val="41414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819150" y="137975"/>
            <a:ext cx="4420200" cy="4300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lv" sz="1600" b="1">
                <a:solidFill>
                  <a:srgbClr val="414142"/>
                </a:solidFill>
                <a:latin typeface="Arial"/>
                <a:ea typeface="Arial"/>
                <a:cs typeface="Arial"/>
                <a:sym typeface="Arial"/>
              </a:rPr>
              <a:t>3. Tiesības apvienoties organizācijās</a:t>
            </a:r>
            <a:r>
              <a:rPr lang="lv" sz="1600">
                <a:solidFill>
                  <a:srgbClr val="414142"/>
                </a:solidFill>
                <a:latin typeface="Arial"/>
                <a:ea typeface="Arial"/>
                <a:cs typeface="Arial"/>
                <a:sym typeface="Arial"/>
              </a:rPr>
              <a:t> (arodbiedrības, darba devēju konfederācijas u.c. Ierēdņi nevar apvienoties organizācijās!)</a:t>
            </a:r>
            <a:endParaRPr sz="1600">
              <a:solidFill>
                <a:srgbClr val="414142"/>
              </a:solidFill>
              <a:latin typeface="Arial"/>
              <a:ea typeface="Arial"/>
              <a:cs typeface="Arial"/>
              <a:sym typeface="Arial"/>
            </a:endParaRPr>
          </a:p>
          <a:p>
            <a:pPr marL="0" lvl="0" indent="0" algn="just" rtl="0">
              <a:spcBef>
                <a:spcPts val="1600"/>
              </a:spcBef>
              <a:spcAft>
                <a:spcPts val="0"/>
              </a:spcAft>
              <a:buNone/>
            </a:pPr>
            <a:r>
              <a:rPr lang="lv" sz="1600" b="1">
                <a:solidFill>
                  <a:srgbClr val="414142"/>
                </a:solidFill>
                <a:latin typeface="Arial"/>
                <a:ea typeface="Arial"/>
                <a:cs typeface="Arial"/>
                <a:sym typeface="Arial"/>
              </a:rPr>
              <a:t>4. Aizliegums radīt nelabvēlīgas sekas</a:t>
            </a:r>
            <a:r>
              <a:rPr lang="lv" sz="1600">
                <a:solidFill>
                  <a:srgbClr val="414142"/>
                </a:solidFill>
              </a:rPr>
              <a:t>. (p</a:t>
            </a:r>
            <a:r>
              <a:rPr lang="lv" sz="1600">
                <a:solidFill>
                  <a:srgbClr val="414142"/>
                </a:solidFill>
                <a:latin typeface="Arial"/>
                <a:ea typeface="Arial"/>
                <a:cs typeface="Arial"/>
                <a:sym typeface="Arial"/>
              </a:rPr>
              <a:t>iem. Darbiniekam neapmaksā nakts stundas, viņš vēršas pie darba devēja, bet tas sāk viņu diskriminēt)</a:t>
            </a:r>
            <a:endParaRPr sz="1600">
              <a:solidFill>
                <a:srgbClr val="414142"/>
              </a:solidFill>
              <a:latin typeface="Arial"/>
              <a:ea typeface="Arial"/>
              <a:cs typeface="Arial"/>
              <a:sym typeface="Arial"/>
            </a:endParaRPr>
          </a:p>
          <a:p>
            <a:pPr marL="0" lvl="0" indent="0" algn="just" rtl="0">
              <a:spcBef>
                <a:spcPts val="1600"/>
              </a:spcBef>
              <a:spcAft>
                <a:spcPts val="0"/>
              </a:spcAft>
              <a:buNone/>
            </a:pPr>
            <a:r>
              <a:rPr lang="lv" sz="1800" b="1">
                <a:solidFill>
                  <a:srgbClr val="414142"/>
                </a:solidFill>
                <a:latin typeface="Arial"/>
                <a:ea typeface="Arial"/>
                <a:cs typeface="Arial"/>
                <a:sym typeface="Arial"/>
              </a:rPr>
              <a:t>Jāievēro visi 4 principi.  </a:t>
            </a:r>
            <a:r>
              <a:rPr lang="lv" sz="1800">
                <a:solidFill>
                  <a:srgbClr val="414142"/>
                </a:solidFill>
              </a:rPr>
              <a:t>Var vērsties Valsts Darba inspekcijā. Tiesā jāiesniedz prasība 2 gadu laikā no strīda sākšanās, bet, pirmais - jāvēršas pie darba devēja</a:t>
            </a:r>
            <a:endParaRPr sz="1800">
              <a:solidFill>
                <a:srgbClr val="414142"/>
              </a:solidFill>
            </a:endParaRPr>
          </a:p>
          <a:p>
            <a:pPr marL="0" lvl="0" indent="0" algn="l" rtl="0">
              <a:spcBef>
                <a:spcPts val="1600"/>
              </a:spcBef>
              <a:spcAft>
                <a:spcPts val="1600"/>
              </a:spcAft>
              <a:buNone/>
            </a:pPr>
            <a:endParaRPr/>
          </a:p>
        </p:txBody>
      </p:sp>
      <p:pic>
        <p:nvPicPr>
          <p:cNvPr id="85" name="Google Shape;85;p18"/>
          <p:cNvPicPr preferRelativeResize="0"/>
          <p:nvPr/>
        </p:nvPicPr>
        <p:blipFill>
          <a:blip r:embed="rId3">
            <a:alphaModFix/>
          </a:blip>
          <a:stretch>
            <a:fillRect/>
          </a:stretch>
        </p:blipFill>
        <p:spPr>
          <a:xfrm>
            <a:off x="5588026" y="630675"/>
            <a:ext cx="3109025" cy="3075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819150" y="396250"/>
            <a:ext cx="7505700" cy="65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
              <a:t>Diskriminācija </a:t>
            </a:r>
            <a:endParaRPr/>
          </a:p>
        </p:txBody>
      </p:sp>
      <p:sp>
        <p:nvSpPr>
          <p:cNvPr id="91" name="Google Shape;91;p19"/>
          <p:cNvSpPr txBox="1">
            <a:spLocks noGrp="1"/>
          </p:cNvSpPr>
          <p:nvPr>
            <p:ph type="body" idx="1"/>
          </p:nvPr>
        </p:nvSpPr>
        <p:spPr>
          <a:xfrm>
            <a:off x="4401125" y="938475"/>
            <a:ext cx="4399200" cy="3926700"/>
          </a:xfrm>
          <a:prstGeom prst="rect">
            <a:avLst/>
          </a:prstGeom>
        </p:spPr>
        <p:txBody>
          <a:bodyPr spcFirstLastPara="1" wrap="square" lIns="91425" tIns="91425" rIns="91425" bIns="91425" anchor="t" anchorCtr="0">
            <a:noAutofit/>
          </a:bodyPr>
          <a:lstStyle/>
          <a:p>
            <a:pPr marL="0" lvl="0" indent="0" algn="just" rtl="0">
              <a:lnSpc>
                <a:spcPct val="161684"/>
              </a:lnSpc>
              <a:spcBef>
                <a:spcPts val="500"/>
              </a:spcBef>
              <a:spcAft>
                <a:spcPts val="0"/>
              </a:spcAft>
              <a:buNone/>
            </a:pPr>
            <a:r>
              <a:rPr lang="lv" sz="1600" b="1">
                <a:solidFill>
                  <a:srgbClr val="000000"/>
                </a:solidFill>
                <a:latin typeface="Arial"/>
                <a:ea typeface="Arial"/>
                <a:cs typeface="Arial"/>
                <a:sym typeface="Arial"/>
              </a:rPr>
              <a:t>Diskriminācija</a:t>
            </a:r>
            <a:r>
              <a:rPr lang="lv" sz="1600">
                <a:solidFill>
                  <a:srgbClr val="000000"/>
                </a:solidFill>
                <a:latin typeface="Arial"/>
                <a:ea typeface="Arial"/>
                <a:cs typeface="Arial"/>
                <a:sym typeface="Arial"/>
              </a:rPr>
              <a:t> ir situācija, kad pret kādu</a:t>
            </a:r>
            <a:r>
              <a:rPr lang="lv" sz="1600">
                <a:solidFill>
                  <a:srgbClr val="000000"/>
                </a:solidFill>
                <a:uFill>
                  <a:noFill/>
                </a:uFill>
                <a:latin typeface="Arial"/>
                <a:ea typeface="Arial"/>
                <a:cs typeface="Arial"/>
                <a:sym typeface="Arial"/>
                <a:hlinkClick r:id="rId3"/>
              </a:rPr>
              <a:t> </a:t>
            </a:r>
            <a:r>
              <a:rPr lang="lv" sz="1600">
                <a:solidFill>
                  <a:srgbClr val="0645AD"/>
                </a:solidFill>
                <a:uFill>
                  <a:noFill/>
                </a:uFill>
                <a:latin typeface="Arial"/>
                <a:ea typeface="Arial"/>
                <a:cs typeface="Arial"/>
                <a:sym typeface="Arial"/>
                <a:hlinkClick r:id="rId3"/>
              </a:rPr>
              <a:t>indivīdu</a:t>
            </a:r>
            <a:r>
              <a:rPr lang="lv" sz="1600">
                <a:solidFill>
                  <a:srgbClr val="000000"/>
                </a:solidFill>
                <a:latin typeface="Arial"/>
                <a:ea typeface="Arial"/>
                <a:cs typeface="Arial"/>
                <a:sym typeface="Arial"/>
              </a:rPr>
              <a:t> vai indivīdu grupu notiek atšķirīga izturēšanās vai attieksme</a:t>
            </a:r>
            <a:r>
              <a:rPr lang="lv" sz="1600">
                <a:solidFill>
                  <a:srgbClr val="000000"/>
                </a:solidFill>
                <a:uFill>
                  <a:noFill/>
                </a:uFill>
                <a:latin typeface="Arial"/>
                <a:ea typeface="Arial"/>
                <a:cs typeface="Arial"/>
                <a:sym typeface="Arial"/>
                <a:hlinkClick r:id="rId4"/>
              </a:rPr>
              <a:t> </a:t>
            </a:r>
            <a:r>
              <a:rPr lang="lv" sz="1600">
                <a:solidFill>
                  <a:srgbClr val="0645AD"/>
                </a:solidFill>
                <a:uFill>
                  <a:noFill/>
                </a:uFill>
                <a:latin typeface="Arial"/>
                <a:ea typeface="Arial"/>
                <a:cs typeface="Arial"/>
                <a:sym typeface="Arial"/>
                <a:hlinkClick r:id="rId4"/>
              </a:rPr>
              <a:t>rases</a:t>
            </a:r>
            <a:r>
              <a:rPr lang="lv" sz="1600">
                <a:solidFill>
                  <a:srgbClr val="000000"/>
                </a:solidFill>
                <a:latin typeface="Arial"/>
                <a:ea typeface="Arial"/>
                <a:cs typeface="Arial"/>
                <a:sym typeface="Arial"/>
              </a:rPr>
              <a:t>,</a:t>
            </a:r>
            <a:r>
              <a:rPr lang="lv" sz="1600">
                <a:solidFill>
                  <a:srgbClr val="000000"/>
                </a:solidFill>
                <a:uFill>
                  <a:noFill/>
                </a:uFill>
                <a:latin typeface="Arial"/>
                <a:ea typeface="Arial"/>
                <a:cs typeface="Arial"/>
                <a:sym typeface="Arial"/>
                <a:hlinkClick r:id="rId5"/>
              </a:rPr>
              <a:t> </a:t>
            </a:r>
            <a:r>
              <a:rPr lang="lv" sz="1600">
                <a:solidFill>
                  <a:srgbClr val="0645AD"/>
                </a:solidFill>
                <a:uFill>
                  <a:noFill/>
                </a:uFill>
                <a:latin typeface="Arial"/>
                <a:ea typeface="Arial"/>
                <a:cs typeface="Arial"/>
                <a:sym typeface="Arial"/>
                <a:hlinkClick r:id="rId5"/>
              </a:rPr>
              <a:t>dzimuma</a:t>
            </a:r>
            <a:r>
              <a:rPr lang="lv" sz="1600">
                <a:solidFill>
                  <a:srgbClr val="000000"/>
                </a:solidFill>
                <a:latin typeface="Arial"/>
                <a:ea typeface="Arial"/>
                <a:cs typeface="Arial"/>
                <a:sym typeface="Arial"/>
              </a:rPr>
              <a:t>,</a:t>
            </a:r>
            <a:r>
              <a:rPr lang="lv" sz="1600">
                <a:solidFill>
                  <a:srgbClr val="000000"/>
                </a:solidFill>
                <a:uFill>
                  <a:noFill/>
                </a:uFill>
                <a:latin typeface="Arial"/>
                <a:ea typeface="Arial"/>
                <a:cs typeface="Arial"/>
                <a:sym typeface="Arial"/>
                <a:hlinkClick r:id="rId6"/>
              </a:rPr>
              <a:t> </a:t>
            </a:r>
            <a:r>
              <a:rPr lang="lv" sz="1600">
                <a:solidFill>
                  <a:srgbClr val="0645AD"/>
                </a:solidFill>
                <a:uFill>
                  <a:noFill/>
                </a:uFill>
                <a:latin typeface="Arial"/>
                <a:ea typeface="Arial"/>
                <a:cs typeface="Arial"/>
                <a:sym typeface="Arial"/>
                <a:hlinkClick r:id="rId6"/>
              </a:rPr>
              <a:t>etniskās</a:t>
            </a:r>
            <a:r>
              <a:rPr lang="lv" sz="1600">
                <a:solidFill>
                  <a:srgbClr val="000000"/>
                </a:solidFill>
                <a:latin typeface="Arial"/>
                <a:ea typeface="Arial"/>
                <a:cs typeface="Arial"/>
                <a:sym typeface="Arial"/>
              </a:rPr>
              <a:t> piederības,</a:t>
            </a:r>
            <a:r>
              <a:rPr lang="lv" sz="1600">
                <a:solidFill>
                  <a:srgbClr val="000000"/>
                </a:solidFill>
                <a:uFill>
                  <a:noFill/>
                </a:uFill>
                <a:latin typeface="Arial"/>
                <a:ea typeface="Arial"/>
                <a:cs typeface="Arial"/>
                <a:sym typeface="Arial"/>
                <a:hlinkClick r:id="rId7"/>
              </a:rPr>
              <a:t> </a:t>
            </a:r>
            <a:r>
              <a:rPr lang="lv" sz="1600">
                <a:solidFill>
                  <a:srgbClr val="0645AD"/>
                </a:solidFill>
                <a:uFill>
                  <a:noFill/>
                </a:uFill>
                <a:latin typeface="Arial"/>
                <a:ea typeface="Arial"/>
                <a:cs typeface="Arial"/>
                <a:sym typeface="Arial"/>
                <a:hlinkClick r:id="rId7"/>
              </a:rPr>
              <a:t>politiskās</a:t>
            </a:r>
            <a:r>
              <a:rPr lang="lv" sz="1600">
                <a:solidFill>
                  <a:srgbClr val="000000"/>
                </a:solidFill>
                <a:latin typeface="Arial"/>
                <a:ea typeface="Arial"/>
                <a:cs typeface="Arial"/>
                <a:sym typeface="Arial"/>
              </a:rPr>
              <a:t> vai</a:t>
            </a:r>
            <a:r>
              <a:rPr lang="lv" sz="1600">
                <a:solidFill>
                  <a:srgbClr val="000000"/>
                </a:solidFill>
                <a:uFill>
                  <a:noFill/>
                </a:uFill>
                <a:latin typeface="Arial"/>
                <a:ea typeface="Arial"/>
                <a:cs typeface="Arial"/>
                <a:sym typeface="Arial"/>
                <a:hlinkClick r:id="rId8"/>
              </a:rPr>
              <a:t> </a:t>
            </a:r>
            <a:r>
              <a:rPr lang="lv" sz="1600">
                <a:solidFill>
                  <a:srgbClr val="0645AD"/>
                </a:solidFill>
                <a:uFill>
                  <a:noFill/>
                </a:uFill>
                <a:latin typeface="Arial"/>
                <a:ea typeface="Arial"/>
                <a:cs typeface="Arial"/>
                <a:sym typeface="Arial"/>
                <a:hlinkClick r:id="rId8"/>
              </a:rPr>
              <a:t>reliģiskās</a:t>
            </a:r>
            <a:r>
              <a:rPr lang="lv" sz="1600">
                <a:solidFill>
                  <a:srgbClr val="000000"/>
                </a:solidFill>
                <a:latin typeface="Arial"/>
                <a:ea typeface="Arial"/>
                <a:cs typeface="Arial"/>
                <a:sym typeface="Arial"/>
              </a:rPr>
              <a:t> pārliecības,</a:t>
            </a:r>
            <a:r>
              <a:rPr lang="lv" sz="1600">
                <a:solidFill>
                  <a:srgbClr val="000000"/>
                </a:solidFill>
                <a:uFill>
                  <a:noFill/>
                </a:uFill>
                <a:latin typeface="Arial"/>
                <a:ea typeface="Arial"/>
                <a:cs typeface="Arial"/>
                <a:sym typeface="Arial"/>
                <a:hlinkClick r:id="rId9"/>
              </a:rPr>
              <a:t> </a:t>
            </a:r>
            <a:r>
              <a:rPr lang="lv" sz="1600">
                <a:solidFill>
                  <a:srgbClr val="0645AD"/>
                </a:solidFill>
                <a:uFill>
                  <a:noFill/>
                </a:uFill>
                <a:latin typeface="Arial"/>
                <a:ea typeface="Arial"/>
                <a:cs typeface="Arial"/>
                <a:sym typeface="Arial"/>
                <a:hlinkClick r:id="rId9"/>
              </a:rPr>
              <a:t>seksuālās orientācijas</a:t>
            </a:r>
            <a:r>
              <a:rPr lang="lv" sz="1600">
                <a:solidFill>
                  <a:srgbClr val="000000"/>
                </a:solidFill>
                <a:latin typeface="Arial"/>
                <a:ea typeface="Arial"/>
                <a:cs typeface="Arial"/>
                <a:sym typeface="Arial"/>
              </a:rPr>
              <a:t> vai citu pazīmju dēļ. Par diskrimināciju parasti sauc</a:t>
            </a:r>
            <a:r>
              <a:rPr lang="lv" sz="1600">
                <a:solidFill>
                  <a:srgbClr val="000000"/>
                </a:solidFill>
                <a:uFill>
                  <a:noFill/>
                </a:uFill>
                <a:latin typeface="Arial"/>
                <a:ea typeface="Arial"/>
                <a:cs typeface="Arial"/>
                <a:sym typeface="Arial"/>
                <a:hlinkClick r:id="rId10"/>
              </a:rPr>
              <a:t> </a:t>
            </a:r>
            <a:r>
              <a:rPr lang="lv" sz="1600">
                <a:solidFill>
                  <a:srgbClr val="0645AD"/>
                </a:solidFill>
                <a:uFill>
                  <a:noFill/>
                </a:uFill>
                <a:latin typeface="Arial"/>
                <a:ea typeface="Arial"/>
                <a:cs typeface="Arial"/>
                <a:sym typeface="Arial"/>
                <a:hlinkClick r:id="rId10"/>
              </a:rPr>
              <a:t>nevienlīdzīgu</a:t>
            </a:r>
            <a:r>
              <a:rPr lang="lv" sz="1600">
                <a:solidFill>
                  <a:srgbClr val="000000"/>
                </a:solidFill>
                <a:latin typeface="Arial"/>
                <a:ea typeface="Arial"/>
                <a:cs typeface="Arial"/>
                <a:sym typeface="Arial"/>
              </a:rPr>
              <a:t> izturēšanos, kādu</a:t>
            </a:r>
            <a:r>
              <a:rPr lang="lv" sz="1600">
                <a:solidFill>
                  <a:srgbClr val="000000"/>
                </a:solidFill>
                <a:uFill>
                  <a:noFill/>
                </a:uFill>
                <a:latin typeface="Arial"/>
                <a:ea typeface="Arial"/>
                <a:cs typeface="Arial"/>
                <a:sym typeface="Arial"/>
                <a:hlinkClick r:id="rId11"/>
              </a:rPr>
              <a:t> </a:t>
            </a:r>
            <a:r>
              <a:rPr lang="lv" sz="1600">
                <a:solidFill>
                  <a:srgbClr val="0645AD"/>
                </a:solidFill>
                <a:uFill>
                  <a:noFill/>
                </a:uFill>
                <a:latin typeface="Arial"/>
                <a:ea typeface="Arial"/>
                <a:cs typeface="Arial"/>
                <a:sym typeface="Arial"/>
                <a:hlinkClick r:id="rId11"/>
              </a:rPr>
              <a:t>tiesību</a:t>
            </a:r>
            <a:r>
              <a:rPr lang="lv" sz="1600">
                <a:solidFill>
                  <a:srgbClr val="000000"/>
                </a:solidFill>
                <a:latin typeface="Arial"/>
                <a:ea typeface="Arial"/>
                <a:cs typeface="Arial"/>
                <a:sym typeface="Arial"/>
              </a:rPr>
              <a:t> atņemšanu vai ierobežošanu, apspiešanu utt. (Latvijas Patērētāju tiesību aizsardzības likuma 1. pants)</a:t>
            </a:r>
            <a:endParaRPr sz="1600">
              <a:solidFill>
                <a:srgbClr val="000000"/>
              </a:solidFill>
              <a:latin typeface="Arial"/>
              <a:ea typeface="Arial"/>
              <a:cs typeface="Arial"/>
              <a:sym typeface="Arial"/>
            </a:endParaRPr>
          </a:p>
          <a:p>
            <a:pPr marL="0" lvl="0" indent="0" algn="l" rtl="0">
              <a:lnSpc>
                <a:spcPct val="161684"/>
              </a:lnSpc>
              <a:spcBef>
                <a:spcPts val="500"/>
              </a:spcBef>
              <a:spcAft>
                <a:spcPts val="500"/>
              </a:spcAft>
              <a:buNone/>
            </a:pPr>
            <a:endParaRPr sz="1600"/>
          </a:p>
        </p:txBody>
      </p:sp>
      <p:pic>
        <p:nvPicPr>
          <p:cNvPr id="92" name="Google Shape;92;p19"/>
          <p:cNvPicPr preferRelativeResize="0"/>
          <p:nvPr/>
        </p:nvPicPr>
        <p:blipFill>
          <a:blip r:embed="rId12">
            <a:alphaModFix/>
          </a:blip>
          <a:stretch>
            <a:fillRect/>
          </a:stretch>
        </p:blipFill>
        <p:spPr>
          <a:xfrm>
            <a:off x="152400" y="1201750"/>
            <a:ext cx="3890850" cy="3045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body" idx="1"/>
          </p:nvPr>
        </p:nvSpPr>
        <p:spPr>
          <a:xfrm>
            <a:off x="311700" y="320750"/>
            <a:ext cx="8520600" cy="4248000"/>
          </a:xfrm>
          <a:prstGeom prst="rect">
            <a:avLst/>
          </a:prstGeom>
        </p:spPr>
        <p:txBody>
          <a:bodyPr spcFirstLastPara="1" wrap="square" lIns="91425" tIns="91425" rIns="91425" bIns="91425" anchor="t" anchorCtr="0">
            <a:noAutofit/>
          </a:bodyPr>
          <a:lstStyle/>
          <a:p>
            <a:pPr marL="0" lvl="0" indent="0" algn="just" rtl="0">
              <a:lnSpc>
                <a:spcPct val="161684"/>
              </a:lnSpc>
              <a:spcBef>
                <a:spcPts val="500"/>
              </a:spcBef>
              <a:spcAft>
                <a:spcPts val="0"/>
              </a:spcAft>
              <a:buNone/>
            </a:pPr>
            <a:r>
              <a:rPr lang="lv" sz="1600" b="1">
                <a:solidFill>
                  <a:schemeClr val="dk1"/>
                </a:solidFill>
              </a:rPr>
              <a:t>Tieša diskriminācija</a:t>
            </a:r>
            <a:r>
              <a:rPr lang="lv" sz="1600">
                <a:solidFill>
                  <a:schemeClr val="dk1"/>
                </a:solidFill>
              </a:rPr>
              <a:t> ir tāda attieksme pret personu, kas tās dzimuma, invaliditātes, rases vai etniskās piederības dēļ salīdzināmā situācijā ir, bija vai varētu būt mazāk labvēlīga nekā pret citu personu. (</a:t>
            </a:r>
            <a:r>
              <a:rPr lang="lv" sz="1600">
                <a:solidFill>
                  <a:srgbClr val="414142"/>
                </a:solidFill>
              </a:rPr>
              <a:t>Tieša diskriminācija - piem. Darbā netiek pieņemta sieviete)</a:t>
            </a:r>
            <a:endParaRPr sz="1600">
              <a:solidFill>
                <a:srgbClr val="414142"/>
              </a:solidFill>
            </a:endParaRPr>
          </a:p>
          <a:p>
            <a:pPr marL="0" lvl="0" indent="0" algn="l" rtl="0">
              <a:lnSpc>
                <a:spcPct val="161684"/>
              </a:lnSpc>
              <a:spcBef>
                <a:spcPts val="500"/>
              </a:spcBef>
              <a:spcAft>
                <a:spcPts val="0"/>
              </a:spcAft>
              <a:buClr>
                <a:schemeClr val="dk1"/>
              </a:buClr>
              <a:buSzPts val="1100"/>
              <a:buFont typeface="Arial"/>
              <a:buNone/>
            </a:pPr>
            <a:endParaRPr sz="1600" b="1">
              <a:solidFill>
                <a:srgbClr val="414142"/>
              </a:solidFill>
            </a:endParaRPr>
          </a:p>
          <a:p>
            <a:pPr marL="0" lvl="0" indent="0" algn="l" rtl="0">
              <a:lnSpc>
                <a:spcPct val="161684"/>
              </a:lnSpc>
              <a:spcBef>
                <a:spcPts val="500"/>
              </a:spcBef>
              <a:spcAft>
                <a:spcPts val="0"/>
              </a:spcAft>
              <a:buClr>
                <a:schemeClr val="dk1"/>
              </a:buClr>
              <a:buSzPts val="1100"/>
              <a:buFont typeface="Arial"/>
              <a:buNone/>
            </a:pPr>
            <a:r>
              <a:rPr lang="lv" sz="1600" b="1">
                <a:solidFill>
                  <a:schemeClr val="dk1"/>
                </a:solidFill>
              </a:rPr>
              <a:t>Netieša diskriminācija</a:t>
            </a:r>
            <a:r>
              <a:rPr lang="lv" sz="1600">
                <a:solidFill>
                  <a:schemeClr val="dk1"/>
                </a:solidFill>
              </a:rPr>
              <a:t> ir šķietami neitrāls noteikums, kritērijs vai prakse, kas rada vai var radīt nelabvēlīgas sekas personas dzimuma, invaliditātes, rases vai etniskās piederības dēļ, izņemot gadījumu, kad šāds noteikums, kritērijs vai prakse ir objektīvi pamatota ar tiesisku mērķi, kura sasniegšanai izraudzītie līdzekļi ir samērīgi. (piemēram, “sociālos pabalstus drīkst saņemt tikai lauku iedzīvotāji, bet pilsētnieki nedrīkst)</a:t>
            </a:r>
            <a:endParaRPr sz="1600">
              <a:solidFill>
                <a:schemeClr val="dk1"/>
              </a:solidFill>
            </a:endParaRPr>
          </a:p>
          <a:p>
            <a:pPr marL="0" lvl="0" indent="0" algn="l" rtl="0">
              <a:spcBef>
                <a:spcPts val="5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body" idx="1"/>
          </p:nvPr>
        </p:nvSpPr>
        <p:spPr>
          <a:xfrm>
            <a:off x="819150" y="144275"/>
            <a:ext cx="7505700" cy="4294200"/>
          </a:xfrm>
          <a:prstGeom prst="rect">
            <a:avLst/>
          </a:prstGeom>
        </p:spPr>
        <p:txBody>
          <a:bodyPr spcFirstLastPara="1" wrap="square" lIns="91425" tIns="91425" rIns="91425" bIns="91425" anchor="t" anchorCtr="0">
            <a:noAutofit/>
          </a:bodyPr>
          <a:lstStyle/>
          <a:p>
            <a:pPr marL="0" lvl="0" indent="0" algn="just" rtl="0">
              <a:lnSpc>
                <a:spcPct val="161684"/>
              </a:lnSpc>
              <a:spcBef>
                <a:spcPts val="500"/>
              </a:spcBef>
              <a:spcAft>
                <a:spcPts val="0"/>
              </a:spcAft>
              <a:buNone/>
            </a:pPr>
            <a:r>
              <a:rPr lang="lv" sz="1600">
                <a:solidFill>
                  <a:srgbClr val="000000"/>
                </a:solidFill>
                <a:latin typeface="Arial"/>
                <a:ea typeface="Arial"/>
                <a:cs typeface="Arial"/>
                <a:sym typeface="Arial"/>
              </a:rPr>
              <a:t>Par diskrimināciju uzskatāma arī personas aizskaršana vai norādījums to diskriminēt.</a:t>
            </a:r>
            <a:endParaRPr sz="1600">
              <a:solidFill>
                <a:srgbClr val="000000"/>
              </a:solidFill>
              <a:latin typeface="Arial"/>
              <a:ea typeface="Arial"/>
              <a:cs typeface="Arial"/>
              <a:sym typeface="Arial"/>
            </a:endParaRPr>
          </a:p>
          <a:p>
            <a:pPr marL="0" lvl="0" indent="0" algn="just" rtl="0">
              <a:lnSpc>
                <a:spcPct val="161684"/>
              </a:lnSpc>
              <a:spcBef>
                <a:spcPts val="500"/>
              </a:spcBef>
              <a:spcAft>
                <a:spcPts val="0"/>
              </a:spcAft>
              <a:buNone/>
            </a:pPr>
            <a:r>
              <a:rPr lang="lv" sz="1600" b="1">
                <a:solidFill>
                  <a:srgbClr val="000000"/>
                </a:solidFill>
                <a:latin typeface="Arial"/>
                <a:ea typeface="Arial"/>
                <a:cs typeface="Arial"/>
                <a:sym typeface="Arial"/>
              </a:rPr>
              <a:t>Aizskaršana</a:t>
            </a:r>
            <a:r>
              <a:rPr lang="lv" sz="1600">
                <a:solidFill>
                  <a:srgbClr val="000000"/>
                </a:solidFill>
                <a:latin typeface="Arial"/>
                <a:ea typeface="Arial"/>
                <a:cs typeface="Arial"/>
                <a:sym typeface="Arial"/>
              </a:rPr>
              <a:t> ir personas pakļaušana tās dzimuma, invaliditātes, rases vai etniskās piederības dēļ tādai no šīs personas viedokļa nevēlamai rīcībai (tai skaitā seksuāla rakstura rīcībai), kuras mērķis vai rezultāts ir šīs personas </a:t>
            </a:r>
            <a:r>
              <a:rPr lang="lv" sz="1600">
                <a:solidFill>
                  <a:srgbClr val="000000"/>
                </a:solidFill>
              </a:rPr>
              <a:t>cieņas aizskaršana un iebiedējošas, naidīgas, pazemojošas vai degradējošas vides radīšana.</a:t>
            </a:r>
            <a:endParaRPr sz="1600">
              <a:solidFill>
                <a:srgbClr val="000000"/>
              </a:solidFill>
            </a:endParaRPr>
          </a:p>
          <a:p>
            <a:pPr marL="0" lvl="0" indent="0" algn="just" rtl="0">
              <a:lnSpc>
                <a:spcPct val="161684"/>
              </a:lnSpc>
              <a:spcBef>
                <a:spcPts val="500"/>
              </a:spcBef>
              <a:spcAft>
                <a:spcPts val="0"/>
              </a:spcAft>
              <a:buNone/>
            </a:pPr>
            <a:r>
              <a:rPr lang="lv" sz="1600" b="1">
                <a:solidFill>
                  <a:srgbClr val="000000"/>
                </a:solidFill>
                <a:latin typeface="Arial"/>
                <a:ea typeface="Arial"/>
                <a:cs typeface="Arial"/>
                <a:sym typeface="Arial"/>
              </a:rPr>
              <a:t>Par diskrimināciju dzimuma dēļ</a:t>
            </a:r>
            <a:r>
              <a:rPr lang="lv" sz="1600">
                <a:solidFill>
                  <a:srgbClr val="000000"/>
                </a:solidFill>
                <a:latin typeface="Arial"/>
                <a:ea typeface="Arial"/>
                <a:cs typeface="Arial"/>
                <a:sym typeface="Arial"/>
              </a:rPr>
              <a:t> uzskatāma arī mazāk labvēlīga attieksme pret sievieti grūtniecības laikā vai pēcdzemdību periodā līdz vienam gadam, bet, ja sieviete baro bērnu ar krūti, — visā barošanas laikā.</a:t>
            </a:r>
            <a:endParaRPr sz="1600">
              <a:solidFill>
                <a:srgbClr val="000000"/>
              </a:solidFill>
              <a:latin typeface="Arial"/>
              <a:ea typeface="Arial"/>
              <a:cs typeface="Arial"/>
              <a:sym typeface="Arial"/>
            </a:endParaRPr>
          </a:p>
          <a:p>
            <a:pPr marL="0" lvl="0" indent="0" algn="l" rtl="0">
              <a:lnSpc>
                <a:spcPct val="161684"/>
              </a:lnSpc>
              <a:spcBef>
                <a:spcPts val="500"/>
              </a:spcBef>
              <a:spcAft>
                <a:spcPts val="0"/>
              </a:spcAft>
              <a:buNone/>
            </a:pPr>
            <a:endParaRPr sz="1200">
              <a:solidFill>
                <a:srgbClr val="000000"/>
              </a:solidFill>
              <a:latin typeface="Arial"/>
              <a:ea typeface="Arial"/>
              <a:cs typeface="Arial"/>
              <a:sym typeface="Arial"/>
            </a:endParaRPr>
          </a:p>
          <a:p>
            <a:pPr marL="0" lvl="0" indent="0" algn="l" rtl="0">
              <a:spcBef>
                <a:spcPts val="50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1936</Words>
  <Application>Microsoft Office PowerPoint</Application>
  <PresentationFormat>On-screen Show (16:9)</PresentationFormat>
  <Paragraphs>100</Paragraphs>
  <Slides>23</Slides>
  <Notes>23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Simple Light</vt:lpstr>
      <vt:lpstr>DARBA TIESISKĀS ATTIECĪBAS  Darba tiesības</vt:lpstr>
      <vt:lpstr>Darba likums</vt:lpstr>
      <vt:lpstr>Darba likuma izstrādes mērķis</vt:lpstr>
      <vt:lpstr>Darba tiesību jēdziens</vt:lpstr>
      <vt:lpstr>Darba tiesību pamatprincipi </vt:lpstr>
      <vt:lpstr>PowerPoint Presentation</vt:lpstr>
      <vt:lpstr>Diskriminācija </vt:lpstr>
      <vt:lpstr>PowerPoint Presentation</vt:lpstr>
      <vt:lpstr>PowerPoint Presentation</vt:lpstr>
      <vt:lpstr>PowerPoint Presentation</vt:lpstr>
      <vt:lpstr>Valsts darba inspekcija </vt:lpstr>
      <vt:lpstr>PowerPoint Presentation</vt:lpstr>
      <vt:lpstr>Darba attiecību puses </vt:lpstr>
      <vt:lpstr>PowerPoint Presentation</vt:lpstr>
      <vt:lpstr>Darba līguma jēdziens, būtība, forma un saturs</vt:lpstr>
      <vt:lpstr>PowerPoint Presentation</vt:lpstr>
      <vt:lpstr>PowerPoint Presentation</vt:lpstr>
      <vt:lpstr>Saturs</vt:lpstr>
      <vt:lpstr>PowerPoint Presentation</vt:lpstr>
      <vt:lpstr>PowerPoint Presentation</vt:lpstr>
      <vt:lpstr>PowerPoint Presentation</vt:lpstr>
      <vt:lpstr>PowerPoint Presentation</vt:lpstr>
      <vt:lpstr>Izmantotie interneta resursi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DARBA TIESISKĀS ATTIECĪBAS  Darba tiesības</dc:title>
  <cp:lastModifiedBy>Evalds</cp:lastModifiedBy>
  <cp:revision>1</cp:revision>
  <dcterms:modified xsi:type="dcterms:W3CDTF">2020-01-03T23:28:31Z</dcterms:modified>
</cp:coreProperties>
</file>