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57" r:id="rId4"/>
    <p:sldId id="259" r:id="rId5"/>
    <p:sldId id="261" r:id="rId6"/>
    <p:sldId id="258" r:id="rId7"/>
    <p:sldId id="269" r:id="rId8"/>
    <p:sldId id="270" r:id="rId9"/>
    <p:sldId id="271" r:id="rId10"/>
    <p:sldId id="264" r:id="rId11"/>
    <p:sldId id="266" r:id="rId12"/>
    <p:sldId id="267" r:id="rId13"/>
    <p:sldId id="265" r:id="rId14"/>
  </p:sldIdLst>
  <p:sldSz cx="9144000" cy="6858000" type="screen4x3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ējs stils 2 - izcēlum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ila, režģa tabu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08" y="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 smtClean="0"/>
              <a:t>Rediģēt šablona apakšvirsraksta stilu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B317-D2ED-4BE0-BB97-52D14B24B1AD}" type="datetimeFigureOut">
              <a:rPr lang="lv-LV" smtClean="0"/>
              <a:pPr/>
              <a:t>2019.12.23.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97655-5648-433F-82E8-5BAA1515E70D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46552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B317-D2ED-4BE0-BB97-52D14B24B1AD}" type="datetimeFigureOut">
              <a:rPr lang="lv-LV" smtClean="0"/>
              <a:pPr/>
              <a:t>2019.12.23.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97655-5648-433F-82E8-5BAA1515E70D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90270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B317-D2ED-4BE0-BB97-52D14B24B1AD}" type="datetimeFigureOut">
              <a:rPr lang="lv-LV" smtClean="0"/>
              <a:pPr/>
              <a:t>2019.12.23.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97655-5648-433F-82E8-5BAA1515E70D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62077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B317-D2ED-4BE0-BB97-52D14B24B1AD}" type="datetimeFigureOut">
              <a:rPr lang="lv-LV" smtClean="0"/>
              <a:pPr/>
              <a:t>2019.12.23.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97655-5648-433F-82E8-5BAA1515E70D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08960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B317-D2ED-4BE0-BB97-52D14B24B1AD}" type="datetimeFigureOut">
              <a:rPr lang="lv-LV" smtClean="0"/>
              <a:pPr/>
              <a:t>2019.12.23.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97655-5648-433F-82E8-5BAA1515E70D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53396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B317-D2ED-4BE0-BB97-52D14B24B1AD}" type="datetimeFigureOut">
              <a:rPr lang="lv-LV" smtClean="0"/>
              <a:pPr/>
              <a:t>2019.12.23.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97655-5648-433F-82E8-5BAA1515E70D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65059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B317-D2ED-4BE0-BB97-52D14B24B1AD}" type="datetimeFigureOut">
              <a:rPr lang="lv-LV" smtClean="0"/>
              <a:pPr/>
              <a:t>2019.12.23.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97655-5648-433F-82E8-5BAA1515E70D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57357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B317-D2ED-4BE0-BB97-52D14B24B1AD}" type="datetimeFigureOut">
              <a:rPr lang="lv-LV" smtClean="0"/>
              <a:pPr/>
              <a:t>2019.12.23.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97655-5648-433F-82E8-5BAA1515E70D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08284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B317-D2ED-4BE0-BB97-52D14B24B1AD}" type="datetimeFigureOut">
              <a:rPr lang="lv-LV" smtClean="0"/>
              <a:pPr/>
              <a:t>2019.12.23.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97655-5648-433F-82E8-5BAA1515E70D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54973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B317-D2ED-4BE0-BB97-52D14B24B1AD}" type="datetimeFigureOut">
              <a:rPr lang="lv-LV" smtClean="0"/>
              <a:pPr/>
              <a:t>2019.12.23.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97655-5648-433F-82E8-5BAA1515E70D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53614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v-LV" smtClean="0"/>
              <a:t>Noklikšķiniet uz ikonas, lai pievienotu attēlu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B317-D2ED-4BE0-BB97-52D14B24B1AD}" type="datetimeFigureOut">
              <a:rPr lang="lv-LV" smtClean="0"/>
              <a:pPr/>
              <a:t>2019.12.23.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97655-5648-433F-82E8-5BAA1515E70D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92058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8B317-D2ED-4BE0-BB97-52D14B24B1AD}" type="datetimeFigureOut">
              <a:rPr lang="lv-LV" smtClean="0"/>
              <a:pPr/>
              <a:t>2019.12.23.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97655-5648-433F-82E8-5BAA1515E70D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0541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lv.wikipedia.org/wiki/Putuplast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isnstūris 1"/>
          <p:cNvSpPr/>
          <p:nvPr/>
        </p:nvSpPr>
        <p:spPr>
          <a:xfrm>
            <a:off x="1415853" y="580078"/>
            <a:ext cx="6996627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lv-LV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Dažādu m</a:t>
            </a:r>
            <a:r>
              <a:rPr lang="lv-LV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ateriālu ietekme uz </a:t>
            </a:r>
          </a:p>
          <a:p>
            <a:pPr algn="ctr"/>
            <a:r>
              <a:rPr lang="lv-LV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ūdenstilpņu</a:t>
            </a:r>
            <a:endParaRPr lang="lv-LV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lv-LV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vidi</a:t>
            </a:r>
            <a:endParaRPr lang="lv-LV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Attēls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985" y="3400024"/>
            <a:ext cx="2844462" cy="24667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38455" y="5271580"/>
            <a:ext cx="4172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/>
              <a:t>Pasaules lielākā mācību stunda’ 2019</a:t>
            </a:r>
            <a:endParaRPr lang="lv-LV" dirty="0"/>
          </a:p>
        </p:txBody>
      </p:sp>
      <p:sp>
        <p:nvSpPr>
          <p:cNvPr id="6" name="TextBox 5"/>
          <p:cNvSpPr txBox="1"/>
          <p:nvPr/>
        </p:nvSpPr>
        <p:spPr>
          <a:xfrm>
            <a:off x="388792" y="6101421"/>
            <a:ext cx="5755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/>
              <a:t>Autori: skolotājas Guna Bergmane, Gita </a:t>
            </a:r>
            <a:r>
              <a:rPr lang="lv-LV" dirty="0" err="1" smtClean="0"/>
              <a:t>Arājuma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20356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ttēls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57" y="438575"/>
            <a:ext cx="4082558" cy="2133466"/>
          </a:xfrm>
          <a:prstGeom prst="rect">
            <a:avLst/>
          </a:prstGeom>
        </p:spPr>
      </p:pic>
      <p:pic>
        <p:nvPicPr>
          <p:cNvPr id="3" name="Attēls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456" y="868320"/>
            <a:ext cx="3956279" cy="2632724"/>
          </a:xfrm>
          <a:prstGeom prst="rect">
            <a:avLst/>
          </a:prstGeom>
        </p:spPr>
      </p:pic>
      <p:pic>
        <p:nvPicPr>
          <p:cNvPr id="4" name="Attēls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198" y="3405976"/>
            <a:ext cx="4352288" cy="1688103"/>
          </a:xfrm>
          <a:prstGeom prst="rect">
            <a:avLst/>
          </a:prstGeom>
        </p:spPr>
      </p:pic>
      <p:pic>
        <p:nvPicPr>
          <p:cNvPr id="5" name="Attēls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499" y="3405976"/>
            <a:ext cx="4147433" cy="2575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92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ttēls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91" y="901148"/>
            <a:ext cx="3776662" cy="2122004"/>
          </a:xfrm>
          <a:prstGeom prst="rect">
            <a:avLst/>
          </a:prstGeom>
        </p:spPr>
      </p:pic>
      <p:pic>
        <p:nvPicPr>
          <p:cNvPr id="6" name="Attēls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620" y="1990493"/>
            <a:ext cx="3742910" cy="2792787"/>
          </a:xfrm>
          <a:prstGeom prst="rect">
            <a:avLst/>
          </a:prstGeom>
        </p:spPr>
      </p:pic>
      <p:pic>
        <p:nvPicPr>
          <p:cNvPr id="2" name="Attēls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183" y="3938910"/>
            <a:ext cx="3674769" cy="228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70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ttēls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928" y="669701"/>
            <a:ext cx="4756224" cy="31939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54570" y="4288665"/>
            <a:ext cx="12162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4800" dirty="0" smtClean="0"/>
              <a:t>???</a:t>
            </a:r>
            <a:endParaRPr lang="lv-LV" sz="4800" dirty="0"/>
          </a:p>
        </p:txBody>
      </p:sp>
    </p:spTree>
    <p:extLst>
      <p:ext uri="{BB962C8B-B14F-4D97-AF65-F5344CB8AC3E}">
        <p14:creationId xmlns:p14="http://schemas.microsoft.com/office/powerpoint/2010/main" val="93375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9853" y="2202287"/>
            <a:ext cx="6774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Kādi </a:t>
            </a:r>
            <a:r>
              <a:rPr lang="lv-LV" sz="4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 risinājumi???</a:t>
            </a:r>
            <a:endParaRPr lang="lv-LV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383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ttēls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0848" y="2796553"/>
            <a:ext cx="5763448" cy="30013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2276" y="502276"/>
            <a:ext cx="78561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b="1" dirty="0" err="1" smtClean="0"/>
              <a:t>Problēmsituācijas</a:t>
            </a:r>
            <a:r>
              <a:rPr lang="lv-LV" sz="2400" b="1" dirty="0" smtClean="0"/>
              <a:t> apraksts</a:t>
            </a:r>
            <a:endParaRPr lang="lv-LV" sz="2400" dirty="0" smtClean="0"/>
          </a:p>
          <a:p>
            <a:r>
              <a:rPr lang="lv-LV" sz="2400" dirty="0" smtClean="0"/>
              <a:t>Jauna ģimene ar trīsgadīgu dēliņu Jānīti aizbrauc uz dīķi atpūsties. Jānītim līdzi ir dažāda materiāla mantiņas prizmas formā. Jānītis sāk mantiņas mest dīķi. Dažas no tām peld, dažas grimst.</a:t>
            </a:r>
          </a:p>
          <a:p>
            <a:r>
              <a:rPr lang="lv-LV" sz="2400" dirty="0" smtClean="0"/>
              <a:t>Ģimene dodas prom, bet mantiņas paliek ūdenī….</a:t>
            </a:r>
            <a:endParaRPr lang="lv-LV" sz="2400" dirty="0"/>
          </a:p>
        </p:txBody>
      </p:sp>
    </p:spTree>
    <p:extLst>
      <p:ext uri="{BB962C8B-B14F-4D97-AF65-F5344CB8AC3E}">
        <p14:creationId xmlns:p14="http://schemas.microsoft.com/office/powerpoint/2010/main" val="30362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aisnstūris 8"/>
          <p:cNvSpPr/>
          <p:nvPr/>
        </p:nvSpPr>
        <p:spPr>
          <a:xfrm>
            <a:off x="793740" y="265817"/>
            <a:ext cx="577017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2000" b="1" dirty="0"/>
              <a:t>Vielas blīvums</a:t>
            </a:r>
          </a:p>
          <a:p>
            <a:r>
              <a:rPr lang="lv-LV" dirty="0"/>
              <a:t>Blīvums ir vienāds ar ķermeņa masu tilpuma vienībā.</a:t>
            </a: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756745" y="1823716"/>
            <a:ext cx="7062952" cy="3147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lv-LV" altLang="lv-LV" sz="2000" dirty="0">
                <a:latin typeface="Arial" panose="020B0604020202020204" pitchFamily="34" charset="0"/>
              </a:rPr>
              <a:t>Katra viela aizņem kaut kādu tilpumu. Un var izrādīties, ka divu ķermeņu  tilpumi ir vienādi, bet to masas - atšķirīgas. Šajā gadījuma saka, ka vielas blīvums abos ķermeņos ir atšķirīgs.</a:t>
            </a:r>
            <a:br>
              <a:rPr lang="lv-LV" altLang="lv-LV" sz="2000" dirty="0">
                <a:latin typeface="Arial" panose="020B0604020202020204" pitchFamily="34" charset="0"/>
              </a:rPr>
            </a:br>
            <a:r>
              <a:rPr lang="lv-LV" altLang="lv-LV" sz="2000" dirty="0">
                <a:latin typeface="Arial" panose="020B0604020202020204" pitchFamily="34" charset="0"/>
              </a:rPr>
              <a:t/>
            </a:r>
            <a:br>
              <a:rPr lang="lv-LV" altLang="lv-LV" sz="2000" dirty="0">
                <a:latin typeface="Arial" panose="020B0604020202020204" pitchFamily="34" charset="0"/>
              </a:rPr>
            </a:br>
            <a:r>
              <a:rPr lang="lv-LV" altLang="lv-LV" sz="2000" dirty="0">
                <a:latin typeface="Arial" panose="020B0604020202020204" pitchFamily="34" charset="0"/>
              </a:rPr>
              <a:t>  </a:t>
            </a:r>
            <a:r>
              <a:rPr lang="lv-LV" altLang="lv-LV" sz="2000" b="1" dirty="0" smtClean="0">
                <a:latin typeface="Arial" panose="020B0604020202020204" pitchFamily="34" charset="0"/>
              </a:rPr>
              <a:t>Dzelzs </a:t>
            </a:r>
            <a:r>
              <a:rPr lang="lv-LV" altLang="lv-LV" sz="2000" b="1" dirty="0">
                <a:latin typeface="Arial" panose="020B0604020202020204" pitchFamily="34" charset="0"/>
              </a:rPr>
              <a:t>klucītis</a:t>
            </a:r>
            <a:r>
              <a:rPr lang="lv-LV" altLang="lv-LV" sz="2000" dirty="0">
                <a:latin typeface="Arial" panose="020B0604020202020204" pitchFamily="34" charset="0"/>
              </a:rPr>
              <a:t>, kura masa ir 1 kg </a:t>
            </a:r>
            <a:br>
              <a:rPr lang="lv-LV" altLang="lv-LV" sz="2000" dirty="0">
                <a:latin typeface="Arial" panose="020B0604020202020204" pitchFamily="34" charset="0"/>
              </a:rPr>
            </a:br>
            <a:r>
              <a:rPr lang="lv-LV" altLang="lv-LV" sz="2000" dirty="0">
                <a:latin typeface="Arial" panose="020B0604020202020204" pitchFamily="34" charset="0"/>
              </a:rPr>
              <a:t>                              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lv-LV" altLang="lv-LV" sz="2000" dirty="0">
                <a:latin typeface="Arial" panose="020B0604020202020204" pitchFamily="34" charset="0"/>
              </a:rPr>
              <a:t>   </a:t>
            </a:r>
            <a:r>
              <a:rPr lang="lv-LV" altLang="lv-LV" sz="2000" b="1" dirty="0">
                <a:latin typeface="Arial" panose="020B0604020202020204" pitchFamily="34" charset="0"/>
              </a:rPr>
              <a:t>Koka </a:t>
            </a:r>
            <a:r>
              <a:rPr lang="lv-LV" altLang="lv-LV" sz="2000" b="1" dirty="0" smtClean="0">
                <a:latin typeface="Arial" panose="020B0604020202020204" pitchFamily="34" charset="0"/>
              </a:rPr>
              <a:t>klucītis</a:t>
            </a:r>
            <a:r>
              <a:rPr lang="lv-LV" altLang="lv-LV" sz="2000" dirty="0" smtClean="0">
                <a:latin typeface="Arial" panose="020B0604020202020204" pitchFamily="34" charset="0"/>
              </a:rPr>
              <a:t>, </a:t>
            </a:r>
            <a:r>
              <a:rPr lang="lv-LV" altLang="lv-LV" sz="2000" dirty="0">
                <a:latin typeface="Arial" panose="020B0604020202020204" pitchFamily="34" charset="0"/>
              </a:rPr>
              <a:t>kura masa ir 1 kg, tā tilpums ir lielāks par dzelzs klucīša masu. Koka blīvums ir mazāks par dzelzs blīvumu (molekulas nav tik cieši viena pie otras).</a:t>
            </a:r>
          </a:p>
        </p:txBody>
      </p:sp>
      <p:pic>
        <p:nvPicPr>
          <p:cNvPr id="1037" name="Picture 13" descr="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225" y="3397223"/>
            <a:ext cx="714375" cy="56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ube_sm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040" y="5161161"/>
            <a:ext cx="714375" cy="72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ttēls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3828" y="1058167"/>
            <a:ext cx="6228786" cy="765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38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71057" y="1030006"/>
                <a:ext cx="5935717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lv-LV" sz="2400" dirty="0"/>
                  <a:t>Kubam visas šķautnes vienādas, visas skaldnes ir kvadrāti.</a:t>
                </a:r>
              </a:p>
              <a:p>
                <a:pPr algn="ctr"/>
                <a:endParaRPr lang="lv-LV" sz="2400" dirty="0"/>
              </a:p>
              <a:p>
                <a:pPr algn="ctr"/>
                <a:r>
                  <a:rPr lang="lv-LV" sz="2400" dirty="0"/>
                  <a:t>Kubam ir 12 šķautnes un 6 skaldnes</a:t>
                </a:r>
              </a:p>
              <a:p>
                <a:pPr algn="ctr"/>
                <a:endParaRPr lang="lv-LV" sz="2400" dirty="0"/>
              </a:p>
              <a:p>
                <a:pPr algn="ctr"/>
                <a:r>
                  <a:rPr lang="lv-LV" sz="2400" dirty="0"/>
                  <a:t>Kuba virsmas laukumu aprēķina,</a:t>
                </a:r>
              </a:p>
              <a:p>
                <a:pPr algn="ctr"/>
                <a:r>
                  <a:rPr lang="lv-LV" sz="2400" dirty="0"/>
                  <a:t>kuba skaldnes laukumu reizinot ar 6</a:t>
                </a:r>
              </a:p>
              <a:p>
                <a:pPr algn="ctr"/>
                <a:endParaRPr lang="lv-LV" sz="2400" dirty="0"/>
              </a:p>
              <a:p>
                <a:pPr algn="ctr"/>
                <a:r>
                  <a:rPr lang="lv-LV" sz="2400" dirty="0"/>
                  <a:t>S(kubam)=6⋅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lv-LV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lv-LV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lv-LV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lv-LV" sz="2400" dirty="0"/>
                  <a:t>, kur a - kuba šķautne</a:t>
                </a:r>
              </a:p>
              <a:p>
                <a:pPr algn="ctr"/>
                <a:endParaRPr lang="lv-LV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1057" y="1030006"/>
                <a:ext cx="5935717" cy="3785652"/>
              </a:xfrm>
              <a:prstGeom prst="rect">
                <a:avLst/>
              </a:prstGeom>
              <a:blipFill rotWithShape="0">
                <a:blip r:embed="rId2"/>
                <a:stretch>
                  <a:fillRect l="-1336" t="-1288" r="-2364"/>
                </a:stretch>
              </a:blipFill>
            </p:spPr>
            <p:txBody>
              <a:bodyPr/>
              <a:lstStyle/>
              <a:p>
                <a:r>
                  <a:rPr lang="lv-LV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Attēls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92" y="1684078"/>
            <a:ext cx="2292854" cy="2081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29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isnstūris 3"/>
          <p:cNvSpPr/>
          <p:nvPr/>
        </p:nvSpPr>
        <p:spPr>
          <a:xfrm>
            <a:off x="2756079" y="602462"/>
            <a:ext cx="592428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2400" b="1" dirty="0"/>
              <a:t>Taisnas prizmas </a:t>
            </a:r>
            <a:r>
              <a:rPr lang="lv-LV" sz="2400" dirty="0"/>
              <a:t>tilpumu aprēķina pēc formulas:</a:t>
            </a:r>
          </a:p>
          <a:p>
            <a:r>
              <a:rPr lang="lv-LV" sz="2400" dirty="0" smtClean="0"/>
              <a:t>   V=S(pamatam)⋅H</a:t>
            </a:r>
          </a:p>
          <a:p>
            <a:endParaRPr lang="lv-LV" sz="2400" dirty="0"/>
          </a:p>
          <a:p>
            <a:r>
              <a:rPr lang="lv-LV" sz="2400" b="1" dirty="0"/>
              <a:t>Taisnstūra </a:t>
            </a:r>
            <a:r>
              <a:rPr lang="lv-LV" sz="2400" b="1" dirty="0" err="1"/>
              <a:t>paralēlskaldnim</a:t>
            </a:r>
            <a:r>
              <a:rPr lang="lv-LV" sz="2400" b="1" dirty="0"/>
              <a:t> </a:t>
            </a:r>
            <a:r>
              <a:rPr lang="lv-LV" sz="2400" dirty="0"/>
              <a:t>var izmantot formulu </a:t>
            </a:r>
            <a:endParaRPr lang="lv-LV" sz="2400" dirty="0" smtClean="0"/>
          </a:p>
          <a:p>
            <a:endParaRPr lang="lv-LV" sz="2400" dirty="0" smtClean="0"/>
          </a:p>
          <a:p>
            <a:r>
              <a:rPr lang="lv-LV" sz="2400" dirty="0" smtClean="0"/>
              <a:t>              V=</a:t>
            </a:r>
            <a:r>
              <a:rPr lang="lv-LV" sz="2400" dirty="0" err="1" smtClean="0"/>
              <a:t>a</a:t>
            </a:r>
            <a:r>
              <a:rPr lang="lv-LV" sz="24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⋅</a:t>
            </a:r>
            <a:r>
              <a:rPr lang="lv-LV" sz="2400" dirty="0" err="1" smtClean="0"/>
              <a:t>b</a:t>
            </a:r>
            <a:r>
              <a:rPr lang="lv-LV" sz="24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⋅</a:t>
            </a:r>
            <a:r>
              <a:rPr lang="lv-LV" sz="2400" dirty="0" err="1" smtClean="0"/>
              <a:t>c</a:t>
            </a:r>
            <a:endParaRPr lang="lv-LV" sz="2400" dirty="0" smtClean="0"/>
          </a:p>
          <a:p>
            <a:r>
              <a:rPr lang="lv-LV" sz="2400" dirty="0" smtClean="0"/>
              <a:t>kur </a:t>
            </a:r>
            <a:r>
              <a:rPr lang="lv-LV" sz="2400" dirty="0"/>
              <a:t>a, b, c - tā </a:t>
            </a:r>
            <a:r>
              <a:rPr lang="lv-LV" sz="2400" dirty="0" smtClean="0"/>
              <a:t>dimensijas</a:t>
            </a:r>
          </a:p>
          <a:p>
            <a:r>
              <a:rPr lang="lv-LV" sz="2400" dirty="0" smtClean="0"/>
              <a:t> </a:t>
            </a:r>
            <a:r>
              <a:rPr lang="lv-LV" sz="2400" dirty="0"/>
              <a:t>(garums, platums, augstums</a:t>
            </a:r>
            <a:r>
              <a:rPr lang="lv-LV" sz="2400" dirty="0" smtClean="0"/>
              <a:t>)</a:t>
            </a:r>
            <a:endParaRPr lang="lv-LV" sz="2400" dirty="0"/>
          </a:p>
        </p:txBody>
      </p:sp>
      <p:pic>
        <p:nvPicPr>
          <p:cNvPr id="6" name="Attēls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68" y="602462"/>
            <a:ext cx="2236297" cy="28400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2"/>
              <p:cNvSpPr>
                <a:spLocks noChangeArrowheads="1"/>
              </p:cNvSpPr>
              <p:nvPr/>
            </p:nvSpPr>
            <p:spPr bwMode="auto">
              <a:xfrm>
                <a:off x="2859111" y="4581567"/>
                <a:ext cx="5215943" cy="8162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68580" tIns="34290" rIns="68580" bIns="3429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lv-LV" altLang="lv-LV" sz="2400" b="1" dirty="0">
                    <a:latin typeface="Arial" panose="020B0604020202020204" pitchFamily="34" charset="0"/>
                  </a:rPr>
                  <a:t>Kubam</a:t>
                </a:r>
                <a:r>
                  <a:rPr lang="lv-LV" altLang="lv-LV" sz="2400" dirty="0">
                    <a:latin typeface="Arial" panose="020B0604020202020204" pitchFamily="34" charset="0"/>
                  </a:rPr>
                  <a:t> lieto formulu </a:t>
                </a:r>
                <a:r>
                  <a:rPr lang="lv-LV" altLang="lv-LV" sz="2400" b="1" i="1" dirty="0" smtClean="0">
                    <a:latin typeface="MathJax_Math"/>
                  </a:rPr>
                  <a:t>V </a:t>
                </a:r>
                <a:r>
                  <a:rPr lang="lv-LV" altLang="lv-LV" sz="2400" b="1" dirty="0" smtClean="0">
                    <a:latin typeface="MathJax_Main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lv-LV" altLang="lv-LV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lv-LV" altLang="lv-LV" sz="2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lv-LV" altLang="lv-LV" sz="2400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lv-LV" altLang="lv-LV" sz="2400" dirty="0"/>
                  <a:t>, kur </a:t>
                </a:r>
                <a:endParaRPr lang="lv-LV" altLang="lv-LV" sz="2400" dirty="0" smtClean="0"/>
              </a:p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lv-LV" altLang="lv-LV" sz="2400" i="1" dirty="0" smtClean="0">
                    <a:latin typeface="MathJax_Math"/>
                  </a:rPr>
                  <a:t>        a</a:t>
                </a:r>
                <a:r>
                  <a:rPr lang="lv-LV" altLang="lv-LV" sz="2400" dirty="0"/>
                  <a:t>- kuba šķautne. </a:t>
                </a:r>
                <a:endParaRPr lang="lv-LV" altLang="lv-LV" sz="24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59111" y="4581567"/>
                <a:ext cx="5215943" cy="816249"/>
              </a:xfrm>
              <a:prstGeom prst="rect">
                <a:avLst/>
              </a:prstGeom>
              <a:blipFill rotWithShape="0">
                <a:blip r:embed="rId3"/>
                <a:stretch>
                  <a:fillRect l="-2220" t="-6767" b="-1879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lv-LV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674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5796102"/>
              </p:ext>
            </p:extLst>
          </p:nvPr>
        </p:nvGraphicFramePr>
        <p:xfrm>
          <a:off x="605305" y="850004"/>
          <a:ext cx="7984902" cy="34136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0817"/>
                <a:gridCol w="1330817"/>
                <a:gridCol w="1330817"/>
                <a:gridCol w="1330817"/>
                <a:gridCol w="1330817"/>
                <a:gridCol w="1330817"/>
              </a:tblGrid>
              <a:tr h="798492">
                <a:tc>
                  <a:txBody>
                    <a:bodyPr/>
                    <a:lstStyle/>
                    <a:p>
                      <a:r>
                        <a:rPr lang="lv-LV" sz="2000" dirty="0" smtClean="0"/>
                        <a:t>Figūras</a:t>
                      </a:r>
                      <a:r>
                        <a:rPr lang="lv-LV" sz="2000" baseline="0" dirty="0" smtClean="0"/>
                        <a:t> nosaukums</a:t>
                      </a:r>
                      <a:endParaRPr lang="lv-LV" sz="2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lv-LV" sz="2000" dirty="0" smtClean="0"/>
                        <a:t>Izmēri</a:t>
                      </a:r>
                      <a:endParaRPr lang="lv-LV" sz="2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lv-LV" sz="2000" dirty="0" smtClean="0"/>
                        <a:t>Svars</a:t>
                      </a:r>
                      <a:endParaRPr lang="lv-LV" sz="2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lv-LV" sz="2000" dirty="0" smtClean="0"/>
                        <a:t>Tilpums</a:t>
                      </a:r>
                      <a:endParaRPr lang="lv-LV" sz="2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lv-LV" sz="2000" dirty="0" smtClean="0"/>
                        <a:t>Blīvums</a:t>
                      </a:r>
                      <a:endParaRPr lang="lv-LV" sz="2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lv-LV" sz="2000" dirty="0" smtClean="0"/>
                        <a:t>Grimst/ peld</a:t>
                      </a:r>
                      <a:endParaRPr lang="lv-LV" sz="2000" dirty="0"/>
                    </a:p>
                  </a:txBody>
                  <a:tcPr marL="68580" marR="68580" marT="34290" marB="34290"/>
                </a:tc>
              </a:tr>
              <a:tr h="653800">
                <a:tc>
                  <a:txBody>
                    <a:bodyPr/>
                    <a:lstStyle/>
                    <a:p>
                      <a:endParaRPr lang="lv-LV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lv-LV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lv-LV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lv-LV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lv-LV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lv-LV" sz="1400"/>
                    </a:p>
                  </a:txBody>
                  <a:tcPr marL="68580" marR="68580" marT="34290" marB="34290"/>
                </a:tc>
              </a:tr>
              <a:tr h="653800">
                <a:tc>
                  <a:txBody>
                    <a:bodyPr/>
                    <a:lstStyle/>
                    <a:p>
                      <a:endParaRPr lang="lv-LV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lv-LV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lv-LV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lv-LV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lv-LV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lv-LV" sz="1400"/>
                    </a:p>
                  </a:txBody>
                  <a:tcPr marL="68580" marR="68580" marT="34290" marB="34290"/>
                </a:tc>
              </a:tr>
              <a:tr h="653800">
                <a:tc>
                  <a:txBody>
                    <a:bodyPr/>
                    <a:lstStyle/>
                    <a:p>
                      <a:endParaRPr lang="lv-LV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lv-LV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lv-LV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lv-LV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lv-LV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lv-LV" sz="1400"/>
                    </a:p>
                  </a:txBody>
                  <a:tcPr marL="68580" marR="68580" marT="34290" marB="34290"/>
                </a:tc>
              </a:tr>
              <a:tr h="653800">
                <a:tc>
                  <a:txBody>
                    <a:bodyPr/>
                    <a:lstStyle/>
                    <a:p>
                      <a:endParaRPr lang="lv-LV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lv-LV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lv-LV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lv-LV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lv-LV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lv-LV" sz="1400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186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isnstūris 3"/>
          <p:cNvSpPr/>
          <p:nvPr/>
        </p:nvSpPr>
        <p:spPr>
          <a:xfrm>
            <a:off x="727656" y="820434"/>
            <a:ext cx="36090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b="1" dirty="0"/>
              <a:t>Polistirols</a:t>
            </a:r>
            <a:r>
              <a:rPr lang="lv-LV" dirty="0"/>
              <a:t> ir termoplastisks polimērs.</a:t>
            </a:r>
          </a:p>
        </p:txBody>
      </p:sp>
      <p:sp>
        <p:nvSpPr>
          <p:cNvPr id="5" name="Taisnstūris 4"/>
          <p:cNvSpPr/>
          <p:nvPr/>
        </p:nvSpPr>
        <p:spPr>
          <a:xfrm>
            <a:off x="727656" y="113473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lv-LV" dirty="0" smtClean="0"/>
              <a:t> </a:t>
            </a:r>
            <a:r>
              <a:rPr lang="lv-LV" dirty="0"/>
              <a:t>Putu polistirols ir viens no izplatītākajiem </a:t>
            </a:r>
            <a:r>
              <a:rPr lang="lv-LV" dirty="0">
                <a:hlinkClick r:id="rId2" tooltip="Putuplasts"/>
              </a:rPr>
              <a:t>putuplasta</a:t>
            </a:r>
            <a:r>
              <a:rPr lang="lv-LV" dirty="0"/>
              <a:t> </a:t>
            </a:r>
            <a:r>
              <a:rPr lang="lv-LV" dirty="0" smtClean="0"/>
              <a:t>veidiem.</a:t>
            </a:r>
            <a:endParaRPr lang="lv-LV" dirty="0"/>
          </a:p>
        </p:txBody>
      </p:sp>
      <p:pic>
        <p:nvPicPr>
          <p:cNvPr id="6" name="Attēls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785" y="601887"/>
            <a:ext cx="2235279" cy="1385873"/>
          </a:xfrm>
          <a:prstGeom prst="rect">
            <a:avLst/>
          </a:prstGeom>
        </p:spPr>
      </p:pic>
      <p:sp>
        <p:nvSpPr>
          <p:cNvPr id="7" name="Taisnstūris 6"/>
          <p:cNvSpPr/>
          <p:nvPr/>
        </p:nvSpPr>
        <p:spPr>
          <a:xfrm>
            <a:off x="727656" y="194664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lv-LV" dirty="0"/>
              <a:t>Polistirola lētā iegūšana, vieglā </a:t>
            </a:r>
            <a:r>
              <a:rPr lang="lv-LV" dirty="0" smtClean="0"/>
              <a:t>apstrādāšana, </a:t>
            </a:r>
            <a:r>
              <a:rPr lang="lv-LV" dirty="0"/>
              <a:t>lejot zem spiediena vai presējot, kā arī tā lieliskās dielektriskās </a:t>
            </a:r>
            <a:r>
              <a:rPr lang="lv-LV" dirty="0" smtClean="0"/>
              <a:t>īpašības, </a:t>
            </a:r>
            <a:r>
              <a:rPr lang="lv-LV" dirty="0"/>
              <a:t>padara to tik plaši lietojamu dažādās mūsdienu tautsaimniecības nozarēs. </a:t>
            </a:r>
            <a:endParaRPr lang="lv-LV" dirty="0" smtClean="0"/>
          </a:p>
          <a:p>
            <a:endParaRPr lang="lv-LV" dirty="0"/>
          </a:p>
        </p:txBody>
      </p:sp>
      <p:pic>
        <p:nvPicPr>
          <p:cNvPr id="8" name="Attēls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38" y="3866545"/>
            <a:ext cx="2133600" cy="2133600"/>
          </a:xfrm>
          <a:prstGeom prst="rect">
            <a:avLst/>
          </a:prstGeom>
        </p:spPr>
      </p:pic>
      <p:sp>
        <p:nvSpPr>
          <p:cNvPr id="9" name="Taisnstūris 8"/>
          <p:cNvSpPr/>
          <p:nvPr/>
        </p:nvSpPr>
        <p:spPr>
          <a:xfrm>
            <a:off x="4093335" y="447168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lv-LV" b="1" dirty="0"/>
              <a:t> Porolons </a:t>
            </a:r>
            <a:r>
              <a:rPr lang="lv-LV" dirty="0"/>
              <a:t>ir izturīgs, elastīgs materiāls. Tas ir piemērots kā materiāls vai daļa materiāla, kas izmantojams kā trieciena absorbētājs. </a:t>
            </a:r>
          </a:p>
        </p:txBody>
      </p:sp>
    </p:spTree>
    <p:extLst>
      <p:ext uri="{BB962C8B-B14F-4D97-AF65-F5344CB8AC3E}">
        <p14:creationId xmlns:p14="http://schemas.microsoft.com/office/powerpoint/2010/main" val="235102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isnstūris 4"/>
          <p:cNvSpPr/>
          <p:nvPr/>
        </p:nvSpPr>
        <p:spPr>
          <a:xfrm>
            <a:off x="792051" y="3240753"/>
            <a:ext cx="68966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dirty="0"/>
              <a:t>Pilnībā gatava lietošanai, atgādina mālu. Ir paredzēta veidošanai ar </a:t>
            </a:r>
            <a:r>
              <a:rPr lang="lv-LV" dirty="0" smtClean="0"/>
              <a:t>rokām</a:t>
            </a:r>
            <a:r>
              <a:rPr lang="lv-LV" dirty="0"/>
              <a:t>, bet var arī </a:t>
            </a:r>
            <a:r>
              <a:rPr lang="lv-LV" dirty="0" smtClean="0"/>
              <a:t>izmantot, veidojot dažādus </a:t>
            </a:r>
            <a:r>
              <a:rPr lang="lv-LV" dirty="0"/>
              <a:t>darba rīkus. Ļoti </a:t>
            </a:r>
            <a:r>
              <a:rPr lang="lv-LV" dirty="0" smtClean="0"/>
              <a:t>plastiska, </a:t>
            </a:r>
            <a:r>
              <a:rPr lang="lv-LV" dirty="0"/>
              <a:t>viegli </a:t>
            </a:r>
            <a:r>
              <a:rPr lang="lv-LV" dirty="0" smtClean="0"/>
              <a:t>izstiepjas</a:t>
            </a:r>
            <a:r>
              <a:rPr lang="lv-LV" dirty="0"/>
              <a:t>, ieņem vajadzīgo formu, nelīp pie rokām. Viegli nomazgājas. Sacietē kontaktā ar gaisu 24-48 stundu laikā. Pēc sacietēšanas var izkrāsot ar krāsām. Nesatur kaitīgus elementus, nav </a:t>
            </a:r>
            <a:r>
              <a:rPr lang="lv-LV" dirty="0" smtClean="0"/>
              <a:t>toksiska.</a:t>
            </a:r>
            <a:endParaRPr lang="lv-LV" dirty="0"/>
          </a:p>
        </p:txBody>
      </p:sp>
      <p:pic>
        <p:nvPicPr>
          <p:cNvPr id="6" name="Attēls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364" y="506689"/>
            <a:ext cx="47625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08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isnstūris 3"/>
          <p:cNvSpPr/>
          <p:nvPr/>
        </p:nvSpPr>
        <p:spPr>
          <a:xfrm>
            <a:off x="798489" y="961400"/>
            <a:ext cx="57311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2000" b="1" dirty="0"/>
              <a:t>Portlandcements </a:t>
            </a:r>
            <a:r>
              <a:rPr lang="lv-LV" dirty="0"/>
              <a:t>ir hidrauliska saistviela. Tas ir pelēks pulveris. Portlandcements ir nozīmīgākais cementa paveids. To galvenokārt lieto betona izgatavošanai. </a:t>
            </a:r>
          </a:p>
        </p:txBody>
      </p:sp>
      <p:pic>
        <p:nvPicPr>
          <p:cNvPr id="5" name="Attēls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576" y="2359932"/>
            <a:ext cx="4433079" cy="2482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4024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dizains">
  <a:themeElements>
    <a:clrScheme name="Office dizain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dizains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dizains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542</TotalTime>
  <Words>301</Words>
  <Application>Microsoft Office PowerPoint</Application>
  <PresentationFormat>Slaidrāde ekrānā (4:3)</PresentationFormat>
  <Paragraphs>44</Paragraphs>
  <Slides>13</Slides>
  <Notes>0</Notes>
  <HiddenSlides>0</HiddenSlides>
  <MMClips>0</MMClips>
  <ScaleCrop>false</ScaleCrop>
  <HeadingPairs>
    <vt:vector size="6" baseType="variant">
      <vt:variant>
        <vt:lpstr>Lietotie fonti</vt:lpstr>
      </vt:variant>
      <vt:variant>
        <vt:i4>7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MathJax_Main</vt:lpstr>
      <vt:lpstr>MathJax_Math</vt:lpstr>
      <vt:lpstr>Times New Roman</vt:lpstr>
      <vt:lpstr>Office dizains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prezentācija</dc:title>
  <dc:creator>Skolotajs</dc:creator>
  <cp:lastModifiedBy>Guna</cp:lastModifiedBy>
  <cp:revision>26</cp:revision>
  <dcterms:created xsi:type="dcterms:W3CDTF">2019-10-07T08:25:59Z</dcterms:created>
  <dcterms:modified xsi:type="dcterms:W3CDTF">2019-12-23T08:43:12Z</dcterms:modified>
</cp:coreProperties>
</file>