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FF95860-27CF-4E53-A542-F5A0965703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Loģistikas centra galvenie procesi</a:t>
            </a:r>
            <a:endParaRPr lang="en-US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B9A6D31B-7984-4851-8910-D69B6F1557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2400" dirty="0"/>
              <a:t>Procesu raksturojums un LC </a:t>
            </a:r>
            <a:r>
              <a:rPr lang="lv-LV" sz="2400" dirty="0" smtClean="0"/>
              <a:t>darbības </a:t>
            </a:r>
            <a:r>
              <a:rPr lang="lv-LV" sz="2400" dirty="0"/>
              <a:t>pārvaldības </a:t>
            </a:r>
            <a:r>
              <a:rPr lang="lv-LV" sz="2400" dirty="0" smtClean="0"/>
              <a:t>plāns</a:t>
            </a:r>
          </a:p>
          <a:p>
            <a:r>
              <a:rPr lang="lv-LV" sz="2400" dirty="0" err="1"/>
              <a:t>s</a:t>
            </a:r>
            <a:r>
              <a:rPr lang="lv-LV" sz="2400" dirty="0" err="1" smtClean="0"/>
              <a:t>k.Inga</a:t>
            </a:r>
            <a:r>
              <a:rPr lang="lv-LV" sz="2400" dirty="0" smtClean="0"/>
              <a:t> </a:t>
            </a:r>
            <a:r>
              <a:rPr lang="lv-LV" sz="2400" dirty="0" err="1" smtClean="0"/>
              <a:t>Karlberga</a:t>
            </a:r>
            <a:r>
              <a:rPr lang="lv-LV" sz="2400" dirty="0" smtClean="0"/>
              <a:t>, 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557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ED68DA1-3B6C-48E6-A7F2-BD4B0E0FB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7CA4666-F082-4669-A72A-7A2B92592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Praksē ieteicams neizdalīt vairāk par 10 LC galvenajiem procesiem, ņemot vērā, ka katrs no tiem var sastāvēt no vairākām procedūrām</a:t>
            </a:r>
          </a:p>
          <a:p>
            <a:r>
              <a:rPr lang="lv-LV" dirty="0"/>
              <a:t>Piemēram, preču pieņemšana var sastāvēt no 3 procedūrām, ja visi ražotāji vai preces nosūtītāji preču pieņemšanā sadalīti 3 blokos, kur katram preču pieņemšana notiek pēc atšķirīgas pieejas</a:t>
            </a:r>
          </a:p>
          <a:p>
            <a:r>
              <a:rPr lang="lv-LV" dirty="0"/>
              <a:t>Vai arī tiek izstrādāts vispārējs procesa apraksts – plāns preču pieņemšanai, taču noteiktām piegādātāju grupām tiek piemērotas atšķirīgas procedūras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4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267B7D2-60D7-4900-88C3-0100039D6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Noteiktas procedūras apraksta blokshēma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68D3A9F4-AAFA-40EE-BB7A-A87D118C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Ja katru noliktavas procesu var sadalīt vēl sīkākos komponentos – procedūrās, tad katras iespējamo aprakstu veido pēc formas(tabulas), kurā katra procedūra sastāv no:</a:t>
            </a:r>
          </a:p>
          <a:p>
            <a:pPr lvl="1"/>
            <a:r>
              <a:rPr lang="lv-LV" dirty="0"/>
              <a:t>Laika bloka</a:t>
            </a:r>
          </a:p>
          <a:p>
            <a:pPr lvl="1"/>
            <a:r>
              <a:rPr lang="lv-LV" dirty="0"/>
              <a:t>Procedūras shēmas bloka</a:t>
            </a:r>
          </a:p>
          <a:p>
            <a:pPr lvl="1"/>
            <a:r>
              <a:rPr lang="lv-LV" dirty="0"/>
              <a:t>Procedūras apraksts bloka</a:t>
            </a:r>
          </a:p>
          <a:p>
            <a:pPr lvl="1"/>
            <a:r>
              <a:rPr lang="lv-LV" dirty="0"/>
              <a:t>Atbildīgās personas bloka</a:t>
            </a:r>
          </a:p>
          <a:p>
            <a:pPr marL="457200" lvl="1" indent="0">
              <a:buNone/>
            </a:pPr>
            <a:r>
              <a:rPr lang="lv-LV" dirty="0"/>
              <a:t>Skatīt nākamo slaidu </a:t>
            </a:r>
            <a:r>
              <a:rPr lang="lv-LV" dirty="0">
                <a:sym typeface="Wingdings" panose="05000000000000000000" pitchFamily="2" charset="2"/>
              </a:rPr>
              <a:t></a:t>
            </a:r>
            <a:endParaRPr lang="lv-LV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52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F6417BA-E938-4480-BE74-C7ED86A5B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Noteiktas procedūras apraksta blokshēma</a:t>
            </a:r>
            <a:endParaRPr lang="en-US" dirty="0"/>
          </a:p>
        </p:txBody>
      </p:sp>
      <p:graphicFrame>
        <p:nvGraphicFramePr>
          <p:cNvPr id="4" name="Tabula 4">
            <a:extLst>
              <a:ext uri="{FF2B5EF4-FFF2-40B4-BE49-F238E27FC236}">
                <a16:creationId xmlns:a16="http://schemas.microsoft.com/office/drawing/2014/main" xmlns="" id="{246BE48B-5D2F-4554-A3F9-06550989C0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73044"/>
              </p:ext>
            </p:extLst>
          </p:nvPr>
        </p:nvGraphicFramePr>
        <p:xfrm>
          <a:off x="1024283" y="1603513"/>
          <a:ext cx="10756901" cy="534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510">
                  <a:extLst>
                    <a:ext uri="{9D8B030D-6E8A-4147-A177-3AD203B41FA5}">
                      <a16:colId xmlns:a16="http://schemas.microsoft.com/office/drawing/2014/main" xmlns="" val="1245927600"/>
                    </a:ext>
                  </a:extLst>
                </a:gridCol>
                <a:gridCol w="4276511">
                  <a:extLst>
                    <a:ext uri="{9D8B030D-6E8A-4147-A177-3AD203B41FA5}">
                      <a16:colId xmlns:a16="http://schemas.microsoft.com/office/drawing/2014/main" xmlns="" val="1131548843"/>
                    </a:ext>
                  </a:extLst>
                </a:gridCol>
                <a:gridCol w="2664654">
                  <a:extLst>
                    <a:ext uri="{9D8B030D-6E8A-4147-A177-3AD203B41FA5}">
                      <a16:colId xmlns:a16="http://schemas.microsoft.com/office/drawing/2014/main" xmlns="" val="3075982978"/>
                    </a:ext>
                  </a:extLst>
                </a:gridCol>
                <a:gridCol w="2689226">
                  <a:extLst>
                    <a:ext uri="{9D8B030D-6E8A-4147-A177-3AD203B41FA5}">
                      <a16:colId xmlns:a16="http://schemas.microsoft.com/office/drawing/2014/main" xmlns="" val="3080827475"/>
                    </a:ext>
                  </a:extLst>
                </a:gridCol>
              </a:tblGrid>
              <a:tr h="1410378">
                <a:tc>
                  <a:txBody>
                    <a:bodyPr/>
                    <a:lstStyle/>
                    <a:p>
                      <a:r>
                        <a:rPr lang="lv-LV" dirty="0"/>
                        <a:t>laiks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Procedūras shēma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Procedūras apraksts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atbildīgais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2275352"/>
                  </a:ext>
                </a:extLst>
              </a:tr>
              <a:tr h="439991">
                <a:tc>
                  <a:txBody>
                    <a:bodyPr/>
                    <a:lstStyle/>
                    <a:p>
                      <a:r>
                        <a:rPr lang="lv-LV" dirty="0"/>
                        <a:t>9.oo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lv-LV" dirty="0"/>
                        <a:t>                Pavadzīme(dokuments)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1.Tiek veikts…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1832144"/>
                  </a:ext>
                </a:extLst>
              </a:tr>
              <a:tr h="7657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1.1. tiek saņemts 1.2.tiek saskaitīts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Noliktavas pārzinis</a:t>
                      </a:r>
                    </a:p>
                    <a:p>
                      <a:r>
                        <a:rPr lang="lv-LV" dirty="0"/>
                        <a:t>Grēdotāja vadītājs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4119896"/>
                  </a:ext>
                </a:extLst>
              </a:tr>
              <a:tr h="43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2.                      sistēma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2.Tiek veikts…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2492037"/>
                  </a:ext>
                </a:extLst>
              </a:tr>
              <a:tr h="7657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2.1. tiek apkopots</a:t>
                      </a:r>
                    </a:p>
                    <a:p>
                      <a:r>
                        <a:rPr lang="lv-LV" dirty="0"/>
                        <a:t>2.2. tiek pieņemts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Noliktavas pārzinis</a:t>
                      </a:r>
                    </a:p>
                    <a:p>
                      <a:r>
                        <a:rPr lang="lv-LV" dirty="0"/>
                        <a:t>Preču pieņēmējs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157974"/>
                  </a:ext>
                </a:extLst>
              </a:tr>
              <a:tr h="43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3.                             sistēma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3.Tiek veikts….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777476"/>
                  </a:ext>
                </a:extLst>
              </a:tr>
              <a:tr h="439991">
                <a:tc>
                  <a:txBody>
                    <a:bodyPr/>
                    <a:lstStyle/>
                    <a:p>
                      <a:r>
                        <a:rPr lang="lv-LV" dirty="0"/>
                        <a:t>21.oo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3.1. tiek pasūtīts</a:t>
                      </a:r>
                    </a:p>
                    <a:p>
                      <a:r>
                        <a:rPr lang="lv-LV" dirty="0"/>
                        <a:t>3.2. tiek uzkrauts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Transporta speciālists</a:t>
                      </a:r>
                    </a:p>
                    <a:p>
                      <a:r>
                        <a:rPr lang="lv-LV" dirty="0"/>
                        <a:t>krāvējs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2621770"/>
                  </a:ext>
                </a:extLst>
              </a:tr>
              <a:tr h="4399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N (n skaits darbību, 4., 5…, </a:t>
                      </a:r>
                      <a:r>
                        <a:rPr lang="lv-LV" dirty="0" err="1"/>
                        <a:t>utt</a:t>
                      </a:r>
                      <a:r>
                        <a:rPr lang="lv-LV" dirty="0"/>
                        <a:t>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8832197"/>
                  </a:ext>
                </a:extLst>
              </a:tr>
            </a:tbl>
          </a:graphicData>
        </a:graphic>
      </p:graphicFrame>
      <p:cxnSp>
        <p:nvCxnSpPr>
          <p:cNvPr id="7" name="Taisns bultveida savienotājs 6">
            <a:extLst>
              <a:ext uri="{FF2B5EF4-FFF2-40B4-BE49-F238E27FC236}">
                <a16:creationId xmlns:a16="http://schemas.microsoft.com/office/drawing/2014/main" xmlns="" id="{88209586-D360-4184-9C7C-B374FD11B8DA}"/>
              </a:ext>
            </a:extLst>
          </p:cNvPr>
          <p:cNvCxnSpPr/>
          <p:nvPr/>
        </p:nvCxnSpPr>
        <p:spPr>
          <a:xfrm>
            <a:off x="2584174" y="3525078"/>
            <a:ext cx="7553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Taisns bultveida savienotājs 8">
            <a:extLst>
              <a:ext uri="{FF2B5EF4-FFF2-40B4-BE49-F238E27FC236}">
                <a16:creationId xmlns:a16="http://schemas.microsoft.com/office/drawing/2014/main" xmlns="" id="{4F0342B7-6A6C-4F72-AFA1-77E0E802A924}"/>
              </a:ext>
            </a:extLst>
          </p:cNvPr>
          <p:cNvCxnSpPr/>
          <p:nvPr/>
        </p:nvCxnSpPr>
        <p:spPr>
          <a:xfrm>
            <a:off x="2584174" y="4452730"/>
            <a:ext cx="92765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Taisns bultveida savienotājs 10">
            <a:extLst>
              <a:ext uri="{FF2B5EF4-FFF2-40B4-BE49-F238E27FC236}">
                <a16:creationId xmlns:a16="http://schemas.microsoft.com/office/drawing/2014/main" xmlns="" id="{B30E7235-6DFE-42EC-BE5B-C2F79755D77A}"/>
              </a:ext>
            </a:extLst>
          </p:cNvPr>
          <p:cNvCxnSpPr/>
          <p:nvPr/>
        </p:nvCxnSpPr>
        <p:spPr>
          <a:xfrm>
            <a:off x="2597426" y="5645427"/>
            <a:ext cx="11661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Taisns bultveida savienotājs 12">
            <a:extLst>
              <a:ext uri="{FF2B5EF4-FFF2-40B4-BE49-F238E27FC236}">
                <a16:creationId xmlns:a16="http://schemas.microsoft.com/office/drawing/2014/main" xmlns="" id="{C32DAB11-9B10-46FE-968D-CC6F82B48DEA}"/>
              </a:ext>
            </a:extLst>
          </p:cNvPr>
          <p:cNvCxnSpPr/>
          <p:nvPr/>
        </p:nvCxnSpPr>
        <p:spPr>
          <a:xfrm>
            <a:off x="2213113" y="3776870"/>
            <a:ext cx="0" cy="145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Taisns bultveida savienotājs 16">
            <a:extLst>
              <a:ext uri="{FF2B5EF4-FFF2-40B4-BE49-F238E27FC236}">
                <a16:creationId xmlns:a16="http://schemas.microsoft.com/office/drawing/2014/main" xmlns="" id="{D3295356-93DA-4DAE-A236-951BAFB681F2}"/>
              </a:ext>
            </a:extLst>
          </p:cNvPr>
          <p:cNvCxnSpPr/>
          <p:nvPr/>
        </p:nvCxnSpPr>
        <p:spPr>
          <a:xfrm>
            <a:off x="2358887" y="4837043"/>
            <a:ext cx="0" cy="251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Taisns bultveida savienotājs 18">
            <a:extLst>
              <a:ext uri="{FF2B5EF4-FFF2-40B4-BE49-F238E27FC236}">
                <a16:creationId xmlns:a16="http://schemas.microsoft.com/office/drawing/2014/main" xmlns="" id="{B5B11D6C-1AE8-4862-A8DB-5DA41AAD6C90}"/>
              </a:ext>
            </a:extLst>
          </p:cNvPr>
          <p:cNvCxnSpPr/>
          <p:nvPr/>
        </p:nvCxnSpPr>
        <p:spPr>
          <a:xfrm>
            <a:off x="2358887" y="5950226"/>
            <a:ext cx="0" cy="25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956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D06061A-18C1-4CCB-8DAE-FF68E1FD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Noteiktas procedūras apraksta blokshēma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CAF127DE-A29A-46D8-9E88-13EB17081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b="1" i="1" u="sng" dirty="0"/>
              <a:t>Laika bloks </a:t>
            </a:r>
            <a:r>
              <a:rPr lang="lv-LV" dirty="0"/>
              <a:t>parāda procedūras sākuma un beigu laika momentu, kā arī darbības ilgumu.</a:t>
            </a:r>
          </a:p>
          <a:p>
            <a:r>
              <a:rPr lang="lv-LV" dirty="0"/>
              <a:t>Tajā ir iespējams norādīt arī procedūras pārtraukumus</a:t>
            </a:r>
          </a:p>
          <a:p>
            <a:r>
              <a:rPr lang="lv-LV" b="1" i="1" u="sng" dirty="0"/>
              <a:t>Procedūras apraksta blokshēma</a:t>
            </a:r>
            <a:r>
              <a:rPr lang="lv-LV" dirty="0"/>
              <a:t>:</a:t>
            </a:r>
          </a:p>
          <a:p>
            <a:pPr lvl="1"/>
            <a:r>
              <a:rPr lang="lv-LV" dirty="0"/>
              <a:t>1) raksturo ar preci, dokumentiem vai sistēmā veicamās fiziskās darbības</a:t>
            </a:r>
          </a:p>
          <a:p>
            <a:pPr lvl="1"/>
            <a:r>
              <a:rPr lang="lv-LV" dirty="0"/>
              <a:t>2)parādīti iesaistītie dokumenti un darbības – datu reģistrēšana, apstiprināšana, pavadzīmes sagatavošana</a:t>
            </a:r>
          </a:p>
          <a:p>
            <a:pPr marL="457200" lvl="1" indent="0">
              <a:buNone/>
            </a:pPr>
            <a:r>
              <a:rPr lang="lv-LV" dirty="0"/>
              <a:t>Procedūras blokshēmā var parādīt arī statusu, kādā atrodas prece vai pasūtījums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07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1B54D752-CEC2-4FE4-8667-B383F801B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Noteiktas procedūras apraksta blokshēma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4B3D4534-F726-4CF3-A933-10278A4C6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i="1" u="sng" dirty="0"/>
              <a:t>Procedūras apraksta blokā </a:t>
            </a:r>
            <a:r>
              <a:rPr lang="lv-LV" dirty="0"/>
              <a:t>teksta veidā tiek skaidrotas darbības, kuras atspoguļotas procedūras blokshēmā</a:t>
            </a:r>
          </a:p>
          <a:p>
            <a:r>
              <a:rPr lang="lv-LV" dirty="0"/>
              <a:t>Šeit tekstam jābūt vienkāršam, </a:t>
            </a:r>
            <a:r>
              <a:rPr lang="lv-LV" dirty="0" err="1"/>
              <a:t>max</a:t>
            </a:r>
            <a:r>
              <a:rPr lang="lv-LV" dirty="0"/>
              <a:t> īsam un darbiniekiem viegli saprotamam</a:t>
            </a:r>
          </a:p>
          <a:p>
            <a:r>
              <a:rPr lang="lv-LV" b="1" i="1" u="sng" dirty="0"/>
              <a:t>Atbildīgo personu blokā </a:t>
            </a:r>
            <a:r>
              <a:rPr lang="lv-LV" dirty="0"/>
              <a:t>tiek nosauktas personas – loģistikas centra darbinieki, kuri ir atbildīgi par aprakstīto darbību izpildi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39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1E836D2-590C-45E7-A572-3E348DAE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LC procedūru rokasgrāmata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7418A013-52CE-40CE-B5E9-B08ECB32E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/>
              <a:t>Pēc galveno procesu procedūru apraksta izstrādes, tās tiek apkopotas LC procedūru rokasgrāmatā</a:t>
            </a:r>
          </a:p>
          <a:p>
            <a:r>
              <a:rPr lang="lv-LV" dirty="0"/>
              <a:t>Pieņemot, ka ir pavisam 10 procesi un katrā vidēji, apmēram, 5 procedūras, rokasgrāmatas apjoms būs 50 </a:t>
            </a:r>
            <a:r>
              <a:rPr lang="lv-LV" dirty="0" err="1"/>
              <a:t>lpp</a:t>
            </a:r>
            <a:endParaRPr lang="lv-LV" dirty="0"/>
          </a:p>
          <a:p>
            <a:r>
              <a:rPr lang="lv-LV" dirty="0"/>
              <a:t>Lai šīs procedūras tiktu lietotas, LC vadītājs tās apstiprina ar parakstu un zīmogu</a:t>
            </a:r>
          </a:p>
          <a:p>
            <a:r>
              <a:rPr lang="lv-LV" dirty="0"/>
              <a:t>No šī brīža visām procedūrām ir iekšējā rīkojuma statuss, kuram pakļaujas attiecīgo procesu pārvaldītāji un iesaistītie darbinieki</a:t>
            </a:r>
          </a:p>
          <a:p>
            <a:r>
              <a:rPr lang="lv-LV" dirty="0"/>
              <a:t>Katrai procedūrai </a:t>
            </a:r>
            <a:r>
              <a:rPr lang="lv-LV"/>
              <a:t>piešķir versijas </a:t>
            </a:r>
            <a:r>
              <a:rPr lang="lv-LV" dirty="0"/>
              <a:t>numuru</a:t>
            </a:r>
          </a:p>
        </p:txBody>
      </p:sp>
    </p:spTree>
    <p:extLst>
      <p:ext uri="{BB962C8B-B14F-4D97-AF65-F5344CB8AC3E}">
        <p14:creationId xmlns:p14="http://schemas.microsoft.com/office/powerpoint/2010/main" val="2048330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AF42A19-BE86-48D7-A94E-8DF21244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F32B482-1A6D-4AEA-95BD-6D1DBBA3C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Izmantotā literatūra</a:t>
            </a:r>
          </a:p>
          <a:p>
            <a:pPr marL="0" indent="0">
              <a:buNone/>
            </a:pPr>
            <a:r>
              <a:rPr lang="lv-LV" dirty="0" err="1"/>
              <a:t>R.Apsalons</a:t>
            </a:r>
            <a:r>
              <a:rPr lang="lv-LV" dirty="0"/>
              <a:t>, Loģistikas centru pārvaldība, Rīga, 2012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59301C9-80DA-43C0-BABD-B84A67ACE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Procesu raksturojums un LC darbības pārvaldības plāns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A9187A7-1C09-498F-82F9-3229AB383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871222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Loģistikas centru raksturo noliktava vai noliktavu sistēma, kura tiek pielāgota noteiktu preču plūsmu apstrādei</a:t>
            </a:r>
          </a:p>
          <a:p>
            <a:r>
              <a:rPr lang="lv-LV" dirty="0"/>
              <a:t>Loģistikas centrā var izdalīt trīs preču </a:t>
            </a:r>
            <a:r>
              <a:rPr lang="lv-LV" dirty="0" err="1"/>
              <a:t>pamatplūsmas</a:t>
            </a:r>
            <a:endParaRPr lang="lv-LV" dirty="0"/>
          </a:p>
          <a:p>
            <a:r>
              <a:rPr lang="lv-LV" dirty="0"/>
              <a:t>Ienākošā preču plūsma</a:t>
            </a:r>
          </a:p>
          <a:p>
            <a:pPr lvl="1"/>
            <a:r>
              <a:rPr lang="lv-LV" dirty="0"/>
              <a:t>Ietver kravu apstrādes operācijas, sākot no transporta līdzekļu ierašanās noliktavā un preču pieņemšanas līdz brīdim, kad preces tiek izvietotas plauktos</a:t>
            </a:r>
          </a:p>
          <a:p>
            <a:r>
              <a:rPr lang="lv-LV" dirty="0"/>
              <a:t>Iekšējā preču plūsma</a:t>
            </a:r>
          </a:p>
          <a:p>
            <a:pPr lvl="1"/>
            <a:r>
              <a:rPr lang="lv-LV" dirty="0"/>
              <a:t>Ietver kravu apstrādi, ko veic tieši noliktavā</a:t>
            </a:r>
          </a:p>
          <a:p>
            <a:r>
              <a:rPr lang="lv-LV" dirty="0"/>
              <a:t>Izejošā preču plūsma</a:t>
            </a:r>
          </a:p>
          <a:p>
            <a:pPr lvl="1"/>
            <a:r>
              <a:rPr lang="lv-LV" dirty="0"/>
              <a:t>Ietver kravu apstrādi, kas saistīta ar piegādes punktu pasūtījumu izpildi, sākot no momenta, kad ir ienākuši pasūtījumi, līdz šo pasūtījumu izpildei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1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F071330-E82D-4C22-BE35-EF9CA84B1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Procesu raksturojums un LC darbības pārvaldības plāns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Satura vietturis 4">
            <a:extLst>
              <a:ext uri="{FF2B5EF4-FFF2-40B4-BE49-F238E27FC236}">
                <a16:creationId xmlns:a16="http://schemas.microsoft.com/office/drawing/2014/main" xmlns="" id="{8F622806-3352-4021-93CF-095F60C1B3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8713" y="2002559"/>
            <a:ext cx="8693426" cy="3902117"/>
          </a:xfrm>
        </p:spPr>
      </p:pic>
    </p:spTree>
    <p:extLst>
      <p:ext uri="{BB962C8B-B14F-4D97-AF65-F5344CB8AC3E}">
        <p14:creationId xmlns:p14="http://schemas.microsoft.com/office/powerpoint/2010/main" val="44267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74F4C36-8627-42A9-8217-AFA2D571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Procesu raksturojums un LC darbības pārvaldības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9017C40-BC28-4CA0-AF0E-FE227DFB2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Bez tiešajām preču </a:t>
            </a:r>
            <a:r>
              <a:rPr lang="lv-LV" dirty="0" err="1"/>
              <a:t>pamatplūsmām</a:t>
            </a:r>
            <a:r>
              <a:rPr lang="lv-LV" dirty="0"/>
              <a:t> LC var pastāvēt arī pretēja preču plūsma – atgriezto preču plūsma, kad neizpārdotās preces no piegādes punktiem tiek sūtītas atpakaļ uz LC noliktavu</a:t>
            </a:r>
          </a:p>
          <a:p>
            <a:r>
              <a:rPr lang="lv-LV" dirty="0"/>
              <a:t>Šajā gadījumā preces noliktavā pieņem no piegādes punktiem</a:t>
            </a:r>
          </a:p>
          <a:p>
            <a:r>
              <a:rPr lang="lv-LV" dirty="0"/>
              <a:t>Tad tās nonāk atgriezto preču zonā un tiek nogādātas uz glabāšanas vai komplektēšanas zonu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86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88D706A-1FE3-49CB-B17A-556C11E2C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Procesu raksturojums un LC darbības pārvaldības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93573D58-2B6A-42E4-8BC7-4F0461443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Dažreiz prece no LC tiek sūtīta atpakaļ ražotājam uz pārstrādi, jo tā:</a:t>
            </a:r>
          </a:p>
          <a:p>
            <a:pPr lvl="1"/>
            <a:r>
              <a:rPr lang="lv-LV" dirty="0"/>
              <a:t>Neatbilst ražošanā noteiktajiem standartiem</a:t>
            </a:r>
          </a:p>
          <a:p>
            <a:pPr lvl="1"/>
            <a:r>
              <a:rPr lang="lv-LV" dirty="0"/>
              <a:t>Ir bojāta</a:t>
            </a:r>
          </a:p>
          <a:p>
            <a:pPr lvl="1"/>
            <a:r>
              <a:rPr lang="lv-LV" dirty="0"/>
              <a:t>Ir morāli novecojusi – dzīves cikla pēdējā stadija</a:t>
            </a:r>
          </a:p>
          <a:p>
            <a:pPr lvl="1"/>
            <a:r>
              <a:rPr lang="lv-LV" dirty="0"/>
              <a:t>Ir beidzies derīguma termiņš – tad parasti notiek preces fiziska iznīcināšana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219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CFB3A27-CC79-41E4-A5F8-8515D8E5B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Procesu raksturojums un LC darbības pārvaldības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DBE37055-BD47-4C9C-8434-6D9C20287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619431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Vadoties pēc preču plūsmām, LC izdala šādus </a:t>
            </a:r>
            <a:r>
              <a:rPr lang="lv-LV" u="sng" dirty="0"/>
              <a:t>galvenos procesus</a:t>
            </a:r>
            <a:r>
              <a:rPr lang="lv-LV" dirty="0"/>
              <a:t>:    !</a:t>
            </a:r>
          </a:p>
          <a:p>
            <a:pPr lvl="1"/>
            <a:r>
              <a:rPr lang="lv-LV" dirty="0"/>
              <a:t>PP – preču pieņemšana</a:t>
            </a:r>
          </a:p>
          <a:p>
            <a:pPr lvl="1"/>
            <a:r>
              <a:rPr lang="lv-LV" dirty="0"/>
              <a:t>PG – preču glabāšana</a:t>
            </a:r>
          </a:p>
          <a:p>
            <a:pPr lvl="1"/>
            <a:r>
              <a:rPr lang="lv-LV" dirty="0"/>
              <a:t>KVP – komplektēšanas vietu papildināšana</a:t>
            </a:r>
          </a:p>
          <a:p>
            <a:pPr lvl="1"/>
            <a:r>
              <a:rPr lang="lv-LV" dirty="0"/>
              <a:t>PK – pasūtījumu komplektēšana</a:t>
            </a:r>
          </a:p>
          <a:p>
            <a:pPr lvl="1"/>
            <a:r>
              <a:rPr lang="lv-LV" dirty="0"/>
              <a:t>PSI – pasūtījumu pieņemšana un izpilde</a:t>
            </a:r>
          </a:p>
          <a:p>
            <a:pPr lvl="1"/>
            <a:r>
              <a:rPr lang="lv-LV" dirty="0"/>
              <a:t>PM – pasūtījumu maršrutēšana</a:t>
            </a:r>
          </a:p>
          <a:p>
            <a:pPr lvl="1"/>
            <a:r>
              <a:rPr lang="lv-LV" dirty="0"/>
              <a:t>PA – preču atgriešana no piegādes punktiem atpakaļ uz LC</a:t>
            </a:r>
          </a:p>
          <a:p>
            <a:pPr lvl="1"/>
            <a:r>
              <a:rPr lang="lv-LV" dirty="0" err="1"/>
              <a:t>PalA</a:t>
            </a:r>
            <a:r>
              <a:rPr lang="lv-LV" dirty="0"/>
              <a:t> – palešu aprite</a:t>
            </a:r>
          </a:p>
          <a:p>
            <a:pPr lvl="1"/>
            <a:r>
              <a:rPr lang="lv-LV" dirty="0"/>
              <a:t>MIIP – preču muitošana, ievedums un izvedums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1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902E6F0-092E-4120-9F9F-EB59FD35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Procesu raksturojums un LC darbības pārvaldības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E176185A-CE47-458A-8FFD-D14BE5856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dirty="0"/>
              <a:t>Citi </a:t>
            </a:r>
            <a:r>
              <a:rPr lang="lv-LV" u="sng" dirty="0"/>
              <a:t>procesi</a:t>
            </a:r>
            <a:r>
              <a:rPr lang="lv-LV" dirty="0"/>
              <a:t>:                                                                                                 !</a:t>
            </a:r>
          </a:p>
          <a:p>
            <a:pPr lvl="1"/>
            <a:r>
              <a:rPr lang="lv-LV" dirty="0"/>
              <a:t>Inventarizācija</a:t>
            </a:r>
          </a:p>
          <a:p>
            <a:pPr lvl="1"/>
            <a:r>
              <a:rPr lang="lv-LV" dirty="0"/>
              <a:t>Produkcijas norakstīšana, iznīcināšana</a:t>
            </a:r>
          </a:p>
          <a:p>
            <a:pPr lvl="1"/>
            <a:r>
              <a:rPr lang="lv-LV" dirty="0"/>
              <a:t>Pakošana</a:t>
            </a:r>
          </a:p>
          <a:p>
            <a:pPr lvl="1"/>
            <a:r>
              <a:rPr lang="lv-LV" dirty="0"/>
              <a:t>Palešu apsaimniekošana</a:t>
            </a:r>
          </a:p>
          <a:p>
            <a:pPr lvl="1"/>
            <a:r>
              <a:rPr lang="lv-LV" dirty="0"/>
              <a:t>Klientu sūdzību pieņemšana</a:t>
            </a:r>
          </a:p>
          <a:p>
            <a:pPr lvl="1"/>
            <a:r>
              <a:rPr lang="lv-LV" dirty="0"/>
              <a:t>Pakalpojumu kvalitātes kontrole</a:t>
            </a:r>
          </a:p>
          <a:p>
            <a:pPr lvl="1"/>
            <a:r>
              <a:rPr lang="lv-LV" dirty="0"/>
              <a:t>Darba drošība</a:t>
            </a:r>
          </a:p>
          <a:p>
            <a:pPr lvl="1"/>
            <a:r>
              <a:rPr lang="lv-LV" dirty="0"/>
              <a:t>Sanitāro prasību nodrošināšana</a:t>
            </a:r>
          </a:p>
          <a:p>
            <a:pPr lvl="1"/>
            <a:r>
              <a:rPr lang="lv-LV" dirty="0"/>
              <a:t>Obligātās veselības pārbaudes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9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C2D68BE-CC68-4F03-8FDD-8E693BF4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Procesu raksturojums un LC darbības pārvaldības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5CE732CA-68B5-4EE6-A01B-825E4C77F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Sekmīgai LC operāciju pārvaldībai loģistikas speciālistam vai analītiķim jāizstrādā darbības plāns, kura pamatā ir:</a:t>
            </a:r>
          </a:p>
          <a:p>
            <a:pPr lvl="1"/>
            <a:r>
              <a:rPr lang="lv-LV" dirty="0"/>
              <a:t>Loģistikas centra procesu apraksta izveide</a:t>
            </a:r>
          </a:p>
          <a:p>
            <a:pPr lvl="1"/>
            <a:r>
              <a:rPr lang="lv-LV" dirty="0"/>
              <a:t>KPI (galvenie pārvaldības rādītāji) izstrāde </a:t>
            </a:r>
          </a:p>
          <a:p>
            <a:pPr lvl="1"/>
            <a:r>
              <a:rPr lang="lv-LV" dirty="0"/>
              <a:t>Procesu pašizmaksas un laika patēriņa rādītāju izstrāde</a:t>
            </a:r>
          </a:p>
          <a:p>
            <a:pPr lvl="1"/>
            <a:r>
              <a:rPr lang="lv-LV" dirty="0"/>
              <a:t>KPI, procesu pašizmaksas un laika patēriņa rādītāju atskaišu sagatavošana</a:t>
            </a:r>
          </a:p>
          <a:p>
            <a:pPr lvl="1"/>
            <a:r>
              <a:rPr lang="lv-LV" dirty="0"/>
              <a:t>Procesu un procedūru pilnveide un labojumi</a:t>
            </a:r>
          </a:p>
          <a:p>
            <a:pPr lvl="1"/>
            <a:r>
              <a:rPr lang="lv-LV" dirty="0"/>
              <a:t>Projektu izstrāde loģistikas centra darbības pilnveidei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69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4BF6CAF-7780-408E-ABB7-A7ADDB2E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Procesu raksturojums un LC darbības pārvaldības plāns</a:t>
            </a:r>
            <a:endParaRPr lang="en-US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2D42A3AA-D4D0-40D0-B6BE-2E98A1E20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844718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Sākuma stadijā izveido LC procesu aprakstu</a:t>
            </a:r>
          </a:p>
          <a:p>
            <a:r>
              <a:rPr lang="lv-LV" dirty="0"/>
              <a:t>Katram procesam ir atbildīgā persona. Ir divi varianti:</a:t>
            </a:r>
          </a:p>
          <a:p>
            <a:r>
              <a:rPr lang="lv-LV" dirty="0"/>
              <a:t>1)procesu aprakstu veido loģistikas speciālists, sastādot katra procesa darbību aprakstu un saskaņo to ar procesu izpildes atbildīgajām personām – šī pieeja piemērota, ja loģistikas speciālists labi pārzina noliktavas procesus un tie nav pārāk sarežģīti</a:t>
            </a:r>
          </a:p>
          <a:p>
            <a:r>
              <a:rPr lang="lv-LV" dirty="0"/>
              <a:t>2)procesu aprakstu sagatavo to atbildīgās personas, taču loģistikas speciālists katru no tiem apkopo un saskaņo ar procesu pārvaldītājiem – šī pieeja vairāk piemērota, ja LC procesi ir pietiekami sarežģīti un katrā ir nianses, kuras var pārzināt pārvaldītājs jeb «procesa īpašnieks»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84400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Zaļ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187</TotalTime>
  <Words>877</Words>
  <Application>Microsoft Office PowerPoint</Application>
  <PresentationFormat>Platekrāna</PresentationFormat>
  <Paragraphs>112</Paragraphs>
  <Slides>16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</vt:lpstr>
      <vt:lpstr>Galerija</vt:lpstr>
      <vt:lpstr>Loģistikas centra galvenie procesi</vt:lpstr>
      <vt:lpstr>Procesu raksturojums un LC darbības pārvaldības plāns </vt:lpstr>
      <vt:lpstr>Procesu raksturojums un LC darbības pārvaldības plāns </vt:lpstr>
      <vt:lpstr>Procesu raksturojums un LC darbības pārvaldības plāns</vt:lpstr>
      <vt:lpstr>Procesu raksturojums un LC darbības pārvaldības plāns</vt:lpstr>
      <vt:lpstr>Procesu raksturojums un LC darbības pārvaldības plāns</vt:lpstr>
      <vt:lpstr>Procesu raksturojums un LC darbības pārvaldības plāns</vt:lpstr>
      <vt:lpstr>Procesu raksturojums un LC darbības pārvaldības plāns</vt:lpstr>
      <vt:lpstr>Procesu raksturojums un LC darbības pārvaldības plāns</vt:lpstr>
      <vt:lpstr>PowerPoint prezentācija</vt:lpstr>
      <vt:lpstr>Noteiktas procedūras apraksta blokshēma</vt:lpstr>
      <vt:lpstr>Noteiktas procedūras apraksta blokshēma</vt:lpstr>
      <vt:lpstr>Noteiktas procedūras apraksta blokshēma</vt:lpstr>
      <vt:lpstr>Noteiktas procedūras apraksta blokshēma</vt:lpstr>
      <vt:lpstr>LC procedūru rokasgrāmata</vt:lpstr>
      <vt:lpstr>PowerPoint prezentācija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Loģistikas centra galvenie procesi</dc:title>
  <dc:creator>Acer</dc:creator>
  <cp:lastModifiedBy>Muceniece</cp:lastModifiedBy>
  <cp:revision>20</cp:revision>
  <dcterms:created xsi:type="dcterms:W3CDTF">2020-05-12T09:56:58Z</dcterms:created>
  <dcterms:modified xsi:type="dcterms:W3CDTF">2020-06-25T05:35:46Z</dcterms:modified>
</cp:coreProperties>
</file>