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9" r:id="rId7"/>
    <p:sldId id="260" r:id="rId8"/>
    <p:sldId id="258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6ED3887-B5EC-4175-9561-62B1B6648A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Preču glabāšana</a:t>
            </a:r>
            <a:endParaRPr lang="en-US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xmlns="" id="{31A950C8-9A13-4360-8506-12FBD8E4ED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Inga </a:t>
            </a:r>
            <a:r>
              <a:rPr lang="lv-LV" dirty="0" err="1" smtClean="0"/>
              <a:t>Karlberga</a:t>
            </a:r>
            <a:r>
              <a:rPr lang="lv-LV" dirty="0" smtClean="0"/>
              <a:t>, 2020</a:t>
            </a:r>
          </a:p>
          <a:p>
            <a:r>
              <a:rPr lang="lv-LV" dirty="0" smtClean="0"/>
              <a:t>Kuldīgas Tehnoloģiju un </a:t>
            </a:r>
            <a:r>
              <a:rPr lang="lv-LV" smtClean="0"/>
              <a:t>tūrisma tehnikums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85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C4549129-1904-4A14-954E-3F19D4C20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Preču glabāšanas nodrošinājums</a:t>
            </a:r>
            <a:br>
              <a:rPr lang="lv-LV" dirty="0"/>
            </a:br>
            <a:endParaRPr lang="en-US" sz="22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7C9A724A-974F-46E2-A854-ED32A12CC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910979"/>
          </a:xfrm>
        </p:spPr>
        <p:txBody>
          <a:bodyPr>
            <a:normAutofit fontScale="92500"/>
          </a:bodyPr>
          <a:lstStyle/>
          <a:p>
            <a:r>
              <a:rPr lang="lv-LV" dirty="0"/>
              <a:t>Krājumu atlikumu bilances tabula par noteiktām noliktavas vietām ietver šādas ailes:</a:t>
            </a:r>
          </a:p>
          <a:p>
            <a:pPr lvl="1"/>
            <a:r>
              <a:rPr lang="lv-LV" dirty="0"/>
              <a:t>Rezervētais daudzums – esošajā dienā vai iepriekšējās dienās rezervētais krājuma daudzums (pārdošanas uzskaites vienībās)noteiktam vai vairākiem piegādes punktiem, t.i., sagaidāmais preces pasūtījums svarīgiem klientiem tiek rezervēts</a:t>
            </a:r>
          </a:p>
          <a:p>
            <a:pPr lvl="1"/>
            <a:r>
              <a:rPr lang="lv-LV" dirty="0"/>
              <a:t>Pieejamais daudzums – fiziski pieejamais krājuma daudzums dienas sākumā, ja no iegrāmatotā krājuma daudzuma atņem rezervēto krājuma daudzumu</a:t>
            </a:r>
          </a:p>
          <a:p>
            <a:pPr lvl="1"/>
            <a:r>
              <a:rPr lang="lv-LV" dirty="0"/>
              <a:t>Pieejamais daudzums krājumos – fiziski pieejamais krājuma daudzums, ievērojot, ka dienas gaitā notiek komplektēšanas vietu papildināšana</a:t>
            </a:r>
          </a:p>
          <a:p>
            <a:pPr marL="457200" lvl="1" indent="0">
              <a:buNone/>
            </a:pPr>
            <a:r>
              <a:rPr lang="lv-LV" dirty="0"/>
              <a:t>Nepieciešamības gadījumā loģistikas centra sistēmu var papildināt ar citām ailēm, piem., krājuma ražošanas partijas numurs, derīguma termiņš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46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3D1B18F-298A-47E0-8D5A-43F95B018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Eksporta un izveduma preču glabāšana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7F1B363B-9CA5-4922-9508-031ADBB9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950735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Loģistikas centra noliktavai jānodrošina īpaša eksporta un izveduma preču pozīciju SKU glabāšana, jo var pastāvēt virkne SKU, kurus realizē tikai ārvalstu tirgos, t.i., ES vai trešajās valstīs</a:t>
            </a:r>
          </a:p>
          <a:p>
            <a:r>
              <a:rPr lang="lv-LV" dirty="0"/>
              <a:t>Ārvalstu tirgum paredzētu preču pasūtījumu apstrādei glabāšanas zonā parasti iekārto eksporta un izveduma preču glabāšanas un komplektēšanas zonu – eksporta preču zonu</a:t>
            </a:r>
          </a:p>
          <a:p>
            <a:r>
              <a:rPr lang="lv-LV" dirty="0"/>
              <a:t>Ir jāievēro ārvalstīm paredzēto kravu izsniegšanas specifika – tā tiek organizēta šādās vienībās:</a:t>
            </a:r>
          </a:p>
          <a:p>
            <a:pPr lvl="1"/>
            <a:r>
              <a:rPr lang="lv-LV" dirty="0"/>
              <a:t>Tikai pilnās paletēs PAL</a:t>
            </a:r>
          </a:p>
          <a:p>
            <a:pPr lvl="1"/>
            <a:r>
              <a:rPr lang="lv-LV" dirty="0"/>
              <a:t>Tikai iepakojumā – kastēs HU</a:t>
            </a:r>
          </a:p>
          <a:p>
            <a:pPr lvl="1"/>
            <a:r>
              <a:rPr lang="lv-LV" dirty="0"/>
              <a:t>Gan paletēs, gan iepakojumā PAL+HU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8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71CC0D4-B610-4857-8875-7CC06A529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Eksporta un izveduma preču glabāšana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905AB182-18CC-4BEA-93BC-265E00DC2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Pastāv divi varianti, kā veikt glabāšanu eksporta preču zonā:</a:t>
            </a:r>
          </a:p>
          <a:p>
            <a:r>
              <a:rPr lang="lv-LV" dirty="0"/>
              <a:t>1) Eksporta preču zona tiek sadalīta divās preču zonās</a:t>
            </a:r>
          </a:p>
          <a:p>
            <a:pPr lvl="1"/>
            <a:r>
              <a:rPr lang="lv-LV" dirty="0"/>
              <a:t>Glabāšana pilnās paletēs</a:t>
            </a:r>
          </a:p>
          <a:p>
            <a:pPr lvl="2"/>
            <a:r>
              <a:rPr lang="lv-LV" dirty="0"/>
              <a:t>Noteiktas ailes vai aiļu trešais līdz augšējais līmenis</a:t>
            </a:r>
          </a:p>
          <a:p>
            <a:pPr lvl="1"/>
            <a:r>
              <a:rPr lang="lv-LV" dirty="0"/>
              <a:t>Atsevišķa zona komplektēšanai pakās</a:t>
            </a:r>
          </a:p>
          <a:p>
            <a:pPr lvl="2"/>
            <a:r>
              <a:rPr lang="lv-LV" dirty="0"/>
              <a:t>Pirmais vai otrais vai tikai pirmais līmenis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76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31CFC938-AA68-499C-BA4B-5A1146659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Eksporta un izveduma preču glabāšana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4A11AF77-7DC3-40D4-8292-CD6935E1A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2) visa eksporta preču zona darbojas kā komplektēšanas zona, t.i.:</a:t>
            </a:r>
          </a:p>
          <a:p>
            <a:pPr lvl="1"/>
            <a:r>
              <a:rPr lang="lv-LV" dirty="0"/>
              <a:t>Prece SKU nav piesaistīta konkrētai vietai (ligzdai)</a:t>
            </a:r>
          </a:p>
          <a:p>
            <a:pPr lvl="1"/>
            <a:r>
              <a:rPr lang="lv-LV" dirty="0"/>
              <a:t>Eksporta un izveduma preces ienāk noliktavā un tiek izvietotas eksporta preču zonā tuvākajā brīvajā vietā</a:t>
            </a:r>
          </a:p>
          <a:p>
            <a:pPr lvl="1"/>
            <a:r>
              <a:rPr lang="lv-LV" dirty="0"/>
              <a:t>Katra konkrētā vieta(ligzda) ir gan komplektēšanas, gan glabāšanas vieta</a:t>
            </a:r>
          </a:p>
          <a:p>
            <a:pPr lvl="1"/>
            <a:r>
              <a:rPr lang="lv-LV" dirty="0"/>
              <a:t>Prece atstāj konkrēto vietu tikai tad, ja atlikums no tās tiek izņemts pilnībā</a:t>
            </a:r>
          </a:p>
          <a:p>
            <a:pPr lvl="1"/>
            <a:r>
              <a:rPr lang="lv-LV" dirty="0"/>
              <a:t>Prece konkrētā vietā nav jāpapildina, t.i., komplektēšanas vietā netiek veikta krājumu atjaunošana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50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2E83499-6062-480F-948C-398C4974D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Eksporta un izveduma preču glabāšana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57346F95-72EA-4F42-B5A5-5AB1D8C67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/>
              <a:t>Pirmais glabāšanas variants ir lietderīgs tad, ja visas eksporta un izveduma preces tiek izsniegtas saskaņā ar noteiktu pasūtījumu, piem., 50% kastēs</a:t>
            </a:r>
          </a:p>
          <a:p>
            <a:r>
              <a:rPr lang="lv-LV" dirty="0"/>
              <a:t>Pretējā gadījumā lietderīgāk lietot otro principu, kad katra glabāšanas vieta ir arī komplektēšana vieta</a:t>
            </a:r>
          </a:p>
          <a:p>
            <a:r>
              <a:rPr lang="lv-LV" dirty="0"/>
              <a:t>Esošajam krājuma apjomam noteiktajā vietā(ligzdā) jāatbilst pasūtījumam</a:t>
            </a:r>
          </a:p>
          <a:p>
            <a:r>
              <a:rPr lang="lv-LV" dirty="0"/>
              <a:t>Ja preces </a:t>
            </a:r>
            <a:r>
              <a:rPr lang="lv-LV" dirty="0" err="1"/>
              <a:t>pasūta</a:t>
            </a:r>
            <a:r>
              <a:rPr lang="lv-LV" dirty="0"/>
              <a:t> kastēs, bet citas pilnās paletēs, tad var lietot jaukto stratēģiju, t.i., apvienot abas pieejas.</a:t>
            </a:r>
          </a:p>
          <a:p>
            <a:r>
              <a:rPr lang="lv-LV" dirty="0"/>
              <a:t>Tas nozīmē, ka noteiktiem SKU ir ieplānotas atsevišķas komplektēšanas vietas, bet citiem – visas atrašanās adreses ir arī komplektēšanas zonas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36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1CCEC2E8-8159-44E6-A7D7-94A239C90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Eksporta un izveduma preču glabāšana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7E1549CC-97A1-4FA7-9B18-CCB37FCAB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732907"/>
          </a:xfrm>
        </p:spPr>
        <p:txBody>
          <a:bodyPr>
            <a:normAutofit lnSpcReduction="10000"/>
          </a:bodyPr>
          <a:lstStyle/>
          <a:p>
            <a:r>
              <a:rPr lang="lv-LV" dirty="0"/>
              <a:t>Plānojot eksporta preču zonu, jāaprēķina nepieciešamais komplektēšanas un glabāšanas vietu skaits, atbilstoši ražošanas grafikam un pieprasījuma apjomam – jānodrošina saražotās produkcijas glabāšana, ievērojot produkcijas apriti</a:t>
            </a:r>
          </a:p>
          <a:p>
            <a:r>
              <a:rPr lang="lv-LV" dirty="0"/>
              <a:t>Nav pieļaujama situācija, kad eksporta preču zona ir pārpildīta un ienākošo eksporta un izveduma preci nav iespējams uzglabāt šajā zonā</a:t>
            </a:r>
          </a:p>
          <a:p>
            <a:r>
              <a:rPr lang="lv-LV" dirty="0"/>
              <a:t>Nav pieļaujama arī situācija, kad eksporta preču zona nav pilnvērtīgi noslogota, kas nozīmē neefektīvu glabāšanas zonas izmantošanu kopumā</a:t>
            </a:r>
          </a:p>
          <a:p>
            <a:r>
              <a:rPr lang="lv-LV" dirty="0"/>
              <a:t>Tāpēc ir jāievēro eksporta-izveduma preču sezonālais raksturs</a:t>
            </a:r>
          </a:p>
        </p:txBody>
      </p:sp>
    </p:spTree>
    <p:extLst>
      <p:ext uri="{BB962C8B-B14F-4D97-AF65-F5344CB8AC3E}">
        <p14:creationId xmlns:p14="http://schemas.microsoft.com/office/powerpoint/2010/main" val="328573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2358729-E4FB-41E3-98C4-2C626EF4F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Eksporta un izveduma preču glabāšana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9E49B94E-BD05-47DE-8101-20833FDC4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Papildus jāparedz arī eksporta un izveduma preču kodu piesaiste eksporta preču zonas loģistikas centra sistēmai</a:t>
            </a:r>
          </a:p>
          <a:p>
            <a:r>
              <a:rPr lang="lv-LV" dirty="0"/>
              <a:t>Tas nozīmē, ka pieņemot šādu preci no ražotāja to neizvieto kopējā, bet gan tikai eksporta preču zonā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87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A898B94D-7C7E-4BC3-89FD-1C8CB5BD4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3663C555-1C13-49D9-9260-D034BB7BA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Izmantotā literatūra</a:t>
            </a:r>
          </a:p>
          <a:p>
            <a:pPr marL="0" indent="0">
              <a:buNone/>
            </a:pPr>
            <a:r>
              <a:rPr lang="lv-LV" dirty="0" err="1"/>
              <a:t>R.Apsalons</a:t>
            </a:r>
            <a:r>
              <a:rPr lang="lv-LV" dirty="0"/>
              <a:t>, Loģistikas centru pārvaldība, Rīga,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80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01EE2EF7-4077-4DB8-9910-72DF7B8A0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Preču glabāšanas nodrošinājums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E848AB6E-6513-485F-9498-4CCCF136C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v-LV" dirty="0"/>
              <a:t>Preču glabāšana PG notiek noliktavas glabāšanas zonā, kur plaukti parasti ir sākot no noliktavas trešā plauktu līmeņa (3.stāvs</a:t>
            </a:r>
            <a:r>
              <a:rPr lang="lv-LV" dirty="0">
                <a:sym typeface="Wingdings" panose="05000000000000000000" pitchFamily="2" charset="2"/>
              </a:rPr>
              <a:t>)</a:t>
            </a:r>
            <a:r>
              <a:rPr lang="lv-LV" dirty="0"/>
              <a:t> un uz augšu, tiek izmantoti arī iebraucami-izbraucami plaukti (</a:t>
            </a:r>
            <a:r>
              <a:rPr lang="lv-LV" dirty="0" err="1"/>
              <a:t>drive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), gravitācijas plaukti (rullīšu plaukti FIFO) un palešu glabāšana bloku sistēmā, t.i., kad plaukti netiek izmantoti</a:t>
            </a:r>
          </a:p>
          <a:p>
            <a:r>
              <a:rPr lang="lv-LV" dirty="0"/>
              <a:t>Retāk, kad noliktavā nav nepieciešamas komplektēšanas vietas vai to skaits ir ierobežots, glabāšanai tiek lietoti arī pirmie divi plauktu līmeņi </a:t>
            </a:r>
          </a:p>
          <a:p>
            <a:r>
              <a:rPr lang="lv-LV" dirty="0"/>
              <a:t>Noteiktu SKU glabāšanai var izmantot arī dubulto statīvu sistēmu, tomēr paletes sasniedzamība vienā piegājienā šādiem plauktiem ir 50%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17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1B7D30A9-5CCA-401C-8B0F-CECEE1DD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Preču glabāšanas nodrošinājums</a:t>
            </a:r>
            <a:br>
              <a:rPr lang="lv-LV" dirty="0"/>
            </a:br>
            <a:r>
              <a:rPr lang="lv-LV" sz="2200" dirty="0"/>
              <a:t>Preču glabāšanas pamatā ir turpmāk aprakstītie 5 soļi</a:t>
            </a:r>
            <a:r>
              <a:rPr lang="lv-LV" dirty="0"/>
              <a:t/>
            </a:r>
            <a:br>
              <a:rPr lang="lv-LV" dirty="0"/>
            </a:b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4DBE7BBD-8E9D-4666-9A6B-CE78A1046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1. Glabāšanas un komplektēšanas vietu definēšana – pirms preču glabāšanas noliktavā jānodrošina:</a:t>
            </a:r>
          </a:p>
          <a:p>
            <a:r>
              <a:rPr lang="lv-LV" dirty="0"/>
              <a:t>1)Glabāšanas ligzdas, vietas;</a:t>
            </a:r>
          </a:p>
          <a:p>
            <a:pPr lvl="1"/>
            <a:r>
              <a:rPr lang="lv-LV" dirty="0"/>
              <a:t>Piemēram:</a:t>
            </a:r>
          </a:p>
          <a:p>
            <a:pPr lvl="2"/>
            <a:r>
              <a:rPr lang="lv-LV" dirty="0"/>
              <a:t>Glabāšanas vietas = 9500 PAL (pilno palešu skaits) vietas noliktavā jeb loģistikas centrā, noteikta glabāšanas vieta: G-07-05, G aile, 7.vertikāle, 5.līmenis(stāvs);</a:t>
            </a:r>
          </a:p>
          <a:p>
            <a:pPr lvl="2"/>
            <a:r>
              <a:rPr lang="lv-LV" dirty="0"/>
              <a:t>Komplektēšanas vietas = 360 vietas = 720 PAL vietas, noteikta komplektēšanas vieta: G-01, G aile 1. un/vai 2.līmenis</a:t>
            </a:r>
          </a:p>
          <a:p>
            <a:pPr lvl="2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59805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2CBA0EB1-8CF0-4304-9B70-BC5EB6E55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867037"/>
            <a:ext cx="9603275" cy="1049235"/>
          </a:xfrm>
        </p:spPr>
        <p:txBody>
          <a:bodyPr>
            <a:normAutofit/>
          </a:bodyPr>
          <a:lstStyle/>
          <a:p>
            <a:r>
              <a:rPr lang="lv-LV" dirty="0"/>
              <a:t>Preču glabāšanas nodrošinājums</a:t>
            </a:r>
            <a:br>
              <a:rPr lang="lv-LV" dirty="0"/>
            </a:br>
            <a:r>
              <a:rPr lang="lv-LV" sz="2200" dirty="0"/>
              <a:t>Preču glabāšanas pamatā ir turpmāk aprakstītie 5 soļi</a:t>
            </a:r>
            <a:endParaRPr lang="en-US" sz="22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E20CB6EE-3968-4271-B910-21E912579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/>
              <a:t>2) paletes tips (ietver visu informāciju par paleti un kravu uz tām)</a:t>
            </a:r>
          </a:p>
          <a:p>
            <a:r>
              <a:rPr lang="lv-LV" dirty="0"/>
              <a:t>Piemēram: EUR-R-100/135-6</a:t>
            </a:r>
          </a:p>
          <a:p>
            <a:pPr lvl="1"/>
            <a:r>
              <a:rPr lang="lv-LV" dirty="0"/>
              <a:t>Kur EUR – paletes veids (EUR 1,2 x 0,8 x 0,155)m3</a:t>
            </a:r>
          </a:p>
          <a:p>
            <a:pPr lvl="1"/>
            <a:r>
              <a:rPr lang="lv-LV" dirty="0"/>
              <a:t>R – ražotājs, piemēram, SIA </a:t>
            </a:r>
            <a:r>
              <a:rPr lang="lv-LV" dirty="0" err="1"/>
              <a:t>Rāmavas</a:t>
            </a:r>
            <a:r>
              <a:rPr lang="lv-LV" dirty="0"/>
              <a:t> ražotājs</a:t>
            </a:r>
          </a:p>
          <a:p>
            <a:pPr lvl="1"/>
            <a:r>
              <a:rPr lang="lv-LV" dirty="0"/>
              <a:t>100/135 – paletes augstums ar kravu (1-1,35 m)</a:t>
            </a:r>
          </a:p>
          <a:p>
            <a:pPr lvl="1"/>
            <a:r>
              <a:rPr lang="lv-LV" dirty="0"/>
              <a:t>6 – kravas masa centneros (600 kg)</a:t>
            </a:r>
          </a:p>
          <a:p>
            <a:pPr marL="457200" lvl="1" indent="0">
              <a:buNone/>
            </a:pPr>
            <a:r>
              <a:rPr lang="lv-LV" dirty="0"/>
              <a:t>Katrai glabāšanas vietai ir jābūt definētai pēc palešu tipa. Jāievēro:</a:t>
            </a:r>
          </a:p>
          <a:p>
            <a:pPr lvl="1"/>
            <a:r>
              <a:rPr lang="lv-LV" dirty="0"/>
              <a:t>	plauktu augstums m un paletes ar kravu augstums m</a:t>
            </a:r>
          </a:p>
          <a:p>
            <a:pPr lvl="1"/>
            <a:r>
              <a:rPr lang="lv-LV" dirty="0"/>
              <a:t>	plaukta vienas ligzdas iespējamā slodze kg un paletes ar kravu masa kg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757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37EDA6E6-D187-4C20-AF72-99509C8F4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Preču glabāšanas nodrošinājums</a:t>
            </a:r>
            <a:br>
              <a:rPr lang="lv-LV" dirty="0"/>
            </a:br>
            <a:r>
              <a:rPr lang="lv-LV" sz="2200" dirty="0"/>
              <a:t>Preču glabāšanas pamatā ir turpmāk aprakstītie 5 soļi</a:t>
            </a:r>
            <a:endParaRPr lang="en-US" sz="22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B1FCDBF9-A93A-417B-B661-43EFAD132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/>
              <a:t>2. Pārvietošanas iekārtu un citas tehnikas (ierīču) definēšana sistēmā:</a:t>
            </a:r>
          </a:p>
          <a:p>
            <a:pPr lvl="1"/>
            <a:r>
              <a:rPr lang="lv-LV" dirty="0"/>
              <a:t>Tips/veids</a:t>
            </a:r>
          </a:p>
          <a:p>
            <a:pPr lvl="1"/>
            <a:r>
              <a:rPr lang="lv-LV" dirty="0"/>
              <a:t>Kravnesība</a:t>
            </a:r>
          </a:p>
          <a:p>
            <a:pPr lvl="1"/>
            <a:r>
              <a:rPr lang="lv-LV" dirty="0"/>
              <a:t>Maksimālais sasniedzamais augstums</a:t>
            </a:r>
          </a:p>
          <a:p>
            <a:pPr lvl="1"/>
            <a:r>
              <a:rPr lang="lv-LV" dirty="0"/>
              <a:t>Citi rādītāji, piem., apgriešanās rādiuss, kopējā masa</a:t>
            </a:r>
          </a:p>
          <a:p>
            <a:r>
              <a:rPr lang="lv-LV" dirty="0"/>
              <a:t>3.Produktu (SKU) saraksts sistēmā:</a:t>
            </a:r>
          </a:p>
          <a:p>
            <a:pPr lvl="1"/>
            <a:r>
              <a:rPr lang="lv-LV" dirty="0"/>
              <a:t>Kods(svītrkods EAN)</a:t>
            </a:r>
          </a:p>
          <a:p>
            <a:pPr lvl="1"/>
            <a:r>
              <a:rPr lang="lv-LV" dirty="0"/>
              <a:t>Preces nosaukums</a:t>
            </a:r>
          </a:p>
          <a:p>
            <a:pPr lvl="1"/>
            <a:r>
              <a:rPr lang="lv-LV" dirty="0"/>
              <a:t>Produkcijas uzskaites raksturlielumi – gabarīti, bruto un neto masa, tips, marķējumi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9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90989FA9-F63F-4CC3-A5FD-49338626A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Preču glabāšanas nodrošinājums</a:t>
            </a:r>
            <a:br>
              <a:rPr lang="lv-LV" dirty="0"/>
            </a:br>
            <a:r>
              <a:rPr lang="lv-LV" sz="2200" dirty="0"/>
              <a:t>Preču glabāšanas pamatā ir turpmāk aprakstītie 5 soļi</a:t>
            </a:r>
            <a:endParaRPr lang="en-US" sz="22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28A321AD-D7BA-4AE2-9850-6B61E5CF4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3884474"/>
          </a:xfrm>
        </p:spPr>
        <p:txBody>
          <a:bodyPr>
            <a:normAutofit/>
          </a:bodyPr>
          <a:lstStyle/>
          <a:p>
            <a:r>
              <a:rPr lang="lv-LV" dirty="0"/>
              <a:t>4. Pieņemtās preces izvietošana pareizajā, vispiemērotākajā vietā, kad tiek ievērota:</a:t>
            </a:r>
          </a:p>
          <a:p>
            <a:pPr lvl="1"/>
            <a:r>
              <a:rPr lang="lv-LV" dirty="0"/>
              <a:t>Noliktavas operāciju darbietilpības samazināšana </a:t>
            </a:r>
          </a:p>
          <a:p>
            <a:pPr lvl="1"/>
            <a:r>
              <a:rPr lang="lv-LV" dirty="0"/>
              <a:t>Horizontālās vai vertikālās kustības izmaksas – vertikālā ir dārgāka un ilgāka nekā horizontālā; tas nozīmē, ka noliktavā sākumā tiks aizņemti zemākie līmeņi</a:t>
            </a:r>
          </a:p>
          <a:p>
            <a:pPr lvl="1"/>
            <a:r>
              <a:rPr lang="lv-LV" dirty="0"/>
              <a:t>Plauktu līmeņu/vietas bloķēšana – vieta netiek izmantota N, avārija A, bojāta prece B, paletes rezervēšana R</a:t>
            </a:r>
          </a:p>
          <a:p>
            <a:pPr lvl="1"/>
            <a:r>
              <a:rPr lang="lv-LV" dirty="0"/>
              <a:t>Glabāšanas vietu marķēšana</a:t>
            </a:r>
          </a:p>
          <a:p>
            <a:pPr lvl="2"/>
            <a:r>
              <a:rPr lang="lv-LV" dirty="0"/>
              <a:t>Plauktu siju vai vietu numerācijas uzlīmes</a:t>
            </a:r>
          </a:p>
          <a:p>
            <a:pPr lvl="2"/>
            <a:r>
              <a:rPr lang="lv-LV" dirty="0"/>
              <a:t>Komplektēšanas vietu papildus svītrkods (uzlīme)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714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2270DE1-8C58-4B6C-A446-51C6D201B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Preču glabāšanas nodrošinājums</a:t>
            </a:r>
            <a:br>
              <a:rPr lang="lv-LV" dirty="0"/>
            </a:br>
            <a:r>
              <a:rPr lang="lv-LV" sz="2200" dirty="0"/>
              <a:t>Preču glabāšanas pamatā ir turpmāk aprakstītie 5 soļi</a:t>
            </a:r>
            <a:endParaRPr lang="en-US" sz="22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34A1C740-159B-4FD4-B1C5-7426512B3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/>
              <a:t>5. Sistēmā ir pieejama glabāšanas informācija par:</a:t>
            </a:r>
          </a:p>
          <a:p>
            <a:pPr lvl="1"/>
            <a:r>
              <a:rPr lang="lv-LV" dirty="0"/>
              <a:t>Produktiem (SKU)</a:t>
            </a:r>
          </a:p>
          <a:p>
            <a:pPr lvl="1"/>
            <a:r>
              <a:rPr lang="lv-LV" dirty="0"/>
              <a:t>Noteiktu produktu (SKU) daudzumu</a:t>
            </a:r>
          </a:p>
          <a:p>
            <a:pPr lvl="1"/>
            <a:r>
              <a:rPr lang="lv-LV" dirty="0"/>
              <a:t>Detalizēta informācija par preci</a:t>
            </a:r>
          </a:p>
          <a:p>
            <a:r>
              <a:rPr lang="lv-LV" dirty="0"/>
              <a:t>Ja, izsniedzot preci, to neatrod glabāšanas vietā, tad ir jāveic inventarizācija. Iemesli var būt dažādi:</a:t>
            </a:r>
          </a:p>
          <a:p>
            <a:pPr lvl="1"/>
            <a:r>
              <a:rPr lang="lv-LV" dirty="0"/>
              <a:t>Preces atlikumi sistēmā pārvietoti nepareizi</a:t>
            </a:r>
          </a:p>
          <a:p>
            <a:pPr lvl="1"/>
            <a:r>
              <a:rPr lang="lv-LV" dirty="0"/>
              <a:t>Grēdotājs nav pabeidzis palešu transportēšanu</a:t>
            </a:r>
          </a:p>
          <a:p>
            <a:pPr lvl="1"/>
            <a:r>
              <a:rPr lang="lv-LV" dirty="0"/>
              <a:t>Prece nepareizi novietota, kaut gan adrese paletes uzlīmē ir pareiza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36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B4627730-427D-41F9-8A60-C88D6B566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Preču glabāšanas nodrošinājums</a:t>
            </a:r>
            <a:br>
              <a:rPr lang="lv-LV" dirty="0"/>
            </a:br>
            <a:endParaRPr lang="en-US" sz="22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A38481A2-3664-462D-B26F-06CAC5DBB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897727"/>
          </a:xfrm>
        </p:spPr>
        <p:txBody>
          <a:bodyPr>
            <a:normAutofit lnSpcReduction="10000"/>
          </a:bodyPr>
          <a:lstStyle/>
          <a:p>
            <a:r>
              <a:rPr lang="lv-LV" dirty="0"/>
              <a:t>Glabāšanas un komplektēšanas vietu kontroles nodrošināšanai loģistikas centram ir jāizveido </a:t>
            </a:r>
            <a:r>
              <a:rPr lang="lv-LV" i="1" dirty="0"/>
              <a:t>Krājumu atlikumu bilance par noteiktām noliktavas vietām</a:t>
            </a:r>
            <a:r>
              <a:rPr lang="lv-LV" dirty="0"/>
              <a:t>, kas jāatspoguļo arī loģistikas centra sistēmā</a:t>
            </a:r>
          </a:p>
          <a:p>
            <a:r>
              <a:rPr lang="lv-LV" dirty="0"/>
              <a:t>Krājumu atlikumu bilances tabula par noteiktām noliktavas vietām ietver šādas ailes:</a:t>
            </a:r>
          </a:p>
          <a:p>
            <a:pPr lvl="1"/>
            <a:r>
              <a:rPr lang="lv-LV" dirty="0"/>
              <a:t>Krājuma kods – tiek norādīts preces ražotāja artikuls vai loģistikas centra iekšējais kods</a:t>
            </a:r>
          </a:p>
          <a:p>
            <a:pPr lvl="1"/>
            <a:r>
              <a:rPr lang="lv-LV" dirty="0"/>
              <a:t>Krājuma nosaukums – katra krājuma preču pilnais vai saīsinātais nosaukums</a:t>
            </a:r>
          </a:p>
          <a:p>
            <a:pPr lvl="1"/>
            <a:r>
              <a:rPr lang="lv-LV" dirty="0"/>
              <a:t>  noliktava – jānorāda, ja tās ir vairākas, bet, ja izveidota akcīzes noliktava (</a:t>
            </a:r>
            <a:r>
              <a:rPr lang="en-US" dirty="0" err="1"/>
              <a:t>piedāvā</a:t>
            </a:r>
            <a:r>
              <a:rPr lang="en-US" dirty="0"/>
              <a:t> </a:t>
            </a:r>
            <a:r>
              <a:rPr lang="en-US" dirty="0" err="1"/>
              <a:t>akcīzes</a:t>
            </a:r>
            <a:r>
              <a:rPr lang="en-US" dirty="0"/>
              <a:t> </a:t>
            </a:r>
            <a:r>
              <a:rPr lang="en-US" dirty="0" err="1"/>
              <a:t>preču</a:t>
            </a:r>
            <a:r>
              <a:rPr lang="en-US" dirty="0"/>
              <a:t> </a:t>
            </a:r>
            <a:r>
              <a:rPr lang="en-US" dirty="0" err="1"/>
              <a:t>noliktavas</a:t>
            </a:r>
            <a:r>
              <a:rPr lang="en-US" dirty="0"/>
              <a:t> </a:t>
            </a:r>
            <a:r>
              <a:rPr lang="en-US" dirty="0" err="1"/>
              <a:t>pakalpojumus</a:t>
            </a:r>
            <a:r>
              <a:rPr lang="lv-LV" dirty="0"/>
              <a:t>), tad saīsinātais noliktavas nosaukums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351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8247E89C-6CED-4736-969B-BA8A003AC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Preču glabāšanas nodrošinājums</a:t>
            </a:r>
            <a:br>
              <a:rPr lang="lv-LV" dirty="0"/>
            </a:br>
            <a:endParaRPr lang="en-US" sz="22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13BC4C00-DDC8-48A0-9AD4-C9DDFF4C8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937483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Krājumu atlikumu bilances tabula par noteiktām noliktavas vietām ietver šādas ailes:</a:t>
            </a:r>
          </a:p>
          <a:p>
            <a:pPr lvl="1"/>
            <a:r>
              <a:rPr lang="lv-LV" dirty="0"/>
              <a:t>Atrašanās vieta – norāda katra krājuma atrašanās vietu pēc noteiktas adreses esošajā noliktavā</a:t>
            </a:r>
          </a:p>
          <a:p>
            <a:pPr lvl="1"/>
            <a:r>
              <a:rPr lang="lv-LV" dirty="0"/>
              <a:t>Iegrāmatotais krājuma daudzums – tiek norādīts tā fiziskais atlikums noteiktā adresē dienas sākumā, ja pieņemam, ka visas iepriekšējās dienas operācijas ar krājumu ir pabeigtas un iegrāmatotas</a:t>
            </a:r>
          </a:p>
          <a:p>
            <a:pPr lvl="1"/>
            <a:r>
              <a:rPr lang="lv-LV" dirty="0"/>
              <a:t>Saņemtais daudzums – esošajā dienā saņemtais daudzums konkrētajā adresē, parasti, ja iepriekšējās dienas atlikums tajā ir nulle, izņemot komplektēšanas vietu adreses</a:t>
            </a:r>
          </a:p>
          <a:p>
            <a:pPr lvl="1"/>
            <a:r>
              <a:rPr lang="lv-LV" dirty="0"/>
              <a:t>Izsniegtais daudzums – esošajā dienā izsniegtā krājuma apjoms, tas ir, nokomplektēts vai sagatavots uzkraušanai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63207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Oranžs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295</TotalTime>
  <Words>1183</Words>
  <Application>Microsoft Office PowerPoint</Application>
  <PresentationFormat>Platekrāna</PresentationFormat>
  <Paragraphs>105</Paragraphs>
  <Slides>17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</vt:lpstr>
      <vt:lpstr>Galerija</vt:lpstr>
      <vt:lpstr>Preču glabāšana</vt:lpstr>
      <vt:lpstr>Preču glabāšanas nodrošinājums</vt:lpstr>
      <vt:lpstr>Preču glabāšanas nodrošinājums Preču glabāšanas pamatā ir turpmāk aprakstītie 5 soļi </vt:lpstr>
      <vt:lpstr>Preču glabāšanas nodrošinājums Preču glabāšanas pamatā ir turpmāk aprakstītie 5 soļi</vt:lpstr>
      <vt:lpstr>Preču glabāšanas nodrošinājums Preču glabāšanas pamatā ir turpmāk aprakstītie 5 soļi</vt:lpstr>
      <vt:lpstr>Preču glabāšanas nodrošinājums Preču glabāšanas pamatā ir turpmāk aprakstītie 5 soļi</vt:lpstr>
      <vt:lpstr>Preču glabāšanas nodrošinājums Preču glabāšanas pamatā ir turpmāk aprakstītie 5 soļi</vt:lpstr>
      <vt:lpstr>Preču glabāšanas nodrošinājums </vt:lpstr>
      <vt:lpstr>Preču glabāšanas nodrošinājums </vt:lpstr>
      <vt:lpstr>Preču glabāšanas nodrošinājums </vt:lpstr>
      <vt:lpstr>Eksporta un izveduma preču glabāšana</vt:lpstr>
      <vt:lpstr>Eksporta un izveduma preču glabāšana</vt:lpstr>
      <vt:lpstr>Eksporta un izveduma preču glabāšana</vt:lpstr>
      <vt:lpstr>Eksporta un izveduma preču glabāšana</vt:lpstr>
      <vt:lpstr>Eksporta un izveduma preču glabāšana</vt:lpstr>
      <vt:lpstr>Eksporta un izveduma preču glabāšana</vt:lpstr>
      <vt:lpstr>PowerPoint prezentācija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Preču glabāšana</dc:title>
  <dc:creator>Acer</dc:creator>
  <cp:lastModifiedBy>Muceniece</cp:lastModifiedBy>
  <cp:revision>22</cp:revision>
  <dcterms:created xsi:type="dcterms:W3CDTF">2020-05-10T16:31:06Z</dcterms:created>
  <dcterms:modified xsi:type="dcterms:W3CDTF">2020-06-25T05:36:49Z</dcterms:modified>
</cp:coreProperties>
</file>