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  <p:sldId id="263" r:id="rId9"/>
    <p:sldId id="264" r:id="rId10"/>
    <p:sldId id="265" r:id="rId11"/>
    <p:sldId id="266" r:id="rId12"/>
    <p:sldId id="270" r:id="rId13"/>
    <p:sldId id="269" r:id="rId14"/>
    <p:sldId id="26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C3394D6-D0E1-4971-8F3D-E249EB038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Preču pieņemšana</a:t>
            </a:r>
            <a:endParaRPr lang="en-US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3229B852-4EEB-4F67-B3B0-A1648E6587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lv-LV" dirty="0"/>
              <a:t>Preču pieņemšanas </a:t>
            </a:r>
            <a:r>
              <a:rPr lang="lv-LV" dirty="0" smtClean="0"/>
              <a:t>process</a:t>
            </a:r>
          </a:p>
          <a:p>
            <a:r>
              <a:rPr lang="lv-LV" dirty="0" smtClean="0"/>
              <a:t>Inga </a:t>
            </a:r>
            <a:r>
              <a:rPr lang="lv-LV" dirty="0" err="1" smtClean="0"/>
              <a:t>Karlberga</a:t>
            </a:r>
            <a:r>
              <a:rPr lang="lv-LV" dirty="0" smtClean="0"/>
              <a:t>, 2020</a:t>
            </a:r>
          </a:p>
          <a:p>
            <a:r>
              <a:rPr lang="lv-LV" dirty="0" smtClean="0"/>
              <a:t>Kuldīgas Tehnoloģiju un </a:t>
            </a:r>
            <a:r>
              <a:rPr lang="lv-LV" smtClean="0"/>
              <a:t>tūrisma tehnikums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34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81923BD9-1B44-48C6-B088-E900CC122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KPI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82949E7-1868-4CF0-BDCC-DC7185ABB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Pieņemto ienākušo pasūtījumu izpilde</a:t>
            </a:r>
          </a:p>
          <a:p>
            <a:r>
              <a:rPr lang="lv-LV" sz="3200" dirty="0"/>
              <a:t>KPI </a:t>
            </a:r>
            <a:r>
              <a:rPr lang="lv-LV" dirty="0" err="1"/>
              <a:t>pp</a:t>
            </a:r>
            <a:r>
              <a:rPr lang="lv-LV" dirty="0"/>
              <a:t>=</a:t>
            </a:r>
            <a:r>
              <a:rPr lang="lv-LV" sz="2800" dirty="0" err="1"/>
              <a:t>O</a:t>
            </a:r>
            <a:r>
              <a:rPr lang="lv-LV" dirty="0" err="1"/>
              <a:t>pip</a:t>
            </a:r>
            <a:r>
              <a:rPr lang="lv-LV" dirty="0"/>
              <a:t>/</a:t>
            </a:r>
            <a:r>
              <a:rPr lang="lv-LV" sz="2800" dirty="0" err="1"/>
              <a:t>O</a:t>
            </a:r>
            <a:r>
              <a:rPr lang="lv-LV" dirty="0" err="1"/>
              <a:t>ip</a:t>
            </a:r>
            <a:r>
              <a:rPr lang="lv-LV" dirty="0"/>
              <a:t> x </a:t>
            </a:r>
            <a:r>
              <a:rPr lang="lv-LV" sz="2400" dirty="0"/>
              <a:t>100</a:t>
            </a:r>
          </a:p>
          <a:p>
            <a:r>
              <a:rPr lang="lv-LV" dirty="0"/>
              <a:t>Kur </a:t>
            </a:r>
          </a:p>
          <a:p>
            <a:pPr lvl="1"/>
            <a:r>
              <a:rPr lang="lv-LV" sz="2800" dirty="0"/>
              <a:t>KPI</a:t>
            </a:r>
            <a:r>
              <a:rPr lang="lv-LV" dirty="0"/>
              <a:t> </a:t>
            </a:r>
            <a:r>
              <a:rPr lang="lv-LV" dirty="0" err="1"/>
              <a:t>pp</a:t>
            </a:r>
            <a:r>
              <a:rPr lang="lv-LV" dirty="0"/>
              <a:t> – pieņemto ienākušo pasūtījumu izpilde %</a:t>
            </a:r>
          </a:p>
          <a:p>
            <a:pPr lvl="1"/>
            <a:r>
              <a:rPr lang="lv-LV" sz="2800" dirty="0" err="1"/>
              <a:t>O</a:t>
            </a:r>
            <a:r>
              <a:rPr lang="lv-LV" dirty="0" err="1"/>
              <a:t>pip</a:t>
            </a:r>
            <a:r>
              <a:rPr lang="lv-LV" dirty="0"/>
              <a:t> – pieņemto ienākušo pasūtījumu skaits</a:t>
            </a:r>
          </a:p>
          <a:p>
            <a:pPr lvl="1"/>
            <a:r>
              <a:rPr lang="lv-LV" sz="2800" dirty="0" err="1"/>
              <a:t>O</a:t>
            </a:r>
            <a:r>
              <a:rPr lang="lv-LV" dirty="0" err="1"/>
              <a:t>ip</a:t>
            </a:r>
            <a:r>
              <a:rPr lang="lv-LV" dirty="0"/>
              <a:t> = visu ienākušo pasūtījumu skaits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32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D631B72-E3CC-41A0-879D-2F2DC087B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KPI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3BDF84F-6C03-489E-9809-946D0B2B5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Pieņemto pasūtījumu rindu izpilde</a:t>
            </a:r>
          </a:p>
          <a:p>
            <a:r>
              <a:rPr lang="lv-LV" sz="3200" dirty="0"/>
              <a:t>KPI </a:t>
            </a:r>
            <a:r>
              <a:rPr lang="lv-LV" dirty="0"/>
              <a:t>pol=</a:t>
            </a:r>
            <a:r>
              <a:rPr lang="lv-LV" sz="2800" dirty="0" err="1"/>
              <a:t>OL</a:t>
            </a:r>
            <a:r>
              <a:rPr lang="lv-LV" dirty="0" err="1"/>
              <a:t>pip</a:t>
            </a:r>
            <a:r>
              <a:rPr lang="lv-LV" dirty="0"/>
              <a:t>/</a:t>
            </a:r>
            <a:r>
              <a:rPr lang="lv-LV" sz="2800" dirty="0" err="1"/>
              <a:t>OL</a:t>
            </a:r>
            <a:r>
              <a:rPr lang="lv-LV" dirty="0" err="1"/>
              <a:t>ip</a:t>
            </a:r>
            <a:r>
              <a:rPr lang="lv-LV" dirty="0"/>
              <a:t> x </a:t>
            </a:r>
            <a:r>
              <a:rPr lang="lv-LV" sz="2400" dirty="0"/>
              <a:t>100</a:t>
            </a:r>
          </a:p>
          <a:p>
            <a:r>
              <a:rPr lang="lv-LV" dirty="0"/>
              <a:t>Kur </a:t>
            </a:r>
          </a:p>
          <a:p>
            <a:pPr lvl="1"/>
            <a:r>
              <a:rPr lang="lv-LV" sz="2800" dirty="0"/>
              <a:t>KPI</a:t>
            </a:r>
            <a:r>
              <a:rPr lang="lv-LV" dirty="0"/>
              <a:t> pol – pieņemto pasūtījumu rindu izpilde %</a:t>
            </a:r>
          </a:p>
          <a:p>
            <a:pPr lvl="1"/>
            <a:r>
              <a:rPr lang="lv-LV" sz="2800" dirty="0" err="1"/>
              <a:t>OL</a:t>
            </a:r>
            <a:r>
              <a:rPr lang="lv-LV" dirty="0" err="1"/>
              <a:t>pip</a:t>
            </a:r>
            <a:r>
              <a:rPr lang="lv-LV" dirty="0"/>
              <a:t> – pieņemto ienākušo pasūtījumu rindu skaits</a:t>
            </a:r>
          </a:p>
          <a:p>
            <a:pPr lvl="1"/>
            <a:r>
              <a:rPr lang="lv-LV" sz="2800" dirty="0" err="1"/>
              <a:t>OL</a:t>
            </a:r>
            <a:r>
              <a:rPr lang="lv-LV" dirty="0" err="1"/>
              <a:t>ip</a:t>
            </a:r>
            <a:r>
              <a:rPr lang="lv-LV" dirty="0"/>
              <a:t> = visu ienākušo pasūtījumu rindu skaits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35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B0C77748-44D7-4D48-8D62-B4824B5EF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KPI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D9519CBF-4E4B-40F5-8ECF-50C90EBF6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Pieņemto ienākušo pasūtījumu SKU apjoma izpilde</a:t>
            </a:r>
          </a:p>
          <a:p>
            <a:r>
              <a:rPr lang="lv-LV" sz="3200" dirty="0"/>
              <a:t>KPI </a:t>
            </a:r>
            <a:r>
              <a:rPr lang="lv-LV" sz="1800" dirty="0" err="1"/>
              <a:t>qSKU</a:t>
            </a:r>
            <a:r>
              <a:rPr lang="lv-LV" dirty="0"/>
              <a:t>=</a:t>
            </a:r>
            <a:r>
              <a:rPr lang="lv-LV" sz="2800" dirty="0" err="1"/>
              <a:t>Q</a:t>
            </a:r>
            <a:r>
              <a:rPr lang="lv-LV" dirty="0" err="1"/>
              <a:t>pia</a:t>
            </a:r>
            <a:r>
              <a:rPr lang="lv-LV" dirty="0"/>
              <a:t>/</a:t>
            </a:r>
            <a:r>
              <a:rPr lang="lv-LV" sz="2800" dirty="0" err="1"/>
              <a:t>O</a:t>
            </a:r>
            <a:r>
              <a:rPr lang="lv-LV" dirty="0" err="1"/>
              <a:t>ia</a:t>
            </a:r>
            <a:r>
              <a:rPr lang="lv-LV" dirty="0"/>
              <a:t> x </a:t>
            </a:r>
            <a:r>
              <a:rPr lang="lv-LV" sz="2400" dirty="0"/>
              <a:t>100</a:t>
            </a:r>
          </a:p>
          <a:p>
            <a:r>
              <a:rPr lang="lv-LV" dirty="0"/>
              <a:t>Kur </a:t>
            </a:r>
          </a:p>
          <a:p>
            <a:pPr lvl="1"/>
            <a:r>
              <a:rPr lang="lv-LV" sz="2800" dirty="0"/>
              <a:t>KPI</a:t>
            </a:r>
            <a:r>
              <a:rPr lang="lv-LV" dirty="0"/>
              <a:t> </a:t>
            </a:r>
            <a:r>
              <a:rPr lang="lv-LV" dirty="0" err="1"/>
              <a:t>qSKU</a:t>
            </a:r>
            <a:r>
              <a:rPr lang="lv-LV" dirty="0"/>
              <a:t> – pieņemto ienākušo pasūtījumu SKU apjoma izpilde %</a:t>
            </a:r>
          </a:p>
          <a:p>
            <a:pPr lvl="1"/>
            <a:r>
              <a:rPr lang="lv-LV" sz="2800" dirty="0" err="1"/>
              <a:t>O</a:t>
            </a:r>
            <a:r>
              <a:rPr lang="lv-LV" dirty="0" err="1"/>
              <a:t>pia</a:t>
            </a:r>
            <a:r>
              <a:rPr lang="lv-LV" dirty="0"/>
              <a:t> – pieņemto ienākušo pasūtījumu  SKU apjoms, kg </a:t>
            </a:r>
          </a:p>
          <a:p>
            <a:pPr lvl="1"/>
            <a:r>
              <a:rPr lang="lv-LV" sz="2800" dirty="0" err="1"/>
              <a:t>O</a:t>
            </a:r>
            <a:r>
              <a:rPr lang="lv-LV" dirty="0" err="1"/>
              <a:t>ia</a:t>
            </a:r>
            <a:r>
              <a:rPr lang="lv-LV" dirty="0"/>
              <a:t> = visu ienākušo pasūtījumu SKU apjoms, kg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642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4A59EB60-FC1B-427B-B357-71731B5B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KPI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E4637DE6-7B20-4FD5-B1C9-675770652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Pieņemto ienākušo pasūtījumu izpilde laikā</a:t>
            </a:r>
          </a:p>
          <a:p>
            <a:r>
              <a:rPr lang="lv-LV" sz="3200" dirty="0"/>
              <a:t>KPI </a:t>
            </a:r>
            <a:r>
              <a:rPr lang="lv-LV" dirty="0" err="1"/>
              <a:t>ppot</a:t>
            </a:r>
            <a:r>
              <a:rPr lang="lv-LV" dirty="0"/>
              <a:t>=</a:t>
            </a:r>
            <a:r>
              <a:rPr lang="lv-LV" sz="2800" dirty="0" err="1"/>
              <a:t>O</a:t>
            </a:r>
            <a:r>
              <a:rPr lang="lv-LV" dirty="0" err="1"/>
              <a:t>pipot</a:t>
            </a:r>
            <a:r>
              <a:rPr lang="lv-LV" dirty="0"/>
              <a:t>/</a:t>
            </a:r>
            <a:r>
              <a:rPr lang="lv-LV" sz="2800" dirty="0" err="1"/>
              <a:t>O</a:t>
            </a:r>
            <a:r>
              <a:rPr lang="lv-LV" dirty="0" err="1"/>
              <a:t>ip</a:t>
            </a:r>
            <a:r>
              <a:rPr lang="lv-LV" dirty="0"/>
              <a:t> x </a:t>
            </a:r>
            <a:r>
              <a:rPr lang="lv-LV" sz="2400" dirty="0"/>
              <a:t>100</a:t>
            </a:r>
          </a:p>
          <a:p>
            <a:r>
              <a:rPr lang="lv-LV" dirty="0"/>
              <a:t>Kur </a:t>
            </a:r>
          </a:p>
          <a:p>
            <a:pPr lvl="1"/>
            <a:r>
              <a:rPr lang="lv-LV" sz="2800" dirty="0"/>
              <a:t>KPI</a:t>
            </a:r>
            <a:r>
              <a:rPr lang="lv-LV" dirty="0"/>
              <a:t> </a:t>
            </a:r>
            <a:r>
              <a:rPr lang="lv-LV" dirty="0" err="1"/>
              <a:t>ppot</a:t>
            </a:r>
            <a:r>
              <a:rPr lang="lv-LV" dirty="0"/>
              <a:t> – pieņemto ienākušo pasūtījumu izpilde laikā %</a:t>
            </a:r>
          </a:p>
          <a:p>
            <a:pPr lvl="1"/>
            <a:r>
              <a:rPr lang="lv-LV" sz="2800" dirty="0" err="1"/>
              <a:t>O</a:t>
            </a:r>
            <a:r>
              <a:rPr lang="lv-LV" dirty="0" err="1"/>
              <a:t>pipot</a:t>
            </a:r>
            <a:r>
              <a:rPr lang="lv-LV" dirty="0"/>
              <a:t> – pieņemto ienākušo pasūtījumu skaits laikā</a:t>
            </a:r>
          </a:p>
          <a:p>
            <a:pPr lvl="1"/>
            <a:r>
              <a:rPr lang="lv-LV" sz="2800" dirty="0" err="1"/>
              <a:t>O</a:t>
            </a:r>
            <a:r>
              <a:rPr lang="lv-LV" dirty="0" err="1"/>
              <a:t>ip</a:t>
            </a:r>
            <a:r>
              <a:rPr lang="lv-LV" dirty="0"/>
              <a:t> = visu ienākušo pasūtījumu skaits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7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89685406-7150-4D92-9834-255D440B4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KPI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A75EA27-4B13-4F20-B2B9-A158789F3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Pieņemto pasūtījumu rindu izpilde laikā</a:t>
            </a:r>
          </a:p>
          <a:p>
            <a:r>
              <a:rPr lang="lv-LV" sz="3200" dirty="0"/>
              <a:t>KPI </a:t>
            </a:r>
            <a:r>
              <a:rPr lang="lv-LV" dirty="0" err="1"/>
              <a:t>polot</a:t>
            </a:r>
            <a:r>
              <a:rPr lang="lv-LV" dirty="0"/>
              <a:t>=</a:t>
            </a:r>
            <a:r>
              <a:rPr lang="lv-LV" sz="2800" dirty="0" err="1"/>
              <a:t>OL</a:t>
            </a:r>
            <a:r>
              <a:rPr lang="lv-LV" dirty="0" err="1"/>
              <a:t>pipot</a:t>
            </a:r>
            <a:r>
              <a:rPr lang="lv-LV" dirty="0"/>
              <a:t>/</a:t>
            </a:r>
            <a:r>
              <a:rPr lang="lv-LV" sz="2800" dirty="0" err="1"/>
              <a:t>OL</a:t>
            </a:r>
            <a:r>
              <a:rPr lang="lv-LV" dirty="0" err="1"/>
              <a:t>ip</a:t>
            </a:r>
            <a:r>
              <a:rPr lang="lv-LV" dirty="0"/>
              <a:t> x </a:t>
            </a:r>
            <a:r>
              <a:rPr lang="lv-LV" sz="2400" dirty="0"/>
              <a:t>100</a:t>
            </a:r>
          </a:p>
          <a:p>
            <a:r>
              <a:rPr lang="lv-LV" dirty="0"/>
              <a:t>Kur </a:t>
            </a:r>
          </a:p>
          <a:p>
            <a:pPr lvl="1"/>
            <a:r>
              <a:rPr lang="lv-LV" sz="2800" dirty="0"/>
              <a:t>KPI</a:t>
            </a:r>
            <a:r>
              <a:rPr lang="lv-LV" dirty="0"/>
              <a:t> </a:t>
            </a:r>
            <a:r>
              <a:rPr lang="lv-LV" dirty="0" err="1"/>
              <a:t>polot</a:t>
            </a:r>
            <a:r>
              <a:rPr lang="lv-LV" dirty="0"/>
              <a:t> – pieņemto pasūtījumu rindu izpilde laikā %</a:t>
            </a:r>
          </a:p>
          <a:p>
            <a:pPr lvl="1"/>
            <a:r>
              <a:rPr lang="lv-LV" sz="2800" dirty="0" err="1"/>
              <a:t>OL</a:t>
            </a:r>
            <a:r>
              <a:rPr lang="lv-LV" dirty="0" err="1"/>
              <a:t>pipot</a:t>
            </a:r>
            <a:r>
              <a:rPr lang="lv-LV" dirty="0"/>
              <a:t> – pieņemto ienākušo pasūtījumu rindu skaits laikā</a:t>
            </a:r>
          </a:p>
          <a:p>
            <a:pPr lvl="1"/>
            <a:r>
              <a:rPr lang="lv-LV" sz="2800" dirty="0" err="1"/>
              <a:t>OL</a:t>
            </a:r>
            <a:r>
              <a:rPr lang="lv-LV" dirty="0" err="1"/>
              <a:t>ip</a:t>
            </a:r>
            <a:r>
              <a:rPr lang="lv-LV" dirty="0"/>
              <a:t> = visu ienākušo pasūtījumu rindu skaits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832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57FF392-2DF6-4179-8A78-F5EAB0501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107BCC8C-C136-4338-AB66-4D662C71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Izmantotā literatūra</a:t>
            </a:r>
          </a:p>
          <a:p>
            <a:pPr marL="0" indent="0">
              <a:buNone/>
            </a:pPr>
            <a:r>
              <a:rPr lang="lv-LV" dirty="0" err="1"/>
              <a:t>R.Apsalons</a:t>
            </a:r>
            <a:r>
              <a:rPr lang="lv-LV" dirty="0"/>
              <a:t>, Loģistikas centru pārvaldība, Rīga, 2012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7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3F6BCFC3-86BC-48F8-8876-A540BFCD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process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50095296-B474-423B-B4BF-265269558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Ienākošās preču plūsmas apstrāde sākas ar preču pieņemšanu (PP) brīdī, kad tā tiek atvesta no ražotāja, un beidzas, kad tiek izvietota plauktos glabāšanai</a:t>
            </a:r>
          </a:p>
          <a:p>
            <a:r>
              <a:rPr lang="lv-LV" dirty="0"/>
              <a:t>Par preču pieņemšanu ir atbildīgs ienākošās plūsmas vadītājs vai pārzinis</a:t>
            </a:r>
          </a:p>
          <a:p>
            <a:r>
              <a:rPr lang="lv-LV" dirty="0"/>
              <a:t>Tiešie izpildītāji ir preču pieņēmēji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9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02E17A5F-12E9-4C45-BE2E-00B9E43D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process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6509027A-9C6B-4AD1-A268-F5EFBE899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963988"/>
          </a:xfrm>
        </p:spPr>
        <p:txBody>
          <a:bodyPr>
            <a:normAutofit lnSpcReduction="10000"/>
          </a:bodyPr>
          <a:lstStyle/>
          <a:p>
            <a:r>
              <a:rPr lang="lv-LV" dirty="0"/>
              <a:t>Preču pieņemšanas norise:</a:t>
            </a:r>
          </a:p>
          <a:p>
            <a:r>
              <a:rPr lang="lv-LV" dirty="0"/>
              <a:t>1.Transports ar ražotāja preci piebrauc pie loģistikas centra saskaņā ar apstiprināto grafiku</a:t>
            </a:r>
          </a:p>
          <a:p>
            <a:pPr lvl="1"/>
            <a:r>
              <a:rPr lang="lv-LV" dirty="0"/>
              <a:t>Pie apsardzes posteņa</a:t>
            </a:r>
          </a:p>
          <a:p>
            <a:pPr lvl="1"/>
            <a:r>
              <a:rPr lang="lv-LV" dirty="0"/>
              <a:t>Caur apsardzes posteni pie preču pieņemšanas rampām (vārtiem) – ievērojot, ka parasti caur šiem vārtiem prece no noliktavas netiek izvesta</a:t>
            </a:r>
          </a:p>
          <a:p>
            <a:r>
              <a:rPr lang="lv-LV" dirty="0"/>
              <a:t>Ideālā variantā loģistikas centra preču pieņēmēji vai ienākošās preču plūsmas pārzinis jau iepriekš saskaņā ar grafiku zina katras dienas:</a:t>
            </a:r>
          </a:p>
          <a:p>
            <a:pPr lvl="1"/>
            <a:r>
              <a:rPr lang="lv-LV" dirty="0"/>
              <a:t>Ienākošo transportlīdzekļu skaitu</a:t>
            </a:r>
          </a:p>
          <a:p>
            <a:pPr lvl="1"/>
            <a:r>
              <a:rPr lang="lv-LV" dirty="0"/>
              <a:t>Katrs transporta vienības ienākošo SKU un to apjomu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0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C77C21E8-9B4D-4840-9541-3989E6758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process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07A0063F-223F-4BAD-9B9E-36038A943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732907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Preču pieņemšanas norise:</a:t>
            </a:r>
          </a:p>
          <a:p>
            <a:r>
              <a:rPr lang="lv-LV" dirty="0"/>
              <a:t>2.Visas veselās paletes (nebojāta prece)tiek izkrautas noliktavā preču pieņemšanas zonā. Ja atvestā prece transportā ir bojāta, tad:</a:t>
            </a:r>
          </a:p>
          <a:p>
            <a:pPr lvl="1"/>
            <a:r>
              <a:rPr lang="lv-LV" dirty="0"/>
              <a:t>Fotogrāfē – vainīgs var būt ražotājs vai pārvadātājs</a:t>
            </a:r>
          </a:p>
          <a:p>
            <a:pPr lvl="1"/>
            <a:r>
              <a:rPr lang="lv-LV" dirty="0"/>
              <a:t>Transporta vadītāja klātbūtnē sastāda aktu par bojāto preci</a:t>
            </a:r>
          </a:p>
          <a:p>
            <a:r>
              <a:rPr lang="lv-LV" dirty="0"/>
              <a:t>Gan fotogrāfija, gan akts par bojāto preci preču saņemšanā kalpo par pamatu zaudējumu atlīdzināšanai, it īpaši situācijā, kad loģistikas centrs nav vainīgs</a:t>
            </a:r>
          </a:p>
          <a:p>
            <a:r>
              <a:rPr lang="lv-LV" dirty="0"/>
              <a:t>Ar ražotāju tiek saskaņoti pavadzīmes labojumi vai arī ražotājs sagatavo jaunu preču pavadzīmi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67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6AB2063-4005-4410-A0FA-3C3A25B3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process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FA58DA8-4FEF-4192-BA8E-D28A9786B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36035"/>
            <a:ext cx="9603275" cy="4280452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Preču pieņemšanas norise:</a:t>
            </a:r>
          </a:p>
          <a:p>
            <a:r>
              <a:rPr lang="lv-LV" dirty="0"/>
              <a:t>3. Ja atvestā prece nav bojāta, tiek veikta krājumu (SKU) – preču daudzumu salīdzināšana atbilstoši pavadzīmei</a:t>
            </a:r>
          </a:p>
          <a:p>
            <a:r>
              <a:rPr lang="lv-LV" dirty="0"/>
              <a:t>Jāņem vērā, ka loģistikas centrs var būt atsevišķi vai vienā grupā ar ražotāju</a:t>
            </a:r>
          </a:p>
          <a:p>
            <a:r>
              <a:rPr lang="lv-LV" dirty="0"/>
              <a:t>Gadījumā, ja loģistikas centrs ir vienā grupā ar ražotāju, tad preču pieņemšana notiek pēc iekšējā pasūtījuma pavadzīmes</a:t>
            </a:r>
          </a:p>
          <a:p>
            <a:r>
              <a:rPr lang="lv-LV" dirty="0"/>
              <a:t>Ja loģistikas centrs nav vienā grupā ar ražotāju, tad preču pieņemšana notiek pēc preču pavadzīmes</a:t>
            </a:r>
          </a:p>
          <a:p>
            <a:r>
              <a:rPr lang="lv-LV" dirty="0"/>
              <a:t>Izņēmuma kārtā preču pieņemšanu var veikt pēc dokumenta «Piegādes saraksts», taču tad prece netiek pieņemta glabāšanai, bet tā atrodas preču pieņemšanas zonā līdz brīdim, kad tiek atsūtīts preču pavadzīmes oriģināls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0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3FC1839A-4629-4316-B4F3-DAB91E8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process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A6F7AC90-C24C-49FA-8FE4-047B7234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24001"/>
            <a:ext cx="9603275" cy="4545496"/>
          </a:xfrm>
        </p:spPr>
        <p:txBody>
          <a:bodyPr>
            <a:normAutofit lnSpcReduction="10000"/>
          </a:bodyPr>
          <a:lstStyle/>
          <a:p>
            <a:r>
              <a:rPr lang="lv-LV" dirty="0"/>
              <a:t>Preču pieņemšanas norise:</a:t>
            </a:r>
          </a:p>
          <a:p>
            <a:r>
              <a:rPr lang="lv-LV" dirty="0"/>
              <a:t>Pēc tam tiek veikta preču skaitīšana atbilstoši pavadzīmei. Pastāv divas versijas:</a:t>
            </a:r>
          </a:p>
          <a:p>
            <a:r>
              <a:rPr lang="lv-LV" dirty="0"/>
              <a:t>1.preču apjoms atbilst pavadzīmei – tādā gadījumā veic 4.punktā (</a:t>
            </a:r>
            <a:r>
              <a:rPr lang="lv-LV" dirty="0" err="1"/>
              <a:t>skat.tālāk</a:t>
            </a:r>
            <a:r>
              <a:rPr lang="lv-LV" dirty="0"/>
              <a:t>) darbības</a:t>
            </a:r>
          </a:p>
          <a:p>
            <a:r>
              <a:rPr lang="lv-LV" dirty="0"/>
              <a:t>2.preču apjoms neatbilst pavadzīmei</a:t>
            </a:r>
          </a:p>
          <a:p>
            <a:pPr lvl="1"/>
            <a:r>
              <a:rPr lang="lv-LV" dirty="0"/>
              <a:t>Preču apjoms pārsniedz pavadzīmē norādīto</a:t>
            </a:r>
          </a:p>
          <a:p>
            <a:pPr lvl="2"/>
            <a:r>
              <a:rPr lang="lv-LV" dirty="0"/>
              <a:t>Lieko </a:t>
            </a:r>
            <a:r>
              <a:rPr lang="lv-LV" dirty="0" err="1"/>
              <a:t>sūta</a:t>
            </a:r>
            <a:r>
              <a:rPr lang="lv-LV" dirty="0"/>
              <a:t> atpakaļ</a:t>
            </a:r>
          </a:p>
          <a:p>
            <a:pPr lvl="2"/>
            <a:r>
              <a:rPr lang="lv-LV" dirty="0"/>
              <a:t>Labo pavadzīmi, saskaņojot ar ražotāju</a:t>
            </a:r>
          </a:p>
          <a:p>
            <a:pPr lvl="1"/>
            <a:r>
              <a:rPr lang="lv-LV" dirty="0"/>
              <a:t>Preču apjoms mazāks par pavadzīmē norādīto</a:t>
            </a:r>
          </a:p>
          <a:p>
            <a:pPr lvl="2"/>
            <a:r>
              <a:rPr lang="lv-LV" dirty="0"/>
              <a:t>Preci pieņem, saskaņojot ar ražotāju un labojot pavadzīmi, noskaidrojot vainīgo </a:t>
            </a:r>
            <a:r>
              <a:rPr lang="lv-LV" dirty="0">
                <a:sym typeface="Wingdings" panose="05000000000000000000" pitchFamily="2" charset="2"/>
              </a:rPr>
              <a:t></a:t>
            </a:r>
          </a:p>
          <a:p>
            <a:pPr lvl="2"/>
            <a:r>
              <a:rPr lang="lv-LV" dirty="0"/>
              <a:t>Nepieņem preci vispār (reti)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92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59F587D-21DC-4800-9A9D-3DA6C4950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process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1D555172-B7BE-40CF-BB40-FF57FC77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Preču pieņemšanas norise:</a:t>
            </a:r>
          </a:p>
          <a:p>
            <a:r>
              <a:rPr lang="lv-LV" dirty="0"/>
              <a:t>Jāsaprot, uz kāda pamata var labot pavadzīmi- pirms veic labojumus, jābūt preču pieņemšanas/saņemšanas neatbilstības aktam</a:t>
            </a:r>
          </a:p>
          <a:p>
            <a:r>
              <a:rPr lang="lv-LV" dirty="0"/>
              <a:t>Pieņemšanas procesā preces daudzuma atbilstības pārbaudi pavadzīmē veic, skaitot manuāli vai ar skeneri</a:t>
            </a:r>
          </a:p>
          <a:p>
            <a:r>
              <a:rPr lang="lv-LV" dirty="0"/>
              <a:t>Apjoma neatbilstības gadījumā sastāda preču pieņemšanas neatbilstības aktu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2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164713D-0FFB-40FA-A7FC-B5943097F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process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63103FF-86C8-4FB7-8CB7-05DAF50B0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Preču pieņemšanas norise:</a:t>
            </a:r>
          </a:p>
          <a:p>
            <a:r>
              <a:rPr lang="lv-LV" dirty="0"/>
              <a:t>4. Veic saņemšanas žurnāla apstrādi </a:t>
            </a:r>
          </a:p>
          <a:p>
            <a:r>
              <a:rPr lang="lv-LV" dirty="0"/>
              <a:t>Saņemšanas žurnāls ir apstiprināta informācija par faktiski saņemto apjomu</a:t>
            </a:r>
          </a:p>
          <a:p>
            <a:r>
              <a:rPr lang="lv-LV" dirty="0"/>
              <a:t>Šī reģistrētā informācija glabājas loģistikas centra sistēmā</a:t>
            </a:r>
          </a:p>
          <a:p>
            <a:r>
              <a:rPr lang="lv-LV" dirty="0"/>
              <a:t>No saņemšanas žurnāla sastāda saņemšanas sarakstu, jo preču apjoms var atšķirties no pavadzīmē norādītā</a:t>
            </a:r>
          </a:p>
          <a:p>
            <a:pPr marL="0" indent="0">
              <a:buNone/>
            </a:pPr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43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1561E3D-5DA6-4714-946C-A795F7D22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pieņemšanas process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2C09270-ED93-4EE7-B5E2-E0B947D50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4136266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Preču pieņemšanas norise:</a:t>
            </a:r>
          </a:p>
          <a:p>
            <a:r>
              <a:rPr lang="lv-LV" dirty="0"/>
              <a:t>Veic saņemto palešu apstrādi, lai tās novietotu glabāšanas zonā</a:t>
            </a:r>
          </a:p>
          <a:p>
            <a:r>
              <a:rPr lang="lv-LV" dirty="0"/>
              <a:t>Veicamās operācijas ir:</a:t>
            </a:r>
          </a:p>
          <a:p>
            <a:pPr lvl="1"/>
            <a:r>
              <a:rPr lang="lv-LV" dirty="0"/>
              <a:t>No loģistikas centra sistēmas tiek izdrukātas palešu uzlīmes, ņemot vērā, ka sistēma automātiski piešķir tuvāko brīvo vietu noliktavā</a:t>
            </a:r>
          </a:p>
          <a:p>
            <a:pPr lvl="1"/>
            <a:r>
              <a:rPr lang="lv-LV" dirty="0"/>
              <a:t>Palešu marķēšana ar uzlīmi</a:t>
            </a:r>
          </a:p>
          <a:p>
            <a:pPr lvl="1"/>
            <a:r>
              <a:rPr lang="lv-LV" dirty="0"/>
              <a:t>Marķēto palešu ievietošana pēc izdrukas piešķirtā glabāšanas vietā</a:t>
            </a:r>
          </a:p>
          <a:p>
            <a:pPr lvl="1"/>
            <a:r>
              <a:rPr lang="lv-LV" dirty="0"/>
              <a:t>Marķētās paletes pārvietošana sistēmā, ievērojot, ka 3.un 4.operācija notiek vienlaicīgi/paralēli</a:t>
            </a:r>
          </a:p>
          <a:p>
            <a:pPr marL="457200" lvl="1" indent="0">
              <a:buNone/>
            </a:pPr>
            <a:r>
              <a:rPr lang="lv-LV" dirty="0"/>
              <a:t>Pirms preču pieņemšanas jānosaka, cikos sāksies preču pieņemšana, t.i., vai tas notiks dienas pirmajā pusē, pēcpusdienā vai visu dienu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1837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153</TotalTime>
  <Words>773</Words>
  <Application>Microsoft Office PowerPoint</Application>
  <PresentationFormat>Platekrāna</PresentationFormat>
  <Paragraphs>98</Paragraphs>
  <Slides>15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</vt:lpstr>
      <vt:lpstr>Galerija</vt:lpstr>
      <vt:lpstr>Preču pieņemšana</vt:lpstr>
      <vt:lpstr>Preču pieņemšanas process </vt:lpstr>
      <vt:lpstr>Preču pieņemšanas process</vt:lpstr>
      <vt:lpstr>Preču pieņemšanas process</vt:lpstr>
      <vt:lpstr>Preču pieņemšanas process</vt:lpstr>
      <vt:lpstr>Preču pieņemšanas process</vt:lpstr>
      <vt:lpstr>Preču pieņemšanas process</vt:lpstr>
      <vt:lpstr>Preču pieņemšanas process</vt:lpstr>
      <vt:lpstr>Preču pieņemšanas process</vt:lpstr>
      <vt:lpstr>Preču pieņemšanas KPI</vt:lpstr>
      <vt:lpstr>Preču pieņemšanas KPI</vt:lpstr>
      <vt:lpstr>Preču pieņemšanas KPI</vt:lpstr>
      <vt:lpstr>Preču pieņemšanas KPI</vt:lpstr>
      <vt:lpstr>Preču pieņemšanas KPI</vt:lpstr>
      <vt:lpstr>PowerPoint prezentācija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Preču pieņemšana</dc:title>
  <dc:creator>Acer</dc:creator>
  <cp:lastModifiedBy>Muceniece</cp:lastModifiedBy>
  <cp:revision>15</cp:revision>
  <dcterms:created xsi:type="dcterms:W3CDTF">2020-05-07T17:22:53Z</dcterms:created>
  <dcterms:modified xsi:type="dcterms:W3CDTF">2020-06-25T05:37:44Z</dcterms:modified>
</cp:coreProperties>
</file>