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1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82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4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22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5C60-63C3-4486-BBF0-D256DFB0001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703EC6-16F9-4B95-A422-940CE1D5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elvarde.lv/images/extrainfo/4680570/attach/Akt%C4%ABv%C4%81%20t%C5%ABrisma%20rokasgr%C4%81mata.pdf" TargetMode="External"/><Relationship Id="rId2" Type="http://schemas.openxmlformats.org/officeDocument/2006/relationships/hyperlink" Target="http://www.nujo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ndrs.lv/skaidrojosa-vardnica/izmeru-salidzinosas-tabulas/nujosanas-nuju-izmeru-tabula/" TargetMode="External"/><Relationship Id="rId5" Type="http://schemas.openxmlformats.org/officeDocument/2006/relationships/hyperlink" Target="https://www.fitnesam.lv/lv/dzivesstils/dzvesstils/njoana-kpc-t-nav-domta-tikai-pensionriem/" TargetMode="External"/><Relationship Id="rId4" Type="http://schemas.openxmlformats.org/officeDocument/2006/relationships/hyperlink" Target="http://www.nujotajiem.l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 dirty="0" smtClean="0"/>
              <a:t>PIKC Kuldīgas Tehnoloģiju un tūrisma tehnikums</a:t>
            </a:r>
            <a:br>
              <a:rPr lang="lv-LV" sz="3200" dirty="0" smtClean="0"/>
            </a:br>
            <a:endParaRPr lang="en-US" sz="32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03312" y="1354348"/>
            <a:ext cx="8946541" cy="48940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Sporta stunda - caurviju kompetenču iespēju izmantošana sinerģijā ar kvalifikācijas </a:t>
            </a:r>
            <a:r>
              <a:rPr lang="lv-LV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apguvi</a:t>
            </a:r>
          </a:p>
          <a:p>
            <a:pPr marL="0" indent="0" algn="ctr">
              <a:buNone/>
            </a:pPr>
            <a:endParaRPr lang="lv-LV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</a:rPr>
              <a:t>Sports </a:t>
            </a:r>
          </a:p>
          <a:p>
            <a:r>
              <a:rPr lang="lv-LV" dirty="0">
                <a:latin typeface="Times New Roman" panose="02020603050405020304" pitchFamily="18" charset="0"/>
              </a:rPr>
              <a:t>A</a:t>
            </a:r>
            <a:r>
              <a:rPr lang="lv-LV" dirty="0" smtClean="0">
                <a:latin typeface="Times New Roman" panose="02020603050405020304" pitchFamily="18" charset="0"/>
              </a:rPr>
              <a:t>ktīvais tūrisms</a:t>
            </a:r>
          </a:p>
          <a:p>
            <a:endParaRPr lang="lv-LV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 smtClean="0">
              <a:latin typeface="Times New Roman" panose="02020603050405020304" pitchFamily="18" charset="0"/>
            </a:endParaRPr>
          </a:p>
          <a:p>
            <a:pPr algn="r"/>
            <a:r>
              <a:rPr lang="lv-LV" dirty="0" smtClean="0">
                <a:latin typeface="Times New Roman" panose="02020603050405020304" pitchFamily="18" charset="0"/>
              </a:rPr>
              <a:t>Arvīds </a:t>
            </a:r>
            <a:r>
              <a:rPr lang="lv-LV" dirty="0" err="1" smtClean="0">
                <a:latin typeface="Times New Roman" panose="02020603050405020304" pitchFamily="18" charset="0"/>
              </a:rPr>
              <a:t>Šefanovskis</a:t>
            </a:r>
            <a:r>
              <a:rPr lang="lv-LV" dirty="0" smtClean="0">
                <a:latin typeface="Times New Roman" panose="02020603050405020304" pitchFamily="18" charset="0"/>
              </a:rPr>
              <a:t> – sporta skolotājs</a:t>
            </a:r>
          </a:p>
          <a:p>
            <a:pPr algn="r"/>
            <a:r>
              <a:rPr lang="lv-LV" dirty="0" smtClean="0">
                <a:latin typeface="Times New Roman" panose="02020603050405020304" pitchFamily="18" charset="0"/>
              </a:rPr>
              <a:t>Vija Zariņa – aktīvā tūrisma skolotāja</a:t>
            </a:r>
          </a:p>
          <a:p>
            <a:pPr algn="r"/>
            <a:r>
              <a:rPr lang="lv-LV" dirty="0" smtClean="0">
                <a:latin typeface="Times New Roman" panose="02020603050405020304" pitchFamily="18" charset="0"/>
              </a:rPr>
              <a:t>Katrīna </a:t>
            </a:r>
            <a:r>
              <a:rPr lang="lv-LV" dirty="0" err="1" smtClean="0">
                <a:latin typeface="Times New Roman" panose="02020603050405020304" pitchFamily="18" charset="0"/>
              </a:rPr>
              <a:t>Spuleniece-Aišpure</a:t>
            </a:r>
            <a:r>
              <a:rPr lang="lv-LV" dirty="0" smtClean="0">
                <a:latin typeface="Times New Roman" panose="02020603050405020304" pitchFamily="18" charset="0"/>
              </a:rPr>
              <a:t> – metodiķe</a:t>
            </a:r>
          </a:p>
          <a:p>
            <a:pPr algn="r"/>
            <a:endParaRPr lang="lv-LV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v-LV" dirty="0" smtClean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v-LV" dirty="0" smtClean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 smtClean="0">
                <a:latin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8281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Pareizas tehnikas pamatelementi</a:t>
            </a:r>
            <a:endParaRPr lang="en-US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1152983"/>
            <a:ext cx="9916732" cy="54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Inventārs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Atbilstoša garuma nūjas</a:t>
            </a:r>
          </a:p>
          <a:p>
            <a:r>
              <a:rPr lang="lv-LV" sz="2400" dirty="0" smtClean="0"/>
              <a:t>Piemērots apģērbs un apavi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1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izvēlēties nūju garumu?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Ir vairākas metodes</a:t>
            </a:r>
          </a:p>
          <a:p>
            <a:r>
              <a:rPr lang="lv-LV" dirty="0" smtClean="0"/>
              <a:t>Internetā atrodamas auguma un nūju garuma atbilstības tabulas</a:t>
            </a:r>
          </a:p>
          <a:p>
            <a:r>
              <a:rPr lang="lv-LV" i="1" dirty="0" smtClean="0"/>
              <a:t>Nabas</a:t>
            </a:r>
            <a:r>
              <a:rPr lang="lv-LV" dirty="0" smtClean="0"/>
              <a:t> metode – izvēlas nūjas līdz nabai</a:t>
            </a:r>
          </a:p>
          <a:p>
            <a:r>
              <a:rPr lang="lv-LV" dirty="0" smtClean="0"/>
              <a:t>Dažiem cilvēkiem anatomisko īpatnību dēļ jāpiemēro atšķirīgs inventārs</a:t>
            </a:r>
          </a:p>
          <a:p>
            <a:r>
              <a:rPr lang="lv-LV" dirty="0" smtClean="0"/>
              <a:t>Viens no nūju </a:t>
            </a:r>
            <a:r>
              <a:rPr lang="lv-LV" dirty="0"/>
              <a:t>garumu </a:t>
            </a:r>
            <a:r>
              <a:rPr lang="lv-LV" dirty="0" smtClean="0"/>
              <a:t>algoritmiem </a:t>
            </a:r>
            <a:r>
              <a:rPr lang="lv-LV" dirty="0"/>
              <a:t>- auguma garums cm x 0,68 (vispārīgā gadījumā) rezultātu noapaļojot līdz tuvākajai 5cm </a:t>
            </a:r>
            <a:r>
              <a:rPr lang="lv-LV" dirty="0" smtClean="0"/>
              <a:t>atzīmei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46111" y="940158"/>
            <a:ext cx="9404723" cy="1429554"/>
          </a:xfrm>
        </p:spPr>
        <p:txBody>
          <a:bodyPr/>
          <a:lstStyle/>
          <a:p>
            <a:pPr algn="ctr"/>
            <a:r>
              <a:rPr lang="lv-LV" dirty="0" smtClean="0"/>
              <a:t>Možu garu un nerimstošu enerģiju!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03312" y="2743200"/>
            <a:ext cx="8946541" cy="3505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800" dirty="0" smtClean="0"/>
              <a:t>Paldies par uzmanību!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23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Izmantotā literatūra un avoti: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 smtClean="0">
                <a:hlinkClick r:id="rId2"/>
              </a:rPr>
              <a:t>Dž.Vaizmens</a:t>
            </a:r>
            <a:r>
              <a:rPr lang="lv-LV" dirty="0" smtClean="0">
                <a:hlinkClick r:id="rId2"/>
              </a:rPr>
              <a:t> </a:t>
            </a:r>
            <a:r>
              <a:rPr lang="lv-LV" i="1" dirty="0" smtClean="0">
                <a:hlinkClick r:id="rId2"/>
              </a:rPr>
              <a:t>SAS. Izdzīvošanas māksla, </a:t>
            </a:r>
            <a:r>
              <a:rPr lang="lv-LV" dirty="0" smtClean="0">
                <a:hlinkClick r:id="rId2"/>
              </a:rPr>
              <a:t>Zvaigzne ABC</a:t>
            </a:r>
          </a:p>
          <a:p>
            <a:r>
              <a:rPr lang="en-US" dirty="0">
                <a:hlinkClick r:id="rId3"/>
              </a:rPr>
              <a:t>http://www.lielvarde.lv/images/extrainfo/4680570/attach/Akt%C4%ABv%C4%81%20t%C5%ABrisma%20rokasgr%C4%81mata.pdf</a:t>
            </a:r>
            <a:endParaRPr lang="lv-LV" dirty="0" smtClean="0">
              <a:hlinkClick r:id="rId2"/>
            </a:endParaRPr>
          </a:p>
          <a:p>
            <a:r>
              <a:rPr lang="lv-LV" dirty="0" smtClean="0">
                <a:hlinkClick r:id="rId2"/>
              </a:rPr>
              <a:t>www.nujo.lv</a:t>
            </a:r>
            <a:endParaRPr lang="lv-LV" dirty="0" smtClean="0"/>
          </a:p>
          <a:p>
            <a:r>
              <a:rPr lang="lv-LV" dirty="0" smtClean="0">
                <a:hlinkClick r:id="rId4"/>
              </a:rPr>
              <a:t>www.nujotajiem.lv</a:t>
            </a:r>
            <a:endParaRPr lang="lv-LV" dirty="0" smtClean="0"/>
          </a:p>
          <a:p>
            <a:r>
              <a:rPr lang="en-US" dirty="0">
                <a:hlinkClick r:id="rId5"/>
              </a:rPr>
              <a:t>https://www.fitnesam.lv/lv/dzivesstils/dzvesstils/njoana-kpc-t-nav-domta-tikai-pensionriem</a:t>
            </a:r>
            <a:r>
              <a:rPr lang="en-US" dirty="0" smtClean="0">
                <a:hlinkClick r:id="rId5"/>
              </a:rPr>
              <a:t>/</a:t>
            </a:r>
            <a:endParaRPr lang="lv-LV" dirty="0" smtClean="0"/>
          </a:p>
          <a:p>
            <a:r>
              <a:rPr lang="en-US" dirty="0">
                <a:hlinkClick r:id="rId6"/>
              </a:rPr>
              <a:t>https://www.gandrs.lv/skaidrojosa-vardnica/izmeru-salidzinosas-tabulas/nujosanas-nuju-izmeru-tabula</a:t>
            </a:r>
            <a:r>
              <a:rPr lang="en-US" dirty="0" smtClean="0">
                <a:hlinkClick r:id="rId6"/>
              </a:rPr>
              <a:t>/</a:t>
            </a:r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1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Sporta </a:t>
            </a:r>
            <a:r>
              <a:rPr lang="lv-LV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un aktīvā tūrisma sinerģija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Stundas mērķis: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iepazīties ar nūjošanu, kā fizisko aktivitāšu veidu.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Stundas uzdevumi/sasniedzamie rezultāti: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Izprast nūjošanas ietekmi uz cilvēka ķermeni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Izpildīt iesildīšanās vingrojumus pirms nūjošanas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Spēt veikt pareizas kustības ar nūjām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Nostiprināt zināšanas par nometnes iekārtošanas pamatprincipiem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8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Stundas gaita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77334" y="1500997"/>
            <a:ext cx="8596668" cy="454036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1.daļa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Skolotāji iepazīstina audzēkņus ar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nūjošnas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ietekmi uz veselību, nūjošanas inventāru un kustību veikšanas tehniku.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Skolotājs rāda un audzēkņi veic iesildīšanās vingrojumus pirms nūjošanas.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 dodas laukā un izmēģina nūjošanu dabā</a:t>
            </a:r>
            <a:r>
              <a:rPr lang="lv-LV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daļa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Audzēkņi sadalās 2 komandās. Lai atkārtotu nometnes iekārtošanas galvenos pamat elementus, audzēkņi ceļ telti un kurina ugunskuru. To dara komandas dalībniekiem sadalot darbus savā starpā un veicot visiem kopā.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8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2879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lv-LV" sz="4000" dirty="0" smtClean="0"/>
              <a:t>Nūjošana </a:t>
            </a:r>
            <a:endParaRPr lang="en-US" sz="400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3999" y="3902299"/>
            <a:ext cx="9345769" cy="2601532"/>
          </a:xfrm>
        </p:spPr>
        <p:txBody>
          <a:bodyPr>
            <a:normAutofit fontScale="70000" lnSpcReduction="20000"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pPr algn="r"/>
            <a:endParaRPr lang="lv-LV" sz="2000" dirty="0" smtClean="0"/>
          </a:p>
          <a:p>
            <a:pPr algn="r"/>
            <a:r>
              <a:rPr lang="lv-LV" sz="2000" dirty="0" smtClean="0"/>
              <a:t>Arvīds </a:t>
            </a:r>
            <a:r>
              <a:rPr lang="lv-LV" sz="2000" dirty="0" err="1" smtClean="0"/>
              <a:t>Šefanovskis</a:t>
            </a:r>
            <a:endParaRPr lang="lv-LV" sz="2000" dirty="0" smtClean="0"/>
          </a:p>
          <a:p>
            <a:pPr algn="r"/>
            <a:r>
              <a:rPr lang="lv-LV" sz="2000" dirty="0" smtClean="0"/>
              <a:t>Vija Zariņa</a:t>
            </a:r>
          </a:p>
          <a:p>
            <a:pPr algn="r"/>
            <a:r>
              <a:rPr lang="lv-LV" sz="2000" dirty="0" smtClean="0"/>
              <a:t>Katrīna </a:t>
            </a:r>
            <a:r>
              <a:rPr lang="lv-LV" sz="2000" dirty="0" err="1" smtClean="0"/>
              <a:t>Spuleniece-Aišpure</a:t>
            </a:r>
            <a:endParaRPr lang="lv-LV" sz="2000" dirty="0" smtClean="0"/>
          </a:p>
          <a:p>
            <a:pPr algn="ctr"/>
            <a:r>
              <a:rPr lang="lv-LV" sz="2000" dirty="0" smtClean="0"/>
              <a:t>2020</a:t>
            </a:r>
            <a:endParaRPr lang="en-US" sz="2000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71" y="1439592"/>
            <a:ext cx="9272789" cy="38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nūjošana?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- </a:t>
            </a:r>
            <a:r>
              <a:rPr lang="lv-LV" sz="2400" dirty="0" smtClean="0"/>
              <a:t>Nūjošana ir augstas efektivitātes sportiska nodarbe, kurā tiek izmantota pareiza nodarbības metodika, soļošanas tehnika un īpašas nūjas vienmērīgai ķermeņa noslogošanai.</a:t>
            </a:r>
          </a:p>
          <a:p>
            <a:pPr>
              <a:buFontTx/>
              <a:buChar char="-"/>
            </a:pPr>
            <a:r>
              <a:rPr lang="lv-LV" sz="2400" dirty="0" smtClean="0"/>
              <a:t>Visā pasaulē nūjošana salīdzinoši īsā laikā ieguvusi milzu popularitāti, pasaulē esot aptuveni 10 miljoni </a:t>
            </a:r>
            <a:r>
              <a:rPr lang="lv-LV" sz="2400" dirty="0" err="1" smtClean="0"/>
              <a:t>nūjotāju</a:t>
            </a:r>
            <a:r>
              <a:rPr lang="lv-LV" sz="2400" dirty="0" smtClean="0"/>
              <a:t>, skaits aizvien pieaug, tā izplatīta arī Latvijā.</a:t>
            </a:r>
          </a:p>
        </p:txBody>
      </p:sp>
    </p:spTree>
    <p:extLst>
      <p:ext uri="{BB962C8B-B14F-4D97-AF65-F5344CB8AC3E}">
        <p14:creationId xmlns:p14="http://schemas.microsoft.com/office/powerpoint/2010/main" val="15062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1171978"/>
          </a:xfrm>
        </p:spPr>
        <p:txBody>
          <a:bodyPr/>
          <a:lstStyle/>
          <a:p>
            <a:r>
              <a:rPr lang="lv-LV" dirty="0" smtClean="0"/>
              <a:t>Vēsture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5299656"/>
          </a:xfrm>
        </p:spPr>
        <p:txBody>
          <a:bodyPr>
            <a:normAutofit/>
          </a:bodyPr>
          <a:lstStyle/>
          <a:p>
            <a:r>
              <a:rPr lang="lv-LV" sz="2400" dirty="0" smtClean="0"/>
              <a:t>Ir vairākas versijas par nūjošanas pirmatklājēja godu. Arī pašu nodarbi mēdz saukt dažādos vārdos, piemēram, </a:t>
            </a:r>
            <a:r>
              <a:rPr lang="lv-LV" sz="2400" i="1" dirty="0" err="1" smtClean="0"/>
              <a:t>nordic</a:t>
            </a:r>
            <a:r>
              <a:rPr lang="lv-LV" sz="2400" i="1" dirty="0" smtClean="0"/>
              <a:t> </a:t>
            </a:r>
            <a:r>
              <a:rPr lang="lv-LV" sz="2400" i="1" dirty="0" err="1" smtClean="0"/>
              <a:t>walking</a:t>
            </a:r>
            <a:r>
              <a:rPr lang="lv-LV" sz="2400" dirty="0" smtClean="0"/>
              <a:t>, ko dažkārt neveiksmīgi tulko kā </a:t>
            </a:r>
            <a:r>
              <a:rPr lang="lv-LV" sz="2400" i="1" dirty="0" smtClean="0"/>
              <a:t>ziemeļu pastaiga</a:t>
            </a:r>
            <a:r>
              <a:rPr lang="lv-LV" sz="2400" dirty="0" smtClean="0"/>
              <a:t>. </a:t>
            </a:r>
          </a:p>
          <a:p>
            <a:r>
              <a:rPr lang="lv-LV" sz="2400" dirty="0" smtClean="0"/>
              <a:t>30. gadu sākumā nūjošana kļūst par somu distanču slēpotāju vasaras treniņu metodi.</a:t>
            </a:r>
          </a:p>
          <a:p>
            <a:r>
              <a:rPr lang="lv-LV" sz="2400" dirty="0" smtClean="0"/>
              <a:t>80. gadu sākumā Somijā arī ārpus distanču slēpotāju aprindām novēroti pirmie mēģinājumi soļot ar slēpošanas nūjām. </a:t>
            </a:r>
          </a:p>
          <a:p>
            <a:r>
              <a:rPr lang="en-US" sz="2400" dirty="0" smtClean="0"/>
              <a:t>1996. </a:t>
            </a:r>
            <a:r>
              <a:rPr lang="en-US" sz="2400" dirty="0" err="1" smtClean="0"/>
              <a:t>gadā</a:t>
            </a:r>
            <a:r>
              <a:rPr lang="en-US" sz="2400" dirty="0" smtClean="0"/>
              <a:t> </a:t>
            </a:r>
            <a:r>
              <a:rPr lang="lv-LV" sz="2400" dirty="0" smtClean="0"/>
              <a:t>Somijā izveidojas </a:t>
            </a:r>
            <a:r>
              <a:rPr lang="en-US" sz="2400" dirty="0" err="1" smtClean="0"/>
              <a:t>nūjošanas</a:t>
            </a:r>
            <a:r>
              <a:rPr lang="en-US" sz="2400" dirty="0" smtClean="0"/>
              <a:t> </a:t>
            </a:r>
            <a:r>
              <a:rPr lang="en-US" sz="2400" dirty="0" err="1" smtClean="0"/>
              <a:t>tagadējā</a:t>
            </a:r>
            <a:r>
              <a:rPr lang="en-US" sz="2400" dirty="0" smtClean="0"/>
              <a:t> forma.</a:t>
            </a:r>
            <a:endParaRPr lang="lv-LV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24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Nūjošana Latvijā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Ap 2000. gadu Latvijā tika ievestas nūjas un atsevišķas personas sāk praktizēt.</a:t>
            </a:r>
          </a:p>
          <a:p>
            <a:r>
              <a:rPr lang="lv-LV" sz="2400" dirty="0" smtClean="0"/>
              <a:t>Kopš </a:t>
            </a:r>
            <a:r>
              <a:rPr lang="en-US" sz="2400" dirty="0" smtClean="0"/>
              <a:t>2008. </a:t>
            </a:r>
            <a:r>
              <a:rPr lang="en-US" sz="2400" dirty="0" err="1" smtClean="0"/>
              <a:t>gada</a:t>
            </a:r>
            <a:r>
              <a:rPr lang="en-US" sz="2400" dirty="0" smtClean="0"/>
              <a:t> L</a:t>
            </a:r>
            <a:r>
              <a:rPr lang="lv-LV" sz="2400" dirty="0" err="1" smtClean="0"/>
              <a:t>atvijā</a:t>
            </a:r>
            <a:r>
              <a:rPr lang="lv-LV" sz="2400" dirty="0" smtClean="0"/>
              <a:t> tiek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organizē</a:t>
            </a:r>
            <a:r>
              <a:rPr lang="lv-LV" sz="2400" dirty="0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nūjošanas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</a:t>
            </a:r>
            <a:r>
              <a:rPr lang="lv-LV" sz="2400" dirty="0" smtClean="0"/>
              <a:t>ātes, kā arī </a:t>
            </a:r>
            <a:r>
              <a:rPr lang="en-US" sz="2400" dirty="0" smtClean="0"/>
              <a:t> </a:t>
            </a:r>
            <a:r>
              <a:rPr lang="en-US" sz="2400" dirty="0" err="1" smtClean="0"/>
              <a:t>instruktoru</a:t>
            </a:r>
            <a:r>
              <a:rPr lang="en-US" sz="2400" dirty="0" smtClean="0"/>
              <a:t> </a:t>
            </a:r>
            <a:r>
              <a:rPr lang="en-US" sz="2400" dirty="0" err="1" smtClean="0"/>
              <a:t>apmācības</a:t>
            </a:r>
            <a:r>
              <a:rPr lang="en-US" sz="2400" dirty="0" smtClean="0"/>
              <a:t> </a:t>
            </a:r>
            <a:r>
              <a:rPr lang="en-US" sz="2400" dirty="0" err="1" smtClean="0"/>
              <a:t>seminār</a:t>
            </a:r>
            <a:r>
              <a:rPr lang="lv-LV" sz="2400" dirty="0" smtClean="0"/>
              <a:t>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9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Kāpēc vērts </a:t>
            </a:r>
            <a:r>
              <a:rPr lang="lv-LV" dirty="0" err="1" smtClean="0"/>
              <a:t>nūjot</a:t>
            </a:r>
            <a:r>
              <a:rPr lang="lv-LV" dirty="0" smtClean="0"/>
              <a:t>?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dirty="0"/>
              <a:t>F</a:t>
            </a:r>
            <a:r>
              <a:rPr lang="lv-LV" dirty="0" smtClean="0"/>
              <a:t>izisko aktivitāšu veids, ko ir viegli apgūt jebkurā vecumā.</a:t>
            </a:r>
          </a:p>
          <a:p>
            <a:r>
              <a:rPr lang="lv-LV" dirty="0"/>
              <a:t>P</a:t>
            </a:r>
            <a:r>
              <a:rPr lang="lv-LV" dirty="0" smtClean="0"/>
              <a:t>iemērota visiem, neatkarīgi no vecuma, dzimuma vai fiziskā stāvokļa un tai nav laika apstākļu ierobežojumu.</a:t>
            </a:r>
          </a:p>
          <a:p>
            <a:r>
              <a:rPr lang="lv-LV" dirty="0"/>
              <a:t>A</a:t>
            </a:r>
            <a:r>
              <a:rPr lang="lv-LV" dirty="0" smtClean="0"/>
              <a:t>tbrīvo no stresa, veicina veselīgu miegu un vispārēju labsajūtu.</a:t>
            </a:r>
          </a:p>
          <a:p>
            <a:r>
              <a:rPr lang="lv-LV" dirty="0" smtClean="0"/>
              <a:t>Darbina 600 muskuļu grupu jeb 90 procentu no visas ķermeņa muskulatūras.</a:t>
            </a:r>
          </a:p>
          <a:p>
            <a:r>
              <a:rPr lang="lv-LV" dirty="0"/>
              <a:t>A</a:t>
            </a:r>
            <a:r>
              <a:rPr lang="lv-LV" dirty="0" smtClean="0"/>
              <a:t>r rotējošām kustībām tiek izkustināts sprands un mugurkaula krūšu daļa – tās ir </a:t>
            </a:r>
            <a:r>
              <a:rPr lang="lv-LV" dirty="0" err="1" smtClean="0"/>
              <a:t>problēmzonas</a:t>
            </a:r>
            <a:r>
              <a:rPr lang="lv-LV" dirty="0" smtClean="0"/>
              <a:t> gandrīz visiem, kam ikdienā sēdošs darbs.</a:t>
            </a:r>
          </a:p>
          <a:p>
            <a:r>
              <a:rPr lang="lv-LV" dirty="0"/>
              <a:t>D</a:t>
            </a:r>
            <a:r>
              <a:rPr lang="lv-LV" dirty="0" smtClean="0"/>
              <a:t>raudzīga mugurkaulam – darbojoties ar nūjām, mugurai (arī ceļiem un gurniem) ir daudz mazāka slodze nekā, piemēram, skriešanas vai aerobikas atspērienu laikā.</a:t>
            </a:r>
          </a:p>
          <a:p>
            <a:r>
              <a:rPr lang="lv-LV" dirty="0"/>
              <a:t>V</a:t>
            </a:r>
            <a:r>
              <a:rPr lang="lv-LV" dirty="0" smtClean="0"/>
              <a:t>iens no efektīvākajiem kaloriju dedzināšanas veidiem.</a:t>
            </a:r>
          </a:p>
          <a:p>
            <a:r>
              <a:rPr lang="lv-LV" dirty="0"/>
              <a:t>L</a:t>
            </a:r>
            <a:r>
              <a:rPr lang="lv-LV" dirty="0" smtClean="0"/>
              <a:t>ielisks </a:t>
            </a:r>
            <a:r>
              <a:rPr lang="lv-LV" dirty="0" err="1" smtClean="0"/>
              <a:t>kardiotreniņš</a:t>
            </a:r>
            <a:r>
              <a:rPr lang="lv-LV" dirty="0" smtClean="0"/>
              <a:t>, nav jāuztraucas par pārslodzi.</a:t>
            </a:r>
          </a:p>
        </p:txBody>
      </p:sp>
    </p:spTree>
    <p:extLst>
      <p:ext uri="{BB962C8B-B14F-4D97-AF65-F5344CB8AC3E}">
        <p14:creationId xmlns:p14="http://schemas.microsoft.com/office/powerpoint/2010/main" val="36823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Nūjas kā slodzes palielināšanas līdzeklis</a:t>
            </a:r>
            <a:endParaRPr lang="en-US" sz="2800" dirty="0"/>
          </a:p>
        </p:txBody>
      </p:sp>
      <p:pic>
        <p:nvPicPr>
          <p:cNvPr id="4" name="Muscular and metabolic responses to different Nordic walking techniques, when style matter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588" y="2160588"/>
            <a:ext cx="6900862" cy="3881437"/>
          </a:xfrm>
        </p:spPr>
      </p:pic>
    </p:spTree>
    <p:extLst>
      <p:ext uri="{BB962C8B-B14F-4D97-AF65-F5344CB8AC3E}">
        <p14:creationId xmlns:p14="http://schemas.microsoft.com/office/powerpoint/2010/main" val="41636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Šķautne">
  <a:themeElements>
    <a:clrScheme name="Šķautn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Šķautn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ķautn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547</Words>
  <Application>Microsoft Office PowerPoint</Application>
  <PresentationFormat>Platekrāna</PresentationFormat>
  <Paragraphs>79</Paragraphs>
  <Slides>14</Slides>
  <Notes>0</Notes>
  <HiddenSlides>0</HiddenSlides>
  <MMClips>1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Šķautne</vt:lpstr>
      <vt:lpstr>PIKC Kuldīgas Tehnoloģiju un tūrisma tehnikums </vt:lpstr>
      <vt:lpstr>Sporta un aktīvā tūrisma sinerģija</vt:lpstr>
      <vt:lpstr>Stundas gaita</vt:lpstr>
      <vt:lpstr>Nūjošana </vt:lpstr>
      <vt:lpstr>Kas ir nūjošana?</vt:lpstr>
      <vt:lpstr>Vēsture</vt:lpstr>
      <vt:lpstr>Nūjošana Latvijā</vt:lpstr>
      <vt:lpstr>Kāpēc vērts nūjot?</vt:lpstr>
      <vt:lpstr>Nūjas kā slodzes palielināšanas līdzeklis</vt:lpstr>
      <vt:lpstr>Pareizas tehnikas pamatelementi</vt:lpstr>
      <vt:lpstr>Inventārs</vt:lpstr>
      <vt:lpstr>Kā izvēlēties nūju garumu?</vt:lpstr>
      <vt:lpstr>Možu garu un nerimstošu enerģiju!</vt:lpstr>
      <vt:lpstr>Izmantotā literatūra un avoti: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Nūjošana</dc:title>
  <dc:creator>Dators</dc:creator>
  <cp:lastModifiedBy>Dators</cp:lastModifiedBy>
  <cp:revision>23</cp:revision>
  <dcterms:created xsi:type="dcterms:W3CDTF">2020-01-15T08:53:15Z</dcterms:created>
  <dcterms:modified xsi:type="dcterms:W3CDTF">2020-03-05T09:08:07Z</dcterms:modified>
</cp:coreProperties>
</file>