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65" r:id="rId6"/>
    <p:sldId id="259" r:id="rId7"/>
    <p:sldId id="266" r:id="rId8"/>
    <p:sldId id="268" r:id="rId9"/>
    <p:sldId id="260" r:id="rId10"/>
    <p:sldId id="262" r:id="rId11"/>
    <p:sldId id="264" r:id="rId12"/>
    <p:sldId id="261" r:id="rId13"/>
    <p:sldId id="267" r:id="rId14"/>
    <p:sldId id="272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038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578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71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69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682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626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956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434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823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004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439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ADA9-7A61-43A2-BC69-8CE9A4320E23}" type="datetimeFigureOut">
              <a:rPr lang="lv-LV" smtClean="0"/>
              <a:t>2020.01.19.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C3FE-4EED-4DAC-8C59-740737F19D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555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l-freight-corridors/" TargetMode="External"/><Relationship Id="rId2" Type="http://schemas.openxmlformats.org/officeDocument/2006/relationships/hyperlink" Target="https://www.google.lv/url?sa=t&amp;rct=j&amp;q=&amp;esrc=s&amp;source=web&amp;cd=13&amp;cad=rja&amp;uact=8&amp;ved=2ahUKEwjjosjDu5DnAhU0y8QBHZhzBmwQFjAMegQIAhAB&amp;url=https%3A%2F%2Fscience.howstuffworks.com%2Ftransport%2Fengines-equipment%2Fmaglev-train.htm&amp;usg=AOvVaw0V3oQI7__1nv7y7hGsMRF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ilbaltica.org/" TargetMode="External"/><Relationship Id="rId5" Type="http://schemas.openxmlformats.org/officeDocument/2006/relationships/hyperlink" Target="http://www.railway-technology.com/" TargetMode="External"/><Relationship Id="rId4" Type="http://schemas.openxmlformats.org/officeDocument/2006/relationships/hyperlink" Target="http://www.rail-freight-corridor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lv/url?sa=i&amp;rct=j&amp;q=&amp;esrc=s&amp;source=images&amp;cd=&amp;cad=rja&amp;uact=8&amp;ved=0ahUKEwibw6bRx-jKAhVGOpoKHZL2D80QjRwIBw&amp;url=http://spoki.tvnet.lv/aktuali/Tuvoja-atrgaitas-vilcienu-laikmets/50038&amp;psig=AFQjCNHo4TI6Qc3UDok8_zPzCApCd08NVA&amp;ust=1455033019652994" TargetMode="External"/><Relationship Id="rId2" Type="http://schemas.openxmlformats.org/officeDocument/2006/relationships/hyperlink" Target="http://en.wikipedia.org/wiki/File:Electric_locomotive_VL80T-8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en.wikipedia.org/wiki/File:UP_EMD_SD9043AC_Joso_Bridge,_US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Dzelzceļš  loģistikā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5184" y="4260714"/>
            <a:ext cx="9163454" cy="2140085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                                                      Mācību priekšmets: Transporta ģeogrāfija</a:t>
            </a:r>
          </a:p>
          <a:p>
            <a:r>
              <a:rPr lang="lv-LV" dirty="0" smtClean="0"/>
              <a:t>                                                                             Skolotājs : Dace Cine</a:t>
            </a:r>
          </a:p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2020 </a:t>
            </a:r>
          </a:p>
          <a:p>
            <a:endParaRPr lang="lv-LV" dirty="0" smtClean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3122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6" y="312921"/>
            <a:ext cx="5800813" cy="38699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33" y="2509736"/>
            <a:ext cx="6626766" cy="43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5" y="505839"/>
            <a:ext cx="6557862" cy="520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09" y="3249039"/>
            <a:ext cx="6323383" cy="36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7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187"/>
            <a:ext cx="10515600" cy="54474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Kravas dzelzceļa līniju tīkls Eiropā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15" y="874712"/>
            <a:ext cx="10972799" cy="5526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3381" y="6488668"/>
            <a:ext cx="525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u="none" strike="noStrike" baseline="0" dirty="0" smtClean="0">
                <a:latin typeface="Calibri-Italic"/>
              </a:rPr>
              <a:t>Source: </a:t>
            </a:r>
            <a:r>
              <a:rPr lang="en-US" b="0" i="1" u="none" strike="noStrike" baseline="0" dirty="0" err="1" smtClean="0">
                <a:latin typeface="Calibri-Italic"/>
              </a:rPr>
              <a:t>Hupac</a:t>
            </a:r>
            <a:r>
              <a:rPr lang="en-US" b="0" i="1" u="none" strike="noStrike" baseline="0" dirty="0" smtClean="0">
                <a:latin typeface="Calibri-Italic"/>
              </a:rPr>
              <a:t> (2018), Annual Report 2017, April.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095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4204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Pasažieru ātrvilcienu līnijas Eiropā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1" y="739302"/>
            <a:ext cx="9805482" cy="5953328"/>
          </a:xfrm>
        </p:spPr>
      </p:pic>
    </p:spTree>
    <p:extLst>
      <p:ext uri="{BB962C8B-B14F-4D97-AF65-F5344CB8AC3E}">
        <p14:creationId xmlns:p14="http://schemas.microsoft.com/office/powerpoint/2010/main" val="131875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4" y="933854"/>
            <a:ext cx="11081426" cy="1381329"/>
          </a:xfrm>
        </p:spPr>
        <p:txBody>
          <a:bodyPr>
            <a:normAutofit/>
          </a:bodyPr>
          <a:lstStyle/>
          <a:p>
            <a:r>
              <a:rPr lang="lv-LV" sz="3600" dirty="0" smtClean="0"/>
              <a:t>Mājas darbs: atrast kartē Eiropas dzelzceļa kravas transporta koridorus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56" y="3696511"/>
            <a:ext cx="6023043" cy="2480452"/>
          </a:xfrm>
        </p:spPr>
        <p:txBody>
          <a:bodyPr>
            <a:normAutofit/>
          </a:bodyPr>
          <a:lstStyle/>
          <a:p>
            <a:r>
              <a:rPr lang="lv-LV" sz="1800" dirty="0" smtClean="0"/>
              <a:t>Izmantotie resursi:</a:t>
            </a:r>
          </a:p>
          <a:p>
            <a:pPr marL="0" indent="0">
              <a:buNone/>
            </a:pPr>
            <a:r>
              <a:rPr lang="lv-LV" sz="1800" dirty="0"/>
              <a:t> </a:t>
            </a:r>
            <a:r>
              <a:rPr lang="lv-LV" sz="1800" dirty="0" smtClean="0"/>
              <a:t>       </a:t>
            </a:r>
            <a:r>
              <a:rPr lang="lv-LV" sz="1800" dirty="0" smtClean="0"/>
              <a:t>s</a:t>
            </a:r>
            <a:r>
              <a:rPr lang="lv-LV" sz="1800" i="1" dirty="0" smtClean="0">
                <a:hlinkClick r:id="rId2"/>
              </a:rPr>
              <a:t>cience.howstuffworks.com </a:t>
            </a:r>
            <a:endParaRPr lang="lv-LV" sz="1800" i="1" dirty="0" smtClean="0"/>
          </a:p>
          <a:p>
            <a:pPr marL="0" indent="0">
              <a:buNone/>
            </a:pPr>
            <a:r>
              <a:rPr lang="lv-LV" sz="1800" i="1" dirty="0" smtClean="0">
                <a:hlinkClick r:id="rId3"/>
              </a:rPr>
              <a:t>       </a:t>
            </a:r>
            <a:r>
              <a:rPr lang="lv-LV" sz="1800" i="1" dirty="0" smtClean="0">
                <a:hlinkClick r:id="rId4"/>
              </a:rPr>
              <a:t>www.rail-freight-corridors.com</a:t>
            </a:r>
            <a:endParaRPr lang="lv-LV" sz="1800" i="1" dirty="0" smtClean="0"/>
          </a:p>
          <a:p>
            <a:pPr marL="0" indent="0">
              <a:buNone/>
            </a:pPr>
            <a:r>
              <a:rPr lang="lv-LV" sz="1800" dirty="0" smtClean="0"/>
              <a:t>       </a:t>
            </a:r>
            <a:r>
              <a:rPr lang="lv-LV" sz="1800" dirty="0" smtClean="0">
                <a:hlinkClick r:id="rId5"/>
              </a:rPr>
              <a:t>www.railway-technology.com</a:t>
            </a:r>
            <a:endParaRPr lang="lv-LV" sz="1800" dirty="0" smtClean="0"/>
          </a:p>
          <a:p>
            <a:pPr marL="0" indent="0">
              <a:buNone/>
            </a:pPr>
            <a:r>
              <a:rPr lang="lv-LV" sz="1800" i="1" dirty="0" smtClean="0">
                <a:hlinkClick r:id="rId6"/>
              </a:rPr>
              <a:t>        www.railbaltica.org</a:t>
            </a: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129571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50" y="155643"/>
            <a:ext cx="9135894" cy="408562"/>
          </a:xfrm>
        </p:spPr>
        <p:txBody>
          <a:bodyPr>
            <a:normAutofit fontScale="90000"/>
          </a:bodyPr>
          <a:lstStyle/>
          <a:p>
            <a:r>
              <a:rPr lang="lv-LV" dirty="0"/>
              <a:t>V</a:t>
            </a:r>
            <a:r>
              <a:rPr lang="lv-LV" dirty="0" smtClean="0"/>
              <a:t>ilcieni pasaulē</a:t>
            </a:r>
            <a:endParaRPr lang="lv-LV" dirty="0"/>
          </a:p>
        </p:txBody>
      </p:sp>
      <p:pic>
        <p:nvPicPr>
          <p:cNvPr id="4" name="Content Placeholder 3" descr="http://upload.wikimedia.org/wikipedia/commons/thumb/5/59/Electric_locomotive_VL80T-831.jpg/220px-Electric_locomotive_VL80T-83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" y="661481"/>
            <a:ext cx="3910520" cy="334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pload.wikimedia.org/wikipedia/commons/thumb/d/d3/UP_EMD_SD9043AC_Joso_Bridge%2C_USA.jpg/220px-UP_EMD_SD9043AC_Joso_Bridge%2C_US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2" y="3433688"/>
            <a:ext cx="5918382" cy="342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tt&amp;emacr;lu rezult&amp;amacr;ti vaic&amp;amacr;jumam “vilcienu karte Eirop&amp;amacr;”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03" y="0"/>
            <a:ext cx="4025427" cy="289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spi4uk.itvnet.lv/upload/articles/50/50038/images/Tuvoja-atrgaitas-6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11" y="3025302"/>
            <a:ext cx="4989378" cy="383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31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187"/>
            <a:ext cx="10515600" cy="50583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Vismodernākie ātrvilcieni pasaulē</a:t>
            </a:r>
            <a:endParaRPr lang="lv-LV" dirty="0"/>
          </a:p>
        </p:txBody>
      </p:sp>
      <p:pic>
        <p:nvPicPr>
          <p:cNvPr id="4" name="Content Placeholder 3" descr="Att&amp;emacr;lu rezult&amp;amacr;ti vaic&amp;amacr;jumam “vilcienu karte Eirop&amp;amacr;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" y="763569"/>
            <a:ext cx="3754877" cy="345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g2.delphi.lv/images/pix/995x521/lvbZMsF1Bqk/alstom-10-453558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39" y="3463458"/>
            <a:ext cx="4786008" cy="339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tt&amp;emacr;lu rezult&amp;amacr;ti vaic&amp;amacr;jumam “vilcienu karte Eirop&amp;amacr;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66" y="992221"/>
            <a:ext cx="6459166" cy="295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20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643"/>
            <a:ext cx="10515600" cy="739303"/>
          </a:xfrm>
        </p:spPr>
        <p:txBody>
          <a:bodyPr>
            <a:normAutofit/>
          </a:bodyPr>
          <a:lstStyle/>
          <a:p>
            <a:r>
              <a:rPr lang="lv-LV" dirty="0" smtClean="0"/>
              <a:t> Visātrākais vilciens  pasaulē - Maglev</a:t>
            </a:r>
            <a:endParaRPr lang="lv-LV" dirty="0"/>
          </a:p>
        </p:txBody>
      </p:sp>
      <p:pic>
        <p:nvPicPr>
          <p:cNvPr id="4" name="Content Placeholder 3" descr="Vec&amp;amacr;s paaudzes magn&amp;emacr;tiskie vilcien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" y="1030592"/>
            <a:ext cx="10914434" cy="513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84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0"/>
            <a:ext cx="11061970" cy="758758"/>
          </a:xfrm>
        </p:spPr>
        <p:txBody>
          <a:bodyPr>
            <a:normAutofit/>
          </a:bodyPr>
          <a:lstStyle/>
          <a:p>
            <a:r>
              <a:rPr lang="lv-LV" sz="3200" dirty="0" smtClean="0"/>
              <a:t>                 Kravas dzelzceļa līnijas/</a:t>
            </a:r>
            <a:r>
              <a:rPr lang="lv-LV" sz="3200" i="1" dirty="0" smtClean="0"/>
              <a:t>koridori</a:t>
            </a:r>
            <a:r>
              <a:rPr lang="lv-LV" sz="3200" dirty="0" smtClean="0"/>
              <a:t>  Eiropā</a:t>
            </a:r>
            <a:endParaRPr lang="lv-LV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" y="973138"/>
            <a:ext cx="11400817" cy="51747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46309" y="6298819"/>
            <a:ext cx="2061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/>
              <a:t>RailNetEurope,2019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119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099"/>
            <a:ext cx="10515600" cy="33073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Baltijas dzelzceļa </a:t>
            </a:r>
            <a:r>
              <a:rPr lang="lv-LV" i="1" dirty="0" smtClean="0"/>
              <a:t>koridori</a:t>
            </a:r>
            <a:endParaRPr lang="lv-LV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652578"/>
            <a:ext cx="9319097" cy="620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250" y="1342417"/>
            <a:ext cx="2436750" cy="53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8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518" y="1"/>
            <a:ext cx="7443281" cy="58365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Rail Baltic līnija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205"/>
            <a:ext cx="9105089" cy="6729890"/>
          </a:xfrm>
        </p:spPr>
      </p:pic>
      <p:sp>
        <p:nvSpPr>
          <p:cNvPr id="9" name="Rectangle 8"/>
          <p:cNvSpPr/>
          <p:nvPr/>
        </p:nvSpPr>
        <p:spPr>
          <a:xfrm>
            <a:off x="9610929" y="1051466"/>
            <a:ext cx="2581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According to the plan, 2-3 cargo trains per hour with the maximum speed up to 120 km/h will run on the Rail </a:t>
            </a:r>
            <a:r>
              <a:rPr lang="en-US" dirty="0" err="1" smtClean="0"/>
              <a:t>Baltica</a:t>
            </a:r>
            <a:r>
              <a:rPr lang="en-US" dirty="0" smtClean="0"/>
              <a:t> line. The estimated axle load of trains is 25 tons and length of trains – 1050m.  To facilitate freight movement on the line, three large-scale multimodal terminals are being developed – in </a:t>
            </a:r>
            <a:r>
              <a:rPr lang="en-US" dirty="0" err="1" smtClean="0"/>
              <a:t>Muuga</a:t>
            </a:r>
            <a:r>
              <a:rPr lang="en-US" dirty="0" smtClean="0"/>
              <a:t> (Estonia), </a:t>
            </a:r>
            <a:r>
              <a:rPr lang="en-US" dirty="0" err="1" smtClean="0"/>
              <a:t>Salaspils</a:t>
            </a:r>
            <a:r>
              <a:rPr lang="en-US" dirty="0" smtClean="0"/>
              <a:t> (Latvia) and </a:t>
            </a:r>
            <a:r>
              <a:rPr lang="en-US" dirty="0" err="1" smtClean="0"/>
              <a:t>Palemonas</a:t>
            </a:r>
            <a:r>
              <a:rPr lang="en-US" dirty="0" smtClean="0"/>
              <a:t> (Lithuania).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132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www.vialatvia.com/uploads/images/dzelzcels/dzelzcels-2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1" y="194554"/>
            <a:ext cx="9922213" cy="6322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16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61871"/>
          </a:xfrm>
        </p:spPr>
        <p:txBody>
          <a:bodyPr>
            <a:normAutofit/>
          </a:bodyPr>
          <a:lstStyle/>
          <a:p>
            <a:r>
              <a:rPr lang="lv-LV" dirty="0" smtClean="0"/>
              <a:t>    TEU gada pārvadājumi  pa dzelzceļu Eiropā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1381327"/>
            <a:ext cx="11100881" cy="5272391"/>
          </a:xfrm>
        </p:spPr>
        <p:txBody>
          <a:bodyPr/>
          <a:lstStyle/>
          <a:p>
            <a:r>
              <a:rPr lang="lv-LV" sz="4000" dirty="0" smtClean="0"/>
              <a:t>6 miljoni TEU Vācija</a:t>
            </a:r>
          </a:p>
          <a:p>
            <a:r>
              <a:rPr lang="lv-LV" sz="4000" dirty="0" smtClean="0"/>
              <a:t>3miljoni TEU Itālija</a:t>
            </a:r>
          </a:p>
          <a:p>
            <a:r>
              <a:rPr lang="lv-LV" sz="4000" dirty="0" smtClean="0"/>
              <a:t>1,6 miljoni TEU Polija, Austrija, Čehija</a:t>
            </a:r>
          </a:p>
          <a:p>
            <a:r>
              <a:rPr lang="lv-LV" sz="4000" dirty="0" smtClean="0"/>
              <a:t>1,2 miljoni TEU Spānija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0986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150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Calibri-Italic</vt:lpstr>
      <vt:lpstr>Office Theme</vt:lpstr>
      <vt:lpstr>Dzelzceļš  loģistikā</vt:lpstr>
      <vt:lpstr>Vilcieni pasaulē</vt:lpstr>
      <vt:lpstr>Vismodernākie ātrvilcieni pasaulē</vt:lpstr>
      <vt:lpstr> Visātrākais vilciens  pasaulē - Maglev</vt:lpstr>
      <vt:lpstr>                 Kravas dzelzceļa līnijas/koridori  Eiropā</vt:lpstr>
      <vt:lpstr>                 Baltijas dzelzceļa koridori</vt:lpstr>
      <vt:lpstr>Rail Baltic līnija</vt:lpstr>
      <vt:lpstr>PowerPoint Presentation</vt:lpstr>
      <vt:lpstr>    TEU gada pārvadājumi  pa dzelzceļu Eiropā</vt:lpstr>
      <vt:lpstr>PowerPoint Presentation</vt:lpstr>
      <vt:lpstr>PowerPoint Presentation</vt:lpstr>
      <vt:lpstr>           Kravas dzelzceļa līniju tīkls Eiropā</vt:lpstr>
      <vt:lpstr>            Pasažieru ātrvilcienu līnijas Eiropā</vt:lpstr>
      <vt:lpstr>Mājas darbs: atrast kartē Eiropas dzelzceļa kravas transporta koridorus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Dzelzceļš loģistikā  Eiropā</dc:title>
  <dc:creator>3aud2dat</dc:creator>
  <cp:lastModifiedBy>3aud2dat</cp:lastModifiedBy>
  <cp:revision>12</cp:revision>
  <dcterms:created xsi:type="dcterms:W3CDTF">2020-01-19T18:20:25Z</dcterms:created>
  <dcterms:modified xsi:type="dcterms:W3CDTF">2020-01-19T20:15:15Z</dcterms:modified>
</cp:coreProperties>
</file>