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6"/>
  </p:notesMasterIdLst>
  <p:handoutMasterIdLst>
    <p:handoutMasterId r:id="rId37"/>
  </p:handoutMasterIdLst>
  <p:sldIdLst>
    <p:sldId id="256" r:id="rId6"/>
    <p:sldId id="349" r:id="rId7"/>
    <p:sldId id="350" r:id="rId8"/>
    <p:sldId id="365" r:id="rId9"/>
    <p:sldId id="352" r:id="rId10"/>
    <p:sldId id="257" r:id="rId11"/>
    <p:sldId id="305" r:id="rId12"/>
    <p:sldId id="362" r:id="rId13"/>
    <p:sldId id="353" r:id="rId14"/>
    <p:sldId id="354" r:id="rId15"/>
    <p:sldId id="351" r:id="rId16"/>
    <p:sldId id="361" r:id="rId17"/>
    <p:sldId id="364" r:id="rId18"/>
    <p:sldId id="366" r:id="rId19"/>
    <p:sldId id="367" r:id="rId20"/>
    <p:sldId id="368" r:id="rId21"/>
    <p:sldId id="369" r:id="rId22"/>
    <p:sldId id="355" r:id="rId23"/>
    <p:sldId id="356" r:id="rId24"/>
    <p:sldId id="304" r:id="rId25"/>
    <p:sldId id="340" r:id="rId26"/>
    <p:sldId id="341" r:id="rId27"/>
    <p:sldId id="342" r:id="rId28"/>
    <p:sldId id="343" r:id="rId29"/>
    <p:sldId id="360" r:id="rId30"/>
    <p:sldId id="363" r:id="rId31"/>
    <p:sldId id="370" r:id="rId32"/>
    <p:sldId id="285" r:id="rId33"/>
    <p:sldId id="358" r:id="rId34"/>
    <p:sldId id="281" r:id="rId35"/>
  </p:sldIdLst>
  <p:sldSz cx="12192000" cy="6858000"/>
  <p:notesSz cx="6858000" cy="9144000"/>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showGuides="1">
      <p:cViewPr varScale="1">
        <p:scale>
          <a:sx n="86" d="100"/>
          <a:sy n="86" d="100"/>
        </p:scale>
        <p:origin x="58" y="53"/>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269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9E2DA-C5EF-4B1D-AD0E-33060A16850A}"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lv-LV"/>
        </a:p>
      </dgm:t>
    </dgm:pt>
    <dgm:pt modelId="{96CC78E1-7F32-4CB5-9561-7ED2A1E9DABB}">
      <dgm:prSet phldrT="[Text]"/>
      <dgm:spPr/>
      <dgm:t>
        <a:bodyPr/>
        <a:lstStyle/>
        <a:p>
          <a:r>
            <a:rPr lang="lv-LV" dirty="0"/>
            <a:t>1.</a:t>
          </a:r>
        </a:p>
      </dgm:t>
    </dgm:pt>
    <dgm:pt modelId="{CBDD0429-B216-4AF3-9F9C-D977819B4AB6}" type="parTrans" cxnId="{979C97CD-1A76-42A2-AC5D-3AC16C0C0750}">
      <dgm:prSet/>
      <dgm:spPr/>
      <dgm:t>
        <a:bodyPr/>
        <a:lstStyle/>
        <a:p>
          <a:endParaRPr lang="lv-LV"/>
        </a:p>
      </dgm:t>
    </dgm:pt>
    <dgm:pt modelId="{CBB2C4BE-9008-4462-86B2-C86516E64812}" type="sibTrans" cxnId="{979C97CD-1A76-42A2-AC5D-3AC16C0C0750}">
      <dgm:prSet/>
      <dgm:spPr/>
      <dgm:t>
        <a:bodyPr/>
        <a:lstStyle/>
        <a:p>
          <a:endParaRPr lang="lv-LV"/>
        </a:p>
      </dgm:t>
    </dgm:pt>
    <dgm:pt modelId="{C9150DCE-BA60-45FD-B131-980E11A93FE9}">
      <dgm:prSet phldrT="[Text]" custT="1"/>
      <dgm:spPr/>
      <dgm:t>
        <a:bodyPr/>
        <a:lstStyle/>
        <a:p>
          <a:r>
            <a:rPr lang="lv-LV" sz="1400" dirty="0"/>
            <a:t>Lejupielādē vienkāršā ieraksta grāmatvedības tabulu Excel programmā</a:t>
          </a:r>
        </a:p>
        <a:p>
          <a:endParaRPr lang="lv-LV" sz="1400" dirty="0"/>
        </a:p>
      </dgm:t>
    </dgm:pt>
    <dgm:pt modelId="{C2248E03-8F5A-409A-BD97-DB4306F2E54E}" type="parTrans" cxnId="{DE14336C-DA3B-4AF4-854F-8CF235E1EBF5}">
      <dgm:prSet/>
      <dgm:spPr/>
      <dgm:t>
        <a:bodyPr/>
        <a:lstStyle/>
        <a:p>
          <a:endParaRPr lang="lv-LV"/>
        </a:p>
      </dgm:t>
    </dgm:pt>
    <dgm:pt modelId="{0BB323EE-CEFF-41A8-BA77-F7F8DB4647CF}" type="sibTrans" cxnId="{DE14336C-DA3B-4AF4-854F-8CF235E1EBF5}">
      <dgm:prSet/>
      <dgm:spPr/>
      <dgm:t>
        <a:bodyPr/>
        <a:lstStyle/>
        <a:p>
          <a:endParaRPr lang="lv-LV"/>
        </a:p>
      </dgm:t>
    </dgm:pt>
    <dgm:pt modelId="{BC15DE90-1710-434B-A271-838D1BFBFFD3}">
      <dgm:prSet phldrT="[Text]"/>
      <dgm:spPr/>
      <dgm:t>
        <a:bodyPr/>
        <a:lstStyle/>
        <a:p>
          <a:r>
            <a:rPr lang="lv-LV" dirty="0"/>
            <a:t>2. </a:t>
          </a:r>
        </a:p>
      </dgm:t>
    </dgm:pt>
    <dgm:pt modelId="{05BBE19A-DD30-4FFD-BDA4-55AAA4A6E5CF}" type="parTrans" cxnId="{1C8D983C-109D-4B95-BE44-5D77BC71CB27}">
      <dgm:prSet/>
      <dgm:spPr/>
      <dgm:t>
        <a:bodyPr/>
        <a:lstStyle/>
        <a:p>
          <a:endParaRPr lang="lv-LV"/>
        </a:p>
      </dgm:t>
    </dgm:pt>
    <dgm:pt modelId="{63D4BE66-CD7B-4785-94E1-FDFA857D85A0}" type="sibTrans" cxnId="{1C8D983C-109D-4B95-BE44-5D77BC71CB27}">
      <dgm:prSet/>
      <dgm:spPr/>
      <dgm:t>
        <a:bodyPr/>
        <a:lstStyle/>
        <a:p>
          <a:endParaRPr lang="lv-LV"/>
        </a:p>
      </dgm:t>
    </dgm:pt>
    <dgm:pt modelId="{A1FEF3F2-E9B2-4E2A-B188-A8469B382523}">
      <dgm:prSet phldrT="[Text]" custT="1"/>
      <dgm:spPr/>
      <dgm:t>
        <a:bodyPr/>
        <a:lstStyle/>
        <a:p>
          <a:r>
            <a:rPr lang="lv-LV" sz="1400" dirty="0"/>
            <a:t>Izlasi darba uzdevumu 29.slaidā</a:t>
          </a:r>
        </a:p>
      </dgm:t>
    </dgm:pt>
    <dgm:pt modelId="{861E4DA3-42CC-4620-B46E-7837DEB8616B}" type="parTrans" cxnId="{88BE4925-23D3-4556-8AAB-CB799D5B952A}">
      <dgm:prSet/>
      <dgm:spPr/>
      <dgm:t>
        <a:bodyPr/>
        <a:lstStyle/>
        <a:p>
          <a:endParaRPr lang="lv-LV"/>
        </a:p>
      </dgm:t>
    </dgm:pt>
    <dgm:pt modelId="{EBC12606-9E0D-4FA4-948F-3489CB93F778}" type="sibTrans" cxnId="{88BE4925-23D3-4556-8AAB-CB799D5B952A}">
      <dgm:prSet/>
      <dgm:spPr/>
      <dgm:t>
        <a:bodyPr/>
        <a:lstStyle/>
        <a:p>
          <a:endParaRPr lang="lv-LV"/>
        </a:p>
      </dgm:t>
    </dgm:pt>
    <dgm:pt modelId="{E2A515CA-C25F-483C-B56F-BE6CE6F6D9FB}">
      <dgm:prSet phldrT="[Text]"/>
      <dgm:spPr/>
      <dgm:t>
        <a:bodyPr/>
        <a:lstStyle/>
        <a:p>
          <a:r>
            <a:rPr lang="lv-LV" dirty="0"/>
            <a:t>3.	</a:t>
          </a:r>
        </a:p>
      </dgm:t>
    </dgm:pt>
    <dgm:pt modelId="{BA0D29A9-8511-4F8A-B80A-250B3CC9A9CE}" type="parTrans" cxnId="{53E6E6F9-2590-43A5-8FCE-C4AD1663D48C}">
      <dgm:prSet/>
      <dgm:spPr/>
      <dgm:t>
        <a:bodyPr/>
        <a:lstStyle/>
        <a:p>
          <a:endParaRPr lang="lv-LV"/>
        </a:p>
      </dgm:t>
    </dgm:pt>
    <dgm:pt modelId="{A952EC51-9D4F-4008-A237-E7449E57C83F}" type="sibTrans" cxnId="{53E6E6F9-2590-43A5-8FCE-C4AD1663D48C}">
      <dgm:prSet/>
      <dgm:spPr/>
      <dgm:t>
        <a:bodyPr/>
        <a:lstStyle/>
        <a:p>
          <a:endParaRPr lang="lv-LV"/>
        </a:p>
      </dgm:t>
    </dgm:pt>
    <dgm:pt modelId="{FD9E169C-4E15-480F-B1F6-AD2340355199}">
      <dgm:prSet phldrT="[Text]" custT="1"/>
      <dgm:spPr/>
      <dgm:t>
        <a:bodyPr/>
        <a:lstStyle/>
        <a:p>
          <a:r>
            <a:rPr lang="lv-LV" sz="1400" dirty="0"/>
            <a:t>Excel tabulā iereģistrē visas darbības pareizā secībā.</a:t>
          </a:r>
        </a:p>
      </dgm:t>
    </dgm:pt>
    <dgm:pt modelId="{5D683604-51D8-4578-BD48-0D4B53134A54}" type="parTrans" cxnId="{CCC24AD2-126F-4060-A628-55B5D1BF42A6}">
      <dgm:prSet/>
      <dgm:spPr/>
      <dgm:t>
        <a:bodyPr/>
        <a:lstStyle/>
        <a:p>
          <a:endParaRPr lang="lv-LV"/>
        </a:p>
      </dgm:t>
    </dgm:pt>
    <dgm:pt modelId="{45BA9307-276C-4267-9403-191EE5E4A745}" type="sibTrans" cxnId="{CCC24AD2-126F-4060-A628-55B5D1BF42A6}">
      <dgm:prSet/>
      <dgm:spPr/>
      <dgm:t>
        <a:bodyPr/>
        <a:lstStyle/>
        <a:p>
          <a:endParaRPr lang="lv-LV"/>
        </a:p>
      </dgm:t>
    </dgm:pt>
    <dgm:pt modelId="{08DBB9DA-61F5-4D59-9309-03C3C7F21249}">
      <dgm:prSet/>
      <dgm:spPr/>
      <dgm:t>
        <a:bodyPr/>
        <a:lstStyle/>
        <a:p>
          <a:r>
            <a:rPr lang="lv-LV" dirty="0">
              <a:solidFill>
                <a:schemeClr val="tx1">
                  <a:lumMod val="85000"/>
                  <a:lumOff val="15000"/>
                </a:schemeClr>
              </a:solidFill>
            </a:rPr>
            <a:t>4.</a:t>
          </a:r>
          <a:endParaRPr lang="lv-LV" dirty="0"/>
        </a:p>
      </dgm:t>
    </dgm:pt>
    <dgm:pt modelId="{DDAA623E-65E3-4517-A1BA-7C024AB41E05}" type="parTrans" cxnId="{DAF9EC57-FAAD-4F8D-9DB6-856332149E3D}">
      <dgm:prSet/>
      <dgm:spPr/>
      <dgm:t>
        <a:bodyPr/>
        <a:lstStyle/>
        <a:p>
          <a:endParaRPr lang="lv-LV"/>
        </a:p>
      </dgm:t>
    </dgm:pt>
    <dgm:pt modelId="{7C03019F-8228-4E7F-8221-99ACAD110DF6}" type="sibTrans" cxnId="{DAF9EC57-FAAD-4F8D-9DB6-856332149E3D}">
      <dgm:prSet/>
      <dgm:spPr/>
      <dgm:t>
        <a:bodyPr/>
        <a:lstStyle/>
        <a:p>
          <a:endParaRPr lang="lv-LV"/>
        </a:p>
      </dgm:t>
    </dgm:pt>
    <dgm:pt modelId="{58F6FD4A-2352-4A2E-AE83-1862FD5686D6}">
      <dgm:prSet/>
      <dgm:spPr/>
      <dgm:t>
        <a:bodyPr/>
        <a:lstStyle/>
        <a:p>
          <a:r>
            <a:rPr lang="lv-LV" dirty="0"/>
            <a:t>Pamato gala rezultātu. Secinājumi.</a:t>
          </a:r>
        </a:p>
        <a:p>
          <a:endParaRPr lang="lv-LV" dirty="0"/>
        </a:p>
      </dgm:t>
    </dgm:pt>
    <dgm:pt modelId="{D1A9253C-AE9F-4BF3-BCAD-89507BC4E3FB}" type="parTrans" cxnId="{68A7D2EB-C676-48E7-9C29-10DEAD0F0F64}">
      <dgm:prSet/>
      <dgm:spPr/>
      <dgm:t>
        <a:bodyPr/>
        <a:lstStyle/>
        <a:p>
          <a:endParaRPr lang="lv-LV"/>
        </a:p>
      </dgm:t>
    </dgm:pt>
    <dgm:pt modelId="{7C8AAA3A-F119-47EC-B532-7B82FF22D1AA}" type="sibTrans" cxnId="{68A7D2EB-C676-48E7-9C29-10DEAD0F0F64}">
      <dgm:prSet/>
      <dgm:spPr/>
      <dgm:t>
        <a:bodyPr/>
        <a:lstStyle/>
        <a:p>
          <a:endParaRPr lang="lv-LV"/>
        </a:p>
      </dgm:t>
    </dgm:pt>
    <dgm:pt modelId="{4573C819-079C-40BA-BC29-0A700B7B9E68}" type="pres">
      <dgm:prSet presAssocID="{51E9E2DA-C5EF-4B1D-AD0E-33060A16850A}" presName="theList" presStyleCnt="0">
        <dgm:presLayoutVars>
          <dgm:dir/>
          <dgm:animLvl val="lvl"/>
          <dgm:resizeHandles val="exact"/>
        </dgm:presLayoutVars>
      </dgm:prSet>
      <dgm:spPr/>
      <dgm:t>
        <a:bodyPr/>
        <a:lstStyle/>
        <a:p>
          <a:endParaRPr lang="en-US"/>
        </a:p>
      </dgm:t>
    </dgm:pt>
    <dgm:pt modelId="{FF82E7B0-6BA9-4A2A-846A-57D44A3309B6}" type="pres">
      <dgm:prSet presAssocID="{96CC78E1-7F32-4CB5-9561-7ED2A1E9DABB}" presName="compNode" presStyleCnt="0"/>
      <dgm:spPr/>
    </dgm:pt>
    <dgm:pt modelId="{45741872-939E-4CD2-AAD1-16BC10ED71B4}" type="pres">
      <dgm:prSet presAssocID="{96CC78E1-7F32-4CB5-9561-7ED2A1E9DABB}" presName="noGeometry" presStyleCnt="0"/>
      <dgm:spPr/>
    </dgm:pt>
    <dgm:pt modelId="{DB2F8201-672C-451F-A06D-7054F2340917}" type="pres">
      <dgm:prSet presAssocID="{96CC78E1-7F32-4CB5-9561-7ED2A1E9DABB}" presName="childTextVisible" presStyleLbl="bgAccFollowNode1" presStyleIdx="0" presStyleCnt="4">
        <dgm:presLayoutVars>
          <dgm:bulletEnabled val="1"/>
        </dgm:presLayoutVars>
      </dgm:prSet>
      <dgm:spPr/>
      <dgm:t>
        <a:bodyPr/>
        <a:lstStyle/>
        <a:p>
          <a:endParaRPr lang="en-US"/>
        </a:p>
      </dgm:t>
    </dgm:pt>
    <dgm:pt modelId="{BE55089D-EDA3-45B3-9853-24C289ECCDD3}" type="pres">
      <dgm:prSet presAssocID="{96CC78E1-7F32-4CB5-9561-7ED2A1E9DABB}" presName="childTextHidden" presStyleLbl="bgAccFollowNode1" presStyleIdx="0" presStyleCnt="4"/>
      <dgm:spPr/>
      <dgm:t>
        <a:bodyPr/>
        <a:lstStyle/>
        <a:p>
          <a:endParaRPr lang="en-US"/>
        </a:p>
      </dgm:t>
    </dgm:pt>
    <dgm:pt modelId="{02952651-5142-43C9-9DF2-32324A49B3EE}" type="pres">
      <dgm:prSet presAssocID="{96CC78E1-7F32-4CB5-9561-7ED2A1E9DABB}" presName="parentText" presStyleLbl="node1" presStyleIdx="0" presStyleCnt="4">
        <dgm:presLayoutVars>
          <dgm:chMax val="1"/>
          <dgm:bulletEnabled val="1"/>
        </dgm:presLayoutVars>
      </dgm:prSet>
      <dgm:spPr/>
      <dgm:t>
        <a:bodyPr/>
        <a:lstStyle/>
        <a:p>
          <a:endParaRPr lang="en-US"/>
        </a:p>
      </dgm:t>
    </dgm:pt>
    <dgm:pt modelId="{7B67827C-8969-4545-9559-9ADC6F619B9D}" type="pres">
      <dgm:prSet presAssocID="{96CC78E1-7F32-4CB5-9561-7ED2A1E9DABB}" presName="aSpace" presStyleCnt="0"/>
      <dgm:spPr/>
    </dgm:pt>
    <dgm:pt modelId="{6F373F51-FD48-49EB-A333-374814833DA2}" type="pres">
      <dgm:prSet presAssocID="{BC15DE90-1710-434B-A271-838D1BFBFFD3}" presName="compNode" presStyleCnt="0"/>
      <dgm:spPr/>
    </dgm:pt>
    <dgm:pt modelId="{8C29668B-CE2B-4BCF-874E-5AB0ACCF2D23}" type="pres">
      <dgm:prSet presAssocID="{BC15DE90-1710-434B-A271-838D1BFBFFD3}" presName="noGeometry" presStyleCnt="0"/>
      <dgm:spPr/>
    </dgm:pt>
    <dgm:pt modelId="{20D807AE-3613-4916-8AB1-78CA2D10C413}" type="pres">
      <dgm:prSet presAssocID="{BC15DE90-1710-434B-A271-838D1BFBFFD3}" presName="childTextVisible" presStyleLbl="bgAccFollowNode1" presStyleIdx="1" presStyleCnt="4">
        <dgm:presLayoutVars>
          <dgm:bulletEnabled val="1"/>
        </dgm:presLayoutVars>
      </dgm:prSet>
      <dgm:spPr/>
      <dgm:t>
        <a:bodyPr/>
        <a:lstStyle/>
        <a:p>
          <a:endParaRPr lang="en-US"/>
        </a:p>
      </dgm:t>
    </dgm:pt>
    <dgm:pt modelId="{5E7103C7-8FE9-4453-BFF5-52C41620A5D3}" type="pres">
      <dgm:prSet presAssocID="{BC15DE90-1710-434B-A271-838D1BFBFFD3}" presName="childTextHidden" presStyleLbl="bgAccFollowNode1" presStyleIdx="1" presStyleCnt="4"/>
      <dgm:spPr/>
      <dgm:t>
        <a:bodyPr/>
        <a:lstStyle/>
        <a:p>
          <a:endParaRPr lang="en-US"/>
        </a:p>
      </dgm:t>
    </dgm:pt>
    <dgm:pt modelId="{A6F10DFC-BFBB-4E80-B524-1EFA2D2D6414}" type="pres">
      <dgm:prSet presAssocID="{BC15DE90-1710-434B-A271-838D1BFBFFD3}" presName="parentText" presStyleLbl="node1" presStyleIdx="1" presStyleCnt="4">
        <dgm:presLayoutVars>
          <dgm:chMax val="1"/>
          <dgm:bulletEnabled val="1"/>
        </dgm:presLayoutVars>
      </dgm:prSet>
      <dgm:spPr/>
      <dgm:t>
        <a:bodyPr/>
        <a:lstStyle/>
        <a:p>
          <a:endParaRPr lang="en-US"/>
        </a:p>
      </dgm:t>
    </dgm:pt>
    <dgm:pt modelId="{E431A87F-18B8-434C-B70B-908EEA215EFD}" type="pres">
      <dgm:prSet presAssocID="{BC15DE90-1710-434B-A271-838D1BFBFFD3}" presName="aSpace" presStyleCnt="0"/>
      <dgm:spPr/>
    </dgm:pt>
    <dgm:pt modelId="{638B4C97-9465-4CF8-B3C8-CB72704B2297}" type="pres">
      <dgm:prSet presAssocID="{E2A515CA-C25F-483C-B56F-BE6CE6F6D9FB}" presName="compNode" presStyleCnt="0"/>
      <dgm:spPr/>
    </dgm:pt>
    <dgm:pt modelId="{D895F9BB-45F8-451A-81D0-3D82184AFC79}" type="pres">
      <dgm:prSet presAssocID="{E2A515CA-C25F-483C-B56F-BE6CE6F6D9FB}" presName="noGeometry" presStyleCnt="0"/>
      <dgm:spPr/>
    </dgm:pt>
    <dgm:pt modelId="{DB9AD4D2-22BA-480C-9DD2-DC05095FFFA3}" type="pres">
      <dgm:prSet presAssocID="{E2A515CA-C25F-483C-B56F-BE6CE6F6D9FB}" presName="childTextVisible" presStyleLbl="bgAccFollowNode1" presStyleIdx="2" presStyleCnt="4">
        <dgm:presLayoutVars>
          <dgm:bulletEnabled val="1"/>
        </dgm:presLayoutVars>
      </dgm:prSet>
      <dgm:spPr/>
      <dgm:t>
        <a:bodyPr/>
        <a:lstStyle/>
        <a:p>
          <a:endParaRPr lang="en-US"/>
        </a:p>
      </dgm:t>
    </dgm:pt>
    <dgm:pt modelId="{C0206CBB-3A8D-4756-9A4B-430A892F6376}" type="pres">
      <dgm:prSet presAssocID="{E2A515CA-C25F-483C-B56F-BE6CE6F6D9FB}" presName="childTextHidden" presStyleLbl="bgAccFollowNode1" presStyleIdx="2" presStyleCnt="4"/>
      <dgm:spPr/>
      <dgm:t>
        <a:bodyPr/>
        <a:lstStyle/>
        <a:p>
          <a:endParaRPr lang="en-US"/>
        </a:p>
      </dgm:t>
    </dgm:pt>
    <dgm:pt modelId="{1F76636C-B5A4-4DEA-A4CB-3AA82E93D61B}" type="pres">
      <dgm:prSet presAssocID="{E2A515CA-C25F-483C-B56F-BE6CE6F6D9FB}" presName="parentText" presStyleLbl="node1" presStyleIdx="2" presStyleCnt="4">
        <dgm:presLayoutVars>
          <dgm:chMax val="1"/>
          <dgm:bulletEnabled val="1"/>
        </dgm:presLayoutVars>
      </dgm:prSet>
      <dgm:spPr/>
      <dgm:t>
        <a:bodyPr/>
        <a:lstStyle/>
        <a:p>
          <a:endParaRPr lang="en-US"/>
        </a:p>
      </dgm:t>
    </dgm:pt>
    <dgm:pt modelId="{3912D202-2FC2-4773-992B-FDD504DABB54}" type="pres">
      <dgm:prSet presAssocID="{E2A515CA-C25F-483C-B56F-BE6CE6F6D9FB}" presName="aSpace" presStyleCnt="0"/>
      <dgm:spPr/>
    </dgm:pt>
    <dgm:pt modelId="{37BD38E9-3B49-49B9-A4E0-EECEBD7CC945}" type="pres">
      <dgm:prSet presAssocID="{08DBB9DA-61F5-4D59-9309-03C3C7F21249}" presName="compNode" presStyleCnt="0"/>
      <dgm:spPr/>
    </dgm:pt>
    <dgm:pt modelId="{79614C8E-5943-4201-9F1C-2D749FD8ACEC}" type="pres">
      <dgm:prSet presAssocID="{08DBB9DA-61F5-4D59-9309-03C3C7F21249}" presName="noGeometry" presStyleCnt="0"/>
      <dgm:spPr/>
    </dgm:pt>
    <dgm:pt modelId="{8AEEAF63-3846-4C5D-B332-DB1D88821481}" type="pres">
      <dgm:prSet presAssocID="{08DBB9DA-61F5-4D59-9309-03C3C7F21249}" presName="childTextVisible" presStyleLbl="bgAccFollowNode1" presStyleIdx="3" presStyleCnt="4" custScaleX="97833">
        <dgm:presLayoutVars>
          <dgm:bulletEnabled val="1"/>
        </dgm:presLayoutVars>
      </dgm:prSet>
      <dgm:spPr/>
      <dgm:t>
        <a:bodyPr/>
        <a:lstStyle/>
        <a:p>
          <a:endParaRPr lang="en-US"/>
        </a:p>
      </dgm:t>
    </dgm:pt>
    <dgm:pt modelId="{A322A22A-6536-4919-BEAF-C1620560C304}" type="pres">
      <dgm:prSet presAssocID="{08DBB9DA-61F5-4D59-9309-03C3C7F21249}" presName="childTextHidden" presStyleLbl="bgAccFollowNode1" presStyleIdx="3" presStyleCnt="4"/>
      <dgm:spPr/>
      <dgm:t>
        <a:bodyPr/>
        <a:lstStyle/>
        <a:p>
          <a:endParaRPr lang="en-US"/>
        </a:p>
      </dgm:t>
    </dgm:pt>
    <dgm:pt modelId="{738AB6D5-B35A-4007-82D4-69F353902333}" type="pres">
      <dgm:prSet presAssocID="{08DBB9DA-61F5-4D59-9309-03C3C7F21249}" presName="parentText" presStyleLbl="node1" presStyleIdx="3" presStyleCnt="4">
        <dgm:presLayoutVars>
          <dgm:chMax val="1"/>
          <dgm:bulletEnabled val="1"/>
        </dgm:presLayoutVars>
      </dgm:prSet>
      <dgm:spPr/>
      <dgm:t>
        <a:bodyPr/>
        <a:lstStyle/>
        <a:p>
          <a:endParaRPr lang="en-US"/>
        </a:p>
      </dgm:t>
    </dgm:pt>
  </dgm:ptLst>
  <dgm:cxnLst>
    <dgm:cxn modelId="{E6D60255-55D5-4A19-AEBA-7CAE10374736}" type="presOf" srcId="{58F6FD4A-2352-4A2E-AE83-1862FD5686D6}" destId="{A322A22A-6536-4919-BEAF-C1620560C304}" srcOrd="1" destOrd="0" presId="urn:microsoft.com/office/officeart/2005/8/layout/hProcess6"/>
    <dgm:cxn modelId="{C632E24B-F6AA-7D44-AAD6-4A13D96BFF2B}" type="presOf" srcId="{E2A515CA-C25F-483C-B56F-BE6CE6F6D9FB}" destId="{1F76636C-B5A4-4DEA-A4CB-3AA82E93D61B}" srcOrd="0" destOrd="0" presId="urn:microsoft.com/office/officeart/2005/8/layout/hProcess6"/>
    <dgm:cxn modelId="{53E6E6F9-2590-43A5-8FCE-C4AD1663D48C}" srcId="{51E9E2DA-C5EF-4B1D-AD0E-33060A16850A}" destId="{E2A515CA-C25F-483C-B56F-BE6CE6F6D9FB}" srcOrd="2" destOrd="0" parTransId="{BA0D29A9-8511-4F8A-B80A-250B3CC9A9CE}" sibTransId="{A952EC51-9D4F-4008-A237-E7449E57C83F}"/>
    <dgm:cxn modelId="{979C97CD-1A76-42A2-AC5D-3AC16C0C0750}" srcId="{51E9E2DA-C5EF-4B1D-AD0E-33060A16850A}" destId="{96CC78E1-7F32-4CB5-9561-7ED2A1E9DABB}" srcOrd="0" destOrd="0" parTransId="{CBDD0429-B216-4AF3-9F9C-D977819B4AB6}" sibTransId="{CBB2C4BE-9008-4462-86B2-C86516E64812}"/>
    <dgm:cxn modelId="{A40753D4-174E-4092-9472-3BA6A521C376}" type="presOf" srcId="{08DBB9DA-61F5-4D59-9309-03C3C7F21249}" destId="{738AB6D5-B35A-4007-82D4-69F353902333}" srcOrd="0" destOrd="0" presId="urn:microsoft.com/office/officeart/2005/8/layout/hProcess6"/>
    <dgm:cxn modelId="{AFC25140-5240-FF4B-88DB-26FF62A41971}" type="presOf" srcId="{96CC78E1-7F32-4CB5-9561-7ED2A1E9DABB}" destId="{02952651-5142-43C9-9DF2-32324A49B3EE}" srcOrd="0" destOrd="0" presId="urn:microsoft.com/office/officeart/2005/8/layout/hProcess6"/>
    <dgm:cxn modelId="{1C8D983C-109D-4B95-BE44-5D77BC71CB27}" srcId="{51E9E2DA-C5EF-4B1D-AD0E-33060A16850A}" destId="{BC15DE90-1710-434B-A271-838D1BFBFFD3}" srcOrd="1" destOrd="0" parTransId="{05BBE19A-DD30-4FFD-BDA4-55AAA4A6E5CF}" sibTransId="{63D4BE66-CD7B-4785-94E1-FDFA857D85A0}"/>
    <dgm:cxn modelId="{F000684D-0829-1242-A73B-2F41BD6B9825}" type="presOf" srcId="{FD9E169C-4E15-480F-B1F6-AD2340355199}" destId="{DB9AD4D2-22BA-480C-9DD2-DC05095FFFA3}" srcOrd="0" destOrd="0" presId="urn:microsoft.com/office/officeart/2005/8/layout/hProcess6"/>
    <dgm:cxn modelId="{2A762C5E-17A9-854E-BCB2-636BC5E9F9FF}" type="presOf" srcId="{BC15DE90-1710-434B-A271-838D1BFBFFD3}" destId="{A6F10DFC-BFBB-4E80-B524-1EFA2D2D6414}" srcOrd="0" destOrd="0" presId="urn:microsoft.com/office/officeart/2005/8/layout/hProcess6"/>
    <dgm:cxn modelId="{CCC24AD2-126F-4060-A628-55B5D1BF42A6}" srcId="{E2A515CA-C25F-483C-B56F-BE6CE6F6D9FB}" destId="{FD9E169C-4E15-480F-B1F6-AD2340355199}" srcOrd="0" destOrd="0" parTransId="{5D683604-51D8-4578-BD48-0D4B53134A54}" sibTransId="{45BA9307-276C-4267-9403-191EE5E4A745}"/>
    <dgm:cxn modelId="{8D9E927B-CDBA-B84F-8BE2-3BA309A3A3AA}" type="presOf" srcId="{FD9E169C-4E15-480F-B1F6-AD2340355199}" destId="{C0206CBB-3A8D-4756-9A4B-430A892F6376}" srcOrd="1" destOrd="0" presId="urn:microsoft.com/office/officeart/2005/8/layout/hProcess6"/>
    <dgm:cxn modelId="{E24D7A5B-7D5D-774D-B2E6-875AB9808240}" type="presOf" srcId="{C9150DCE-BA60-45FD-B131-980E11A93FE9}" destId="{BE55089D-EDA3-45B3-9853-24C289ECCDD3}" srcOrd="1" destOrd="0" presId="urn:microsoft.com/office/officeart/2005/8/layout/hProcess6"/>
    <dgm:cxn modelId="{EBBB947A-DA60-B844-AFA4-9306170B93B0}" type="presOf" srcId="{51E9E2DA-C5EF-4B1D-AD0E-33060A16850A}" destId="{4573C819-079C-40BA-BC29-0A700B7B9E68}" srcOrd="0" destOrd="0" presId="urn:microsoft.com/office/officeart/2005/8/layout/hProcess6"/>
    <dgm:cxn modelId="{DAF9EC57-FAAD-4F8D-9DB6-856332149E3D}" srcId="{51E9E2DA-C5EF-4B1D-AD0E-33060A16850A}" destId="{08DBB9DA-61F5-4D59-9309-03C3C7F21249}" srcOrd="3" destOrd="0" parTransId="{DDAA623E-65E3-4517-A1BA-7C024AB41E05}" sibTransId="{7C03019F-8228-4E7F-8221-99ACAD110DF6}"/>
    <dgm:cxn modelId="{8326E90E-2185-AE47-A8C5-2D813575B1A0}" type="presOf" srcId="{A1FEF3F2-E9B2-4E2A-B188-A8469B382523}" destId="{20D807AE-3613-4916-8AB1-78CA2D10C413}" srcOrd="0" destOrd="0" presId="urn:microsoft.com/office/officeart/2005/8/layout/hProcess6"/>
    <dgm:cxn modelId="{DE14336C-DA3B-4AF4-854F-8CF235E1EBF5}" srcId="{96CC78E1-7F32-4CB5-9561-7ED2A1E9DABB}" destId="{C9150DCE-BA60-45FD-B131-980E11A93FE9}" srcOrd="0" destOrd="0" parTransId="{C2248E03-8F5A-409A-BD97-DB4306F2E54E}" sibTransId="{0BB323EE-CEFF-41A8-BA77-F7F8DB4647CF}"/>
    <dgm:cxn modelId="{DC19A4D9-164E-B74A-9763-860FCC272F58}" type="presOf" srcId="{C9150DCE-BA60-45FD-B131-980E11A93FE9}" destId="{DB2F8201-672C-451F-A06D-7054F2340917}" srcOrd="0" destOrd="0" presId="urn:microsoft.com/office/officeart/2005/8/layout/hProcess6"/>
    <dgm:cxn modelId="{88BE4925-23D3-4556-8AAB-CB799D5B952A}" srcId="{BC15DE90-1710-434B-A271-838D1BFBFFD3}" destId="{A1FEF3F2-E9B2-4E2A-B188-A8469B382523}" srcOrd="0" destOrd="0" parTransId="{861E4DA3-42CC-4620-B46E-7837DEB8616B}" sibTransId="{EBC12606-9E0D-4FA4-948F-3489CB93F778}"/>
    <dgm:cxn modelId="{C9F89357-EC87-A142-B9E2-3288BD0A86A7}" type="presOf" srcId="{A1FEF3F2-E9B2-4E2A-B188-A8469B382523}" destId="{5E7103C7-8FE9-4453-BFF5-52C41620A5D3}" srcOrd="1" destOrd="0" presId="urn:microsoft.com/office/officeart/2005/8/layout/hProcess6"/>
    <dgm:cxn modelId="{68A7D2EB-C676-48E7-9C29-10DEAD0F0F64}" srcId="{08DBB9DA-61F5-4D59-9309-03C3C7F21249}" destId="{58F6FD4A-2352-4A2E-AE83-1862FD5686D6}" srcOrd="0" destOrd="0" parTransId="{D1A9253C-AE9F-4BF3-BCAD-89507BC4E3FB}" sibTransId="{7C8AAA3A-F119-47EC-B532-7B82FF22D1AA}"/>
    <dgm:cxn modelId="{97786AA5-C933-47A3-BBE3-455AB6CF1DA7}" type="presOf" srcId="{58F6FD4A-2352-4A2E-AE83-1862FD5686D6}" destId="{8AEEAF63-3846-4C5D-B332-DB1D88821481}" srcOrd="0" destOrd="0" presId="urn:microsoft.com/office/officeart/2005/8/layout/hProcess6"/>
    <dgm:cxn modelId="{C9A08BCA-7779-BF4B-A2CD-BB14A5E69593}" type="presParOf" srcId="{4573C819-079C-40BA-BC29-0A700B7B9E68}" destId="{FF82E7B0-6BA9-4A2A-846A-57D44A3309B6}" srcOrd="0" destOrd="0" presId="urn:microsoft.com/office/officeart/2005/8/layout/hProcess6"/>
    <dgm:cxn modelId="{66AB50EC-53AD-2E4D-BF69-4463EF3F82C9}" type="presParOf" srcId="{FF82E7B0-6BA9-4A2A-846A-57D44A3309B6}" destId="{45741872-939E-4CD2-AAD1-16BC10ED71B4}" srcOrd="0" destOrd="0" presId="urn:microsoft.com/office/officeart/2005/8/layout/hProcess6"/>
    <dgm:cxn modelId="{C9505252-E5DA-A342-98EB-F50C55654E31}" type="presParOf" srcId="{FF82E7B0-6BA9-4A2A-846A-57D44A3309B6}" destId="{DB2F8201-672C-451F-A06D-7054F2340917}" srcOrd="1" destOrd="0" presId="urn:microsoft.com/office/officeart/2005/8/layout/hProcess6"/>
    <dgm:cxn modelId="{2A2758D4-D2D5-8040-BC02-01B40CE711B3}" type="presParOf" srcId="{FF82E7B0-6BA9-4A2A-846A-57D44A3309B6}" destId="{BE55089D-EDA3-45B3-9853-24C289ECCDD3}" srcOrd="2" destOrd="0" presId="urn:microsoft.com/office/officeart/2005/8/layout/hProcess6"/>
    <dgm:cxn modelId="{CE77D7A0-6356-E74B-982C-AF20CD3EC06F}" type="presParOf" srcId="{FF82E7B0-6BA9-4A2A-846A-57D44A3309B6}" destId="{02952651-5142-43C9-9DF2-32324A49B3EE}" srcOrd="3" destOrd="0" presId="urn:microsoft.com/office/officeart/2005/8/layout/hProcess6"/>
    <dgm:cxn modelId="{F18DD6BA-51E0-3146-8C21-4CD8A893DF71}" type="presParOf" srcId="{4573C819-079C-40BA-BC29-0A700B7B9E68}" destId="{7B67827C-8969-4545-9559-9ADC6F619B9D}" srcOrd="1" destOrd="0" presId="urn:microsoft.com/office/officeart/2005/8/layout/hProcess6"/>
    <dgm:cxn modelId="{59E1FF13-BA13-864D-B8A1-87B5DA695C57}" type="presParOf" srcId="{4573C819-079C-40BA-BC29-0A700B7B9E68}" destId="{6F373F51-FD48-49EB-A333-374814833DA2}" srcOrd="2" destOrd="0" presId="urn:microsoft.com/office/officeart/2005/8/layout/hProcess6"/>
    <dgm:cxn modelId="{E855112A-C727-AA46-9788-7DD509B1681B}" type="presParOf" srcId="{6F373F51-FD48-49EB-A333-374814833DA2}" destId="{8C29668B-CE2B-4BCF-874E-5AB0ACCF2D23}" srcOrd="0" destOrd="0" presId="urn:microsoft.com/office/officeart/2005/8/layout/hProcess6"/>
    <dgm:cxn modelId="{60B67F01-815F-1741-A3FA-387665C7525B}" type="presParOf" srcId="{6F373F51-FD48-49EB-A333-374814833DA2}" destId="{20D807AE-3613-4916-8AB1-78CA2D10C413}" srcOrd="1" destOrd="0" presId="urn:microsoft.com/office/officeart/2005/8/layout/hProcess6"/>
    <dgm:cxn modelId="{F47FB085-B4C7-1542-85F6-05549415F8A3}" type="presParOf" srcId="{6F373F51-FD48-49EB-A333-374814833DA2}" destId="{5E7103C7-8FE9-4453-BFF5-52C41620A5D3}" srcOrd="2" destOrd="0" presId="urn:microsoft.com/office/officeart/2005/8/layout/hProcess6"/>
    <dgm:cxn modelId="{5F75C106-AD91-224F-907B-357AF4306611}" type="presParOf" srcId="{6F373F51-FD48-49EB-A333-374814833DA2}" destId="{A6F10DFC-BFBB-4E80-B524-1EFA2D2D6414}" srcOrd="3" destOrd="0" presId="urn:microsoft.com/office/officeart/2005/8/layout/hProcess6"/>
    <dgm:cxn modelId="{ACBA829F-CF5E-6642-8D9F-F77CD764BB97}" type="presParOf" srcId="{4573C819-079C-40BA-BC29-0A700B7B9E68}" destId="{E431A87F-18B8-434C-B70B-908EEA215EFD}" srcOrd="3" destOrd="0" presId="urn:microsoft.com/office/officeart/2005/8/layout/hProcess6"/>
    <dgm:cxn modelId="{00F2C7DE-7A5F-6F43-BA53-4728EA83B3D9}" type="presParOf" srcId="{4573C819-079C-40BA-BC29-0A700B7B9E68}" destId="{638B4C97-9465-4CF8-B3C8-CB72704B2297}" srcOrd="4" destOrd="0" presId="urn:microsoft.com/office/officeart/2005/8/layout/hProcess6"/>
    <dgm:cxn modelId="{4F0752F9-5E23-FF47-B2CD-56CE3A8092C4}" type="presParOf" srcId="{638B4C97-9465-4CF8-B3C8-CB72704B2297}" destId="{D895F9BB-45F8-451A-81D0-3D82184AFC79}" srcOrd="0" destOrd="0" presId="urn:microsoft.com/office/officeart/2005/8/layout/hProcess6"/>
    <dgm:cxn modelId="{CF909162-5821-F94A-AC80-E90D93AA1143}" type="presParOf" srcId="{638B4C97-9465-4CF8-B3C8-CB72704B2297}" destId="{DB9AD4D2-22BA-480C-9DD2-DC05095FFFA3}" srcOrd="1" destOrd="0" presId="urn:microsoft.com/office/officeart/2005/8/layout/hProcess6"/>
    <dgm:cxn modelId="{40A96A49-8A9E-1B46-8A37-493DB996F41F}" type="presParOf" srcId="{638B4C97-9465-4CF8-B3C8-CB72704B2297}" destId="{C0206CBB-3A8D-4756-9A4B-430A892F6376}" srcOrd="2" destOrd="0" presId="urn:microsoft.com/office/officeart/2005/8/layout/hProcess6"/>
    <dgm:cxn modelId="{9202F8F0-926C-1841-BBC6-F3A6F46783DC}" type="presParOf" srcId="{638B4C97-9465-4CF8-B3C8-CB72704B2297}" destId="{1F76636C-B5A4-4DEA-A4CB-3AA82E93D61B}" srcOrd="3" destOrd="0" presId="urn:microsoft.com/office/officeart/2005/8/layout/hProcess6"/>
    <dgm:cxn modelId="{DE81581A-3955-4047-A142-149B60F62C44}" type="presParOf" srcId="{4573C819-079C-40BA-BC29-0A700B7B9E68}" destId="{3912D202-2FC2-4773-992B-FDD504DABB54}" srcOrd="5" destOrd="0" presId="urn:microsoft.com/office/officeart/2005/8/layout/hProcess6"/>
    <dgm:cxn modelId="{F9E09CA8-97C5-4F52-94D8-B57CB73101CA}" type="presParOf" srcId="{4573C819-079C-40BA-BC29-0A700B7B9E68}" destId="{37BD38E9-3B49-49B9-A4E0-EECEBD7CC945}" srcOrd="6" destOrd="0" presId="urn:microsoft.com/office/officeart/2005/8/layout/hProcess6"/>
    <dgm:cxn modelId="{D96E3D8B-CBB7-448B-8637-D63A3D8F6C60}" type="presParOf" srcId="{37BD38E9-3B49-49B9-A4E0-EECEBD7CC945}" destId="{79614C8E-5943-4201-9F1C-2D749FD8ACEC}" srcOrd="0" destOrd="0" presId="urn:microsoft.com/office/officeart/2005/8/layout/hProcess6"/>
    <dgm:cxn modelId="{9B9D6FF0-8944-4070-9FBC-6019BFD1517E}" type="presParOf" srcId="{37BD38E9-3B49-49B9-A4E0-EECEBD7CC945}" destId="{8AEEAF63-3846-4C5D-B332-DB1D88821481}" srcOrd="1" destOrd="0" presId="urn:microsoft.com/office/officeart/2005/8/layout/hProcess6"/>
    <dgm:cxn modelId="{1722BFA0-A3F8-40A9-B69E-269475CBB00B}" type="presParOf" srcId="{37BD38E9-3B49-49B9-A4E0-EECEBD7CC945}" destId="{A322A22A-6536-4919-BEAF-C1620560C304}" srcOrd="2" destOrd="0" presId="urn:microsoft.com/office/officeart/2005/8/layout/hProcess6"/>
    <dgm:cxn modelId="{819B0D50-2C7E-4F0C-91F2-713614D70D0D}" type="presParOf" srcId="{37BD38E9-3B49-49B9-A4E0-EECEBD7CC945}" destId="{738AB6D5-B35A-4007-82D4-69F353902333}"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v-LV" dirty="0"/>
          </a:p>
        </p:txBody>
      </p:sp>
      <p:sp>
        <p:nvSpPr>
          <p:cNvPr id="3" name="Datuma vietturis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3E46D12-F078-4D5E-8846-8B6EF2D3D87C}" type="datetime1">
              <a:rPr lang="lv-LV" smtClean="0"/>
              <a:pPr algn="r" rtl="0"/>
              <a:t>27.01.2023</a:t>
            </a:fld>
            <a:endParaRPr lang="lv-LV" dirty="0"/>
          </a:p>
        </p:txBody>
      </p:sp>
      <p:sp>
        <p:nvSpPr>
          <p:cNvPr id="4" name="Kājenes vietturis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v-LV" dirty="0"/>
          </a:p>
        </p:txBody>
      </p:sp>
      <p:sp>
        <p:nvSpPr>
          <p:cNvPr id="5" name="Slaida numura vietturis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lv-LV" smtClean="0"/>
              <a:pPr algn="r" rtl="0"/>
              <a:t>‹#›</a:t>
            </a:fld>
            <a:endParaRPr lang="lv-LV"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v-LV" noProof="0" dirty="0"/>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20226AD-592D-4A7F-A60A-9A4160E05E0E}" type="datetime1">
              <a:rPr lang="lv-LV" noProof="0" smtClean="0"/>
              <a:pPr/>
              <a:t>27.01.2023</a:t>
            </a:fld>
            <a:endParaRPr lang="lv-LV" noProof="0" dirty="0"/>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v-LV" noProof="0" dirty="0"/>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v-LV" noProof="0" dirty="0"/>
              <a:t>Rediģēt šablona teksta stilus</a:t>
            </a:r>
          </a:p>
          <a:p>
            <a:pPr lvl="1" rtl="0"/>
            <a:r>
              <a:rPr lang="lv-LV" noProof="0" dirty="0"/>
              <a:t>Otrais līmenis</a:t>
            </a:r>
          </a:p>
          <a:p>
            <a:pPr lvl="2" rtl="0"/>
            <a:r>
              <a:rPr lang="lv-LV" noProof="0" dirty="0"/>
              <a:t>Trešais līmenis</a:t>
            </a:r>
          </a:p>
          <a:p>
            <a:pPr lvl="3" rtl="0"/>
            <a:r>
              <a:rPr lang="lv-LV" noProof="0" dirty="0"/>
              <a:t>Ceturtais līmenis</a:t>
            </a:r>
          </a:p>
          <a:p>
            <a:pPr lvl="4" rtl="0"/>
            <a:r>
              <a:rPr lang="lv-LV" noProof="0" dirty="0"/>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v-LV" noProof="0" dirty="0"/>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lv-LV" noProof="0" smtClean="0"/>
              <a:pPr/>
              <a:t>‹#›</a:t>
            </a:fld>
            <a:endParaRPr lang="lv-LV"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0A3C37BE-C303-496D-B5CD-85F2937540FC}" type="slidenum">
              <a:rPr lang="lv-LV" smtClean="0"/>
              <a:pPr/>
              <a:t>1</a:t>
            </a:fld>
            <a:endParaRPr lang="lv-LV"/>
          </a:p>
        </p:txBody>
      </p:sp>
    </p:spTree>
    <p:extLst>
      <p:ext uri="{BB962C8B-B14F-4D97-AF65-F5344CB8AC3E}">
        <p14:creationId xmlns:p14="http://schemas.microsoft.com/office/powerpoint/2010/main" val="379896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Šī</a:t>
            </a:r>
            <a:r>
              <a:rPr lang="en-US" dirty="0"/>
              <a:t> </a:t>
            </a:r>
            <a:r>
              <a:rPr lang="en-US" dirty="0" err="1"/>
              <a:t>vienotā</a:t>
            </a:r>
            <a:r>
              <a:rPr lang="en-US" dirty="0"/>
              <a:t> </a:t>
            </a:r>
            <a:r>
              <a:rPr lang="en-US" dirty="0" err="1"/>
              <a:t>pieeja</a:t>
            </a:r>
            <a:r>
              <a:rPr lang="en-US" dirty="0"/>
              <a:t> </a:t>
            </a:r>
            <a:r>
              <a:rPr lang="en-US" dirty="0" err="1"/>
              <a:t>izpaužas</a:t>
            </a:r>
            <a:r>
              <a:rPr lang="en-US" dirty="0"/>
              <a:t> </a:t>
            </a:r>
            <a:r>
              <a:rPr lang="en-US" dirty="0" err="1"/>
              <a:t>caur</a:t>
            </a:r>
            <a:r>
              <a:rPr lang="en-US" dirty="0"/>
              <a:t> to,</a:t>
            </a:r>
            <a:r>
              <a:rPr lang="lv-LV" dirty="0"/>
              <a:t> </a:t>
            </a:r>
            <a:r>
              <a:rPr lang="en-US" dirty="0" err="1"/>
              <a:t>ka</a:t>
            </a:r>
            <a:r>
              <a:rPr lang="en-US" dirty="0"/>
              <a:t>:</a:t>
            </a:r>
          </a:p>
          <a:p>
            <a:r>
              <a:rPr lang="en-US" dirty="0" err="1"/>
              <a:t>Esam</a:t>
            </a:r>
            <a:r>
              <a:rPr lang="en-US" dirty="0"/>
              <a:t> </a:t>
            </a:r>
            <a:r>
              <a:rPr lang="en-US" dirty="0" err="1"/>
              <a:t>veikuši</a:t>
            </a:r>
            <a:r>
              <a:rPr lang="en-US" dirty="0"/>
              <a:t> </a:t>
            </a:r>
            <a:r>
              <a:rPr lang="en-US" dirty="0" err="1"/>
              <a:t>resursu</a:t>
            </a:r>
            <a:r>
              <a:rPr lang="en-US" dirty="0"/>
              <a:t> </a:t>
            </a:r>
            <a:r>
              <a:rPr lang="en-US" dirty="0" err="1"/>
              <a:t>uzskaiti</a:t>
            </a:r>
            <a:r>
              <a:rPr lang="en-US" dirty="0"/>
              <a:t>;</a:t>
            </a:r>
          </a:p>
          <a:p>
            <a:r>
              <a:rPr lang="en-US" dirty="0" err="1"/>
              <a:t>Esam</a:t>
            </a:r>
            <a:r>
              <a:rPr lang="en-US" dirty="0"/>
              <a:t> </a:t>
            </a:r>
            <a:r>
              <a:rPr lang="en-US" dirty="0" err="1"/>
              <a:t>noteikuši</a:t>
            </a:r>
            <a:r>
              <a:rPr lang="en-US" dirty="0"/>
              <a:t> </a:t>
            </a:r>
            <a:r>
              <a:rPr lang="en-US" dirty="0" err="1"/>
              <a:t>piederību</a:t>
            </a:r>
            <a:r>
              <a:rPr lang="en-US" dirty="0"/>
              <a:t>;</a:t>
            </a:r>
          </a:p>
          <a:p>
            <a:r>
              <a:rPr lang="en-US" dirty="0" err="1"/>
              <a:t>Klasificēju</a:t>
            </a:r>
            <a:r>
              <a:rPr lang="lv-LV" dirty="0" err="1"/>
              <a:t>ši</a:t>
            </a:r>
            <a:r>
              <a:rPr lang="en-US" dirty="0"/>
              <a:t> </a:t>
            </a:r>
            <a:r>
              <a:rPr lang="en-US" dirty="0" err="1"/>
              <a:t>gan</a:t>
            </a:r>
            <a:r>
              <a:rPr lang="en-US" dirty="0"/>
              <a:t> </a:t>
            </a:r>
            <a:r>
              <a:rPr lang="en-US" dirty="0" err="1"/>
              <a:t>lietotājus</a:t>
            </a:r>
            <a:r>
              <a:rPr lang="en-US" dirty="0"/>
              <a:t>,</a:t>
            </a:r>
            <a:r>
              <a:rPr lang="en-US" baseline="0" dirty="0"/>
              <a:t> </a:t>
            </a:r>
            <a:r>
              <a:rPr lang="en-US" dirty="0" err="1"/>
              <a:t>gan</a:t>
            </a:r>
            <a:r>
              <a:rPr lang="en-US" dirty="0"/>
              <a:t> </a:t>
            </a:r>
            <a:r>
              <a:rPr lang="en-US" dirty="0" err="1"/>
              <a:t>resursus</a:t>
            </a:r>
            <a:r>
              <a:rPr lang="en-US" dirty="0"/>
              <a:t>;</a:t>
            </a:r>
          </a:p>
          <a:p>
            <a:r>
              <a:rPr lang="en-US" dirty="0" err="1"/>
              <a:t>Esam</a:t>
            </a:r>
            <a:r>
              <a:rPr lang="en-US" dirty="0"/>
              <a:t> </a:t>
            </a:r>
            <a:r>
              <a:rPr lang="en-US" dirty="0" err="1"/>
              <a:t>sadalījuši</a:t>
            </a:r>
            <a:r>
              <a:rPr lang="en-US" dirty="0"/>
              <a:t> </a:t>
            </a:r>
            <a:r>
              <a:rPr lang="en-US" dirty="0" err="1"/>
              <a:t>informācijas</a:t>
            </a:r>
            <a:r>
              <a:rPr lang="en-US" dirty="0"/>
              <a:t> </a:t>
            </a:r>
            <a:r>
              <a:rPr lang="en-US" dirty="0" err="1"/>
              <a:t>plūsmu</a:t>
            </a:r>
            <a:r>
              <a:rPr lang="en-US" dirty="0"/>
              <a:t> </a:t>
            </a:r>
            <a:r>
              <a:rPr lang="en-US" dirty="0" err="1"/>
              <a:t>dzīvescikla</a:t>
            </a:r>
            <a:r>
              <a:rPr lang="en-US" dirty="0"/>
              <a:t> </a:t>
            </a:r>
            <a:r>
              <a:rPr lang="en-US" dirty="0" err="1"/>
              <a:t>posmos</a:t>
            </a:r>
            <a:r>
              <a:rPr lang="en-US" dirty="0"/>
              <a:t> un </a:t>
            </a:r>
            <a:r>
              <a:rPr lang="en-US" dirty="0" err="1"/>
              <a:t>piemērojam</a:t>
            </a:r>
            <a:r>
              <a:rPr lang="en-US" dirty="0"/>
              <a:t> </a:t>
            </a:r>
            <a:r>
              <a:rPr lang="en-US" dirty="0" err="1"/>
              <a:t>atbilstošu</a:t>
            </a:r>
            <a:r>
              <a:rPr lang="lv-LV" dirty="0"/>
              <a:t>s</a:t>
            </a:r>
            <a:r>
              <a:rPr lang="en-US" dirty="0"/>
              <a:t> </a:t>
            </a:r>
            <a:r>
              <a:rPr lang="en-US" dirty="0" err="1"/>
              <a:t>drošības</a:t>
            </a:r>
            <a:r>
              <a:rPr lang="en-US" dirty="0"/>
              <a:t> </a:t>
            </a:r>
            <a:r>
              <a:rPr lang="en-US" dirty="0" err="1"/>
              <a:t>pasākumus</a:t>
            </a:r>
            <a:r>
              <a:rPr lang="en-US" dirty="0"/>
              <a:t> </a:t>
            </a:r>
            <a:r>
              <a:rPr lang="en-US" dirty="0" err="1"/>
              <a:t>katram</a:t>
            </a:r>
            <a:r>
              <a:rPr lang="en-US" dirty="0"/>
              <a:t> no </a:t>
            </a:r>
            <a:r>
              <a:rPr lang="en-US" dirty="0" err="1"/>
              <a:t>tiem</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0503-CE42-384C-A015-9485491476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64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Tīrā</a:t>
            </a:r>
            <a:r>
              <a:rPr lang="en-US" dirty="0"/>
              <a:t> </a:t>
            </a:r>
            <a:r>
              <a:rPr lang="en-US" dirty="0" err="1"/>
              <a:t>galda</a:t>
            </a:r>
            <a:r>
              <a:rPr lang="en-US" dirty="0"/>
              <a:t> </a:t>
            </a:r>
            <a:r>
              <a:rPr lang="en-US" dirty="0" err="1"/>
              <a:t>politika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0503-CE42-384C-A015-9485491476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1983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7" name="Taisnstūris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noProof="0" dirty="0"/>
          </a:p>
        </p:txBody>
      </p:sp>
      <p:sp>
        <p:nvSpPr>
          <p:cNvPr id="8" name="Taisnstūris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noProof="0" dirty="0"/>
          </a:p>
        </p:txBody>
      </p:sp>
      <p:sp>
        <p:nvSpPr>
          <p:cNvPr id="2" name="Virsraksts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lv-LV" noProof="0"/>
              <a:t>Rediģēt šablona virsraksta stilu</a:t>
            </a:r>
            <a:endParaRPr lang="lv-LV" noProof="0" dirty="0"/>
          </a:p>
        </p:txBody>
      </p:sp>
      <p:sp>
        <p:nvSpPr>
          <p:cNvPr id="3" name="Apakšvirsraksts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lv-LV" noProof="0"/>
              <a:t>Noklikšķiniet, lai rediģētu šablona apakšvirsraksta stilu</a:t>
            </a:r>
            <a:endParaRPr lang="lv-LV" noProof="0" dirty="0"/>
          </a:p>
        </p:txBody>
      </p:sp>
      <p:sp>
        <p:nvSpPr>
          <p:cNvPr id="4" name="Datuma vietturis 3"/>
          <p:cNvSpPr>
            <a:spLocks noGrp="1"/>
          </p:cNvSpPr>
          <p:nvPr>
            <p:ph type="dt" sz="half" idx="10"/>
          </p:nvPr>
        </p:nvSpPr>
        <p:spPr/>
        <p:txBody>
          <a:bodyPr rtlCol="0"/>
          <a:lstStyle>
            <a:lvl1pPr>
              <a:defRPr/>
            </a:lvl1pPr>
          </a:lstStyle>
          <a:p>
            <a:fld id="{320210ED-090C-4230-A29F-70D2982E84BA}" type="datetime1">
              <a:rPr lang="lv-LV" noProof="0" smtClean="0"/>
              <a:pPr/>
              <a:t>27.01.2023</a:t>
            </a:fld>
            <a:endParaRPr lang="lv-LV" noProof="0" dirty="0"/>
          </a:p>
        </p:txBody>
      </p:sp>
      <p:sp>
        <p:nvSpPr>
          <p:cNvPr id="5" name="Kājenes vietturis 4"/>
          <p:cNvSpPr>
            <a:spLocks noGrp="1"/>
          </p:cNvSpPr>
          <p:nvPr>
            <p:ph type="ftr" sz="quarter" idx="11"/>
          </p:nvPr>
        </p:nvSpPr>
        <p:spPr/>
        <p:txBody>
          <a:bodyPr rtlCol="0"/>
          <a:lstStyle/>
          <a:p>
            <a:pPr rtl="0"/>
            <a:endParaRPr lang="lv-LV" noProof="0" dirty="0"/>
          </a:p>
        </p:txBody>
      </p:sp>
      <p:sp>
        <p:nvSpPr>
          <p:cNvPr id="6" name="Slaida numura vietturis 5"/>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pic>
        <p:nvPicPr>
          <p:cNvPr id="11" name="Attēls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chor="b"/>
          <a:lstStyle>
            <a:lvl1pPr algn="l" rtl="0">
              <a:defRPr sz="3200"/>
            </a:lvl1pPr>
          </a:lstStyle>
          <a:p>
            <a:pPr rtl="0"/>
            <a:r>
              <a:rPr lang="lv-LV" noProof="0"/>
              <a:t>Rediģēt šablona virsraksta stilu</a:t>
            </a:r>
            <a:endParaRPr lang="lv-LV" noProof="0" dirty="0"/>
          </a:p>
        </p:txBody>
      </p:sp>
      <p:sp>
        <p:nvSpPr>
          <p:cNvPr id="3" name="Attēla vietturis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v-LV" noProof="0"/>
              <a:t>Noklikšķiniet uz ikonas, lai pievienotu attēlu</a:t>
            </a:r>
            <a:endParaRPr lang="lv-LV" noProof="0" dirty="0"/>
          </a:p>
        </p:txBody>
      </p:sp>
      <p:sp>
        <p:nvSpPr>
          <p:cNvPr id="4" name="Teksta vietturis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v-LV" noProof="0"/>
              <a:t>Noklikšķiniet, lai rediģētu šablona teksta stilus</a:t>
            </a:r>
          </a:p>
        </p:txBody>
      </p:sp>
      <p:sp>
        <p:nvSpPr>
          <p:cNvPr id="5" name="Datuma vietturis 4"/>
          <p:cNvSpPr>
            <a:spLocks noGrp="1"/>
          </p:cNvSpPr>
          <p:nvPr>
            <p:ph type="dt" sz="half" idx="10"/>
          </p:nvPr>
        </p:nvSpPr>
        <p:spPr/>
        <p:txBody>
          <a:bodyPr rtlCol="0"/>
          <a:lstStyle>
            <a:lvl1pPr>
              <a:defRPr/>
            </a:lvl1pPr>
          </a:lstStyle>
          <a:p>
            <a:fld id="{A5C6CFA3-DDBA-4CBA-8E2E-E54C62C85B01}" type="datetime1">
              <a:rPr lang="lv-LV" noProof="0" smtClean="0"/>
              <a:pPr/>
              <a:t>27.01.2023</a:t>
            </a:fld>
            <a:endParaRPr lang="lv-LV" noProof="0" dirty="0"/>
          </a:p>
        </p:txBody>
      </p:sp>
      <p:sp>
        <p:nvSpPr>
          <p:cNvPr id="6" name="Kājenes vietturis 5"/>
          <p:cNvSpPr>
            <a:spLocks noGrp="1"/>
          </p:cNvSpPr>
          <p:nvPr>
            <p:ph type="ftr" sz="quarter" idx="11"/>
          </p:nvPr>
        </p:nvSpPr>
        <p:spPr/>
        <p:txBody>
          <a:bodyPr rtlCol="0"/>
          <a:lstStyle/>
          <a:p>
            <a:pPr rtl="0"/>
            <a:endParaRPr lang="lv-LV" noProof="0" dirty="0"/>
          </a:p>
        </p:txBody>
      </p:sp>
      <p:sp>
        <p:nvSpPr>
          <p:cNvPr id="7" name="Slaida numura vietturis 6"/>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rtl="0">
              <a:defRPr/>
            </a:lvl1pPr>
          </a:lstStyle>
          <a:p>
            <a:pPr rtl="0"/>
            <a:r>
              <a:rPr lang="lv-LV" noProof="0"/>
              <a:t>Rediģēt šablona virsraksta stilu</a:t>
            </a:r>
            <a:endParaRPr lang="lv-LV" noProof="0" dirty="0"/>
          </a:p>
        </p:txBody>
      </p:sp>
      <p:sp>
        <p:nvSpPr>
          <p:cNvPr id="3" name="Vertikālā teksta vietturis 2"/>
          <p:cNvSpPr>
            <a:spLocks noGrp="1"/>
          </p:cNvSpPr>
          <p:nvPr>
            <p:ph type="body" orient="vert" idx="1"/>
          </p:nvPr>
        </p:nvSpPr>
        <p:spPr/>
        <p:txBody>
          <a:bodyPr vert="eaVert" rtlCol="0"/>
          <a:lstStyle>
            <a:lvl1pPr rtl="0">
              <a:defRPr/>
            </a:lvl1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Datuma vietturis 3"/>
          <p:cNvSpPr>
            <a:spLocks noGrp="1"/>
          </p:cNvSpPr>
          <p:nvPr>
            <p:ph type="dt" sz="half" idx="10"/>
          </p:nvPr>
        </p:nvSpPr>
        <p:spPr/>
        <p:txBody>
          <a:bodyPr rtlCol="0"/>
          <a:lstStyle>
            <a:lvl1pPr>
              <a:defRPr/>
            </a:lvl1pPr>
          </a:lstStyle>
          <a:p>
            <a:fld id="{E208BAD7-3ACB-4591-A8F7-5FDED6DAAFBD}" type="datetime1">
              <a:rPr lang="lv-LV" noProof="0" smtClean="0"/>
              <a:pPr/>
              <a:t>27.01.2023</a:t>
            </a:fld>
            <a:endParaRPr lang="lv-LV" noProof="0" dirty="0"/>
          </a:p>
        </p:txBody>
      </p:sp>
      <p:sp>
        <p:nvSpPr>
          <p:cNvPr id="5" name="Kājenes vietturis 4"/>
          <p:cNvSpPr>
            <a:spLocks noGrp="1"/>
          </p:cNvSpPr>
          <p:nvPr>
            <p:ph type="ftr" sz="quarter" idx="11"/>
          </p:nvPr>
        </p:nvSpPr>
        <p:spPr/>
        <p:txBody>
          <a:bodyPr rtlCol="0"/>
          <a:lstStyle/>
          <a:p>
            <a:pPr rtl="0"/>
            <a:endParaRPr lang="lv-LV" noProof="0" dirty="0"/>
          </a:p>
        </p:txBody>
      </p:sp>
      <p:sp>
        <p:nvSpPr>
          <p:cNvPr id="6" name="Slaida numura vietturis 5"/>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9372600" y="365125"/>
            <a:ext cx="1714500" cy="5811838"/>
          </a:xfrm>
        </p:spPr>
        <p:txBody>
          <a:bodyPr vert="eaVert" rtlCol="0"/>
          <a:lstStyle>
            <a:lvl1pPr rtl="0">
              <a:defRPr/>
            </a:lvl1pPr>
          </a:lstStyle>
          <a:p>
            <a:pPr rtl="0"/>
            <a:r>
              <a:rPr lang="lv-LV" noProof="0"/>
              <a:t>Rediģēt šablona virsraksta stilu</a:t>
            </a:r>
            <a:endParaRPr lang="lv-LV" noProof="0" dirty="0"/>
          </a:p>
        </p:txBody>
      </p:sp>
      <p:sp>
        <p:nvSpPr>
          <p:cNvPr id="3" name="Vertikālā teksta vietturis 2"/>
          <p:cNvSpPr>
            <a:spLocks noGrp="1"/>
          </p:cNvSpPr>
          <p:nvPr>
            <p:ph type="body" orient="vert" idx="1"/>
          </p:nvPr>
        </p:nvSpPr>
        <p:spPr>
          <a:xfrm>
            <a:off x="1104900" y="365125"/>
            <a:ext cx="8098896" cy="5811838"/>
          </a:xfrm>
        </p:spPr>
        <p:txBody>
          <a:bodyPr vert="eaVert" rtlCol="0"/>
          <a:lstStyle>
            <a:lvl1pPr rtl="0">
              <a:defRPr/>
            </a:lvl1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Datuma vietturis 3"/>
          <p:cNvSpPr>
            <a:spLocks noGrp="1"/>
          </p:cNvSpPr>
          <p:nvPr>
            <p:ph type="dt" sz="half" idx="10"/>
          </p:nvPr>
        </p:nvSpPr>
        <p:spPr/>
        <p:txBody>
          <a:bodyPr rtlCol="0"/>
          <a:lstStyle>
            <a:lvl1pPr>
              <a:defRPr/>
            </a:lvl1pPr>
          </a:lstStyle>
          <a:p>
            <a:fld id="{B17CAD5B-92DC-4F05-8D66-B686CD46BF3E}" type="datetime1">
              <a:rPr lang="lv-LV" noProof="0" smtClean="0"/>
              <a:pPr/>
              <a:t>27.01.2023</a:t>
            </a:fld>
            <a:endParaRPr lang="lv-LV" noProof="0" dirty="0"/>
          </a:p>
        </p:txBody>
      </p:sp>
      <p:sp>
        <p:nvSpPr>
          <p:cNvPr id="5" name="Kājenes vietturis 4"/>
          <p:cNvSpPr>
            <a:spLocks noGrp="1"/>
          </p:cNvSpPr>
          <p:nvPr>
            <p:ph type="ftr" sz="quarter" idx="11"/>
          </p:nvPr>
        </p:nvSpPr>
        <p:spPr/>
        <p:txBody>
          <a:bodyPr rtlCol="0"/>
          <a:lstStyle/>
          <a:p>
            <a:pPr rtl="0"/>
            <a:endParaRPr lang="lv-LV" noProof="0" dirty="0"/>
          </a:p>
        </p:txBody>
      </p:sp>
      <p:sp>
        <p:nvSpPr>
          <p:cNvPr id="6" name="Slaida numura vietturis 5"/>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grpSp>
        <p:nvGrpSpPr>
          <p:cNvPr id="7" name="Grupa 6"/>
          <p:cNvGrpSpPr/>
          <p:nvPr/>
        </p:nvGrpSpPr>
        <p:grpSpPr>
          <a:xfrm rot="5400000">
            <a:off x="6514047" y="3228843"/>
            <a:ext cx="5632704" cy="84403"/>
            <a:chOff x="1073150" y="1219201"/>
            <a:chExt cx="10058400" cy="63125"/>
          </a:xfrm>
        </p:grpSpPr>
        <p:cxnSp>
          <p:nvCxnSpPr>
            <p:cNvPr id="8" name="Taisns savienotājs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Taisns savienotājs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CAFC6E-99DA-4145-892F-68FCA25DE6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lv-LV"/>
          </a:p>
        </p:txBody>
      </p:sp>
      <p:sp>
        <p:nvSpPr>
          <p:cNvPr id="3" name="Subtitle 2">
            <a:extLst>
              <a:ext uri="{FF2B5EF4-FFF2-40B4-BE49-F238E27FC236}">
                <a16:creationId xmlns="" xmlns:a16="http://schemas.microsoft.com/office/drawing/2014/main" id="{087B9A71-0FE6-8147-A551-0A59B5BEF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sp>
        <p:nvSpPr>
          <p:cNvPr id="4" name="Date Placeholder 3">
            <a:extLst>
              <a:ext uri="{FF2B5EF4-FFF2-40B4-BE49-F238E27FC236}">
                <a16:creationId xmlns="" xmlns:a16="http://schemas.microsoft.com/office/drawing/2014/main" id="{5812502B-08A6-014E-A4F9-FC58EE5D9C3A}"/>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5" name="Footer Placeholder 4">
            <a:extLst>
              <a:ext uri="{FF2B5EF4-FFF2-40B4-BE49-F238E27FC236}">
                <a16:creationId xmlns="" xmlns:a16="http://schemas.microsoft.com/office/drawing/2014/main" id="{D4D0A1BF-87F6-3344-B450-5D81BAD8E45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36DBBA9D-0DBD-504A-8DEA-E07712102AB8}"/>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140599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3246A1-D5B0-1643-B6D7-A9BCA18CBDED}"/>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 xmlns:a16="http://schemas.microsoft.com/office/drawing/2014/main" id="{7FBBDC49-A0E7-5A49-BA5A-58D364F190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 xmlns:a16="http://schemas.microsoft.com/office/drawing/2014/main" id="{6017D265-672C-C54D-8855-BCAC404A58C2}"/>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5" name="Footer Placeholder 4">
            <a:extLst>
              <a:ext uri="{FF2B5EF4-FFF2-40B4-BE49-F238E27FC236}">
                <a16:creationId xmlns="" xmlns:a16="http://schemas.microsoft.com/office/drawing/2014/main" id="{E5C45EAA-1945-A34D-86ED-B6C0997B906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67C18E2F-22C9-C542-9251-62DC9C736D1F}"/>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3396309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C5C3E-5EB5-F24D-9342-AD4EFC424B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lv-LV"/>
          </a:p>
        </p:txBody>
      </p:sp>
      <p:sp>
        <p:nvSpPr>
          <p:cNvPr id="3" name="Text Placeholder 2">
            <a:extLst>
              <a:ext uri="{FF2B5EF4-FFF2-40B4-BE49-F238E27FC236}">
                <a16:creationId xmlns="" xmlns:a16="http://schemas.microsoft.com/office/drawing/2014/main" id="{0C9D0DBC-A4D5-3345-BA47-1F71B8F8ED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E2499B64-0737-0B4D-9CE0-F85ED4DC4708}"/>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5" name="Footer Placeholder 4">
            <a:extLst>
              <a:ext uri="{FF2B5EF4-FFF2-40B4-BE49-F238E27FC236}">
                <a16:creationId xmlns="" xmlns:a16="http://schemas.microsoft.com/office/drawing/2014/main" id="{A5704C86-2E0E-2F46-8F9B-3B05AA4EF9E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54F4A44E-6537-DD43-8EC7-1EE0BD2B3BBA}"/>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2494001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AF2822-8576-AA42-AEF2-BFD6E5417B12}"/>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 xmlns:a16="http://schemas.microsoft.com/office/drawing/2014/main" id="{8396DB71-AE58-2745-BA8C-2879A9303D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Content Placeholder 3">
            <a:extLst>
              <a:ext uri="{FF2B5EF4-FFF2-40B4-BE49-F238E27FC236}">
                <a16:creationId xmlns="" xmlns:a16="http://schemas.microsoft.com/office/drawing/2014/main" id="{B66724C5-C333-6E46-B031-07C108125B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Date Placeholder 4">
            <a:extLst>
              <a:ext uri="{FF2B5EF4-FFF2-40B4-BE49-F238E27FC236}">
                <a16:creationId xmlns="" xmlns:a16="http://schemas.microsoft.com/office/drawing/2014/main" id="{A6E24BB8-C182-D443-BB34-4DC8E5E12193}"/>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6" name="Footer Placeholder 5">
            <a:extLst>
              <a:ext uri="{FF2B5EF4-FFF2-40B4-BE49-F238E27FC236}">
                <a16:creationId xmlns="" xmlns:a16="http://schemas.microsoft.com/office/drawing/2014/main" id="{949873AB-F4FB-3A4A-84E2-35A8B8E4C47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 xmlns:a16="http://schemas.microsoft.com/office/drawing/2014/main" id="{CC22083F-A416-EC47-8A0A-B94CF5B8CE2B}"/>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1377803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B07FF-007B-2B49-B098-4798F28A4444}"/>
              </a:ext>
            </a:extLst>
          </p:cNvPr>
          <p:cNvSpPr>
            <a:spLocks noGrp="1"/>
          </p:cNvSpPr>
          <p:nvPr>
            <p:ph type="title"/>
          </p:nvPr>
        </p:nvSpPr>
        <p:spPr>
          <a:xfrm>
            <a:off x="839788" y="365125"/>
            <a:ext cx="10515600" cy="1325563"/>
          </a:xfrm>
        </p:spPr>
        <p:txBody>
          <a:bodyPr/>
          <a:lstStyle/>
          <a:p>
            <a:r>
              <a:rPr lang="en-GB"/>
              <a:t>Click to edit Master title style</a:t>
            </a:r>
            <a:endParaRPr lang="lv-LV"/>
          </a:p>
        </p:txBody>
      </p:sp>
      <p:sp>
        <p:nvSpPr>
          <p:cNvPr id="3" name="Text Placeholder 2">
            <a:extLst>
              <a:ext uri="{FF2B5EF4-FFF2-40B4-BE49-F238E27FC236}">
                <a16:creationId xmlns="" xmlns:a16="http://schemas.microsoft.com/office/drawing/2014/main" id="{F3E4DCE1-2D3F-BF4F-9C4D-FCC75E0C2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AEE05F64-7200-424B-B704-5ED4C1B5F50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Text Placeholder 4">
            <a:extLst>
              <a:ext uri="{FF2B5EF4-FFF2-40B4-BE49-F238E27FC236}">
                <a16:creationId xmlns="" xmlns:a16="http://schemas.microsoft.com/office/drawing/2014/main" id="{9CB55BB0-C357-A244-BBA2-DCFECD419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2DBDA4D6-8FFF-0D46-BE0E-1DDC3EB63D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7" name="Date Placeholder 6">
            <a:extLst>
              <a:ext uri="{FF2B5EF4-FFF2-40B4-BE49-F238E27FC236}">
                <a16:creationId xmlns="" xmlns:a16="http://schemas.microsoft.com/office/drawing/2014/main" id="{E07E2333-C330-0C47-93AC-8A385A49C014}"/>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8" name="Footer Placeholder 7">
            <a:extLst>
              <a:ext uri="{FF2B5EF4-FFF2-40B4-BE49-F238E27FC236}">
                <a16:creationId xmlns="" xmlns:a16="http://schemas.microsoft.com/office/drawing/2014/main" id="{2AA0D9B1-1FB2-0F44-AFF2-1C0BB489783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 xmlns:a16="http://schemas.microsoft.com/office/drawing/2014/main" id="{70A585B0-5E6F-F441-976F-EA103D0A4D63}"/>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3244549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D0B834-0B6B-8147-B8DE-9C7774E7278E}"/>
              </a:ext>
            </a:extLst>
          </p:cNvPr>
          <p:cNvSpPr>
            <a:spLocks noGrp="1"/>
          </p:cNvSpPr>
          <p:nvPr>
            <p:ph type="title"/>
          </p:nvPr>
        </p:nvSpPr>
        <p:spPr/>
        <p:txBody>
          <a:bodyPr/>
          <a:lstStyle/>
          <a:p>
            <a:r>
              <a:rPr lang="en-GB"/>
              <a:t>Click to edit Master title style</a:t>
            </a:r>
            <a:endParaRPr lang="lv-LV"/>
          </a:p>
        </p:txBody>
      </p:sp>
      <p:sp>
        <p:nvSpPr>
          <p:cNvPr id="3" name="Date Placeholder 2">
            <a:extLst>
              <a:ext uri="{FF2B5EF4-FFF2-40B4-BE49-F238E27FC236}">
                <a16:creationId xmlns="" xmlns:a16="http://schemas.microsoft.com/office/drawing/2014/main" id="{6AF42BFE-F612-4A4C-8C38-3BD6B7B89D3C}"/>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4" name="Footer Placeholder 3">
            <a:extLst>
              <a:ext uri="{FF2B5EF4-FFF2-40B4-BE49-F238E27FC236}">
                <a16:creationId xmlns="" xmlns:a16="http://schemas.microsoft.com/office/drawing/2014/main" id="{828B0867-A5A5-6449-B4E6-A8102E758E20}"/>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 xmlns:a16="http://schemas.microsoft.com/office/drawing/2014/main" id="{4F6726CA-7E1F-9F47-A47E-870E014D85CD}"/>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1502059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2F50F64-1E3B-D64F-AADF-AF0A74969D4C}"/>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3" name="Footer Placeholder 2">
            <a:extLst>
              <a:ext uri="{FF2B5EF4-FFF2-40B4-BE49-F238E27FC236}">
                <a16:creationId xmlns="" xmlns:a16="http://schemas.microsoft.com/office/drawing/2014/main" id="{45DDE7F9-9CE2-0542-A7FB-D51C351D641C}"/>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 xmlns:a16="http://schemas.microsoft.com/office/drawing/2014/main" id="{97DCCEE2-4BF5-3046-A2AE-95BDF2BC4155}"/>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280548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rtl="0">
              <a:defRPr/>
            </a:lvl1pPr>
          </a:lstStyle>
          <a:p>
            <a:pPr rtl="0"/>
            <a:r>
              <a:rPr lang="lv-LV" noProof="0"/>
              <a:t>Rediģēt šablona virsraksta stilu</a:t>
            </a:r>
            <a:endParaRPr lang="lv-LV" noProof="0" dirty="0"/>
          </a:p>
        </p:txBody>
      </p:sp>
      <p:sp>
        <p:nvSpPr>
          <p:cNvPr id="3" name="Satura vietturis 2"/>
          <p:cNvSpPr>
            <a:spLocks noGrp="1"/>
          </p:cNvSpPr>
          <p:nvPr>
            <p:ph idx="1"/>
          </p:nvPr>
        </p:nvSpPr>
        <p:spPr/>
        <p:txBody>
          <a:bodyPr rtlCol="0"/>
          <a:lstStyle>
            <a:lvl1pPr rtl="0">
              <a:defRPr/>
            </a:lvl1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Datuma vietturis 3"/>
          <p:cNvSpPr>
            <a:spLocks noGrp="1"/>
          </p:cNvSpPr>
          <p:nvPr>
            <p:ph type="dt" sz="half" idx="10"/>
          </p:nvPr>
        </p:nvSpPr>
        <p:spPr/>
        <p:txBody>
          <a:bodyPr rtlCol="0"/>
          <a:lstStyle>
            <a:lvl1pPr>
              <a:defRPr/>
            </a:lvl1pPr>
          </a:lstStyle>
          <a:p>
            <a:fld id="{300CA0BF-5711-494B-9C7A-7E4D3201216B}" type="datetime1">
              <a:rPr lang="lv-LV" noProof="0" smtClean="0"/>
              <a:pPr/>
              <a:t>27.01.2023</a:t>
            </a:fld>
            <a:endParaRPr lang="lv-LV" noProof="0" dirty="0"/>
          </a:p>
        </p:txBody>
      </p:sp>
      <p:sp>
        <p:nvSpPr>
          <p:cNvPr id="5" name="Kājenes vietturis 4"/>
          <p:cNvSpPr>
            <a:spLocks noGrp="1"/>
          </p:cNvSpPr>
          <p:nvPr>
            <p:ph type="ftr" sz="quarter" idx="11"/>
          </p:nvPr>
        </p:nvSpPr>
        <p:spPr/>
        <p:txBody>
          <a:bodyPr rtlCol="0"/>
          <a:lstStyle/>
          <a:p>
            <a:pPr rtl="0"/>
            <a:endParaRPr lang="lv-LV" noProof="0" dirty="0"/>
          </a:p>
        </p:txBody>
      </p:sp>
      <p:sp>
        <p:nvSpPr>
          <p:cNvPr id="6" name="Slaida numura vietturis 5"/>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8D371-758E-6648-96CB-47B9F34FA8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Content Placeholder 2">
            <a:extLst>
              <a:ext uri="{FF2B5EF4-FFF2-40B4-BE49-F238E27FC236}">
                <a16:creationId xmlns="" xmlns:a16="http://schemas.microsoft.com/office/drawing/2014/main" id="{D87E6B2D-44D3-054B-9D6E-E58EDA6178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Text Placeholder 3">
            <a:extLst>
              <a:ext uri="{FF2B5EF4-FFF2-40B4-BE49-F238E27FC236}">
                <a16:creationId xmlns="" xmlns:a16="http://schemas.microsoft.com/office/drawing/2014/main" id="{BBE65ECA-7A6B-3241-B294-B97D1544A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5A840C24-7C73-694F-9931-DC0C4842B029}"/>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6" name="Footer Placeholder 5">
            <a:extLst>
              <a:ext uri="{FF2B5EF4-FFF2-40B4-BE49-F238E27FC236}">
                <a16:creationId xmlns="" xmlns:a16="http://schemas.microsoft.com/office/drawing/2014/main" id="{A91C03E5-26B0-444A-9757-8D865B84CD1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 xmlns:a16="http://schemas.microsoft.com/office/drawing/2014/main" id="{0F83B475-6C4F-5C4C-B395-86BB13D158BF}"/>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367477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9BD577-908A-414F-839E-DD77037669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Picture Placeholder 2">
            <a:extLst>
              <a:ext uri="{FF2B5EF4-FFF2-40B4-BE49-F238E27FC236}">
                <a16:creationId xmlns="" xmlns:a16="http://schemas.microsoft.com/office/drawing/2014/main" id="{D12D4D9C-7B7B-CC45-B9D3-2EFD92B7F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 xmlns:a16="http://schemas.microsoft.com/office/drawing/2014/main" id="{8CF6A753-862A-1845-A702-BF3A7BA38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B524A3D1-557A-EE43-BCC1-9DAA925806F2}"/>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6" name="Footer Placeholder 5">
            <a:extLst>
              <a:ext uri="{FF2B5EF4-FFF2-40B4-BE49-F238E27FC236}">
                <a16:creationId xmlns="" xmlns:a16="http://schemas.microsoft.com/office/drawing/2014/main" id="{B545AE4E-80F2-D94D-B8B4-5EDC5F3B4F5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 xmlns:a16="http://schemas.microsoft.com/office/drawing/2014/main" id="{7C338764-B14B-4646-90F3-7AA2D4BCCA11}"/>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3339348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F51A2A-8E9E-9E49-8455-89538952BA72}"/>
              </a:ext>
            </a:extLst>
          </p:cNvPr>
          <p:cNvSpPr>
            <a:spLocks noGrp="1"/>
          </p:cNvSpPr>
          <p:nvPr>
            <p:ph type="title"/>
          </p:nvPr>
        </p:nvSpPr>
        <p:spPr/>
        <p:txBody>
          <a:bodyPr/>
          <a:lstStyle/>
          <a:p>
            <a:r>
              <a:rPr lang="en-GB"/>
              <a:t>Click to edit Master title style</a:t>
            </a:r>
            <a:endParaRPr lang="lv-LV"/>
          </a:p>
        </p:txBody>
      </p:sp>
      <p:sp>
        <p:nvSpPr>
          <p:cNvPr id="3" name="Vertical Text Placeholder 2">
            <a:extLst>
              <a:ext uri="{FF2B5EF4-FFF2-40B4-BE49-F238E27FC236}">
                <a16:creationId xmlns="" xmlns:a16="http://schemas.microsoft.com/office/drawing/2014/main" id="{AAE72884-22B4-D94F-903F-EB328777EA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 xmlns:a16="http://schemas.microsoft.com/office/drawing/2014/main" id="{E5C5187F-B4B6-A445-AFE9-C39AB58ADD5C}"/>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5" name="Footer Placeholder 4">
            <a:extLst>
              <a:ext uri="{FF2B5EF4-FFF2-40B4-BE49-F238E27FC236}">
                <a16:creationId xmlns="" xmlns:a16="http://schemas.microsoft.com/office/drawing/2014/main" id="{8588B480-E96B-2C42-9EBE-ABDC3BC21D3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496385E8-F133-8E46-900D-F8F91350D4B4}"/>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1780703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9C7857-28B9-E640-B6A9-C18DB32782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lv-LV"/>
          </a:p>
        </p:txBody>
      </p:sp>
      <p:sp>
        <p:nvSpPr>
          <p:cNvPr id="3" name="Vertical Text Placeholder 2">
            <a:extLst>
              <a:ext uri="{FF2B5EF4-FFF2-40B4-BE49-F238E27FC236}">
                <a16:creationId xmlns="" xmlns:a16="http://schemas.microsoft.com/office/drawing/2014/main" id="{34080A3D-BFF1-9D47-9112-2A089F4DA1B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 xmlns:a16="http://schemas.microsoft.com/office/drawing/2014/main" id="{6476346E-007F-654B-84D8-E1A2AAC497D2}"/>
              </a:ext>
            </a:extLst>
          </p:cNvPr>
          <p:cNvSpPr>
            <a:spLocks noGrp="1"/>
          </p:cNvSpPr>
          <p:nvPr>
            <p:ph type="dt" sz="half" idx="10"/>
          </p:nvPr>
        </p:nvSpPr>
        <p:spPr/>
        <p:txBody>
          <a:bodyPr/>
          <a:lstStyle/>
          <a:p>
            <a:fld id="{F72790D7-DD41-844F-9573-FC08C10F3287}" type="datetimeFigureOut">
              <a:rPr lang="lv-LV" smtClean="0"/>
              <a:t>27.01.2023</a:t>
            </a:fld>
            <a:endParaRPr lang="lv-LV"/>
          </a:p>
        </p:txBody>
      </p:sp>
      <p:sp>
        <p:nvSpPr>
          <p:cNvPr id="5" name="Footer Placeholder 4">
            <a:extLst>
              <a:ext uri="{FF2B5EF4-FFF2-40B4-BE49-F238E27FC236}">
                <a16:creationId xmlns="" xmlns:a16="http://schemas.microsoft.com/office/drawing/2014/main" id="{CF3A484E-374B-074C-8E86-EAC0CF337AA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D7CC1098-102E-F84E-8CC2-0C0E476084C6}"/>
              </a:ext>
            </a:extLst>
          </p:cNvPr>
          <p:cNvSpPr>
            <a:spLocks noGrp="1"/>
          </p:cNvSpPr>
          <p:nvPr>
            <p:ph type="sldNum" sz="quarter" idx="12"/>
          </p:nvPr>
        </p:nvSpPr>
        <p:spPr/>
        <p:txBody>
          <a:bodyPr/>
          <a:lstStyle/>
          <a:p>
            <a:fld id="{F113349C-B8DC-664A-8452-DE209BCED26A}" type="slidenum">
              <a:rPr lang="lv-LV" smtClean="0"/>
              <a:t>‹#›</a:t>
            </a:fld>
            <a:endParaRPr lang="lv-LV"/>
          </a:p>
        </p:txBody>
      </p:sp>
    </p:spTree>
    <p:extLst>
      <p:ext uri="{BB962C8B-B14F-4D97-AF65-F5344CB8AC3E}">
        <p14:creationId xmlns:p14="http://schemas.microsoft.com/office/powerpoint/2010/main" val="122963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57865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8419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885849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Virsraksta slaids ar attēlu">
    <p:spTree>
      <p:nvGrpSpPr>
        <p:cNvPr id="1" name=""/>
        <p:cNvGrpSpPr/>
        <p:nvPr/>
      </p:nvGrpSpPr>
      <p:grpSpPr>
        <a:xfrm>
          <a:off x="0" y="0"/>
          <a:ext cx="0" cy="0"/>
          <a:chOff x="0" y="0"/>
          <a:chExt cx="0" cy="0"/>
        </a:xfrm>
      </p:grpSpPr>
      <p:grpSp>
        <p:nvGrpSpPr>
          <p:cNvPr id="13" name="Grupa 12"/>
          <p:cNvGrpSpPr/>
          <p:nvPr/>
        </p:nvGrpSpPr>
        <p:grpSpPr>
          <a:xfrm rot="10800000">
            <a:off x="0" y="5645510"/>
            <a:ext cx="12192000" cy="63125"/>
            <a:chOff x="507492" y="1501519"/>
            <a:chExt cx="8129016" cy="63125"/>
          </a:xfrm>
        </p:grpSpPr>
        <p:cxnSp>
          <p:nvCxnSpPr>
            <p:cNvPr id="17" name="Taisns savienotājs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Taisns savienotājs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a 13"/>
          <p:cNvGrpSpPr/>
          <p:nvPr/>
        </p:nvGrpSpPr>
        <p:grpSpPr>
          <a:xfrm>
            <a:off x="0" y="1143000"/>
            <a:ext cx="12192000" cy="63125"/>
            <a:chOff x="507492" y="1501519"/>
            <a:chExt cx="8129016" cy="63125"/>
          </a:xfrm>
        </p:grpSpPr>
        <p:cxnSp>
          <p:nvCxnSpPr>
            <p:cNvPr id="15" name="Taisns savienotājs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Taisns savienotājs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Taisnstūris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noProof="0" dirty="0"/>
          </a:p>
        </p:txBody>
      </p:sp>
      <p:sp>
        <p:nvSpPr>
          <p:cNvPr id="8" name="Taisnstūris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noProof="0" dirty="0"/>
          </a:p>
        </p:txBody>
      </p:sp>
      <p:sp>
        <p:nvSpPr>
          <p:cNvPr id="2" name="Virsraksts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lv-LV" noProof="0"/>
              <a:t>Rediģēt šablona virsraksta stilu</a:t>
            </a:r>
            <a:endParaRPr lang="lv-LV" noProof="0" dirty="0"/>
          </a:p>
        </p:txBody>
      </p:sp>
      <p:sp>
        <p:nvSpPr>
          <p:cNvPr id="3" name="Apakšvirsraksts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lv-LV" noProof="0"/>
              <a:t>Noklikšķiniet, lai rediģētu šablona apakšvirsraksta stilu</a:t>
            </a:r>
            <a:endParaRPr lang="lv-LV" noProof="0" dirty="0"/>
          </a:p>
        </p:txBody>
      </p:sp>
      <p:pic>
        <p:nvPicPr>
          <p:cNvPr id="10" name="Attēls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Attēla vietturis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lv-LV" noProof="0"/>
              <a:t>Noklikšķiniet uz ikonas, lai pievienotu attēlu</a:t>
            </a:r>
            <a:endParaRPr lang="lv-LV" noProof="0" dirty="0"/>
          </a:p>
        </p:txBody>
      </p:sp>
      <p:sp>
        <p:nvSpPr>
          <p:cNvPr id="19" name="Instrukciju tekst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lv-LV" sz="1200" b="1" i="1" noProof="0" dirty="0">
                <a:latin typeface="Arial" pitchFamily="34" charset="0"/>
                <a:cs typeface="Arial" pitchFamily="34" charset="0"/>
              </a:rPr>
              <a:t>PIEZĪME.</a:t>
            </a:r>
          </a:p>
          <a:p>
            <a:pPr rtl="0"/>
            <a:r>
              <a:rPr lang="lv-LV" sz="1200" i="1" noProof="0" dirty="0">
                <a:latin typeface="Arial" pitchFamily="34" charset="0"/>
                <a:cs typeface="Arial" pitchFamily="34" charset="0"/>
              </a:rPr>
              <a:t>Lai mainītu attēlu šajā slaidā, atlasiet attēlu un izdzēsiet to. Pēc tam noklikšķiniet uz attēlu ikonas vietturī, lai ievietotu savu attēlu.</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grpSp>
        <p:nvGrpSpPr>
          <p:cNvPr id="8" name="Grupa 7"/>
          <p:cNvGrpSpPr/>
          <p:nvPr/>
        </p:nvGrpSpPr>
        <p:grpSpPr>
          <a:xfrm>
            <a:off x="0" y="2514600"/>
            <a:ext cx="12192000" cy="3194035"/>
            <a:chOff x="647402" y="2514600"/>
            <a:chExt cx="10838688" cy="3194035"/>
          </a:xfrm>
        </p:grpSpPr>
        <p:grpSp>
          <p:nvGrpSpPr>
            <p:cNvPr id="9" name="Grupa 8"/>
            <p:cNvGrpSpPr/>
            <p:nvPr/>
          </p:nvGrpSpPr>
          <p:grpSpPr>
            <a:xfrm>
              <a:off x="647402" y="2514600"/>
              <a:ext cx="10838688" cy="63125"/>
              <a:chOff x="507492" y="1501519"/>
              <a:chExt cx="8129016" cy="63125"/>
            </a:xfrm>
          </p:grpSpPr>
          <p:cxnSp>
            <p:nvCxnSpPr>
              <p:cNvPr id="14" name="Taisns savienotājs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Taisns savienotājs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Taisnstūris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v-LV" noProof="0" dirty="0"/>
            </a:p>
          </p:txBody>
        </p:sp>
        <p:grpSp>
          <p:nvGrpSpPr>
            <p:cNvPr id="11" name="Grupa 10"/>
            <p:cNvGrpSpPr/>
            <p:nvPr/>
          </p:nvGrpSpPr>
          <p:grpSpPr>
            <a:xfrm rot="10800000">
              <a:off x="647402" y="5645510"/>
              <a:ext cx="10838688" cy="63125"/>
              <a:chOff x="507492" y="1501519"/>
              <a:chExt cx="8129016" cy="63125"/>
            </a:xfrm>
          </p:grpSpPr>
          <p:cxnSp>
            <p:nvCxnSpPr>
              <p:cNvPr id="12" name="Taisns savienotājs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Taisns savienotājs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irsraksts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lv-LV" noProof="0"/>
              <a:t>Rediģēt šablona virsraksta stilu</a:t>
            </a:r>
            <a:endParaRPr lang="lv-LV" noProof="0" dirty="0"/>
          </a:p>
        </p:txBody>
      </p:sp>
      <p:sp>
        <p:nvSpPr>
          <p:cNvPr id="3" name="Teksta vietturis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lv-LV" noProof="0"/>
              <a:t>Noklikšķiniet, lai rediģētu šablona teksta stilus</a:t>
            </a:r>
          </a:p>
        </p:txBody>
      </p:sp>
      <p:sp>
        <p:nvSpPr>
          <p:cNvPr id="4" name="Datuma vietturis 3"/>
          <p:cNvSpPr>
            <a:spLocks noGrp="1"/>
          </p:cNvSpPr>
          <p:nvPr>
            <p:ph type="dt" sz="half" idx="10"/>
          </p:nvPr>
        </p:nvSpPr>
        <p:spPr/>
        <p:txBody>
          <a:bodyPr rtlCol="0"/>
          <a:lstStyle>
            <a:lvl1pPr>
              <a:defRPr/>
            </a:lvl1pPr>
          </a:lstStyle>
          <a:p>
            <a:fld id="{EB66B65A-CE44-4965-9E36-4133E33BDDFE}" type="datetime1">
              <a:rPr lang="lv-LV" noProof="0" smtClean="0"/>
              <a:pPr/>
              <a:t>27.01.2023</a:t>
            </a:fld>
            <a:endParaRPr lang="lv-LV" noProof="0" dirty="0"/>
          </a:p>
        </p:txBody>
      </p:sp>
      <p:sp>
        <p:nvSpPr>
          <p:cNvPr id="5" name="Kājenes vietturis 4"/>
          <p:cNvSpPr>
            <a:spLocks noGrp="1"/>
          </p:cNvSpPr>
          <p:nvPr>
            <p:ph type="ftr" sz="quarter" idx="11"/>
          </p:nvPr>
        </p:nvSpPr>
        <p:spPr/>
        <p:txBody>
          <a:bodyPr rtlCol="0"/>
          <a:lstStyle/>
          <a:p>
            <a:pPr rtl="0"/>
            <a:endParaRPr lang="lv-LV" noProof="0" dirty="0"/>
          </a:p>
        </p:txBody>
      </p:sp>
      <p:sp>
        <p:nvSpPr>
          <p:cNvPr id="6" name="Slaida numura vietturis 5"/>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pic>
        <p:nvPicPr>
          <p:cNvPr id="7" name="Attēls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rtl="0">
              <a:defRPr/>
            </a:lvl1pPr>
          </a:lstStyle>
          <a:p>
            <a:pPr rtl="0"/>
            <a:r>
              <a:rPr lang="lv-LV" noProof="0"/>
              <a:t>Rediģēt šablona virsraksta stilu</a:t>
            </a:r>
            <a:endParaRPr lang="lv-LV" noProof="0" dirty="0"/>
          </a:p>
        </p:txBody>
      </p:sp>
      <p:sp>
        <p:nvSpPr>
          <p:cNvPr id="3" name="Satura vietturis 2"/>
          <p:cNvSpPr>
            <a:spLocks noGrp="1"/>
          </p:cNvSpPr>
          <p:nvPr>
            <p:ph sz="half" idx="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Satura vietturis 3"/>
          <p:cNvSpPr>
            <a:spLocks noGrp="1"/>
          </p:cNvSpPr>
          <p:nvPr>
            <p:ph sz="half" idx="2"/>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5" name="Datuma vietturis 4"/>
          <p:cNvSpPr>
            <a:spLocks noGrp="1"/>
          </p:cNvSpPr>
          <p:nvPr>
            <p:ph type="dt" sz="half" idx="10"/>
          </p:nvPr>
        </p:nvSpPr>
        <p:spPr/>
        <p:txBody>
          <a:bodyPr rtlCol="0"/>
          <a:lstStyle>
            <a:lvl1pPr>
              <a:defRPr/>
            </a:lvl1pPr>
          </a:lstStyle>
          <a:p>
            <a:fld id="{A2E2BFE5-3A6E-4442-8AEE-13C3D0518DB4}" type="datetime1">
              <a:rPr lang="lv-LV" noProof="0" smtClean="0"/>
              <a:pPr/>
              <a:t>27.01.2023</a:t>
            </a:fld>
            <a:endParaRPr lang="lv-LV" noProof="0" dirty="0"/>
          </a:p>
        </p:txBody>
      </p:sp>
      <p:sp>
        <p:nvSpPr>
          <p:cNvPr id="6" name="Kājenes vietturis 5"/>
          <p:cNvSpPr>
            <a:spLocks noGrp="1"/>
          </p:cNvSpPr>
          <p:nvPr>
            <p:ph type="ftr" sz="quarter" idx="11"/>
          </p:nvPr>
        </p:nvSpPr>
        <p:spPr/>
        <p:txBody>
          <a:bodyPr rtlCol="0"/>
          <a:lstStyle/>
          <a:p>
            <a:pPr rtl="0"/>
            <a:endParaRPr lang="lv-LV" noProof="0" dirty="0"/>
          </a:p>
        </p:txBody>
      </p:sp>
      <p:sp>
        <p:nvSpPr>
          <p:cNvPr id="7" name="Slaida numura vietturis 6"/>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rtl="0">
              <a:defRPr/>
            </a:lvl1pPr>
          </a:lstStyle>
          <a:p>
            <a:pPr rtl="0"/>
            <a:r>
              <a:rPr lang="lv-LV" noProof="0"/>
              <a:t>Rediģēt šablona virsraksta stilu</a:t>
            </a:r>
            <a:endParaRPr lang="lv-LV" noProof="0" dirty="0"/>
          </a:p>
        </p:txBody>
      </p:sp>
      <p:sp>
        <p:nvSpPr>
          <p:cNvPr id="3" name="Teksta vietturis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noProof="0"/>
              <a:t>Noklikšķiniet, lai rediģētu šablona teksta stilus</a:t>
            </a:r>
          </a:p>
        </p:txBody>
      </p:sp>
      <p:sp>
        <p:nvSpPr>
          <p:cNvPr id="4" name="Satura vietturis 3"/>
          <p:cNvSpPr>
            <a:spLocks noGrp="1"/>
          </p:cNvSpPr>
          <p:nvPr>
            <p:ph sz="half" idx="2"/>
          </p:nvPr>
        </p:nvSpPr>
        <p:spPr>
          <a:xfrm>
            <a:off x="1104900" y="2424112"/>
            <a:ext cx="4919472" cy="3748088"/>
          </a:xfrm>
        </p:spPr>
        <p:txBody>
          <a:bodyPr rtlCol="0"/>
          <a:lstStyle>
            <a:lvl1pPr rtl="0">
              <a:defRPr/>
            </a:lvl1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5" name="Teksta vietturis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noProof="0"/>
              <a:t>Noklikšķiniet, lai rediģētu šablona teksta stilus</a:t>
            </a:r>
          </a:p>
        </p:txBody>
      </p:sp>
      <p:sp>
        <p:nvSpPr>
          <p:cNvPr id="6" name="Satura vietturis 5"/>
          <p:cNvSpPr>
            <a:spLocks noGrp="1"/>
          </p:cNvSpPr>
          <p:nvPr>
            <p:ph sz="quarter" idx="4"/>
          </p:nvPr>
        </p:nvSpPr>
        <p:spPr>
          <a:xfrm>
            <a:off x="6166110" y="2424112"/>
            <a:ext cx="4919472" cy="3748088"/>
          </a:xfrm>
        </p:spPr>
        <p:txBody>
          <a:bodyPr rtlCol="0"/>
          <a:lstStyle>
            <a:lvl1pPr rtl="0">
              <a:defRPr/>
            </a:lvl1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7" name="Datuma vietturis 6"/>
          <p:cNvSpPr>
            <a:spLocks noGrp="1"/>
          </p:cNvSpPr>
          <p:nvPr>
            <p:ph type="dt" sz="half" idx="10"/>
          </p:nvPr>
        </p:nvSpPr>
        <p:spPr/>
        <p:txBody>
          <a:bodyPr rtlCol="0"/>
          <a:lstStyle>
            <a:lvl1pPr>
              <a:defRPr/>
            </a:lvl1pPr>
          </a:lstStyle>
          <a:p>
            <a:fld id="{4ED21962-803C-4879-AF97-B8D5AE9C1855}" type="datetime1">
              <a:rPr lang="lv-LV" noProof="0" smtClean="0"/>
              <a:pPr/>
              <a:t>27.01.2023</a:t>
            </a:fld>
            <a:endParaRPr lang="lv-LV" noProof="0" dirty="0"/>
          </a:p>
        </p:txBody>
      </p:sp>
      <p:sp>
        <p:nvSpPr>
          <p:cNvPr id="8" name="Kājenes vietturis 7"/>
          <p:cNvSpPr>
            <a:spLocks noGrp="1"/>
          </p:cNvSpPr>
          <p:nvPr>
            <p:ph type="ftr" sz="quarter" idx="11"/>
          </p:nvPr>
        </p:nvSpPr>
        <p:spPr/>
        <p:txBody>
          <a:bodyPr rtlCol="0"/>
          <a:lstStyle/>
          <a:p>
            <a:pPr rtl="0"/>
            <a:endParaRPr lang="lv-LV" noProof="0" dirty="0"/>
          </a:p>
        </p:txBody>
      </p:sp>
      <p:sp>
        <p:nvSpPr>
          <p:cNvPr id="9" name="Slaida numura vietturis 8"/>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rtl="0">
              <a:defRPr/>
            </a:lvl1pPr>
          </a:lstStyle>
          <a:p>
            <a:pPr rtl="0"/>
            <a:r>
              <a:rPr lang="lv-LV" noProof="0"/>
              <a:t>Rediģēt šablona virsraksta stilu</a:t>
            </a:r>
            <a:endParaRPr lang="lv-LV" noProof="0" dirty="0"/>
          </a:p>
        </p:txBody>
      </p:sp>
      <p:sp>
        <p:nvSpPr>
          <p:cNvPr id="3" name="Datuma vietturis 2"/>
          <p:cNvSpPr>
            <a:spLocks noGrp="1"/>
          </p:cNvSpPr>
          <p:nvPr>
            <p:ph type="dt" sz="half" idx="10"/>
          </p:nvPr>
        </p:nvSpPr>
        <p:spPr/>
        <p:txBody>
          <a:bodyPr rtlCol="0"/>
          <a:lstStyle>
            <a:lvl1pPr>
              <a:defRPr/>
            </a:lvl1pPr>
          </a:lstStyle>
          <a:p>
            <a:fld id="{F13BBA8E-2F86-4693-8336-BF2A2941F559}" type="datetime1">
              <a:rPr lang="lv-LV" noProof="0" smtClean="0"/>
              <a:pPr/>
              <a:t>27.01.2023</a:t>
            </a:fld>
            <a:endParaRPr lang="lv-LV" noProof="0" dirty="0"/>
          </a:p>
        </p:txBody>
      </p:sp>
      <p:sp>
        <p:nvSpPr>
          <p:cNvPr id="4" name="Kājenes vietturis 3"/>
          <p:cNvSpPr>
            <a:spLocks noGrp="1"/>
          </p:cNvSpPr>
          <p:nvPr>
            <p:ph type="ftr" sz="quarter" idx="11"/>
          </p:nvPr>
        </p:nvSpPr>
        <p:spPr/>
        <p:txBody>
          <a:bodyPr rtlCol="0"/>
          <a:lstStyle/>
          <a:p>
            <a:pPr rtl="0"/>
            <a:endParaRPr lang="lv-LV" noProof="0" dirty="0"/>
          </a:p>
        </p:txBody>
      </p:sp>
      <p:sp>
        <p:nvSpPr>
          <p:cNvPr id="5" name="Slaida numura vietturis 4"/>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rtlCol="0"/>
          <a:lstStyle>
            <a:lvl1pPr>
              <a:defRPr/>
            </a:lvl1pPr>
          </a:lstStyle>
          <a:p>
            <a:fld id="{3C8DC7A9-60BD-446C-BCD0-058294BAECC9}" type="datetime1">
              <a:rPr lang="lv-LV" noProof="0" smtClean="0"/>
              <a:pPr/>
              <a:t>27.01.2023</a:t>
            </a:fld>
            <a:endParaRPr lang="lv-LV" noProof="0" dirty="0"/>
          </a:p>
        </p:txBody>
      </p:sp>
      <p:sp>
        <p:nvSpPr>
          <p:cNvPr id="3" name="Kājenes vietturis 2"/>
          <p:cNvSpPr>
            <a:spLocks noGrp="1"/>
          </p:cNvSpPr>
          <p:nvPr>
            <p:ph type="ftr" sz="quarter" idx="11"/>
          </p:nvPr>
        </p:nvSpPr>
        <p:spPr/>
        <p:txBody>
          <a:bodyPr rtlCol="0"/>
          <a:lstStyle/>
          <a:p>
            <a:pPr rtl="0"/>
            <a:endParaRPr lang="lv-LV" noProof="0" dirty="0"/>
          </a:p>
        </p:txBody>
      </p:sp>
      <p:sp>
        <p:nvSpPr>
          <p:cNvPr id="4" name="Slaida numura vietturis 3"/>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nchor="b"/>
          <a:lstStyle>
            <a:lvl1pPr algn="l" rtl="0">
              <a:defRPr sz="3200"/>
            </a:lvl1pPr>
          </a:lstStyle>
          <a:p>
            <a:pPr rtl="0"/>
            <a:r>
              <a:rPr lang="lv-LV" noProof="0"/>
              <a:t>Rediģēt šablona virsraksta stilu</a:t>
            </a:r>
            <a:endParaRPr lang="lv-LV" noProof="0" dirty="0"/>
          </a:p>
        </p:txBody>
      </p:sp>
      <p:sp>
        <p:nvSpPr>
          <p:cNvPr id="3" name="Satura vietturis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Teksta vietturis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v-LV" noProof="0"/>
              <a:t>Noklikšķiniet, lai rediģētu šablona teksta stilus</a:t>
            </a:r>
          </a:p>
        </p:txBody>
      </p:sp>
      <p:sp>
        <p:nvSpPr>
          <p:cNvPr id="5" name="Datuma vietturis 4"/>
          <p:cNvSpPr>
            <a:spLocks noGrp="1"/>
          </p:cNvSpPr>
          <p:nvPr>
            <p:ph type="dt" sz="half" idx="10"/>
          </p:nvPr>
        </p:nvSpPr>
        <p:spPr/>
        <p:txBody>
          <a:bodyPr rtlCol="0"/>
          <a:lstStyle>
            <a:lvl1pPr>
              <a:defRPr/>
            </a:lvl1pPr>
          </a:lstStyle>
          <a:p>
            <a:fld id="{992A179D-9EAF-4964-972E-74B2DC4E3385}" type="datetime1">
              <a:rPr lang="lv-LV" noProof="0" smtClean="0"/>
              <a:pPr/>
              <a:t>27.01.2023</a:t>
            </a:fld>
            <a:endParaRPr lang="lv-LV" noProof="0" dirty="0"/>
          </a:p>
        </p:txBody>
      </p:sp>
      <p:sp>
        <p:nvSpPr>
          <p:cNvPr id="6" name="Kājenes vietturis 5"/>
          <p:cNvSpPr>
            <a:spLocks noGrp="1"/>
          </p:cNvSpPr>
          <p:nvPr>
            <p:ph type="ftr" sz="quarter" idx="11"/>
          </p:nvPr>
        </p:nvSpPr>
        <p:spPr/>
        <p:txBody>
          <a:bodyPr rtlCol="0"/>
          <a:lstStyle/>
          <a:p>
            <a:pPr rtl="0"/>
            <a:endParaRPr lang="lv-LV" noProof="0" dirty="0"/>
          </a:p>
        </p:txBody>
      </p:sp>
      <p:sp>
        <p:nvSpPr>
          <p:cNvPr id="7" name="Slaida numura vietturis 6"/>
          <p:cNvSpPr>
            <a:spLocks noGrp="1"/>
          </p:cNvSpPr>
          <p:nvPr>
            <p:ph type="sldNum" sz="quarter" idx="12"/>
          </p:nvPr>
        </p:nvSpPr>
        <p:spPr/>
        <p:txBody>
          <a:bodyPr rtlCol="0"/>
          <a:lstStyle/>
          <a:p>
            <a:pPr algn="r"/>
            <a:fld id="{0FF54DE5-C571-48E8-A5BC-B369434E2F44}" type="slidenum">
              <a:rPr lang="lv-LV" noProof="0" smtClean="0"/>
              <a:pPr algn="r"/>
              <a:t>‹#›</a:t>
            </a:fld>
            <a:endParaRPr lang="lv-LV"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lv-LV" noProof="0" dirty="0"/>
              <a:t>Rediģēt šablona virsraksta stilu</a:t>
            </a:r>
          </a:p>
        </p:txBody>
      </p:sp>
      <p:sp>
        <p:nvSpPr>
          <p:cNvPr id="3" name="Teksta vietturis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lv-LV" noProof="0" dirty="0"/>
              <a:t>Rediģēt šablona teksta stilus</a:t>
            </a:r>
          </a:p>
          <a:p>
            <a:pPr lvl="1" rtl="0"/>
            <a:r>
              <a:rPr lang="lv-LV" noProof="0" dirty="0"/>
              <a:t>Otrais līmenis</a:t>
            </a:r>
          </a:p>
          <a:p>
            <a:pPr lvl="2" rtl="0"/>
            <a:r>
              <a:rPr lang="lv-LV" noProof="0" dirty="0"/>
              <a:t>Trešais līmenis</a:t>
            </a:r>
          </a:p>
          <a:p>
            <a:pPr lvl="3" rtl="0"/>
            <a:r>
              <a:rPr lang="lv-LV" noProof="0" dirty="0"/>
              <a:t>Ceturtais līmenis</a:t>
            </a:r>
          </a:p>
          <a:p>
            <a:pPr lvl="4" rtl="0"/>
            <a:r>
              <a:rPr lang="lv-LV" noProof="0" dirty="0"/>
              <a:t>Piektais līmenis</a:t>
            </a:r>
          </a:p>
          <a:p>
            <a:pPr lvl="5" rtl="0"/>
            <a:r>
              <a:rPr lang="lv-LV" noProof="0" dirty="0"/>
              <a:t>Sestais līmenis</a:t>
            </a:r>
          </a:p>
          <a:p>
            <a:pPr lvl="6" rtl="0"/>
            <a:r>
              <a:rPr lang="lv-LV" noProof="0" dirty="0"/>
              <a:t>Septītais līmenis</a:t>
            </a:r>
          </a:p>
          <a:p>
            <a:pPr lvl="7" rtl="0"/>
            <a:r>
              <a:rPr lang="lv-LV" noProof="0" dirty="0"/>
              <a:t>Astotais līmenis</a:t>
            </a:r>
          </a:p>
          <a:p>
            <a:pPr lvl="8" rtl="0"/>
            <a:r>
              <a:rPr lang="lv-LV" noProof="0" dirty="0"/>
              <a:t>Devītais līmenis</a:t>
            </a:r>
          </a:p>
        </p:txBody>
      </p:sp>
      <p:sp>
        <p:nvSpPr>
          <p:cNvPr id="4" name="Datuma vietturis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D45BBA1A-A05B-47CF-8E29-1D4097F90AE9}" type="datetime1">
              <a:rPr lang="lv-LV" noProof="0" smtClean="0"/>
              <a:pPr/>
              <a:t>27.01.2023</a:t>
            </a:fld>
            <a:endParaRPr lang="lv-LV" noProof="0" dirty="0"/>
          </a:p>
        </p:txBody>
      </p:sp>
      <p:sp>
        <p:nvSpPr>
          <p:cNvPr id="5" name="Kājenes vietturis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lv-LV" noProof="0" dirty="0"/>
          </a:p>
        </p:txBody>
      </p:sp>
      <p:sp>
        <p:nvSpPr>
          <p:cNvPr id="6" name="Slaida numura vietturis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lv-LV" noProof="0" smtClean="0"/>
              <a:pPr algn="r"/>
              <a:t>‹#›</a:t>
            </a:fld>
            <a:endParaRPr lang="lv-LV" noProof="0" dirty="0"/>
          </a:p>
        </p:txBody>
      </p:sp>
      <p:grpSp>
        <p:nvGrpSpPr>
          <p:cNvPr id="15" name="Grupa 14"/>
          <p:cNvGrpSpPr/>
          <p:nvPr/>
        </p:nvGrpSpPr>
        <p:grpSpPr>
          <a:xfrm>
            <a:off x="1103376" y="1219201"/>
            <a:ext cx="9985248" cy="84403"/>
            <a:chOff x="1073150" y="1219201"/>
            <a:chExt cx="10058400" cy="63125"/>
          </a:xfrm>
        </p:grpSpPr>
        <p:cxnSp>
          <p:nvCxnSpPr>
            <p:cNvPr id="13" name="Taisns savienotājs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Taisns savienotājs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372BB8B-E888-624D-B417-E03EC3409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lv-LV"/>
          </a:p>
        </p:txBody>
      </p:sp>
      <p:sp>
        <p:nvSpPr>
          <p:cNvPr id="3" name="Text Placeholder 2">
            <a:extLst>
              <a:ext uri="{FF2B5EF4-FFF2-40B4-BE49-F238E27FC236}">
                <a16:creationId xmlns="" xmlns:a16="http://schemas.microsoft.com/office/drawing/2014/main" id="{0D05BAA3-F294-654C-84DC-F00228835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 xmlns:a16="http://schemas.microsoft.com/office/drawing/2014/main" id="{80530147-89E6-5E4E-9211-96AA86746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90D7-DD41-844F-9573-FC08C10F3287}" type="datetimeFigureOut">
              <a:rPr lang="lv-LV" smtClean="0"/>
              <a:t>27.01.2023</a:t>
            </a:fld>
            <a:endParaRPr lang="lv-LV"/>
          </a:p>
        </p:txBody>
      </p:sp>
      <p:sp>
        <p:nvSpPr>
          <p:cNvPr id="5" name="Footer Placeholder 4">
            <a:extLst>
              <a:ext uri="{FF2B5EF4-FFF2-40B4-BE49-F238E27FC236}">
                <a16:creationId xmlns="" xmlns:a16="http://schemas.microsoft.com/office/drawing/2014/main" id="{FE0CC242-8E6F-9B4F-A3F7-0E918D0DA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 xmlns:a16="http://schemas.microsoft.com/office/drawing/2014/main" id="{9CE1D1B0-096C-534E-8BCE-57B44186E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3349C-B8DC-664A-8452-DE209BCED26A}" type="slidenum">
              <a:rPr lang="lv-LV" smtClean="0"/>
              <a:t>‹#›</a:t>
            </a:fld>
            <a:endParaRPr lang="lv-LV"/>
          </a:p>
        </p:txBody>
      </p:sp>
    </p:spTree>
    <p:extLst>
      <p:ext uri="{BB962C8B-B14F-4D97-AF65-F5344CB8AC3E}">
        <p14:creationId xmlns:p14="http://schemas.microsoft.com/office/powerpoint/2010/main" val="1071098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stnesis.lv/op/2021/248.36" TargetMode="External"/><Relationship Id="rId2" Type="http://schemas.openxmlformats.org/officeDocument/2006/relationships/hyperlink" Target="http://likumi.lv/doc.php?id=154840" TargetMode="External"/><Relationship Id="rId1" Type="http://schemas.openxmlformats.org/officeDocument/2006/relationships/slideLayout" Target="../slideLayouts/slideLayout8.xml"/><Relationship Id="rId4" Type="http://schemas.openxmlformats.org/officeDocument/2006/relationships/hyperlink" Target="https://www.vestnesis.lv/op/2021/181.4"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vid.gov.lv/lv/gada-ienakumu-deklaracij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vid.gov.lv/lv/vsaoi-informativie-un-metodiskie-materiali"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vid.gov.lv/lv/saimnieciskas-darbibas-veiceji" TargetMode="External"/><Relationship Id="rId7" Type="http://schemas.openxmlformats.org/officeDocument/2006/relationships/hyperlink" Target="https://likumi.lv/ta/id/332883-kartiba-kada-individualie-komersanti-un-citas-fiziskas-personas-kas-veic-saimniecisko-darbibu-individualie-uznemumi-zemnieku" TargetMode="External"/><Relationship Id="rId2" Type="http://schemas.openxmlformats.org/officeDocument/2006/relationships/hyperlink" Target="https://www.vid.gov.lv/sites/default/files/2021.06.11.saimnieciska_darbiba.pdf" TargetMode="External"/><Relationship Id="rId1" Type="http://schemas.openxmlformats.org/officeDocument/2006/relationships/slideLayout" Target="../slideLayouts/slideLayout8.xml"/><Relationship Id="rId6" Type="http://schemas.openxmlformats.org/officeDocument/2006/relationships/hyperlink" Target="https://www.vid.gov.lv/lv/media/2405/download?attachment" TargetMode="External"/><Relationship Id="rId5" Type="http://schemas.openxmlformats.org/officeDocument/2006/relationships/hyperlink" Target="https://www.vid.gov.lv/sites/default/files/gramatvedibas_uzskaite_vienkarsa_ieraksta_sistema_0.pdf" TargetMode="External"/><Relationship Id="rId4" Type="http://schemas.openxmlformats.org/officeDocument/2006/relationships/hyperlink" Target="https://www.vid.gov.lv/sites/default/files/copy_of_metodiskais_materials_saimnieciskas_darbibas_ienemumu_un_izdevumu_uzskaites_zurnals_2018.xl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ds.vid.gov.lv/login/"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p:cNvSpPr>
            <a:spLocks noGrp="1"/>
          </p:cNvSpPr>
          <p:nvPr>
            <p:ph type="ctrTitle"/>
          </p:nvPr>
        </p:nvSpPr>
        <p:spPr>
          <a:xfrm>
            <a:off x="79513" y="2633869"/>
            <a:ext cx="6759437" cy="1321905"/>
          </a:xfrm>
        </p:spPr>
        <p:txBody>
          <a:bodyPr rtlCol="0" anchor="ctr">
            <a:noAutofit/>
          </a:bodyPr>
          <a:lstStyle/>
          <a:p>
            <a:pPr algn="ctr" rtl="0"/>
            <a:r>
              <a:rPr lang="lv" sz="2800" b="1" dirty="0">
                <a:latin typeface="Arial" panose="020B0604020202020204" pitchFamily="34" charset="0"/>
                <a:cs typeface="Arial" panose="020B0604020202020204" pitchFamily="34" charset="0"/>
              </a:rPr>
              <a:t>Fiziskā persona- saimnieciskās darbības veicējs</a:t>
            </a:r>
            <a:endParaRPr lang="en-US" sz="2800" b="1" dirty="0">
              <a:latin typeface="Arial" panose="020B0604020202020204" pitchFamily="34" charset="0"/>
              <a:cs typeface="Arial" panose="020B0604020202020204" pitchFamily="34" charset="0"/>
            </a:endParaRPr>
          </a:p>
        </p:txBody>
      </p:sp>
      <p:sp>
        <p:nvSpPr>
          <p:cNvPr id="7" name="Apakšvirsraksts 6"/>
          <p:cNvSpPr>
            <a:spLocks noGrp="1"/>
          </p:cNvSpPr>
          <p:nvPr>
            <p:ph type="subTitle" idx="1"/>
          </p:nvPr>
        </p:nvSpPr>
        <p:spPr>
          <a:xfrm>
            <a:off x="477078" y="4313582"/>
            <a:ext cx="6361872" cy="1153767"/>
          </a:xfrm>
        </p:spPr>
        <p:txBody>
          <a:bodyPr rtlCol="0">
            <a:normAutofit/>
          </a:bodyPr>
          <a:lstStyle/>
          <a:p>
            <a:pPr algn="ctr" rtl="0"/>
            <a:r>
              <a:rPr lang="lv-LV" sz="2800" dirty="0" smtClean="0">
                <a:latin typeface="Times New Roman" panose="02020603050405020304" pitchFamily="18" charset="0"/>
                <a:cs typeface="Times New Roman" panose="02020603050405020304" pitchFamily="18" charset="0"/>
              </a:rPr>
              <a:t>Lektore- pedagogs Ilona </a:t>
            </a:r>
            <a:r>
              <a:rPr lang="lv-LV" sz="2800" dirty="0" err="1" smtClean="0">
                <a:latin typeface="Times New Roman" panose="02020603050405020304" pitchFamily="18" charset="0"/>
                <a:cs typeface="Times New Roman" panose="02020603050405020304" pitchFamily="18" charset="0"/>
              </a:rPr>
              <a:t>Varņecka</a:t>
            </a:r>
            <a:endParaRPr lang="en-US" sz="2800" dirty="0">
              <a:latin typeface="Times New Roman" panose="02020603050405020304" pitchFamily="18" charset="0"/>
              <a:cs typeface="Times New Roman" panose="02020603050405020304" pitchFamily="18" charset="0"/>
            </a:endParaRPr>
          </a:p>
        </p:txBody>
      </p:sp>
      <p:pic>
        <p:nvPicPr>
          <p:cNvPr id="4" name="Attēla vietturis 3" descr="Atvērta grāmata uz galda, izplūduši grāmatplaukti fonā" title="Parauga attēl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6981063" y="1310656"/>
            <a:ext cx="521093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5F43D07-3496-421A-B90D-DDC2EA15607E}"/>
              </a:ext>
            </a:extLst>
          </p:cNvPr>
          <p:cNvSpPr txBox="1"/>
          <p:nvPr/>
        </p:nvSpPr>
        <p:spPr>
          <a:xfrm>
            <a:off x="347870" y="119270"/>
            <a:ext cx="11844130" cy="6109365"/>
          </a:xfrm>
          <a:prstGeom prst="rect">
            <a:avLst/>
          </a:prstGeom>
          <a:noFill/>
        </p:spPr>
        <p:txBody>
          <a:bodyPr wrap="square">
            <a:spAutoFit/>
          </a:bodyPr>
          <a:lstStyle/>
          <a:p>
            <a:pPr>
              <a:spcAft>
                <a:spcPts val="600"/>
              </a:spcAft>
            </a:pPr>
            <a:r>
              <a:rPr lang="lv-LV" sz="2800" b="0" i="0" dirty="0">
                <a:solidFill>
                  <a:srgbClr val="000000"/>
                </a:solidFill>
                <a:effectLst/>
                <a:latin typeface="Times New Roman" panose="02020603050405020304" pitchFamily="18" charset="0"/>
                <a:cs typeface="Times New Roman" panose="02020603050405020304" pitchFamily="18" charset="0"/>
              </a:rPr>
              <a:t>Grāmatvedības organizēšanu, kā arī kārtību, kādā kārtojama grāmatvedība vienkāršā vai divkāršā ieraksta sistēmā, nosaka šādi likumi un Ministru kabineta noteikumi:</a:t>
            </a:r>
          </a:p>
          <a:p>
            <a:pPr marL="457200" indent="-457200">
              <a:spcAft>
                <a:spcPts val="600"/>
              </a:spcAft>
              <a:buFont typeface="Wingdings" panose="05000000000000000000" pitchFamily="2" charset="2"/>
              <a:buChar char="ü"/>
            </a:pPr>
            <a:r>
              <a:rPr lang="lv-LV" sz="2000" dirty="0">
                <a:solidFill>
                  <a:srgbClr val="000000"/>
                </a:solidFill>
                <a:latin typeface="Times New Roman" panose="02020603050405020304" pitchFamily="18" charset="0"/>
                <a:cs typeface="Times New Roman" panose="02020603050405020304" pitchFamily="18" charset="0"/>
              </a:rPr>
              <a:t>Grāmatvedības likums</a:t>
            </a:r>
            <a:endParaRPr lang="lv-LV"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spcAft>
                <a:spcPts val="600"/>
              </a:spcAft>
              <a:buFont typeface="Wingdings" panose="05000000000000000000" pitchFamily="2" charset="2"/>
              <a:buChar char="ü"/>
            </a:pPr>
            <a:r>
              <a:rPr lang="lv-LV" sz="2000" b="0" i="0" dirty="0">
                <a:solidFill>
                  <a:srgbClr val="000000"/>
                </a:solidFill>
                <a:effectLst/>
                <a:latin typeface="Times New Roman" panose="02020603050405020304" pitchFamily="18" charset="0"/>
                <a:cs typeface="Times New Roman" panose="02020603050405020304" pitchFamily="18" charset="0"/>
              </a:rPr>
              <a:t>Ministru kabineta noteikumi Nr.</a:t>
            </a:r>
            <a:r>
              <a:rPr lang="lv-LV" sz="2000" dirty="0">
                <a:solidFill>
                  <a:srgbClr val="000000"/>
                </a:solidFill>
                <a:latin typeface="Times New Roman" panose="02020603050405020304" pitchFamily="18" charset="0"/>
                <a:cs typeface="Times New Roman" panose="02020603050405020304" pitchFamily="18" charset="0"/>
              </a:rPr>
              <a:t>322</a:t>
            </a:r>
            <a:r>
              <a:rPr lang="lv-LV" sz="2000" b="0" i="0" dirty="0">
                <a:solidFill>
                  <a:srgbClr val="000000"/>
                </a:solidFill>
                <a:effectLst/>
                <a:latin typeface="Times New Roman" panose="02020603050405020304" pitchFamily="18" charset="0"/>
                <a:cs typeface="Times New Roman" panose="02020603050405020304" pitchFamily="18" charset="0"/>
              </a:rPr>
              <a:t> “</a:t>
            </a:r>
            <a:r>
              <a:rPr lang="lv-LV" sz="20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hlinkClick r:id="rId2" tooltip="Ministru kabineta 2007.gada 20.marta noteikumi Nr.188 “Kārtība, kādā individuālie komersanti, individuālie uzņēmumi, zemnieku un zvejnieku saimniecības, citas fiziskās personas, kas veic saimniecisko darbību, kārto grāmatvedību vienkāršā ieraksta sistēmā”">
                  <a:extLst>
                    <a:ext uri="{A12FA001-AC4F-418D-AE19-62706E023703}">
                      <ahyp:hlinkClr xmlns="" xmlns:ahyp="http://schemas.microsoft.com/office/drawing/2018/hyperlinkcolor" val="tx"/>
                    </a:ext>
                  </a:extLst>
                </a:hlinkClick>
              </a:rPr>
              <a:t>Kārtība, kādā individuālie komersanti, individuālie uzņēmumi, zemnieku un zvejnieku saimniecības, citas fiziskās personas, kas veic saimniecisko darbību, kārto grāmatvedību vienkāršā ieraksta sistēmā</a:t>
            </a:r>
            <a:r>
              <a:rPr lang="lv-LV" sz="2000" b="0" i="0" dirty="0">
                <a:solidFill>
                  <a:srgbClr val="000000"/>
                </a:solidFill>
                <a:effectLst/>
                <a:latin typeface="Times New Roman" panose="02020603050405020304" pitchFamily="18" charset="0"/>
                <a:cs typeface="Times New Roman" panose="02020603050405020304" pitchFamily="18" charset="0"/>
              </a:rPr>
              <a:t>”;</a:t>
            </a:r>
          </a:p>
          <a:p>
            <a:pPr marL="342900" indent="-342900">
              <a:spcAft>
                <a:spcPts val="600"/>
              </a:spcAft>
              <a:buFont typeface="Wingdings" panose="05000000000000000000" pitchFamily="2" charset="2"/>
              <a:buChar char="ü"/>
            </a:pPr>
            <a:r>
              <a:rPr lang="lv-LV" sz="2000" b="0" i="0" dirty="0">
                <a:solidFill>
                  <a:srgbClr val="000000"/>
                </a:solidFill>
                <a:effectLst/>
                <a:latin typeface="Times New Roman" panose="02020603050405020304" pitchFamily="18" charset="0"/>
                <a:cs typeface="Times New Roman" panose="02020603050405020304" pitchFamily="18" charset="0"/>
              </a:rPr>
              <a:t>Ministru kabineta </a:t>
            </a:r>
            <a:r>
              <a:rPr lang="lv-LV" sz="2000" dirty="0">
                <a:solidFill>
                  <a:srgbClr val="000000"/>
                </a:solidFill>
                <a:latin typeface="Times New Roman" panose="02020603050405020304" pitchFamily="18" charset="0"/>
                <a:cs typeface="Times New Roman" panose="02020603050405020304" pitchFamily="18" charset="0"/>
              </a:rPr>
              <a:t>N</a:t>
            </a:r>
            <a:r>
              <a:rPr lang="lv-LV" sz="2000" b="0" i="0" dirty="0">
                <a:solidFill>
                  <a:srgbClr val="000000"/>
                </a:solidFill>
                <a:effectLst/>
                <a:latin typeface="Times New Roman" panose="02020603050405020304" pitchFamily="18" charset="0"/>
                <a:cs typeface="Times New Roman" panose="02020603050405020304" pitchFamily="18" charset="0"/>
              </a:rPr>
              <a:t>r.</a:t>
            </a:r>
            <a:r>
              <a:rPr lang="lv-LV" sz="2000" dirty="0">
                <a:solidFill>
                  <a:srgbClr val="000000"/>
                </a:solidFill>
                <a:latin typeface="Times New Roman" panose="02020603050405020304" pitchFamily="18" charset="0"/>
                <a:cs typeface="Times New Roman" panose="02020603050405020304" pitchFamily="18" charset="0"/>
              </a:rPr>
              <a:t>145</a:t>
            </a:r>
            <a:r>
              <a:rPr lang="lv-LV" sz="2000" b="0" i="0" dirty="0">
                <a:solidFill>
                  <a:srgbClr val="000000"/>
                </a:solidFill>
                <a:effectLst/>
                <a:latin typeface="Times New Roman" panose="02020603050405020304" pitchFamily="18" charset="0"/>
                <a:cs typeface="Times New Roman" panose="02020603050405020304" pitchFamily="18" charset="0"/>
              </a:rPr>
              <a:t> “</a:t>
            </a:r>
            <a:r>
              <a:rPr lang="lv-LV" sz="2000" b="1" u="sng" dirty="0">
                <a:solidFill>
                  <a:schemeClr val="accent2">
                    <a:lumMod val="75000"/>
                  </a:schemeClr>
                </a:solidFill>
                <a:latin typeface="Times New Roman" panose="02020603050405020304" pitchFamily="18" charset="0"/>
                <a:cs typeface="Times New Roman" panose="02020603050405020304" pitchFamily="18" charset="0"/>
              </a:rPr>
              <a:t>Kārtība, kādā uzņēmumi, kuri kārto grāmatvedību divkāršā ieraksta sistēmā un ir iedzīvotāju ienākuma nodokļa maksātāji par ienākumiem no saimnieciskās darbības, sagatavo un iesniedz finanšu pārskatu</a:t>
            </a:r>
            <a:r>
              <a:rPr lang="lv-LV" sz="2000" b="1" i="0" u="sng" dirty="0">
                <a:solidFill>
                  <a:schemeClr val="accent2">
                    <a:lumMod val="75000"/>
                  </a:schemeClr>
                </a:solidFill>
                <a:effectLst/>
                <a:latin typeface="Times New Roman" panose="02020603050405020304" pitchFamily="18" charset="0"/>
                <a:cs typeface="Times New Roman" panose="02020603050405020304" pitchFamily="18" charset="0"/>
              </a:rPr>
              <a:t>”</a:t>
            </a:r>
            <a:r>
              <a:rPr lang="lv-LV" sz="2000" b="0" i="0" u="sng" dirty="0">
                <a:solidFill>
                  <a:schemeClr val="accent2">
                    <a:lumMod val="75000"/>
                  </a:schemeClr>
                </a:solidFill>
                <a:effectLst/>
                <a:latin typeface="Times New Roman" panose="02020603050405020304" pitchFamily="18" charset="0"/>
                <a:cs typeface="Times New Roman" panose="02020603050405020304" pitchFamily="18" charset="0"/>
              </a:rPr>
              <a:t>;</a:t>
            </a:r>
          </a:p>
          <a:p>
            <a:pPr marL="342900" indent="-342900">
              <a:spcAft>
                <a:spcPts val="600"/>
              </a:spcAft>
              <a:buFont typeface="Wingdings" panose="05000000000000000000" pitchFamily="2" charset="2"/>
              <a:buChar char="ü"/>
            </a:pPr>
            <a:r>
              <a:rPr lang="lv-LV" sz="2000" b="0" i="0" dirty="0">
                <a:solidFill>
                  <a:srgbClr val="000000"/>
                </a:solidFill>
                <a:effectLst/>
                <a:latin typeface="Times New Roman" panose="02020603050405020304" pitchFamily="18" charset="0"/>
                <a:cs typeface="Times New Roman" panose="02020603050405020304" pitchFamily="18" charset="0"/>
              </a:rPr>
              <a:t>Ministru kabineta 2021. gada 21. decembra noteikumiem Nr. 877 </a:t>
            </a:r>
            <a:r>
              <a:rPr lang="lv-LV" sz="2000" b="1" i="0" u="none" strike="noStrike" dirty="0">
                <a:solidFill>
                  <a:srgbClr val="012069"/>
                </a:solidFill>
                <a:effectLst/>
                <a:latin typeface="Times New Roman" panose="02020603050405020304" pitchFamily="18" charset="0"/>
                <a:cs typeface="Times New Roman" panose="02020603050405020304" pitchFamily="18" charset="0"/>
                <a:hlinkClick r:id="rId3" tooltip="Ministru kabineta 2021. gada 21. decembra noteikumiem Nr. 877 “Grāmatvedības kārtošanas noteikumi&quot;"/>
              </a:rPr>
              <a:t>“Grāmatvedības kārtošanas noteikumi”</a:t>
            </a:r>
            <a:r>
              <a:rPr lang="lv-LV" sz="2000" b="0" i="0" dirty="0">
                <a:solidFill>
                  <a:srgbClr val="000000"/>
                </a:solidFill>
                <a:effectLst/>
                <a:latin typeface="Times New Roman" panose="02020603050405020304" pitchFamily="18" charset="0"/>
                <a:cs typeface="Times New Roman" panose="02020603050405020304" pitchFamily="18" charset="0"/>
              </a:rPr>
              <a:t>;</a:t>
            </a:r>
          </a:p>
          <a:p>
            <a:pPr marL="342900" indent="-342900">
              <a:spcAft>
                <a:spcPts val="600"/>
              </a:spcAft>
              <a:buFont typeface="Wingdings" panose="05000000000000000000" pitchFamily="2" charset="2"/>
              <a:buChar char="ü"/>
            </a:pPr>
            <a:r>
              <a:rPr lang="lv-LV" sz="2000" b="0" i="0" dirty="0">
                <a:solidFill>
                  <a:srgbClr val="000000"/>
                </a:solidFill>
                <a:effectLst/>
                <a:latin typeface="Times New Roman" panose="02020603050405020304" pitchFamily="18" charset="0"/>
                <a:cs typeface="Times New Roman" panose="02020603050405020304" pitchFamily="18" charset="0"/>
              </a:rPr>
              <a:t>Ministru kabineta 2021. gada 14. septembra noteikumiem Nr. 625 </a:t>
            </a:r>
            <a:r>
              <a:rPr lang="lv-LV" sz="2000" b="1" i="0" u="none" strike="noStrike" dirty="0">
                <a:solidFill>
                  <a:srgbClr val="012069"/>
                </a:solidFill>
                <a:effectLst/>
                <a:latin typeface="Times New Roman" panose="02020603050405020304" pitchFamily="18" charset="0"/>
                <a:cs typeface="Times New Roman" panose="02020603050405020304" pitchFamily="18" charset="0"/>
                <a:hlinkClick r:id="rId4" tooltip="Ministru kabineta 2021. gada 14. septembra noteikumiem Nr. 625 “Prasības kases ieņēmumu un kases izdevumu attaisnojuma dokumentiem un kases grāmatas kārtošanai&quot;"/>
              </a:rPr>
              <a:t>“Prasības kases ieņēmumu un kases izdevumu attaisnojuma dokumentiem un kases grāmatas kārtošanai”</a:t>
            </a:r>
            <a:r>
              <a:rPr lang="lv-LV" sz="2000" b="0" i="1" dirty="0">
                <a:solidFill>
                  <a:srgbClr val="000000"/>
                </a:solidFill>
                <a:effectLst/>
                <a:latin typeface="Times New Roman" panose="02020603050405020304" pitchFamily="18" charset="0"/>
                <a:cs typeface="Times New Roman" panose="02020603050405020304" pitchFamily="18" charset="0"/>
              </a:rPr>
              <a:t>.</a:t>
            </a:r>
          </a:p>
          <a:p>
            <a:pPr>
              <a:spcAft>
                <a:spcPts val="600"/>
              </a:spcAft>
            </a:pPr>
            <a:endParaRPr lang="lv-LV" sz="2400" b="0" i="0" dirty="0">
              <a:solidFill>
                <a:srgbClr val="000000"/>
              </a:solidFill>
              <a:effectLst/>
              <a:latin typeface="Times New Roman" panose="02020603050405020304" pitchFamily="18" charset="0"/>
              <a:cs typeface="Times New Roman" panose="02020603050405020304" pitchFamily="18" charset="0"/>
            </a:endParaRPr>
          </a:p>
          <a:p>
            <a:pPr fontAlgn="base"/>
            <a:r>
              <a:rPr lang="lv-LV" sz="2400" i="0" dirty="0">
                <a:solidFill>
                  <a:srgbClr val="26303B"/>
                </a:solidFill>
                <a:effectLst/>
                <a:latin typeface="Times New Roman" panose="02020603050405020304" pitchFamily="18" charset="0"/>
                <a:cs typeface="Times New Roman" panose="02020603050405020304" pitchFamily="18" charset="0"/>
              </a:rPr>
              <a:t>Papildus mācību literatūra- </a:t>
            </a:r>
            <a:r>
              <a:rPr lang="lv-LV" sz="2400" b="1" i="0" u="sng" dirty="0">
                <a:solidFill>
                  <a:schemeClr val="accent2">
                    <a:lumMod val="75000"/>
                  </a:schemeClr>
                </a:solidFill>
                <a:effectLst/>
                <a:latin typeface="Times New Roman" panose="02020603050405020304" pitchFamily="18" charset="0"/>
                <a:cs typeface="Times New Roman" panose="02020603050405020304" pitchFamily="18" charset="0"/>
              </a:rPr>
              <a:t>Autore- Inguna </a:t>
            </a:r>
            <a:r>
              <a:rPr lang="lv-LV" sz="2400" b="1" i="0" u="sng" dirty="0" err="1">
                <a:solidFill>
                  <a:schemeClr val="accent2">
                    <a:lumMod val="75000"/>
                  </a:schemeClr>
                </a:solidFill>
                <a:effectLst/>
                <a:latin typeface="Times New Roman" panose="02020603050405020304" pitchFamily="18" charset="0"/>
                <a:cs typeface="Times New Roman" panose="02020603050405020304" pitchFamily="18" charset="0"/>
              </a:rPr>
              <a:t>Leibus</a:t>
            </a:r>
            <a:r>
              <a:rPr lang="lv-LV" sz="2400" b="1" i="0" u="sng" dirty="0">
                <a:solidFill>
                  <a:schemeClr val="accent2">
                    <a:lumMod val="75000"/>
                  </a:schemeClr>
                </a:solidFill>
                <a:effectLst/>
                <a:latin typeface="Times New Roman" panose="02020603050405020304" pitchFamily="18" charset="0"/>
                <a:cs typeface="Times New Roman" panose="02020603050405020304" pitchFamily="18" charset="0"/>
              </a:rPr>
              <a:t>, Bilances Bibliotēka, atkārtots un atjaunots 10 izdevums 2022. «</a:t>
            </a:r>
            <a:r>
              <a:rPr lang="lv-LV" sz="2400" b="1" i="0" u="sng" dirty="0" err="1">
                <a:solidFill>
                  <a:schemeClr val="accent2">
                    <a:lumMod val="75000"/>
                  </a:schemeClr>
                </a:solidFill>
                <a:effectLst/>
                <a:latin typeface="Times New Roman" panose="02020603050405020304" pitchFamily="18" charset="0"/>
                <a:cs typeface="Times New Roman" panose="02020603050405020304" pitchFamily="18" charset="0"/>
              </a:rPr>
              <a:t>Pašnodarbināto</a:t>
            </a:r>
            <a:r>
              <a:rPr lang="lv-LV" sz="2400" b="1" i="0" u="sng" dirty="0">
                <a:solidFill>
                  <a:schemeClr val="accent2">
                    <a:lumMod val="75000"/>
                  </a:schemeClr>
                </a:solidFill>
                <a:effectLst/>
                <a:latin typeface="Times New Roman" panose="02020603050405020304" pitchFamily="18" charset="0"/>
                <a:cs typeface="Times New Roman" panose="02020603050405020304" pitchFamily="18" charset="0"/>
              </a:rPr>
              <a:t> grāmatvedība un nodokļi</a:t>
            </a:r>
            <a:r>
              <a:rPr lang="lv-LV" sz="2400" i="0" dirty="0">
                <a:solidFill>
                  <a:srgbClr val="26303B"/>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96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irsraksts 12"/>
          <p:cNvSpPr>
            <a:spLocks noGrp="1"/>
          </p:cNvSpPr>
          <p:nvPr>
            <p:ph type="title"/>
          </p:nvPr>
        </p:nvSpPr>
        <p:spPr/>
        <p:txBody>
          <a:bodyPr rtlCol="0">
            <a:normAutofit/>
          </a:bodyPr>
          <a:lstStyle/>
          <a:p>
            <a:pPr algn="ctr" rtl="0"/>
            <a:r>
              <a:rPr lang="lv-LV" b="1" dirty="0">
                <a:latin typeface="Times New Roman" panose="02020603050405020304" pitchFamily="18" charset="0"/>
                <a:cs typeface="Times New Roman" panose="02020603050405020304" pitchFamily="18" charset="0"/>
              </a:rPr>
              <a:t>Saimnieciskās darbības reģistrācija VID EDS datu bāzē</a:t>
            </a:r>
            <a:endParaRPr lang="en-US" b="1" dirty="0">
              <a:latin typeface="Times New Roman" panose="02020603050405020304" pitchFamily="18" charset="0"/>
              <a:cs typeface="Times New Roman" panose="02020603050405020304" pitchFamily="18" charset="0"/>
            </a:endParaRPr>
          </a:p>
        </p:txBody>
      </p:sp>
      <p:graphicFrame>
        <p:nvGraphicFramePr>
          <p:cNvPr id="4" name="Tabula 3">
            <a:extLst>
              <a:ext uri="{FF2B5EF4-FFF2-40B4-BE49-F238E27FC236}">
                <a16:creationId xmlns="" xmlns:a16="http://schemas.microsoft.com/office/drawing/2014/main" id="{DB9EAE39-9EF4-46F7-950C-B40359955EA3}"/>
              </a:ext>
            </a:extLst>
          </p:cNvPr>
          <p:cNvGraphicFramePr>
            <a:graphicFrameLocks noGrp="1"/>
          </p:cNvGraphicFramePr>
          <p:nvPr>
            <p:extLst>
              <p:ext uri="{D42A27DB-BD31-4B8C-83A1-F6EECF244321}">
                <p14:modId xmlns:p14="http://schemas.microsoft.com/office/powerpoint/2010/main" val="3713428961"/>
              </p:ext>
            </p:extLst>
          </p:nvPr>
        </p:nvGraphicFramePr>
        <p:xfrm>
          <a:off x="0" y="1411357"/>
          <a:ext cx="12191999" cy="5415692"/>
        </p:xfrm>
        <a:graphic>
          <a:graphicData uri="http://schemas.openxmlformats.org/drawingml/2006/table">
            <a:tbl>
              <a:tblPr/>
              <a:tblGrid>
                <a:gridCol w="3255749">
                  <a:extLst>
                    <a:ext uri="{9D8B030D-6E8A-4147-A177-3AD203B41FA5}">
                      <a16:colId xmlns="" xmlns:a16="http://schemas.microsoft.com/office/drawing/2014/main" val="956426565"/>
                    </a:ext>
                  </a:extLst>
                </a:gridCol>
                <a:gridCol w="3451496">
                  <a:extLst>
                    <a:ext uri="{9D8B030D-6E8A-4147-A177-3AD203B41FA5}">
                      <a16:colId xmlns="" xmlns:a16="http://schemas.microsoft.com/office/drawing/2014/main" val="4046131599"/>
                    </a:ext>
                  </a:extLst>
                </a:gridCol>
                <a:gridCol w="2742377">
                  <a:extLst>
                    <a:ext uri="{9D8B030D-6E8A-4147-A177-3AD203B41FA5}">
                      <a16:colId xmlns="" xmlns:a16="http://schemas.microsoft.com/office/drawing/2014/main" val="3954696954"/>
                    </a:ext>
                  </a:extLst>
                </a:gridCol>
                <a:gridCol w="2742377">
                  <a:extLst>
                    <a:ext uri="{9D8B030D-6E8A-4147-A177-3AD203B41FA5}">
                      <a16:colId xmlns="" xmlns:a16="http://schemas.microsoft.com/office/drawing/2014/main" val="2982788277"/>
                    </a:ext>
                  </a:extLst>
                </a:gridCol>
              </a:tblGrid>
              <a:tr h="917039">
                <a:tc gridSpan="4">
                  <a:txBody>
                    <a:bodyPr/>
                    <a:lstStyle/>
                    <a:p>
                      <a:pPr algn="ctr"/>
                      <a:r>
                        <a:rPr lang="lv-LV" sz="2800" b="1" i="0" kern="1200" dirty="0">
                          <a:solidFill>
                            <a:schemeClr val="tx1"/>
                          </a:solidFill>
                          <a:effectLst/>
                          <a:latin typeface="Times New Roman" panose="02020603050405020304" pitchFamily="18" charset="0"/>
                          <a:ea typeface="+mn-ea"/>
                          <a:cs typeface="Times New Roman" panose="02020603050405020304" pitchFamily="18" charset="0"/>
                        </a:rPr>
                        <a:t>Saimnieciskās darbības veicējs var izvēlēties vienu no nodokļu maksāšanas veidiem:</a:t>
                      </a:r>
                      <a:endParaRPr lang="lv-LV" sz="2800" dirty="0">
                        <a:solidFill>
                          <a:srgbClr val="FFFFFF"/>
                        </a:solidFill>
                        <a:effectLst/>
                        <a:latin typeface="Times New Roman" panose="02020603050405020304" pitchFamily="18" charset="0"/>
                        <a:cs typeface="Times New Roman" panose="02020603050405020304" pitchFamily="18" charset="0"/>
                      </a:endParaRPr>
                    </a:p>
                  </a:txBody>
                  <a:tcPr marL="35663" marR="35663" marT="35663" marB="356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8892"/>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 xmlns:a16="http://schemas.microsoft.com/office/drawing/2014/main" val="372137636"/>
                  </a:ext>
                </a:extLst>
              </a:tr>
              <a:tr h="4453404">
                <a:tc>
                  <a:txBody>
                    <a:bodyPr/>
                    <a:lstStyle/>
                    <a:p>
                      <a:r>
                        <a:rPr lang="lv-LV" sz="1800" b="1" dirty="0">
                          <a:solidFill>
                            <a:srgbClr val="000000"/>
                          </a:solidFill>
                          <a:effectLst/>
                          <a:latin typeface="Times New Roman" panose="02020603050405020304" pitchFamily="18" charset="0"/>
                          <a:cs typeface="Times New Roman" panose="02020603050405020304" pitchFamily="18" charset="0"/>
                        </a:rPr>
                        <a:t>Maksāt VSAOI un IIN no saimnieciskās darbības ienākuma vispārējā kārtībā- </a:t>
                      </a:r>
                      <a:r>
                        <a:rPr lang="lv-LV" sz="1800" b="1" i="0" kern="1200" dirty="0">
                          <a:solidFill>
                            <a:schemeClr val="tx1"/>
                          </a:solidFill>
                          <a:effectLst/>
                          <a:latin typeface="Times New Roman" panose="02020603050405020304" pitchFamily="18" charset="0"/>
                          <a:ea typeface="+mn-ea"/>
                          <a:cs typeface="Times New Roman" panose="02020603050405020304" pitchFamily="18" charset="0"/>
                        </a:rPr>
                        <a:t> </a:t>
                      </a:r>
                      <a:endParaRPr lang="lv-LV" sz="1800" b="0" i="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ü"/>
                      </a:pPr>
                      <a:r>
                        <a:rPr lang="lv-LV" sz="1800" b="0" i="0" kern="1200" dirty="0">
                          <a:solidFill>
                            <a:schemeClr val="tx1"/>
                          </a:solidFill>
                          <a:effectLst/>
                          <a:latin typeface="Times New Roman" panose="02020603050405020304" pitchFamily="18" charset="0"/>
                          <a:ea typeface="+mn-ea"/>
                          <a:cs typeface="Times New Roman" panose="02020603050405020304" pitchFamily="18" charset="0"/>
                        </a:rPr>
                        <a:t>Ir jākārto grāmatvedība, uzskaitot ieņēmumus un ar to gūšanu saistītos izdevumus. </a:t>
                      </a:r>
                    </a:p>
                    <a:p>
                      <a:pPr marL="285750" indent="-285750">
                        <a:buFont typeface="Wingdings" panose="05000000000000000000" pitchFamily="2" charset="2"/>
                        <a:buChar char="ü"/>
                      </a:pPr>
                      <a:endParaRPr lang="lv-LV" sz="1800" b="0" i="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ü"/>
                      </a:pPr>
                      <a:r>
                        <a:rPr lang="lv-LV" sz="1800" b="0" i="0" kern="1200" dirty="0">
                          <a:solidFill>
                            <a:schemeClr val="tx1"/>
                          </a:solidFill>
                          <a:effectLst/>
                          <a:latin typeface="Times New Roman" panose="02020603050405020304" pitchFamily="18" charset="0"/>
                          <a:ea typeface="+mn-ea"/>
                          <a:cs typeface="Times New Roman" panose="02020603050405020304" pitchFamily="18" charset="0"/>
                        </a:rPr>
                        <a:t>Reizi gadā VID jāiesniedz </a:t>
                      </a:r>
                      <a:r>
                        <a:rPr lang="lv-LV" sz="1800" b="0" i="0" u="sng" kern="1200" dirty="0">
                          <a:solidFill>
                            <a:schemeClr val="tx1"/>
                          </a:solidFill>
                          <a:effectLst/>
                          <a:latin typeface="Times New Roman" panose="02020603050405020304" pitchFamily="18" charset="0"/>
                          <a:ea typeface="+mn-ea"/>
                          <a:cs typeface="Times New Roman" panose="02020603050405020304" pitchFamily="18" charset="0"/>
                          <a:hlinkClick r:id="rId2" tooltip="Saite uz sadaļu &quot;Gada ienākumu deklarācija&quot;"/>
                        </a:rPr>
                        <a:t>gada ienākumu deklarācija</a:t>
                      </a:r>
                      <a:r>
                        <a:rPr lang="lv-LV" sz="1800" b="0" i="0" kern="1200" dirty="0">
                          <a:solidFill>
                            <a:schemeClr val="tx1"/>
                          </a:solidFill>
                          <a:effectLst/>
                          <a:latin typeface="Times New Roman" panose="02020603050405020304" pitchFamily="18" charset="0"/>
                          <a:ea typeface="+mn-ea"/>
                          <a:cs typeface="Times New Roman" panose="02020603050405020304" pitchFamily="18" charset="0"/>
                        </a:rPr>
                        <a:t>. Deklarācijā attiecībā uz saimniecisko darbību jāaizpilda D3 vai D3</a:t>
                      </a:r>
                      <a:r>
                        <a:rPr lang="lv-LV" sz="1800" b="0" i="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lv-LV" sz="1800" b="0" i="0" kern="1200" dirty="0">
                          <a:solidFill>
                            <a:schemeClr val="tx1"/>
                          </a:solidFill>
                          <a:effectLst/>
                          <a:latin typeface="Times New Roman" panose="02020603050405020304" pitchFamily="18" charset="0"/>
                          <a:ea typeface="+mn-ea"/>
                          <a:cs typeface="Times New Roman" panose="02020603050405020304" pitchFamily="18" charset="0"/>
                        </a:rPr>
                        <a:t> sadaļa. Reizi ceturksnī jāiesniedz “</a:t>
                      </a:r>
                      <a:r>
                        <a:rPr lang="lv-LV" sz="1800" b="0" i="0" kern="1200" dirty="0" err="1">
                          <a:solidFill>
                            <a:schemeClr val="tx1"/>
                          </a:solidFill>
                          <a:effectLst/>
                          <a:latin typeface="Times New Roman" panose="02020603050405020304" pitchFamily="18" charset="0"/>
                          <a:ea typeface="+mn-ea"/>
                          <a:cs typeface="Times New Roman" panose="02020603050405020304" pitchFamily="18" charset="0"/>
                        </a:rPr>
                        <a:t>Pašnodarbinātā</a:t>
                      </a:r>
                      <a:r>
                        <a:rPr lang="lv-LV" sz="1800" b="0" i="0" kern="1200" dirty="0">
                          <a:solidFill>
                            <a:schemeClr val="tx1"/>
                          </a:solidFill>
                          <a:effectLst/>
                          <a:latin typeface="Times New Roman" panose="02020603050405020304" pitchFamily="18" charset="0"/>
                          <a:ea typeface="+mn-ea"/>
                          <a:cs typeface="Times New Roman" panose="02020603050405020304" pitchFamily="18" charset="0"/>
                        </a:rPr>
                        <a:t> vai darba ņēmēja ziņojums”.</a:t>
                      </a:r>
                    </a:p>
                    <a:p>
                      <a:pPr algn="l"/>
                      <a:r>
                        <a:rPr lang="lv-LV" sz="2000" b="0" dirty="0">
                          <a:solidFill>
                            <a:srgbClr val="000000"/>
                          </a:solidFill>
                          <a:effectLst/>
                          <a:latin typeface="Times New Roman" panose="02020603050405020304" pitchFamily="18" charset="0"/>
                          <a:cs typeface="Times New Roman" panose="02020603050405020304" pitchFamily="18" charset="0"/>
                        </a:rPr>
                        <a:t> </a:t>
                      </a:r>
                    </a:p>
                  </a:txBody>
                  <a:tcPr marL="35663" marR="35663" marT="35663" marB="35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lv-LV" sz="2000" b="0" dirty="0">
                          <a:solidFill>
                            <a:srgbClr val="000000"/>
                          </a:solidFill>
                          <a:effectLst/>
                          <a:latin typeface="Times New Roman" panose="02020603050405020304" pitchFamily="18" charset="0"/>
                          <a:cs typeface="Times New Roman" panose="02020603050405020304" pitchFamily="18" charset="0"/>
                        </a:rPr>
                        <a:t>Kļūt par samazinātās patentmaksas maksātāju, ja ir   pensionārs vai persona ar 1. vai 2.grupas invaliditāti, par atsevišķu veidu saimnieciskās darbības veikšanu.</a:t>
                      </a:r>
                    </a:p>
                    <a:p>
                      <a:pPr algn="ctr"/>
                      <a:r>
                        <a:rPr lang="lv-LV" sz="2000" b="0" dirty="0">
                          <a:solidFill>
                            <a:srgbClr val="000000"/>
                          </a:solidFill>
                          <a:effectLst/>
                          <a:latin typeface="Times New Roman" panose="02020603050405020304" pitchFamily="18" charset="0"/>
                          <a:cs typeface="Times New Roman" panose="02020603050405020304" pitchFamily="18" charset="0"/>
                        </a:rPr>
                        <a:t>Informācija </a:t>
                      </a:r>
                      <a:r>
                        <a:rPr lang="lv-LV" sz="2000" b="0" dirty="0">
                          <a:solidFill>
                            <a:schemeClr val="tx2"/>
                          </a:solidFill>
                          <a:effectLst/>
                          <a:latin typeface="Times New Roman" panose="02020603050405020304" pitchFamily="18" charset="0"/>
                          <a:cs typeface="Times New Roman" panose="02020603050405020304" pitchFamily="18" charset="0"/>
                        </a:rPr>
                        <a:t>saitē</a:t>
                      </a:r>
                      <a:r>
                        <a:rPr lang="lv-LV" sz="2000" b="1" dirty="0">
                          <a:solidFill>
                            <a:srgbClr val="FF0000"/>
                          </a:solidFill>
                          <a:effectLst/>
                          <a:latin typeface="Times New Roman" panose="02020603050405020304" pitchFamily="18" charset="0"/>
                          <a:cs typeface="Times New Roman" panose="02020603050405020304" pitchFamily="18" charset="0"/>
                        </a:rPr>
                        <a:t>-https://www.vid.gov.lv/lv/media/2452/download?attachment</a:t>
                      </a:r>
                    </a:p>
                    <a:p>
                      <a:pPr algn="l"/>
                      <a:endParaRPr lang="lv-LV" sz="2000" b="0" dirty="0">
                        <a:solidFill>
                          <a:srgbClr val="000000"/>
                        </a:solidFill>
                        <a:effectLst/>
                        <a:latin typeface="Times New Roman" panose="02020603050405020304" pitchFamily="18" charset="0"/>
                        <a:cs typeface="Times New Roman" panose="02020603050405020304" pitchFamily="18" charset="0"/>
                      </a:endParaRPr>
                    </a:p>
                  </a:txBody>
                  <a:tcPr marL="35663" marR="35663" marT="35663" marB="356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lv-LV" sz="2000" dirty="0">
                          <a:effectLst/>
                          <a:latin typeface="Times New Roman" panose="02020603050405020304" pitchFamily="18" charset="0"/>
                          <a:cs typeface="Times New Roman" panose="02020603050405020304" pitchFamily="18" charset="0"/>
                        </a:rPr>
                        <a:t>Maksāt </a:t>
                      </a:r>
                      <a:r>
                        <a:rPr lang="lv-LV" sz="2000" dirty="0" err="1">
                          <a:effectLst/>
                          <a:latin typeface="Times New Roman" panose="02020603050405020304" pitchFamily="18" charset="0"/>
                          <a:cs typeface="Times New Roman" panose="02020603050405020304" pitchFamily="18" charset="0"/>
                        </a:rPr>
                        <a:t>Mikrouzņēmuma</a:t>
                      </a:r>
                      <a:r>
                        <a:rPr lang="lv-LV" sz="2000" dirty="0">
                          <a:effectLst/>
                          <a:latin typeface="Times New Roman" panose="02020603050405020304" pitchFamily="18" charset="0"/>
                          <a:cs typeface="Times New Roman" panose="02020603050405020304" pitchFamily="18" charset="0"/>
                        </a:rPr>
                        <a:t> nodokli. </a:t>
                      </a:r>
                    </a:p>
                    <a:p>
                      <a:pPr algn="ctr"/>
                      <a:r>
                        <a:rPr lang="lv-LV" sz="2000" dirty="0">
                          <a:effectLst/>
                          <a:latin typeface="Times New Roman" panose="02020603050405020304" pitchFamily="18" charset="0"/>
                          <a:cs typeface="Times New Roman" panose="02020603050405020304" pitchFamily="18" charset="0"/>
                        </a:rPr>
                        <a:t>Informācija </a:t>
                      </a:r>
                      <a:r>
                        <a:rPr lang="lv-LV" sz="1800" b="0" dirty="0">
                          <a:solidFill>
                            <a:schemeClr val="tx1"/>
                          </a:solidFill>
                          <a:effectLst/>
                          <a:latin typeface="Times New Roman" panose="02020603050405020304" pitchFamily="18" charset="0"/>
                          <a:cs typeface="Times New Roman" panose="02020603050405020304" pitchFamily="18" charset="0"/>
                        </a:rPr>
                        <a:t>saite</a:t>
                      </a:r>
                      <a:r>
                        <a:rPr lang="lv-LV" sz="1800" b="1" dirty="0">
                          <a:solidFill>
                            <a:schemeClr val="tx1"/>
                          </a:solidFill>
                          <a:effectLst/>
                          <a:latin typeface="Times New Roman" panose="02020603050405020304" pitchFamily="18" charset="0"/>
                          <a:cs typeface="Times New Roman" panose="02020603050405020304" pitchFamily="18" charset="0"/>
                        </a:rPr>
                        <a:t>-   </a:t>
                      </a:r>
                      <a:r>
                        <a:rPr lang="lv-LV" sz="1800" b="1" dirty="0">
                          <a:solidFill>
                            <a:srgbClr val="FF0000"/>
                          </a:solidFill>
                          <a:effectLst/>
                          <a:latin typeface="Times New Roman" panose="02020603050405020304" pitchFamily="18" charset="0"/>
                          <a:cs typeface="Times New Roman" panose="02020603050405020304" pitchFamily="18" charset="0"/>
                        </a:rPr>
                        <a:t>https://www.vid.gov.lv/lv/saimnieciskas-darbibas-veiceji#2-mikrouznemumu-nodoklis</a:t>
                      </a:r>
                    </a:p>
                  </a:txBody>
                  <a:tcPr marL="35663" marR="35663" marT="35663" marB="356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lv-LV" sz="2000" dirty="0">
                          <a:effectLst/>
                          <a:latin typeface="Times New Roman" panose="02020603050405020304" pitchFamily="18" charset="0"/>
                          <a:cs typeface="Times New Roman" panose="02020603050405020304" pitchFamily="18" charset="0"/>
                        </a:rPr>
                        <a:t>Pieteikt paziņoto  saimniecisko darbību (bez saimnieciskās darbības reģistrācijas, ja gūst ienākumu no  īpašuma iznomāšanas un nav būtisku izdevumu)</a:t>
                      </a:r>
                    </a:p>
                    <a:p>
                      <a:pPr algn="l"/>
                      <a:r>
                        <a:rPr lang="lv-LV" sz="2000" dirty="0">
                          <a:effectLst/>
                          <a:latin typeface="Times New Roman" panose="02020603050405020304" pitchFamily="18" charset="0"/>
                          <a:cs typeface="Times New Roman" panose="02020603050405020304" pitchFamily="18" charset="0"/>
                        </a:rPr>
                        <a:t>Informācija saitē-</a:t>
                      </a:r>
                    </a:p>
                    <a:p>
                      <a:pPr algn="ctr"/>
                      <a:r>
                        <a:rPr lang="lv-LV" sz="2000" b="1" dirty="0">
                          <a:solidFill>
                            <a:srgbClr val="FF0000"/>
                          </a:solidFill>
                          <a:effectLst/>
                          <a:latin typeface="Times New Roman" panose="02020603050405020304" pitchFamily="18" charset="0"/>
                          <a:cs typeface="Times New Roman" panose="02020603050405020304" pitchFamily="18" charset="0"/>
                        </a:rPr>
                        <a:t>https://www.vid.gov.lv/lv/media/2452/download?attachment</a:t>
                      </a:r>
                    </a:p>
                    <a:p>
                      <a:pPr algn="l"/>
                      <a:endParaRPr lang="lv-LV" sz="2000" dirty="0">
                        <a:effectLst/>
                        <a:latin typeface="Times New Roman" panose="02020603050405020304" pitchFamily="18" charset="0"/>
                        <a:cs typeface="Times New Roman" panose="02020603050405020304" pitchFamily="18" charset="0"/>
                      </a:endParaRPr>
                    </a:p>
                  </a:txBody>
                  <a:tcPr marL="35663" marR="35663" marT="35663" marB="356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74954233"/>
                  </a:ext>
                </a:extLst>
              </a:tr>
            </a:tbl>
          </a:graphicData>
        </a:graphic>
      </p:graphicFrame>
    </p:spTree>
    <p:extLst>
      <p:ext uri="{BB962C8B-B14F-4D97-AF65-F5344CB8AC3E}">
        <p14:creationId xmlns:p14="http://schemas.microsoft.com/office/powerpoint/2010/main" val="234335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0A03CBC-3CAC-422F-AE9D-9DD7E4C15FE7}"/>
              </a:ext>
            </a:extLst>
          </p:cNvPr>
          <p:cNvSpPr txBox="1"/>
          <p:nvPr/>
        </p:nvSpPr>
        <p:spPr>
          <a:xfrm>
            <a:off x="745434" y="168965"/>
            <a:ext cx="11446566" cy="6859250"/>
          </a:xfrm>
          <a:prstGeom prst="rect">
            <a:avLst/>
          </a:prstGeom>
          <a:noFill/>
        </p:spPr>
        <p:txBody>
          <a:bodyPr wrap="square">
            <a:spAutoFit/>
          </a:bodyPr>
          <a:lstStyle/>
          <a:p>
            <a:pPr marL="457200" algn="ctr">
              <a:lnSpc>
                <a:spcPct val="107000"/>
              </a:lnSpc>
            </a:pPr>
            <a:r>
              <a:rPr lang="lv-LV" sz="2800" b="1" i="0" dirty="0">
                <a:solidFill>
                  <a:srgbClr val="003366"/>
                </a:solidFill>
                <a:effectLst/>
                <a:latin typeface="Times New Roman" panose="02020603050405020304" pitchFamily="18" charset="0"/>
                <a:cs typeface="Times New Roman" panose="02020603050405020304" pitchFamily="18" charset="0"/>
              </a:rPr>
              <a:t>Iedzīvotāju ienākuma nodoklis no saimnieciskās darbības ienākuma (vispārējā nodokļa maksāšanas kārtība)</a:t>
            </a:r>
          </a:p>
          <a:p>
            <a:pPr marL="342900" indent="-342900" algn="l">
              <a:spcAft>
                <a:spcPts val="600"/>
              </a:spcAft>
              <a:buFont typeface="Wingdings" panose="05000000000000000000" pitchFamily="2" charset="2"/>
              <a:buChar char="ü"/>
            </a:pPr>
            <a:r>
              <a:rPr lang="lv-LV" sz="2400" b="0" i="0" dirty="0">
                <a:solidFill>
                  <a:srgbClr val="000000"/>
                </a:solidFill>
                <a:effectLst/>
                <a:latin typeface="Times New Roman" panose="02020603050405020304" pitchFamily="18" charset="0"/>
                <a:cs typeface="Times New Roman" panose="02020603050405020304" pitchFamily="18" charset="0"/>
              </a:rPr>
              <a:t>Jākārto grāmatvedība, uzskaitot  gan saimnieciskās darbības ieņēmumus, gan ar to gūšanu saistītos izdevumus.</a:t>
            </a:r>
          </a:p>
          <a:p>
            <a:pPr marL="342900" indent="-342900" algn="l">
              <a:spcAft>
                <a:spcPts val="600"/>
              </a:spcAft>
              <a:buFont typeface="Wingdings" panose="05000000000000000000" pitchFamily="2" charset="2"/>
              <a:buChar char="ü"/>
            </a:pPr>
            <a:r>
              <a:rPr lang="lv-LV" sz="2400" b="0" i="0" dirty="0">
                <a:solidFill>
                  <a:srgbClr val="000000"/>
                </a:solidFill>
                <a:effectLst/>
                <a:latin typeface="Times New Roman" panose="02020603050405020304" pitchFamily="18" charset="0"/>
                <a:cs typeface="Times New Roman" panose="02020603050405020304" pitchFamily="18" charset="0"/>
              </a:rPr>
              <a:t>Ienākumu no saimnieciskās darbības nosaka, kā saimnieciskās darbības ieņēmumu un ar to gūšanu saistīto izdevumu starpību. </a:t>
            </a:r>
          </a:p>
          <a:p>
            <a:pPr marL="342900" indent="-342900" algn="l">
              <a:spcAft>
                <a:spcPts val="600"/>
              </a:spcAft>
              <a:buFont typeface="Wingdings" panose="05000000000000000000" pitchFamily="2" charset="2"/>
              <a:buChar char="ü"/>
            </a:pPr>
            <a:r>
              <a:rPr lang="lv-LV" sz="2400" b="0" i="0" dirty="0">
                <a:solidFill>
                  <a:srgbClr val="000000"/>
                </a:solidFill>
                <a:effectLst/>
                <a:latin typeface="Times New Roman" panose="02020603050405020304" pitchFamily="18" charset="0"/>
                <a:cs typeface="Times New Roman" panose="02020603050405020304" pitchFamily="18" charset="0"/>
              </a:rPr>
              <a:t>No saimnieciskās darbības ienākuma maksājamo IIN aprēķina par gadu, iesniedzot gada ienākumu deklarāciju nākamajā gadā no 1.marta līdz 1.jūnijam, bet, ja kopējie 2022.gada ienākumi pārsniedz 78 100 eiro- no 1.aprīļa līdz 1.jūlijam.</a:t>
            </a:r>
          </a:p>
          <a:p>
            <a:pPr marL="342900" indent="-342900" algn="l">
              <a:spcAft>
                <a:spcPts val="600"/>
              </a:spcAft>
              <a:buFont typeface="Wingdings" panose="05000000000000000000" pitchFamily="2" charset="2"/>
              <a:buChar char="ü"/>
            </a:pPr>
            <a:r>
              <a:rPr lang="lv-LV" sz="2400" b="0" i="0" dirty="0">
                <a:solidFill>
                  <a:srgbClr val="000000"/>
                </a:solidFill>
                <a:effectLst/>
                <a:latin typeface="Times New Roman" panose="02020603050405020304" pitchFamily="18" charset="0"/>
                <a:cs typeface="Times New Roman" panose="02020603050405020304" pitchFamily="18" charset="0"/>
              </a:rPr>
              <a:t>IIN apmēru aprēķina, no kopējā gada apliekamā ienākuma, kurā iekļauti  arī ienākumi no saimnieciskās darbības, atskaitot  diferencēto neapliekamo minimumu, nodokļa atvieglojumus un attaisnotos izdevumus un piemērojot progresīvo iedzīvotāju ienākuma nodokļa likmi:</a:t>
            </a:r>
          </a:p>
          <a:p>
            <a:pPr marL="742950" lvl="1" indent="-285750" algn="l">
              <a:buFont typeface="Arial" panose="020B0604020202020204" pitchFamily="34" charset="0"/>
              <a:buChar char="•"/>
            </a:pPr>
            <a:r>
              <a:rPr lang="lv-LV" sz="2400" b="0" i="0" dirty="0">
                <a:solidFill>
                  <a:srgbClr val="000000"/>
                </a:solidFill>
                <a:effectLst/>
                <a:latin typeface="Times New Roman" panose="02020603050405020304" pitchFamily="18" charset="0"/>
                <a:cs typeface="Times New Roman" panose="02020603050405020304" pitchFamily="18" charset="0"/>
              </a:rPr>
              <a:t>ienākumam </a:t>
            </a:r>
            <a:r>
              <a:rPr lang="lv-LV" sz="2400" b="1" i="0" dirty="0">
                <a:solidFill>
                  <a:srgbClr val="003366"/>
                </a:solidFill>
                <a:effectLst/>
                <a:latin typeface="Times New Roman" panose="02020603050405020304" pitchFamily="18" charset="0"/>
                <a:cs typeface="Times New Roman" panose="02020603050405020304" pitchFamily="18" charset="0"/>
              </a:rPr>
              <a:t>līdz 20 004</a:t>
            </a:r>
            <a:r>
              <a:rPr lang="lv-LV" sz="2400" b="0" i="0" dirty="0">
                <a:solidFill>
                  <a:srgbClr val="000000"/>
                </a:solidFill>
                <a:effectLst/>
                <a:latin typeface="Times New Roman" panose="02020603050405020304" pitchFamily="18" charset="0"/>
                <a:cs typeface="Times New Roman" panose="02020603050405020304" pitchFamily="18" charset="0"/>
              </a:rPr>
              <a:t> eiro - </a:t>
            </a:r>
            <a:r>
              <a:rPr lang="lv-LV" sz="2400" b="1" i="0" dirty="0">
                <a:solidFill>
                  <a:srgbClr val="003366"/>
                </a:solidFill>
                <a:effectLst/>
                <a:latin typeface="Times New Roman" panose="02020603050405020304" pitchFamily="18" charset="0"/>
                <a:cs typeface="Times New Roman" panose="02020603050405020304" pitchFamily="18" charset="0"/>
              </a:rPr>
              <a:t>20 %</a:t>
            </a:r>
            <a:endParaRPr lang="lv-LV" sz="2400" b="0" i="0"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lv-LV" sz="2400" b="0" i="0" dirty="0">
                <a:solidFill>
                  <a:srgbClr val="000000"/>
                </a:solidFill>
                <a:effectLst/>
                <a:latin typeface="Times New Roman" panose="02020603050405020304" pitchFamily="18" charset="0"/>
                <a:cs typeface="Times New Roman" panose="02020603050405020304" pitchFamily="18" charset="0"/>
              </a:rPr>
              <a:t>ienākumam </a:t>
            </a:r>
            <a:r>
              <a:rPr lang="lv-LV" sz="2400" b="1" i="0" dirty="0">
                <a:solidFill>
                  <a:srgbClr val="003366"/>
                </a:solidFill>
                <a:effectLst/>
                <a:latin typeface="Times New Roman" panose="02020603050405020304" pitchFamily="18" charset="0"/>
                <a:cs typeface="Times New Roman" panose="02020603050405020304" pitchFamily="18" charset="0"/>
              </a:rPr>
              <a:t>no 20 004 eiro</a:t>
            </a:r>
            <a:r>
              <a:rPr lang="lv-LV" sz="2400" b="0" i="0" dirty="0">
                <a:solidFill>
                  <a:srgbClr val="000000"/>
                </a:solidFill>
                <a:effectLst/>
                <a:latin typeface="Times New Roman" panose="02020603050405020304" pitchFamily="18" charset="0"/>
                <a:cs typeface="Times New Roman" panose="02020603050405020304" pitchFamily="18" charset="0"/>
              </a:rPr>
              <a:t> līdz </a:t>
            </a:r>
            <a:r>
              <a:rPr lang="lv-LV" sz="2400" b="1" i="0" dirty="0">
                <a:solidFill>
                  <a:srgbClr val="003366"/>
                </a:solidFill>
                <a:effectLst/>
                <a:latin typeface="Times New Roman" panose="02020603050405020304" pitchFamily="18" charset="0"/>
                <a:cs typeface="Times New Roman" panose="02020603050405020304" pitchFamily="18" charset="0"/>
              </a:rPr>
              <a:t>78 100 eiro</a:t>
            </a:r>
            <a:r>
              <a:rPr lang="lv-LV" sz="2400" b="0" i="0" dirty="0">
                <a:solidFill>
                  <a:srgbClr val="000000"/>
                </a:solidFill>
                <a:effectLst/>
                <a:latin typeface="Times New Roman" panose="02020603050405020304" pitchFamily="18" charset="0"/>
                <a:cs typeface="Times New Roman" panose="02020603050405020304" pitchFamily="18" charset="0"/>
              </a:rPr>
              <a:t> - </a:t>
            </a:r>
            <a:r>
              <a:rPr lang="lv-LV" sz="2400" b="1" i="0" dirty="0">
                <a:solidFill>
                  <a:srgbClr val="003366"/>
                </a:solidFill>
                <a:effectLst/>
                <a:latin typeface="Times New Roman" panose="02020603050405020304" pitchFamily="18" charset="0"/>
                <a:cs typeface="Times New Roman" panose="02020603050405020304" pitchFamily="18" charset="0"/>
              </a:rPr>
              <a:t>23 %</a:t>
            </a:r>
            <a:endParaRPr lang="lv-LV" sz="2400" b="0" i="0"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lv-LV" sz="2400" b="0" i="0" dirty="0">
                <a:solidFill>
                  <a:srgbClr val="000000"/>
                </a:solidFill>
                <a:effectLst/>
                <a:latin typeface="Times New Roman" panose="02020603050405020304" pitchFamily="18" charset="0"/>
                <a:cs typeface="Times New Roman" panose="02020603050405020304" pitchFamily="18" charset="0"/>
              </a:rPr>
              <a:t>ienākumam, kas </a:t>
            </a:r>
            <a:r>
              <a:rPr lang="lv-LV" sz="2400" b="1" i="0" dirty="0">
                <a:solidFill>
                  <a:srgbClr val="003366"/>
                </a:solidFill>
                <a:effectLst/>
                <a:latin typeface="Times New Roman" panose="02020603050405020304" pitchFamily="18" charset="0"/>
                <a:cs typeface="Times New Roman" panose="02020603050405020304" pitchFamily="18" charset="0"/>
              </a:rPr>
              <a:t>pārsniedz 78 100</a:t>
            </a:r>
            <a:r>
              <a:rPr lang="lv-LV" sz="2400" b="0" i="0" dirty="0">
                <a:solidFill>
                  <a:srgbClr val="000000"/>
                </a:solidFill>
                <a:effectLst/>
                <a:latin typeface="Times New Roman" panose="02020603050405020304" pitchFamily="18" charset="0"/>
                <a:cs typeface="Times New Roman" panose="02020603050405020304" pitchFamily="18" charset="0"/>
              </a:rPr>
              <a:t> eiro -</a:t>
            </a:r>
            <a:r>
              <a:rPr lang="lv-LV" sz="2400" b="1" i="0" dirty="0">
                <a:solidFill>
                  <a:srgbClr val="003366"/>
                </a:solidFill>
                <a:effectLst/>
                <a:latin typeface="Times New Roman" panose="02020603050405020304" pitchFamily="18" charset="0"/>
                <a:cs typeface="Times New Roman" panose="02020603050405020304" pitchFamily="18" charset="0"/>
              </a:rPr>
              <a:t>31 %</a:t>
            </a:r>
            <a:r>
              <a:rPr lang="lv-LV" sz="2400" b="0" i="0" dirty="0">
                <a:solidFill>
                  <a:srgbClr val="000000"/>
                </a:solidFill>
                <a:effectLst/>
                <a:latin typeface="Times New Roman" panose="02020603050405020304" pitchFamily="18" charset="0"/>
                <a:cs typeface="Times New Roman" panose="02020603050405020304" pitchFamily="18" charset="0"/>
              </a:rPr>
              <a:t>.</a:t>
            </a:r>
          </a:p>
          <a:p>
            <a:pPr marL="457200">
              <a:lnSpc>
                <a:spcPct val="107000"/>
              </a:lnSpc>
            </a:pPr>
            <a:endParaRPr lang="lv-LV"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 nozīme: izsaukuma zīme Emoji | EmojiAll">
            <a:extLst>
              <a:ext uri="{FF2B5EF4-FFF2-40B4-BE49-F238E27FC236}">
                <a16:creationId xmlns="" xmlns:a16="http://schemas.microsoft.com/office/drawing/2014/main" id="{355CF9B7-9816-472E-8C83-263DC063E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1783"/>
            <a:ext cx="815009" cy="147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7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E1314AB7-D8B8-4ACC-A108-7E4574CFFD06}"/>
              </a:ext>
            </a:extLst>
          </p:cNvPr>
          <p:cNvSpPr/>
          <p:nvPr/>
        </p:nvSpPr>
        <p:spPr>
          <a:xfrm>
            <a:off x="576471" y="0"/>
            <a:ext cx="11380304" cy="6294031"/>
          </a:xfrm>
          <a:prstGeom prst="rect">
            <a:avLst/>
          </a:prstGeom>
        </p:spPr>
        <p:txBody>
          <a:bodyPr wrap="square">
            <a:spAutoFit/>
          </a:bodyPr>
          <a:lstStyle/>
          <a:p>
            <a:pPr algn="ctr"/>
            <a:r>
              <a:rPr lang="lv-LV" sz="3200" b="1" dirty="0">
                <a:solidFill>
                  <a:srgbClr val="1C1C1C"/>
                </a:solidFill>
                <a:latin typeface="Times New Roman" panose="02020603050405020304" pitchFamily="18" charset="0"/>
                <a:cs typeface="Times New Roman" panose="02020603050405020304" pitchFamily="18" charset="0"/>
              </a:rPr>
              <a:t>Obligātais minimālais IIN</a:t>
            </a:r>
          </a:p>
          <a:p>
            <a:pPr>
              <a:spcBef>
                <a:spcPts val="600"/>
              </a:spcBef>
              <a:spcAft>
                <a:spcPts val="600"/>
              </a:spcAft>
            </a:pPr>
            <a:r>
              <a:rPr lang="lv-LV" sz="2400" dirty="0">
                <a:solidFill>
                  <a:srgbClr val="212529"/>
                </a:solidFill>
                <a:latin typeface="Times New Roman" panose="02020603050405020304" pitchFamily="18" charset="0"/>
                <a:cs typeface="Times New Roman" panose="02020603050405020304" pitchFamily="18" charset="0"/>
              </a:rPr>
              <a:t>Ja ienākumi no saimnieciskās darbības nav gūti vai no tiem aprēķinātais IIN nepārsniedz 50 eiro, reizi gadā jānomaksā minimālais IIN 50 eiro.</a:t>
            </a:r>
          </a:p>
          <a:p>
            <a:pPr>
              <a:spcAft>
                <a:spcPts val="600"/>
              </a:spcAft>
            </a:pPr>
            <a:r>
              <a:rPr lang="lv-LV" sz="2400" dirty="0">
                <a:solidFill>
                  <a:srgbClr val="212529"/>
                </a:solidFill>
                <a:latin typeface="Times New Roman" panose="02020603050405020304" pitchFamily="18" charset="0"/>
                <a:cs typeface="Times New Roman" panose="02020603050405020304" pitchFamily="18" charset="0"/>
              </a:rPr>
              <a:t>Minimālo IIN maksā līdz 23.jūnijam vienotajā nodokļu kontā.</a:t>
            </a:r>
          </a:p>
          <a:p>
            <a:r>
              <a:rPr lang="lv-LV" sz="2400" dirty="0">
                <a:solidFill>
                  <a:srgbClr val="212529"/>
                </a:solidFill>
                <a:latin typeface="Times New Roman" panose="02020603050405020304" pitchFamily="18" charset="0"/>
                <a:cs typeface="Times New Roman" panose="02020603050405020304" pitchFamily="18" charset="0"/>
              </a:rPr>
              <a:t>Minimālais IIN nav jāmaksā:</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ja konkrētajā gadā ir veikti IIN maksājumi vai valsts sociālās apdrošināšanas obligātās iemaksas (VSAOI) par darbiniekiem</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ja konkrētajā gadā veiktas VSAOI par sevi kā </a:t>
            </a:r>
            <a:r>
              <a:rPr lang="lv-LV" sz="2400" dirty="0" err="1">
                <a:solidFill>
                  <a:srgbClr val="212529"/>
                </a:solidFill>
                <a:latin typeface="Times New Roman" panose="02020603050405020304" pitchFamily="18" charset="0"/>
                <a:cs typeface="Times New Roman" panose="02020603050405020304" pitchFamily="18" charset="0"/>
              </a:rPr>
              <a:t>pašnodarbinātu</a:t>
            </a:r>
            <a:r>
              <a:rPr lang="lv-LV" sz="2400" dirty="0">
                <a:solidFill>
                  <a:srgbClr val="212529"/>
                </a:solidFill>
                <a:latin typeface="Times New Roman" panose="02020603050405020304" pitchFamily="18" charset="0"/>
                <a:cs typeface="Times New Roman" panose="02020603050405020304" pitchFamily="18" charset="0"/>
              </a:rPr>
              <a:t> personu</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par pirmo gadu, kurā ir veikta saimnieciskās darbības reģistrācija, un par nākamo gadu, kā arī par gadu, kurā izbeigta saimnieciskā darbība vai pabeigts likvidācijas process</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proporcionāli tām dienām, kad kopj bērnu līdz divu gadu vecumam, kā arī dienām, kad izsniegta darbnespējas lapa “B”</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Papildus informācija un piemēri – saite </a:t>
            </a:r>
            <a:r>
              <a:rPr lang="lv-LV" sz="2400" b="1" dirty="0">
                <a:solidFill>
                  <a:srgbClr val="FF0000"/>
                </a:solidFill>
                <a:latin typeface="Times New Roman" panose="02020603050405020304" pitchFamily="18" charset="0"/>
                <a:cs typeface="Times New Roman" panose="02020603050405020304" pitchFamily="18" charset="0"/>
              </a:rPr>
              <a:t>https://www.vid.gov.lv/lv/media/2452/download?attachment</a:t>
            </a:r>
            <a:endParaRPr lang="lv-LV" sz="24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36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32AF62E0-9447-4F17-9854-8FB85D5AB33B}"/>
              </a:ext>
            </a:extLst>
          </p:cNvPr>
          <p:cNvSpPr/>
          <p:nvPr/>
        </p:nvSpPr>
        <p:spPr>
          <a:xfrm>
            <a:off x="1361662" y="1"/>
            <a:ext cx="10830340" cy="6858000"/>
          </a:xfrm>
          <a:prstGeom prst="rect">
            <a:avLst/>
          </a:prstGeom>
        </p:spPr>
        <p:txBody>
          <a:bodyPr wrap="square">
            <a:spAutoFit/>
          </a:bodyPr>
          <a:lstStyle/>
          <a:p>
            <a:pPr algn="ctr"/>
            <a:r>
              <a:rPr lang="lv-LV" sz="3200" b="1" dirty="0">
                <a:solidFill>
                  <a:srgbClr val="1C1C1C"/>
                </a:solidFill>
                <a:latin typeface="Times New Roman" panose="02020603050405020304" pitchFamily="18" charset="0"/>
                <a:cs typeface="Times New Roman" panose="02020603050405020304" pitchFamily="18" charset="0"/>
              </a:rPr>
              <a:t>VSAOI likmes</a:t>
            </a:r>
            <a:endParaRPr lang="lv-LV" sz="2400" b="1" dirty="0">
              <a:solidFill>
                <a:srgbClr val="1C1C1C"/>
              </a:solidFill>
              <a:latin typeface="Times New Roman" panose="02020603050405020304" pitchFamily="18" charset="0"/>
              <a:cs typeface="Times New Roman" panose="02020603050405020304" pitchFamily="18" charset="0"/>
            </a:endParaRP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Ja ienākumi pārsniedz 620 eiro mēnesī, vismaz no 620 eiro jāmaksā Valsts sociālās apdrošināšanas obligātās iemaksas (VSAOI), bet no pārējās ienākumu daļas maksā iemaksas pensiju apdrošināšanai.</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Valsts sociālās apdrošināšanas obligātās iemaksas (VSAOI) tiek aprēķinātas kā procents no obligāto iemaksu objekta jeb tiesību aktos noteiktās ienākumu daļas, no kuras jāmaksā nodoklis. 2023. gadā šis objekts ir 620 eiro mēnesī, bet Jūs varat brīvi izvēlēties maksāt iemaksas arī no lielākas summas, tādējādi palielinot savu pensijas kapitālu, kā arī tā atbalsta lielumu, ko varēsiet saņemt darbnespējas (piemēram, slimības) gadījumā.</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VSAOI likme ir 31,07 %. Atšķirīga likme ir vecuma pensijas saņēmējiem (29,36 %) un nekustamā īpašuma </a:t>
            </a:r>
            <a:r>
              <a:rPr lang="lv-LV" sz="2400" dirty="0" err="1">
                <a:solidFill>
                  <a:srgbClr val="212529"/>
                </a:solidFill>
                <a:latin typeface="Times New Roman" panose="02020603050405020304" pitchFamily="18" charset="0"/>
                <a:cs typeface="Times New Roman" panose="02020603050405020304" pitchFamily="18" charset="0"/>
              </a:rPr>
              <a:t>apsaimniekotājiem</a:t>
            </a:r>
            <a:r>
              <a:rPr lang="lv-LV" sz="2400" dirty="0">
                <a:solidFill>
                  <a:srgbClr val="212529"/>
                </a:solidFill>
                <a:latin typeface="Times New Roman" panose="02020603050405020304" pitchFamily="18" charset="0"/>
                <a:cs typeface="Times New Roman" panose="02020603050405020304" pitchFamily="18" charset="0"/>
              </a:rPr>
              <a:t> (26,59 %).</a:t>
            </a:r>
          </a:p>
          <a:p>
            <a:pPr marL="342900" indent="-342900">
              <a:spcAft>
                <a:spcPts val="600"/>
              </a:spcAft>
              <a:buFont typeface="Wingdings" panose="05000000000000000000" pitchFamily="2" charset="2"/>
              <a:buChar char="ü"/>
            </a:pPr>
            <a:r>
              <a:rPr lang="lv-LV" sz="2400" dirty="0">
                <a:solidFill>
                  <a:srgbClr val="212529"/>
                </a:solidFill>
                <a:latin typeface="Times New Roman" panose="02020603050405020304" pitchFamily="18" charset="0"/>
                <a:cs typeface="Times New Roman" panose="02020603050405020304" pitchFamily="18" charset="0"/>
              </a:rPr>
              <a:t>EDS aizpildot “</a:t>
            </a:r>
            <a:r>
              <a:rPr lang="lv-LV" sz="2400" dirty="0" err="1">
                <a:solidFill>
                  <a:srgbClr val="212529"/>
                </a:solidFill>
                <a:latin typeface="Times New Roman" panose="02020603050405020304" pitchFamily="18" charset="0"/>
                <a:cs typeface="Times New Roman" panose="02020603050405020304" pitchFamily="18" charset="0"/>
              </a:rPr>
              <a:t>Pašnodarbinātā</a:t>
            </a:r>
            <a:r>
              <a:rPr lang="lv-LV" sz="2400" dirty="0">
                <a:solidFill>
                  <a:srgbClr val="212529"/>
                </a:solidFill>
                <a:latin typeface="Times New Roman" panose="02020603050405020304" pitchFamily="18" charset="0"/>
                <a:cs typeface="Times New Roman" panose="02020603050405020304" pitchFamily="18" charset="0"/>
              </a:rPr>
              <a:t> vai darba ņēmēja ziņojumu” un norādot tajā savus ienākumus, maksājamo VSAOI apmēru EDS aprēķinās automātiski. Ienākumus aprēķina kā starpību starp konkrētā mēneša ieņēmumiem un izdevumiem. Būtiski, ka </a:t>
            </a:r>
            <a:r>
              <a:rPr lang="lv-LV" sz="2400" dirty="0" err="1">
                <a:solidFill>
                  <a:srgbClr val="212529"/>
                </a:solidFill>
                <a:latin typeface="Times New Roman" panose="02020603050405020304" pitchFamily="18" charset="0"/>
                <a:cs typeface="Times New Roman" panose="02020603050405020304" pitchFamily="18" charset="0"/>
              </a:rPr>
              <a:t>pašnodarbinātā</a:t>
            </a:r>
            <a:r>
              <a:rPr lang="lv-LV" sz="2400" dirty="0">
                <a:solidFill>
                  <a:srgbClr val="212529"/>
                </a:solidFill>
                <a:latin typeface="Times New Roman" panose="02020603050405020304" pitchFamily="18" charset="0"/>
                <a:cs typeface="Times New Roman" panose="02020603050405020304" pitchFamily="18" charset="0"/>
              </a:rPr>
              <a:t> ienākumiem nav jāpieskaita tie ienākumi, kas saņemti citā statusā (piemēram, darba alga).</a:t>
            </a:r>
            <a:endParaRPr lang="lv-LV" sz="2400" b="0" i="0" dirty="0">
              <a:solidFill>
                <a:srgbClr val="212529"/>
              </a:solidFill>
              <a:effectLst/>
              <a:latin typeface="Times New Roman" panose="02020603050405020304" pitchFamily="18" charset="0"/>
              <a:cs typeface="Times New Roman" panose="02020603050405020304" pitchFamily="18" charset="0"/>
            </a:endParaRPr>
          </a:p>
        </p:txBody>
      </p:sp>
      <p:pic>
        <p:nvPicPr>
          <p:cNvPr id="3" name="Picture 2" descr="❗︎” nozīme: izsaukuma zīme Emoji | EmojiAll">
            <a:extLst>
              <a:ext uri="{FF2B5EF4-FFF2-40B4-BE49-F238E27FC236}">
                <a16:creationId xmlns="" xmlns:a16="http://schemas.microsoft.com/office/drawing/2014/main" id="{428C71C9-4287-413D-8E25-E0B88E19A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384"/>
            <a:ext cx="148755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0278BB8E-0187-4382-8871-BB34DD527FF7}"/>
              </a:ext>
            </a:extLst>
          </p:cNvPr>
          <p:cNvSpPr/>
          <p:nvPr/>
        </p:nvSpPr>
        <p:spPr>
          <a:xfrm>
            <a:off x="159026" y="119271"/>
            <a:ext cx="11917017" cy="6124754"/>
          </a:xfrm>
          <a:prstGeom prst="rect">
            <a:avLst/>
          </a:prstGeom>
        </p:spPr>
        <p:txBody>
          <a:bodyPr wrap="square">
            <a:spAutoFit/>
          </a:bodyPr>
          <a:lstStyle/>
          <a:p>
            <a:pPr algn="ctr">
              <a:spcAft>
                <a:spcPts val="600"/>
              </a:spcAft>
            </a:pPr>
            <a:r>
              <a:rPr lang="lv-LV" sz="3200" b="1" dirty="0">
                <a:solidFill>
                  <a:srgbClr val="1C1C1C"/>
                </a:solidFill>
                <a:latin typeface="Times New Roman" panose="02020603050405020304" pitchFamily="18" charset="0"/>
                <a:cs typeface="Times New Roman" panose="02020603050405020304" pitchFamily="18" charset="0"/>
              </a:rPr>
              <a:t>Iemaksas pensiju apdrošināšanai</a:t>
            </a:r>
          </a:p>
          <a:p>
            <a:pPr marL="342900" indent="-342900">
              <a:spcAft>
                <a:spcPts val="600"/>
              </a:spcAft>
              <a:buFont typeface="Wingdings" panose="05000000000000000000" pitchFamily="2" charset="2"/>
              <a:buChar char="ü"/>
            </a:pPr>
            <a:r>
              <a:rPr lang="lv-LV" sz="2200" dirty="0">
                <a:solidFill>
                  <a:srgbClr val="212529"/>
                </a:solidFill>
                <a:latin typeface="Times New Roman" panose="02020603050405020304" pitchFamily="18" charset="0"/>
                <a:cs typeface="Times New Roman" panose="02020603050405020304" pitchFamily="18" charset="0"/>
              </a:rPr>
              <a:t>Papildus VSAOI par ceturksni </a:t>
            </a:r>
            <a:r>
              <a:rPr lang="lv-LV" sz="2200" dirty="0" err="1">
                <a:solidFill>
                  <a:srgbClr val="212529"/>
                </a:solidFill>
                <a:latin typeface="Times New Roman" panose="02020603050405020304" pitchFamily="18" charset="0"/>
                <a:cs typeface="Times New Roman" panose="02020603050405020304" pitchFamily="18" charset="0"/>
              </a:rPr>
              <a:t>pašnodarbinātajam</a:t>
            </a:r>
            <a:r>
              <a:rPr lang="lv-LV" sz="2200" dirty="0">
                <a:solidFill>
                  <a:srgbClr val="212529"/>
                </a:solidFill>
                <a:latin typeface="Times New Roman" panose="02020603050405020304" pitchFamily="18" charset="0"/>
                <a:cs typeface="Times New Roman" panose="02020603050405020304" pitchFamily="18" charset="0"/>
              </a:rPr>
              <a:t> jāveic arī VSAOI valsts pensiju apdrošināšanai. Iemaksu likme ir 10 % no tās ienākumu daļas, no kuras netiek maksātas pamata VSAOI. Arī šo iemaksu lielums EDS būs aprēķināts automātiski, kad iesniegsiet “</a:t>
            </a:r>
            <a:r>
              <a:rPr lang="lv-LV" sz="2200" dirty="0" err="1">
                <a:solidFill>
                  <a:srgbClr val="212529"/>
                </a:solidFill>
                <a:latin typeface="Times New Roman" panose="02020603050405020304" pitchFamily="18" charset="0"/>
                <a:cs typeface="Times New Roman" panose="02020603050405020304" pitchFamily="18" charset="0"/>
              </a:rPr>
              <a:t>Pašnodarbinātā</a:t>
            </a:r>
            <a:r>
              <a:rPr lang="lv-LV" sz="2200" dirty="0">
                <a:solidFill>
                  <a:srgbClr val="212529"/>
                </a:solidFill>
                <a:latin typeface="Times New Roman" panose="02020603050405020304" pitchFamily="18" charset="0"/>
                <a:cs typeface="Times New Roman" panose="02020603050405020304" pitchFamily="18" charset="0"/>
              </a:rPr>
              <a:t> vai darba ņēmēja ziņojumu”.</a:t>
            </a:r>
          </a:p>
          <a:p>
            <a:pPr marL="342900" indent="-342900">
              <a:spcAft>
                <a:spcPts val="600"/>
              </a:spcAft>
              <a:buFont typeface="Wingdings" panose="05000000000000000000" pitchFamily="2" charset="2"/>
              <a:buChar char="ü"/>
            </a:pPr>
            <a:r>
              <a:rPr lang="lv-LV" sz="2200" dirty="0">
                <a:solidFill>
                  <a:srgbClr val="1C1C1C"/>
                </a:solidFill>
                <a:latin typeface="Times New Roman" panose="02020603050405020304" pitchFamily="18" charset="0"/>
                <a:cs typeface="Times New Roman" panose="02020603050405020304" pitchFamily="18" charset="0"/>
              </a:rPr>
              <a:t>Minimālās obligātās valsts sociālās apdrošināšanas iemaksas</a:t>
            </a:r>
          </a:p>
          <a:p>
            <a:pPr marL="342900" indent="-342900">
              <a:spcAft>
                <a:spcPts val="600"/>
              </a:spcAft>
              <a:buFont typeface="Wingdings" panose="05000000000000000000" pitchFamily="2" charset="2"/>
              <a:buChar char="ü"/>
            </a:pPr>
            <a:r>
              <a:rPr lang="lv-LV" sz="2200" dirty="0">
                <a:solidFill>
                  <a:srgbClr val="212529"/>
                </a:solidFill>
                <a:latin typeface="Times New Roman" panose="02020603050405020304" pitchFamily="18" charset="0"/>
                <a:cs typeface="Times New Roman" panose="02020603050405020304" pitchFamily="18" charset="0"/>
              </a:rPr>
              <a:t>Lai nodrošinātu sociālo aizsardzību, tiem </a:t>
            </a:r>
            <a:r>
              <a:rPr lang="lv-LV" sz="2200" dirty="0" err="1">
                <a:solidFill>
                  <a:srgbClr val="212529"/>
                </a:solidFill>
                <a:latin typeface="Times New Roman" panose="02020603050405020304" pitchFamily="18" charset="0"/>
                <a:cs typeface="Times New Roman" panose="02020603050405020304" pitchFamily="18" charset="0"/>
              </a:rPr>
              <a:t>pašnodarbinātajiem</a:t>
            </a:r>
            <a:r>
              <a:rPr lang="lv-LV" sz="2200" dirty="0">
                <a:solidFill>
                  <a:srgbClr val="212529"/>
                </a:solidFill>
                <a:latin typeface="Times New Roman" panose="02020603050405020304" pitchFamily="18" charset="0"/>
                <a:cs typeface="Times New Roman" panose="02020603050405020304" pitchFamily="18" charset="0"/>
              </a:rPr>
              <a:t>, kuru ienākumi ir mazāki par Ministru kabineta noteikto minimālo algu 620 eiro mēnesī vai 1860 eiro ceturksnī, ir jāveic minimālās VSAOI.</a:t>
            </a:r>
          </a:p>
          <a:p>
            <a:pPr marL="342900" indent="-342900">
              <a:spcAft>
                <a:spcPts val="600"/>
              </a:spcAft>
              <a:buFont typeface="Wingdings" panose="05000000000000000000" pitchFamily="2" charset="2"/>
              <a:buChar char="ü"/>
            </a:pPr>
            <a:r>
              <a:rPr lang="lv-LV" sz="2200" dirty="0" err="1">
                <a:solidFill>
                  <a:srgbClr val="212529"/>
                </a:solidFill>
                <a:latin typeface="Times New Roman" panose="02020603050405020304" pitchFamily="18" charset="0"/>
                <a:cs typeface="Times New Roman" panose="02020603050405020304" pitchFamily="18" charset="0"/>
              </a:rPr>
              <a:t>Pašnodarbinātajiem</a:t>
            </a:r>
            <a:r>
              <a:rPr lang="lv-LV" sz="2200" dirty="0">
                <a:solidFill>
                  <a:srgbClr val="212529"/>
                </a:solidFill>
                <a:latin typeface="Times New Roman" panose="02020603050405020304" pitchFamily="18" charset="0"/>
                <a:cs typeface="Times New Roman" panose="02020603050405020304" pitchFamily="18" charset="0"/>
              </a:rPr>
              <a:t>, kas ir darba devēji, šīs iemaksas jāveic gan par sevi (ja nestrādā nekur citur), gan par saviem darbiniekiem.</a:t>
            </a:r>
          </a:p>
          <a:p>
            <a:pPr marL="342900" indent="-342900">
              <a:spcAft>
                <a:spcPts val="600"/>
              </a:spcAft>
              <a:buFont typeface="Wingdings" panose="05000000000000000000" pitchFamily="2" charset="2"/>
              <a:buChar char="ü"/>
            </a:pPr>
            <a:r>
              <a:rPr lang="lv-LV" sz="2200" dirty="0">
                <a:solidFill>
                  <a:srgbClr val="212529"/>
                </a:solidFill>
                <a:latin typeface="Times New Roman" panose="02020603050405020304" pitchFamily="18" charset="0"/>
                <a:cs typeface="Times New Roman" panose="02020603050405020304" pitchFamily="18" charset="0"/>
              </a:rPr>
              <a:t>Minimālās obligātās iemaksas apmēru aprēķina Valsts sociālās apdrošināšanas aģentūra (VSAA) triju mēnešu laikā pēc ceturkšņa beigām un līdz trešā mēneša 20. datumam paziņo par šīm iemaksām VID. Savukārt VID vienas darbdienas laikā Elektroniskās deklarēšanas sistēmā (EDS) šo informāciju sniedz </a:t>
            </a:r>
            <a:r>
              <a:rPr lang="lv-LV" sz="2200" dirty="0" err="1">
                <a:solidFill>
                  <a:srgbClr val="212529"/>
                </a:solidFill>
                <a:latin typeface="Times New Roman" panose="02020603050405020304" pitchFamily="18" charset="0"/>
                <a:cs typeface="Times New Roman" panose="02020603050405020304" pitchFamily="18" charset="0"/>
              </a:rPr>
              <a:t>pašnodarbinātajam</a:t>
            </a:r>
            <a:r>
              <a:rPr lang="lv-LV" sz="2200" dirty="0">
                <a:solidFill>
                  <a:srgbClr val="212529"/>
                </a:solidFill>
                <a:latin typeface="Times New Roman" panose="02020603050405020304" pitchFamily="18" charset="0"/>
                <a:cs typeface="Times New Roman" panose="02020603050405020304" pitchFamily="18" charset="0"/>
              </a:rPr>
              <a:t>.</a:t>
            </a:r>
          </a:p>
          <a:p>
            <a:pPr marL="342900" indent="-342900">
              <a:spcAft>
                <a:spcPts val="600"/>
              </a:spcAft>
              <a:buFont typeface="Wingdings" panose="05000000000000000000" pitchFamily="2" charset="2"/>
              <a:buChar char="ü"/>
            </a:pPr>
            <a:r>
              <a:rPr lang="lv-LV" sz="2200" dirty="0">
                <a:solidFill>
                  <a:srgbClr val="FF0000"/>
                </a:solidFill>
                <a:latin typeface="Times New Roman" panose="02020603050405020304" pitchFamily="18" charset="0"/>
                <a:cs typeface="Times New Roman" panose="02020603050405020304" pitchFamily="18" charset="0"/>
              </a:rPr>
              <a:t>Vairāk informācijas par VSAOI aprēķināšanu un maksāšanu var apskatīt sadaļā Nodokļi &gt; Valsts sociālās apdrošināšanas obligātās iemaksas &gt;</a:t>
            </a:r>
            <a:r>
              <a:rPr lang="lv-LV" sz="2200" dirty="0">
                <a:solidFill>
                  <a:srgbClr val="212529"/>
                </a:solidFill>
                <a:latin typeface="Times New Roman" panose="02020603050405020304" pitchFamily="18" charset="0"/>
                <a:cs typeface="Times New Roman" panose="02020603050405020304" pitchFamily="18" charset="0"/>
              </a:rPr>
              <a:t> </a:t>
            </a:r>
            <a:r>
              <a:rPr lang="lv-LV" sz="2200" u="sng" dirty="0">
                <a:solidFill>
                  <a:srgbClr val="FF0000"/>
                </a:solidFill>
                <a:latin typeface="Times New Roman" panose="02020603050405020304" pitchFamily="18" charset="0"/>
                <a:cs typeface="Times New Roman" panose="02020603050405020304" pitchFamily="18" charset="0"/>
                <a:hlinkClick r:id="rId2" tooltip="Saite uz sadaļu &quot;VSAOI Informatīvie un metodiskie materiāli&quot;">
                  <a:extLst>
                    <a:ext uri="{A12FA001-AC4F-418D-AE19-62706E023703}">
                      <ahyp:hlinkClr xmlns="" xmlns:ahyp="http://schemas.microsoft.com/office/drawing/2018/hyperlinkcolor" val="tx"/>
                    </a:ext>
                  </a:extLst>
                </a:hlinkClick>
              </a:rPr>
              <a:t>VSAOI Informatīvie un metodiskie materiāli</a:t>
            </a:r>
            <a:r>
              <a:rPr lang="lv-LV" sz="2200" dirty="0">
                <a:solidFill>
                  <a:srgbClr val="FF0000"/>
                </a:solidFill>
                <a:latin typeface="Times New Roman" panose="02020603050405020304" pitchFamily="18" charset="0"/>
                <a:cs typeface="Times New Roman" panose="02020603050405020304" pitchFamily="18" charset="0"/>
              </a:rPr>
              <a:t>.</a:t>
            </a:r>
            <a:endParaRPr lang="lv-LV" sz="22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5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F22DD013-E137-4438-BC97-C067BF27FC42}"/>
              </a:ext>
            </a:extLst>
          </p:cNvPr>
          <p:cNvSpPr/>
          <p:nvPr/>
        </p:nvSpPr>
        <p:spPr>
          <a:xfrm>
            <a:off x="3528391" y="824948"/>
            <a:ext cx="8120270" cy="5416868"/>
          </a:xfrm>
          <a:prstGeom prst="rect">
            <a:avLst/>
          </a:prstGeom>
        </p:spPr>
        <p:txBody>
          <a:bodyPr wrap="square">
            <a:spAutoFit/>
          </a:bodyPr>
          <a:lstStyle/>
          <a:p>
            <a:pPr algn="ctr">
              <a:spcBef>
                <a:spcPts val="600"/>
              </a:spcBef>
              <a:spcAft>
                <a:spcPts val="600"/>
              </a:spcAft>
            </a:pPr>
            <a:r>
              <a:rPr lang="lv-LV" sz="3200" b="1" dirty="0">
                <a:solidFill>
                  <a:srgbClr val="1C1C1C"/>
                </a:solidFill>
                <a:latin typeface="Times New Roman" panose="02020603050405020304" pitchFamily="18" charset="0"/>
                <a:cs typeface="Times New Roman" panose="02020603050405020304" pitchFamily="18" charset="0"/>
              </a:rPr>
              <a:t>Saimnieciskā darbība jāreģistrē obligāti</a:t>
            </a:r>
          </a:p>
          <a:p>
            <a:pPr>
              <a:spcBef>
                <a:spcPts val="600"/>
              </a:spcBef>
              <a:spcAft>
                <a:spcPts val="600"/>
              </a:spcAft>
            </a:pPr>
            <a:r>
              <a:rPr lang="lv-LV" sz="2400" dirty="0">
                <a:solidFill>
                  <a:srgbClr val="212529"/>
                </a:solidFill>
                <a:latin typeface="Times New Roman" panose="02020603050405020304" pitchFamily="18" charset="0"/>
                <a:cs typeface="Times New Roman" panose="02020603050405020304" pitchFamily="18" charset="0"/>
              </a:rPr>
              <a:t>Ja izpildās vismaz 1 no 3 kritērijiem, fiziskai personai jāreģistrē saimnieciskā darbība (vai jādibina uzņēmums):</a:t>
            </a:r>
          </a:p>
          <a:p>
            <a:pPr marL="457200" indent="-457200">
              <a:spcBef>
                <a:spcPts val="600"/>
              </a:spcBef>
              <a:spcAft>
                <a:spcPts val="600"/>
              </a:spcAft>
              <a:buFont typeface="+mj-lt"/>
              <a:buAutoNum type="arabicPeriod"/>
            </a:pPr>
            <a:r>
              <a:rPr lang="lv-LV" sz="2400" dirty="0">
                <a:solidFill>
                  <a:srgbClr val="212529"/>
                </a:solidFill>
                <a:latin typeface="Times New Roman" panose="02020603050405020304" pitchFamily="18" charset="0"/>
                <a:cs typeface="Times New Roman" panose="02020603050405020304" pitchFamily="18" charset="0"/>
              </a:rPr>
              <a:t>darījumi ir regulāri un sistemātiski – 3 un vairāk darījumi gadā vai 5 un vairāk darījumi 3 gados</a:t>
            </a:r>
          </a:p>
          <a:p>
            <a:pPr marL="457200" indent="-457200">
              <a:spcBef>
                <a:spcPts val="600"/>
              </a:spcBef>
              <a:spcAft>
                <a:spcPts val="600"/>
              </a:spcAft>
              <a:buFont typeface="+mj-lt"/>
              <a:buAutoNum type="arabicPeriod"/>
            </a:pPr>
            <a:r>
              <a:rPr lang="lv-LV" sz="2400" dirty="0">
                <a:solidFill>
                  <a:srgbClr val="212529"/>
                </a:solidFill>
                <a:latin typeface="Times New Roman" panose="02020603050405020304" pitchFamily="18" charset="0"/>
                <a:cs typeface="Times New Roman" panose="02020603050405020304" pitchFamily="18" charset="0"/>
              </a:rPr>
              <a:t>ieņēmumi no darījuma pārsniedz 14 229 eiro gadā.</a:t>
            </a:r>
          </a:p>
          <a:p>
            <a:pPr marL="457200" indent="-457200">
              <a:spcBef>
                <a:spcPts val="600"/>
              </a:spcBef>
              <a:spcAft>
                <a:spcPts val="600"/>
              </a:spcAft>
              <a:buFont typeface="+mj-lt"/>
              <a:buAutoNum type="arabicPeriod"/>
            </a:pPr>
            <a:r>
              <a:rPr lang="lv-LV" sz="2400" dirty="0">
                <a:solidFill>
                  <a:srgbClr val="212529"/>
                </a:solidFill>
                <a:latin typeface="Times New Roman" panose="02020603050405020304" pitchFamily="18" charset="0"/>
                <a:cs typeface="Times New Roman" panose="02020603050405020304" pitchFamily="18" charset="0"/>
              </a:rPr>
              <a:t>Izņēmums ir ieņēmumi, kas gūti no personiskai lietošanai paredzēto kustamo lietu – mēbeļu, apģērba un citu lietu – pārdošanas (atsavināšanas)</a:t>
            </a:r>
          </a:p>
          <a:p>
            <a:pPr marL="457200" indent="-457200">
              <a:spcBef>
                <a:spcPts val="600"/>
              </a:spcBef>
              <a:spcAft>
                <a:spcPts val="600"/>
              </a:spcAft>
              <a:buFont typeface="+mj-lt"/>
              <a:buAutoNum type="arabicPeriod"/>
            </a:pPr>
            <a:r>
              <a:rPr lang="lv-LV" sz="2400" dirty="0">
                <a:solidFill>
                  <a:srgbClr val="212529"/>
                </a:solidFill>
                <a:latin typeface="Times New Roman" panose="02020603050405020304" pitchFamily="18" charset="0"/>
                <a:cs typeface="Times New Roman" panose="02020603050405020304" pitchFamily="18" charset="0"/>
              </a:rPr>
              <a:t>darbības ekonomiskā būtība vai cilvēka īpašumā esošo lietu apjoms norāda uz sistemātisku darbību ar mērķi gūt atlīdzību.</a:t>
            </a:r>
            <a:endParaRPr lang="lv-LV" sz="2400" b="0" i="0" dirty="0">
              <a:solidFill>
                <a:srgbClr val="212529"/>
              </a:solidFill>
              <a:effectLst/>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 xmlns:a16="http://schemas.microsoft.com/office/drawing/2014/main" id="{B6E29C06-8619-4CAE-BF6C-5DD727FF5693}"/>
              </a:ext>
            </a:extLst>
          </p:cNvPr>
          <p:cNvPicPr>
            <a:picLocks noChangeAspect="1"/>
          </p:cNvPicPr>
          <p:nvPr/>
        </p:nvPicPr>
        <p:blipFill>
          <a:blip r:embed="rId2"/>
          <a:srcRect/>
          <a:stretch>
            <a:fillRect/>
          </a:stretch>
        </p:blipFill>
        <p:spPr bwMode="auto">
          <a:xfrm>
            <a:off x="99391" y="1411687"/>
            <a:ext cx="3045322" cy="3045322"/>
          </a:xfrm>
          <a:prstGeom prst="rect">
            <a:avLst/>
          </a:prstGeom>
          <a:noFill/>
          <a:ln w="9525">
            <a:noFill/>
            <a:miter lim="800000"/>
            <a:headEnd/>
            <a:tailEnd/>
          </a:ln>
        </p:spPr>
      </p:pic>
    </p:spTree>
    <p:extLst>
      <p:ext uri="{BB962C8B-B14F-4D97-AF65-F5344CB8AC3E}">
        <p14:creationId xmlns:p14="http://schemas.microsoft.com/office/powerpoint/2010/main" val="420426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35B02046-CAC6-4B07-A967-12328ED00895}"/>
              </a:ext>
            </a:extLst>
          </p:cNvPr>
          <p:cNvSpPr/>
          <p:nvPr/>
        </p:nvSpPr>
        <p:spPr>
          <a:xfrm>
            <a:off x="0" y="89453"/>
            <a:ext cx="12192000" cy="6909584"/>
          </a:xfrm>
          <a:prstGeom prst="rect">
            <a:avLst/>
          </a:prstGeom>
        </p:spPr>
        <p:txBody>
          <a:bodyPr wrap="square">
            <a:spAutoFit/>
          </a:bodyPr>
          <a:lstStyle/>
          <a:p>
            <a:pPr>
              <a:spcAft>
                <a:spcPts val="600"/>
              </a:spcAft>
            </a:pPr>
            <a:r>
              <a:rPr lang="lv-LV" sz="2000" b="1" dirty="0">
                <a:solidFill>
                  <a:srgbClr val="212529"/>
                </a:solidFill>
                <a:latin typeface="Times New Roman" panose="02020603050405020304" pitchFamily="18" charset="0"/>
                <a:cs typeface="Times New Roman" panose="02020603050405020304" pitchFamily="18" charset="0"/>
              </a:rPr>
              <a:t>Saimniecisko darbību var nereģistrēt par ienākumiem, kas nepārsniedz 3000 eiro gadā un ir gūti no:</a:t>
            </a:r>
          </a:p>
          <a:p>
            <a:pPr marL="342900" indent="-342900">
              <a:buFont typeface="Wingdings" panose="05000000000000000000" pitchFamily="2" charset="2"/>
              <a:buChar char="ü"/>
            </a:pPr>
            <a:r>
              <a:rPr lang="lv-LV" sz="2000" dirty="0">
                <a:solidFill>
                  <a:srgbClr val="212529"/>
                </a:solidFill>
                <a:latin typeface="Times New Roman" panose="02020603050405020304" pitchFamily="18" charset="0"/>
                <a:cs typeface="Times New Roman" panose="02020603050405020304" pitchFamily="18" charset="0"/>
              </a:rPr>
              <a:t>sēņošanas, ogošanas vai savvaļas ārstniecības augu un ziedu vākšanas un pārdošanas</a:t>
            </a:r>
          </a:p>
          <a:p>
            <a:pPr marL="342900" indent="-342900">
              <a:buFont typeface="Wingdings" panose="05000000000000000000" pitchFamily="2" charset="2"/>
              <a:buChar char="ü"/>
            </a:pPr>
            <a:r>
              <a:rPr lang="lv-LV" sz="2000" dirty="0">
                <a:solidFill>
                  <a:srgbClr val="212529"/>
                </a:solidFill>
                <a:latin typeface="Times New Roman" panose="02020603050405020304" pitchFamily="18" charset="0"/>
                <a:cs typeface="Times New Roman" panose="02020603050405020304" pitchFamily="18" charset="0"/>
              </a:rPr>
              <a:t>piemājas saimniecības vai personīgās palīgsaimniecības (t.sk. no lauksaimnieciskās ražošanas un lauku tūrisma pakalpojumu sniegšanas)</a:t>
            </a:r>
          </a:p>
          <a:p>
            <a:pPr marL="342900" indent="-342900">
              <a:buFont typeface="Wingdings" panose="05000000000000000000" pitchFamily="2" charset="2"/>
              <a:buChar char="ü"/>
            </a:pPr>
            <a:r>
              <a:rPr lang="lv-LV" sz="2000" dirty="0">
                <a:solidFill>
                  <a:srgbClr val="212529"/>
                </a:solidFill>
                <a:latin typeface="Times New Roman" panose="02020603050405020304" pitchFamily="18" charset="0"/>
                <a:cs typeface="Times New Roman" panose="02020603050405020304" pitchFamily="18" charset="0"/>
              </a:rPr>
              <a:t>parka vīngliemežu ieguves un pārdošanas (nemedījamā sugas </a:t>
            </a:r>
            <a:r>
              <a:rPr lang="lv-LV" sz="2000" i="1" dirty="0" err="1">
                <a:solidFill>
                  <a:srgbClr val="212529"/>
                </a:solidFill>
                <a:latin typeface="Times New Roman" panose="02020603050405020304" pitchFamily="18" charset="0"/>
                <a:cs typeface="Times New Roman" panose="02020603050405020304" pitchFamily="18" charset="0"/>
              </a:rPr>
              <a:t>Helix</a:t>
            </a:r>
            <a:r>
              <a:rPr lang="lv-LV" sz="2000" i="1" dirty="0">
                <a:solidFill>
                  <a:srgbClr val="212529"/>
                </a:solidFill>
                <a:latin typeface="Times New Roman" panose="02020603050405020304" pitchFamily="18" charset="0"/>
                <a:cs typeface="Times New Roman" panose="02020603050405020304" pitchFamily="18" charset="0"/>
              </a:rPr>
              <a:t> </a:t>
            </a:r>
            <a:r>
              <a:rPr lang="lv-LV" sz="2000" i="1" dirty="0" err="1">
                <a:solidFill>
                  <a:srgbClr val="212529"/>
                </a:solidFill>
                <a:latin typeface="Times New Roman" panose="02020603050405020304" pitchFamily="18" charset="0"/>
                <a:cs typeface="Times New Roman" panose="02020603050405020304" pitchFamily="18" charset="0"/>
              </a:rPr>
              <a:t>pomatia</a:t>
            </a:r>
            <a:r>
              <a:rPr lang="lv-LV" sz="2000" dirty="0">
                <a:solidFill>
                  <a:srgbClr val="212529"/>
                </a:solidFill>
                <a:latin typeface="Times New Roman" panose="02020603050405020304" pitchFamily="18" charset="0"/>
                <a:cs typeface="Times New Roman" panose="02020603050405020304" pitchFamily="18" charset="0"/>
              </a:rPr>
              <a:t>).</a:t>
            </a:r>
          </a:p>
          <a:p>
            <a:pPr>
              <a:spcAft>
                <a:spcPts val="600"/>
              </a:spcAft>
            </a:pPr>
            <a:r>
              <a:rPr lang="lv-LV" sz="2000" b="1" dirty="0">
                <a:solidFill>
                  <a:srgbClr val="212529"/>
                </a:solidFill>
                <a:latin typeface="Times New Roman" panose="02020603050405020304" pitchFamily="18" charset="0"/>
                <a:cs typeface="Times New Roman" panose="02020603050405020304" pitchFamily="18" charset="0"/>
              </a:rPr>
              <a:t>Šādā gadījumā no ienākumiem, kas nepārsniedz 3000 eiro gadā, nodoklis nav jāmaksā. Tomēr gūtie ienākumi ir jāuzskaita un, kad tie gada laikā pārsniedz 3000 eiro, 5 darbdienu laikā jāreģistrē saimnieciskā darbība.</a:t>
            </a:r>
          </a:p>
          <a:p>
            <a:pPr>
              <a:spcAft>
                <a:spcPts val="600"/>
              </a:spcAft>
            </a:pPr>
            <a:r>
              <a:rPr lang="lv-LV" sz="2000" b="1" dirty="0">
                <a:solidFill>
                  <a:srgbClr val="212529"/>
                </a:solidFill>
                <a:latin typeface="Times New Roman" panose="02020603050405020304" pitchFamily="18" charset="0"/>
                <a:cs typeface="Times New Roman" panose="02020603050405020304" pitchFamily="18" charset="0"/>
              </a:rPr>
              <a:t>Ienākumus uzskatīti var jebkurā sev ērtā veidā, piemēram, pierakstot burtnīcā vai elektroniski</a:t>
            </a:r>
            <a:r>
              <a:rPr lang="lv-LV" sz="2000" dirty="0">
                <a:solidFill>
                  <a:srgbClr val="212529"/>
                </a:solidFill>
                <a:latin typeface="Times New Roman" panose="02020603050405020304" pitchFamily="18" charset="0"/>
                <a:cs typeface="Times New Roman" panose="02020603050405020304" pitchFamily="18" charset="0"/>
              </a:rPr>
              <a:t>.</a:t>
            </a:r>
          </a:p>
          <a:p>
            <a:pPr algn="ctr">
              <a:spcAft>
                <a:spcPts val="600"/>
              </a:spcAft>
            </a:pPr>
            <a:r>
              <a:rPr lang="lv-LV" sz="2000" b="1" dirty="0">
                <a:solidFill>
                  <a:srgbClr val="212529"/>
                </a:solidFill>
                <a:latin typeface="Times New Roman" panose="02020603050405020304" pitchFamily="18" charset="0"/>
                <a:cs typeface="Times New Roman" panose="02020603050405020304" pitchFamily="18" charset="0"/>
              </a:rPr>
              <a:t>Par saimniecisko darbību neuzskata un nereģistrē:</a:t>
            </a:r>
          </a:p>
          <a:p>
            <a:pPr marL="342900" indent="-342900">
              <a:spcAft>
                <a:spcPts val="600"/>
              </a:spcAft>
              <a:buFont typeface="Wingdings" panose="05000000000000000000" pitchFamily="2" charset="2"/>
              <a:buChar char="ü"/>
            </a:pPr>
            <a:r>
              <a:rPr lang="lv-LV" sz="2000" dirty="0">
                <a:solidFill>
                  <a:srgbClr val="212529"/>
                </a:solidFill>
                <a:latin typeface="Times New Roman" panose="02020603050405020304" pitchFamily="18" charset="0"/>
                <a:cs typeface="Times New Roman" panose="02020603050405020304" pitchFamily="18" charset="0"/>
              </a:rPr>
              <a:t>Ienākumu gūšanu no nekustamā īpašuma pārdošanas, kā arī no īpašumā esoša augoša meža pārdošanas izciršanai un tajā iegūto kokmateriālu pārdošanas, neatkarīgi no veikto darījumu skaita, ja cilvēks pats izdevumus, kas saistīti ar šā ienākuma gūšanu, neatzīst par saimnieciskās darbības izdevumiem</a:t>
            </a:r>
          </a:p>
          <a:p>
            <a:pPr marL="342900" indent="-342900">
              <a:spcAft>
                <a:spcPts val="600"/>
              </a:spcAft>
              <a:buFont typeface="Wingdings" panose="05000000000000000000" pitchFamily="2" charset="2"/>
              <a:buChar char="ü"/>
            </a:pPr>
            <a:r>
              <a:rPr lang="lv-LV" sz="2000" dirty="0">
                <a:solidFill>
                  <a:srgbClr val="212529"/>
                </a:solidFill>
                <a:latin typeface="Times New Roman" panose="02020603050405020304" pitchFamily="18" charset="0"/>
                <a:cs typeface="Times New Roman" panose="02020603050405020304" pitchFamily="18" charset="0"/>
              </a:rPr>
              <a:t>Ienākumu gūšanu no metāllūžņu pārdošanas, izņemot, ja metāllūžņus pārdod individuālais komersants, kurš saņēmis licenci melno un krāsaino metālu atgriezumu un lūžņu iepirkšanai Latvijā. Nodokli samaksā metāllūžņu uzpircējs</a:t>
            </a:r>
          </a:p>
          <a:p>
            <a:pPr marL="342900" indent="-342900">
              <a:spcAft>
                <a:spcPts val="600"/>
              </a:spcAft>
              <a:buFont typeface="Wingdings" panose="05000000000000000000" pitchFamily="2" charset="2"/>
              <a:buChar char="ü"/>
            </a:pPr>
            <a:r>
              <a:rPr lang="lv-LV" sz="2000" dirty="0">
                <a:solidFill>
                  <a:srgbClr val="212529"/>
                </a:solidFill>
                <a:latin typeface="Times New Roman" panose="02020603050405020304" pitchFamily="18" charset="0"/>
                <a:cs typeface="Times New Roman" panose="02020603050405020304" pitchFamily="18" charset="0"/>
              </a:rPr>
              <a:t>Atsevišķās jomās tiesības darboties ir tikai Uzņēmumu reģistrā reģistrētiem komersantiem (IK, SIA vai AS); šajās jomās nav iespējams reģistrēt saimniecisko darbību VID. Norādījumi- saite- </a:t>
            </a:r>
            <a:r>
              <a:rPr lang="lv-LV" sz="2000" b="1" dirty="0">
                <a:solidFill>
                  <a:srgbClr val="FF0000"/>
                </a:solidFill>
                <a:latin typeface="Times New Roman" panose="02020603050405020304" pitchFamily="18" charset="0"/>
                <a:cs typeface="Times New Roman" panose="02020603050405020304" pitchFamily="18" charset="0"/>
              </a:rPr>
              <a:t>https://www.vid.gov.lv/lv/saimnieciskas-darbibas-veiceji#jomas-kuras-nevar-registret-saimniecisko-darbibu</a:t>
            </a:r>
          </a:p>
          <a:p>
            <a:r>
              <a:rPr lang="lv-LV" sz="2400" dirty="0">
                <a:latin typeface="Times New Roman" panose="02020603050405020304" pitchFamily="18" charset="0"/>
                <a:cs typeface="Times New Roman" panose="02020603050405020304" pitchFamily="18" charset="0"/>
              </a:rPr>
              <a:t/>
            </a:r>
            <a:br>
              <a:rPr lang="lv-LV" sz="2400" dirty="0">
                <a:latin typeface="Times New Roman" panose="02020603050405020304" pitchFamily="18" charset="0"/>
                <a:cs typeface="Times New Roman" panose="02020603050405020304" pitchFamily="18" charset="0"/>
              </a:rPr>
            </a:br>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1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721B4D4-2212-4E2E-AF26-FDE1F8E93825}"/>
              </a:ext>
            </a:extLst>
          </p:cNvPr>
          <p:cNvSpPr txBox="1"/>
          <p:nvPr/>
        </p:nvSpPr>
        <p:spPr>
          <a:xfrm>
            <a:off x="546652" y="1520687"/>
            <a:ext cx="11151705" cy="5940088"/>
          </a:xfrm>
          <a:prstGeom prst="rect">
            <a:avLst/>
          </a:prstGeom>
          <a:noFill/>
        </p:spPr>
        <p:txBody>
          <a:bodyPr wrap="square">
            <a:spAutoFit/>
          </a:bodyPr>
          <a:lstStyle/>
          <a:p>
            <a:pPr algn="ctr" fontAlgn="base"/>
            <a:r>
              <a:rPr lang="lv-LV" sz="3200" b="1" i="0" dirty="0">
                <a:solidFill>
                  <a:srgbClr val="26303B"/>
                </a:solidFill>
                <a:effectLst/>
                <a:latin typeface="Arial" panose="020B0604020202020204" pitchFamily="34" charset="0"/>
                <a:cs typeface="Arial" panose="020B0604020202020204" pitchFamily="34" charset="0"/>
              </a:rPr>
              <a:t> </a:t>
            </a:r>
            <a:r>
              <a:rPr lang="lv-LV" sz="3600" b="1" i="0" dirty="0">
                <a:solidFill>
                  <a:srgbClr val="26303B"/>
                </a:solidFill>
                <a:effectLst/>
                <a:latin typeface="Times New Roman" panose="02020603050405020304" pitchFamily="18" charset="0"/>
                <a:cs typeface="Times New Roman" panose="02020603050405020304" pitchFamily="18" charset="0"/>
              </a:rPr>
              <a:t>M</a:t>
            </a:r>
            <a:r>
              <a:rPr lang="lv-LV" sz="3600" b="1" dirty="0">
                <a:solidFill>
                  <a:srgbClr val="26303B"/>
                </a:solidFill>
                <a:latin typeface="Times New Roman" panose="02020603050405020304" pitchFamily="18" charset="0"/>
                <a:cs typeface="Times New Roman" panose="02020603050405020304" pitchFamily="18" charset="0"/>
              </a:rPr>
              <a:t>etodisko materiālu saites e-vidē-</a:t>
            </a:r>
          </a:p>
          <a:p>
            <a:pPr fontAlgn="base">
              <a:spcAft>
                <a:spcPts val="600"/>
              </a:spcAft>
            </a:pPr>
            <a:r>
              <a:rPr lang="lv-LV" sz="2800" dirty="0">
                <a:solidFill>
                  <a:srgbClr val="26303B"/>
                </a:solidFill>
                <a:latin typeface="Times New Roman" panose="02020603050405020304" pitchFamily="18" charset="0"/>
                <a:cs typeface="Times New Roman" panose="02020603050405020304" pitchFamily="18" charset="0"/>
                <a:hlinkClick r:id="rId2"/>
              </a:rPr>
              <a:t>1. Kā kļūt un būt par </a:t>
            </a:r>
            <a:r>
              <a:rPr lang="lv-LV" sz="2800" dirty="0" err="1">
                <a:solidFill>
                  <a:srgbClr val="26303B"/>
                </a:solidFill>
                <a:latin typeface="Times New Roman" panose="02020603050405020304" pitchFamily="18" charset="0"/>
                <a:cs typeface="Times New Roman" panose="02020603050405020304" pitchFamily="18" charset="0"/>
                <a:hlinkClick r:id="rId2"/>
              </a:rPr>
              <a:t>pašnodarbināto</a:t>
            </a:r>
            <a:endParaRPr lang="lv-LV" sz="2800" dirty="0">
              <a:solidFill>
                <a:srgbClr val="26303B"/>
              </a:solidFill>
              <a:latin typeface="Times New Roman" panose="02020603050405020304" pitchFamily="18" charset="0"/>
              <a:cs typeface="Times New Roman" panose="02020603050405020304" pitchFamily="18" charset="0"/>
              <a:hlinkClick r:id="rId2"/>
            </a:endParaRPr>
          </a:p>
          <a:p>
            <a:pPr fontAlgn="base">
              <a:spcAft>
                <a:spcPts val="600"/>
              </a:spcAft>
            </a:pPr>
            <a:r>
              <a:rPr lang="lv-LV" sz="1900" b="1"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https://www.vid.gov.lv/lv/saimnieciskas-darbibas-veiceji</a:t>
            </a:r>
            <a:endParaRPr lang="lv-LV" sz="1900" b="1" dirty="0">
              <a:solidFill>
                <a:srgbClr val="FF0000"/>
              </a:solidFill>
              <a:latin typeface="Times New Roman" panose="02020603050405020304" pitchFamily="18" charset="0"/>
              <a:cs typeface="Times New Roman" panose="02020603050405020304" pitchFamily="18" charset="0"/>
            </a:endParaRPr>
          </a:p>
          <a:p>
            <a:pPr fontAlgn="base">
              <a:spcAft>
                <a:spcPts val="600"/>
              </a:spcAft>
            </a:pPr>
            <a:r>
              <a:rPr lang="lv-LV" sz="1900" b="1" dirty="0">
                <a:solidFill>
                  <a:srgbClr val="FF0000"/>
                </a:solidFill>
                <a:latin typeface="Times New Roman" panose="02020603050405020304" pitchFamily="18" charset="0"/>
                <a:cs typeface="Times New Roman" panose="02020603050405020304" pitchFamily="18" charset="0"/>
              </a:rPr>
              <a:t>https://www.vid.gov.lv/lv/pirmie-soli-toposajiem-uznemejiem-0</a:t>
            </a:r>
          </a:p>
          <a:p>
            <a:pPr fontAlgn="base">
              <a:spcAft>
                <a:spcPts val="600"/>
              </a:spcAft>
            </a:pPr>
            <a:r>
              <a:rPr lang="lv-LV" sz="2800" b="0" i="0" u="none" strike="noStrike" dirty="0">
                <a:solidFill>
                  <a:srgbClr val="012069"/>
                </a:solidFill>
                <a:effectLst/>
                <a:latin typeface="Times New Roman" panose="02020603050405020304" pitchFamily="18" charset="0"/>
                <a:cs typeface="Times New Roman" panose="02020603050405020304" pitchFamily="18" charset="0"/>
                <a:hlinkClick r:id="rId4" tooltip="copy_of_metodiskais_materials_saimnieciskas_darbibas_ienemumu_un_izdevumu_uzskaites_zurnals_2018.xls"/>
              </a:rPr>
              <a:t>2. Saimnieciskās darbības ieņēmumu un izdevumu uzskaites žurnāls</a:t>
            </a:r>
            <a:r>
              <a:rPr lang="lv-LV" sz="2800" b="1" i="0" u="none" strike="noStrike" dirty="0">
                <a:solidFill>
                  <a:srgbClr val="26303B"/>
                </a:solidFill>
                <a:effectLst/>
                <a:latin typeface="Times New Roman" panose="02020603050405020304" pitchFamily="18" charset="0"/>
                <a:cs typeface="Times New Roman" panose="02020603050405020304" pitchFamily="18" charset="0"/>
              </a:rPr>
              <a:t> Excel </a:t>
            </a:r>
            <a:r>
              <a:rPr lang="lv-LV" b="1" dirty="0">
                <a:solidFill>
                  <a:srgbClr val="FF0000"/>
                </a:solidFill>
                <a:latin typeface="Times New Roman" panose="02020603050405020304" pitchFamily="18" charset="0"/>
                <a:cs typeface="Times New Roman" panose="02020603050405020304" pitchFamily="18" charset="0"/>
              </a:rPr>
              <a:t>https://www.vid.gov.lv/lv/media/2404/download?attachment3. </a:t>
            </a:r>
          </a:p>
          <a:p>
            <a:pPr fontAlgn="base">
              <a:spcAft>
                <a:spcPts val="600"/>
              </a:spcAft>
            </a:pPr>
            <a:r>
              <a:rPr lang="lv-LV" sz="2800" b="0" i="0" u="none" strike="noStrike" dirty="0">
                <a:solidFill>
                  <a:srgbClr val="012069"/>
                </a:solidFill>
                <a:effectLst/>
                <a:latin typeface="Times New Roman" panose="02020603050405020304" pitchFamily="18" charset="0"/>
                <a:cs typeface="Times New Roman" panose="02020603050405020304" pitchFamily="18" charset="0"/>
                <a:hlinkClick r:id="rId5" tooltip="gramatvedibas_uzskaite_vienkarsa_ieraksta_sistema_0.pdf"/>
              </a:rPr>
              <a:t>3. Grāmatvedības kārtošana vienkāršā ieraksta sistēmā</a:t>
            </a:r>
            <a:r>
              <a:rPr lang="lv-LV" sz="2800" b="0" i="0" dirty="0">
                <a:solidFill>
                  <a:srgbClr val="000000"/>
                </a:solidFill>
                <a:effectLst/>
                <a:latin typeface="Times New Roman" panose="02020603050405020304" pitchFamily="18" charset="0"/>
                <a:cs typeface="Times New Roman" panose="02020603050405020304" pitchFamily="18" charset="0"/>
              </a:rPr>
              <a:t> </a:t>
            </a:r>
            <a:endParaRPr lang="lv-LV" sz="2800" b="1" dirty="0">
              <a:solidFill>
                <a:srgbClr val="26303B"/>
              </a:solidFill>
              <a:latin typeface="Times New Roman" panose="02020603050405020304" pitchFamily="18" charset="0"/>
              <a:cs typeface="Times New Roman" panose="02020603050405020304" pitchFamily="18" charset="0"/>
            </a:endParaRPr>
          </a:p>
          <a:p>
            <a:pPr fontAlgn="base">
              <a:spcAft>
                <a:spcPts val="600"/>
              </a:spcAft>
            </a:pPr>
            <a:r>
              <a:rPr lang="lv-LV" sz="1900" b="1" dirty="0">
                <a:solidFill>
                  <a:srgbClr val="FF0000"/>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https://www.vid.gov.lv/lv/media/2405/download?attachment</a:t>
            </a:r>
            <a:endParaRPr lang="lv-LV" sz="1900" b="1" dirty="0">
              <a:solidFill>
                <a:srgbClr val="FF0000"/>
              </a:solidFill>
              <a:latin typeface="Times New Roman" panose="02020603050405020304" pitchFamily="18" charset="0"/>
              <a:cs typeface="Times New Roman" panose="02020603050405020304" pitchFamily="18" charset="0"/>
            </a:endParaRPr>
          </a:p>
          <a:p>
            <a:pPr fontAlgn="base">
              <a:spcAft>
                <a:spcPts val="600"/>
              </a:spcAft>
            </a:pPr>
            <a:r>
              <a:rPr lang="lv-LV" sz="1900" b="1" dirty="0">
                <a:solidFill>
                  <a:srgbClr val="FF0000"/>
                </a:solidFill>
                <a:latin typeface="Times New Roman" panose="02020603050405020304" pitchFamily="18" charset="0"/>
                <a:cs typeface="Times New Roman" panose="02020603050405020304" pitchFamily="18" charset="0"/>
                <a:hlinkClick r:id="rId7">
                  <a:extLst>
                    <a:ext uri="{A12FA001-AC4F-418D-AE19-62706E023703}">
                      <ahyp:hlinkClr xmlns="" xmlns:ahyp="http://schemas.microsoft.com/office/drawing/2018/hyperlinkcolor" val="tx"/>
                    </a:ext>
                  </a:extLst>
                </a:hlinkClick>
              </a:rPr>
              <a:t>https://likumi.lv/ta/id/332883-kartiba-kada-individualie-komersanti-un-citas-fiziskas-personas-kas-veic-saimniecisko-darbibu-individualie-uznemumi-zemnieku</a:t>
            </a:r>
            <a:r>
              <a:rPr lang="lv-LV" sz="1900" b="1" dirty="0">
                <a:solidFill>
                  <a:srgbClr val="FF0000"/>
                </a:solidFill>
                <a:latin typeface="Times New Roman" panose="02020603050405020304" pitchFamily="18" charset="0"/>
                <a:cs typeface="Times New Roman" panose="02020603050405020304" pitchFamily="18" charset="0"/>
              </a:rPr>
              <a:t> </a:t>
            </a:r>
            <a:r>
              <a:rPr lang="lv-LV" b="1" dirty="0">
                <a:solidFill>
                  <a:srgbClr val="FF0000"/>
                </a:solidFill>
                <a:latin typeface="Times New Roman" panose="02020603050405020304" pitchFamily="18" charset="0"/>
                <a:cs typeface="Times New Roman" panose="02020603050405020304" pitchFamily="18" charset="0"/>
              </a:rPr>
              <a:t>un zvejnieku saimniecības kārto grāmatvedību vienkāršā ieraksta sistēmā</a:t>
            </a:r>
            <a:endParaRPr lang="lv-LV" sz="1900" b="1" dirty="0">
              <a:solidFill>
                <a:srgbClr val="FF0000"/>
              </a:solidFill>
              <a:latin typeface="Times New Roman" panose="02020603050405020304" pitchFamily="18" charset="0"/>
              <a:cs typeface="Times New Roman" panose="02020603050405020304" pitchFamily="18" charset="0"/>
            </a:endParaRPr>
          </a:p>
          <a:p>
            <a:pPr fontAlgn="base"/>
            <a:endParaRPr lang="lv-LV" sz="2800" b="1" dirty="0">
              <a:solidFill>
                <a:srgbClr val="26303B"/>
              </a:solidFill>
              <a:latin typeface="Arial" panose="020B0604020202020204" pitchFamily="34" charset="0"/>
              <a:cs typeface="Arial" panose="020B0604020202020204" pitchFamily="34" charset="0"/>
            </a:endParaRPr>
          </a:p>
          <a:p>
            <a:pPr fontAlgn="base"/>
            <a:endParaRPr lang="lv-LV" sz="2800" b="1" dirty="0">
              <a:solidFill>
                <a:srgbClr val="26303B"/>
              </a:solidFill>
              <a:latin typeface="Arial" panose="020B0604020202020204" pitchFamily="34" charset="0"/>
              <a:cs typeface="Arial" panose="020B0604020202020204" pitchFamily="34" charset="0"/>
            </a:endParaRPr>
          </a:p>
          <a:p>
            <a:pPr fontAlgn="base"/>
            <a:endParaRPr lang="lv-LV" sz="2800" b="1" dirty="0">
              <a:solidFill>
                <a:srgbClr val="2630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3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irsraksts 12"/>
          <p:cNvSpPr>
            <a:spLocks noGrp="1"/>
          </p:cNvSpPr>
          <p:nvPr>
            <p:ph type="title"/>
          </p:nvPr>
        </p:nvSpPr>
        <p:spPr/>
        <p:txBody>
          <a:bodyPr rtlCol="0">
            <a:normAutofit/>
          </a:bodyPr>
          <a:lstStyle/>
          <a:p>
            <a:pPr algn="ctr" rtl="0"/>
            <a:r>
              <a:rPr lang="lv-LV" sz="3200" b="1" i="0" dirty="0">
                <a:solidFill>
                  <a:srgbClr val="414142"/>
                </a:solidFill>
                <a:effectLst/>
                <a:latin typeface="Arial" panose="020B0604020202020204" pitchFamily="34" charset="0"/>
              </a:rPr>
              <a:t>Ieņēmumu un izdevumu uzskaites žurnāls vienkāršā ieraksta sistēmā</a:t>
            </a:r>
            <a:endParaRPr lang="en-US" sz="3200" b="1" dirty="0">
              <a:latin typeface="Arial" panose="020B0604020202020204" pitchFamily="34" charset="0"/>
              <a:cs typeface="Arial" panose="020B0604020202020204" pitchFamily="34" charset="0"/>
            </a:endParaRPr>
          </a:p>
        </p:txBody>
      </p:sp>
      <p:pic>
        <p:nvPicPr>
          <p:cNvPr id="5122" name="Picture 2" descr="Vienkārši par vienkāršo grāmatvedību">
            <a:extLst>
              <a:ext uri="{FF2B5EF4-FFF2-40B4-BE49-F238E27FC236}">
                <a16:creationId xmlns="" xmlns:a16="http://schemas.microsoft.com/office/drawing/2014/main" id="{A6985B06-4CE6-4C53-BDD0-8EE22D30BD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3800" y="1500982"/>
            <a:ext cx="9728199" cy="506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0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60DA0F0-3652-4590-91C2-CD3FFFE0E3C5}"/>
              </a:ext>
            </a:extLst>
          </p:cNvPr>
          <p:cNvSpPr txBox="1"/>
          <p:nvPr/>
        </p:nvSpPr>
        <p:spPr>
          <a:xfrm>
            <a:off x="516835" y="1133061"/>
            <a:ext cx="11231217" cy="4139595"/>
          </a:xfrm>
          <a:prstGeom prst="rect">
            <a:avLst/>
          </a:prstGeom>
          <a:noFill/>
        </p:spPr>
        <p:txBody>
          <a:bodyPr wrap="square">
            <a:spAutoFit/>
          </a:bodyPr>
          <a:lstStyle/>
          <a:p>
            <a:pPr algn="ctr">
              <a:spcBef>
                <a:spcPts val="600"/>
              </a:spcBef>
            </a:pPr>
            <a:r>
              <a:rPr lang="lv-LV" sz="2400" b="1" dirty="0">
                <a:solidFill>
                  <a:srgbClr val="414142"/>
                </a:solidFill>
                <a:latin typeface="Times New Roman" panose="02020603050405020304" pitchFamily="18" charset="0"/>
                <a:cs typeface="Times New Roman" panose="02020603050405020304" pitchFamily="18" charset="0"/>
              </a:rPr>
              <a:t>Mācību priekšmeta mērķi un uzdevumi- </a:t>
            </a:r>
          </a:p>
          <a:p>
            <a:pPr>
              <a:spcBef>
                <a:spcPts val="600"/>
              </a:spcBef>
            </a:pPr>
            <a:r>
              <a:rPr lang="lv-LV" sz="2200" dirty="0">
                <a:latin typeface="Times New Roman" panose="02020603050405020304" pitchFamily="18" charset="0"/>
                <a:cs typeface="Times New Roman" panose="02020603050405020304" pitchFamily="18" charset="0"/>
              </a:rPr>
              <a:t>Sekmēt izglītojamā spējas iegūt informāciju par saimnieciskās darbības reģistrāciju, grāmatvedības organizēšanu saimnieciskās darbības veicējiem.</a:t>
            </a:r>
          </a:p>
          <a:p>
            <a:pPr algn="ctr">
              <a:spcBef>
                <a:spcPts val="600"/>
              </a:spcBef>
            </a:pPr>
            <a:r>
              <a:rPr lang="lv-LV" sz="2400" b="1" dirty="0">
                <a:latin typeface="Times New Roman" panose="02020603050405020304" pitchFamily="18" charset="0"/>
                <a:cs typeface="Times New Roman" panose="02020603050405020304" pitchFamily="18" charset="0"/>
              </a:rPr>
              <a:t>Pilnveidot izglītojamā prasmes: </a:t>
            </a:r>
          </a:p>
          <a:p>
            <a:pPr marL="342900" indent="-342900">
              <a:buAutoNum type="arabicPeriod"/>
            </a:pPr>
            <a:r>
              <a:rPr lang="lv-LV" sz="2200" dirty="0">
                <a:latin typeface="Times New Roman" panose="02020603050405020304" pitchFamily="18" charset="0"/>
                <a:cs typeface="Times New Roman" panose="02020603050405020304" pitchFamily="18" charset="0"/>
              </a:rPr>
              <a:t>Par saimnieciskās darbības reģistrāciju,. </a:t>
            </a:r>
          </a:p>
          <a:p>
            <a:pPr marL="342900" indent="-342900">
              <a:buAutoNum type="arabicPeriod"/>
            </a:pPr>
            <a:r>
              <a:rPr lang="lv-LV" sz="2200" dirty="0">
                <a:latin typeface="Times New Roman" panose="02020603050405020304" pitchFamily="18" charset="0"/>
                <a:cs typeface="Times New Roman" panose="02020603050405020304" pitchFamily="18" charset="0"/>
              </a:rPr>
              <a:t>Orientēties grāmatvedības uzskaiti reglamentējošā likumdošanā un saistošajos Normatīvajos dokumentos, VID izstrādātajos metodiskos norādījumos.</a:t>
            </a:r>
          </a:p>
          <a:p>
            <a:pPr marL="342900" indent="-342900">
              <a:buAutoNum type="arabicPeriod"/>
            </a:pPr>
            <a:r>
              <a:rPr lang="lv-LV" sz="2200" dirty="0">
                <a:latin typeface="Times New Roman" panose="02020603050405020304" pitchFamily="18" charset="0"/>
                <a:cs typeface="Times New Roman" panose="02020603050405020304" pitchFamily="18" charset="0"/>
              </a:rPr>
              <a:t>Apkopot un sistematizēt informāciju grāmatvedības vienkāršā ieraksta sistēmā</a:t>
            </a:r>
            <a:r>
              <a:rPr lang="lv-LV" sz="2200" dirty="0">
                <a:solidFill>
                  <a:srgbClr val="414142"/>
                </a:solidFill>
                <a:latin typeface="Times New Roman" panose="02020603050405020304" pitchFamily="18" charset="0"/>
                <a:cs typeface="Times New Roman" panose="02020603050405020304" pitchFamily="18" charset="0"/>
              </a:rPr>
              <a:t>.</a:t>
            </a:r>
          </a:p>
          <a:p>
            <a:pPr algn="ctr">
              <a:spcBef>
                <a:spcPts val="600"/>
              </a:spcBef>
            </a:pPr>
            <a:r>
              <a:rPr lang="lv-LV" sz="2400" b="1" dirty="0">
                <a:solidFill>
                  <a:srgbClr val="414142"/>
                </a:solidFill>
                <a:latin typeface="Times New Roman" panose="02020603050405020304" pitchFamily="18" charset="0"/>
                <a:cs typeface="Times New Roman" panose="02020603050405020304" pitchFamily="18" charset="0"/>
              </a:rPr>
              <a:t>Atgriezeniskā saite mācību priekšmeta apguvei-</a:t>
            </a:r>
          </a:p>
          <a:p>
            <a:pPr marL="457200" indent="-457200">
              <a:buFont typeface="+mj-lt"/>
              <a:buAutoNum type="arabicPeriod"/>
            </a:pPr>
            <a:r>
              <a:rPr lang="lv-LV" sz="2200" dirty="0">
                <a:solidFill>
                  <a:srgbClr val="414142"/>
                </a:solidFill>
                <a:latin typeface="Times New Roman" panose="02020603050405020304" pitchFamily="18" charset="0"/>
                <a:cs typeface="Times New Roman" panose="02020603050405020304" pitchFamily="18" charset="0"/>
              </a:rPr>
              <a:t>Diskusijas pēc teorētisko nodarbību apguves- jautājumu un atbilžu veidā</a:t>
            </a:r>
          </a:p>
          <a:p>
            <a:pPr marL="457200" indent="-457200">
              <a:buFont typeface="+mj-lt"/>
              <a:buAutoNum type="arabicPeriod"/>
            </a:pPr>
            <a:r>
              <a:rPr lang="lv-LV" sz="2200" dirty="0">
                <a:solidFill>
                  <a:srgbClr val="414142"/>
                </a:solidFill>
                <a:latin typeface="Times New Roman" panose="02020603050405020304" pitchFamily="18" charset="0"/>
                <a:cs typeface="Times New Roman" panose="02020603050405020304" pitchFamily="18" charset="0"/>
              </a:rPr>
              <a:t>Patstāvīgs darba uzdevums pēc dotas situācijas darba uzdevumā. </a:t>
            </a:r>
            <a:endParaRPr lang="lv-LV" dirty="0"/>
          </a:p>
        </p:txBody>
      </p:sp>
    </p:spTree>
    <p:extLst>
      <p:ext uri="{BB962C8B-B14F-4D97-AF65-F5344CB8AC3E}">
        <p14:creationId xmlns:p14="http://schemas.microsoft.com/office/powerpoint/2010/main" val="12430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FBBCBE-CEC0-4EA8-8AEC-E436A3873508}"/>
              </a:ext>
            </a:extLst>
          </p:cNvPr>
          <p:cNvSpPr txBox="1"/>
          <p:nvPr/>
        </p:nvSpPr>
        <p:spPr>
          <a:xfrm>
            <a:off x="1669774" y="69575"/>
            <a:ext cx="10426147" cy="6509474"/>
          </a:xfrm>
          <a:prstGeom prst="rect">
            <a:avLst/>
          </a:prstGeom>
          <a:noFill/>
        </p:spPr>
        <p:txBody>
          <a:bodyPr wrap="square">
            <a:spAutoFit/>
          </a:bodyPr>
          <a:lstStyle/>
          <a:p>
            <a:pPr algn="l"/>
            <a:endParaRPr lang="lv-LV" sz="1000" b="0" i="0" u="none" strike="noStrike" baseline="0" dirty="0">
              <a:solidFill>
                <a:srgbClr val="000000"/>
              </a:solidFill>
              <a:latin typeface="Times New Roman" panose="02020603050405020304" pitchFamily="18" charset="0"/>
            </a:endParaRPr>
          </a:p>
          <a:p>
            <a:pPr algn="ctr"/>
            <a:r>
              <a:rPr lang="lv-LV" sz="3200" b="1" i="0" u="none" strike="noStrike" baseline="0" dirty="0">
                <a:latin typeface="Times New Roman" panose="02020603050405020304" pitchFamily="18" charset="0"/>
                <a:cs typeface="Times New Roman" panose="02020603050405020304" pitchFamily="18" charset="0"/>
              </a:rPr>
              <a:t>Grāmatvedības reģistru kārtošana vienkāršā ieraksta sistēmā</a:t>
            </a:r>
          </a:p>
          <a:p>
            <a:pPr algn="just"/>
            <a:r>
              <a:rPr lang="lv-LV" sz="2400" b="1" dirty="0">
                <a:solidFill>
                  <a:srgbClr val="414142"/>
                </a:solidFill>
                <a:latin typeface="Times New Roman" panose="02020603050405020304" pitchFamily="18" charset="0"/>
                <a:cs typeface="Times New Roman" panose="02020603050405020304" pitchFamily="18" charset="0"/>
              </a:rPr>
              <a:t>G</a:t>
            </a:r>
            <a:r>
              <a:rPr lang="lv-LV" sz="2400" b="1" i="0" dirty="0">
                <a:solidFill>
                  <a:srgbClr val="414142"/>
                </a:solidFill>
                <a:effectLst/>
                <a:latin typeface="Times New Roman" panose="02020603050405020304" pitchFamily="18" charset="0"/>
                <a:cs typeface="Times New Roman" panose="02020603050405020304" pitchFamily="18" charset="0"/>
              </a:rPr>
              <a:t>rāmatvedības reģistrus vienkāršā ieraksta sistēmā atļauts kārtot:</a:t>
            </a:r>
          </a:p>
          <a:p>
            <a:pPr marL="342900" indent="-342900">
              <a:spcAft>
                <a:spcPts val="600"/>
              </a:spcAft>
              <a:buFont typeface="Wingdings" panose="05000000000000000000" pitchFamily="2" charset="2"/>
              <a:buChar char="Ø"/>
            </a:pPr>
            <a:r>
              <a:rPr lang="lv-LV" sz="2200" b="0" i="0" dirty="0">
                <a:solidFill>
                  <a:srgbClr val="414142"/>
                </a:solidFill>
                <a:effectLst/>
                <a:latin typeface="Times New Roman" panose="02020603050405020304" pitchFamily="18" charset="0"/>
                <a:cs typeface="Times New Roman" panose="02020603050405020304" pitchFamily="18" charset="0"/>
              </a:rPr>
              <a:t>individuālajiem komersantiem un citām fiziskajām personām, kas veic saimniecisko darbību, individuālajiem uzņēmumiem, zemnieku un zvejnieku saimniecībām, ja šajā punktā minēto personu apgrozījums (ieņēmumi) no saimnieciskajiem darījumiem iepriekšējā pārskata gadā nepārsniedz 300 000 </a:t>
            </a:r>
            <a:r>
              <a:rPr lang="lv-LV" sz="2200" b="0" i="1" dirty="0" err="1">
                <a:solidFill>
                  <a:srgbClr val="414142"/>
                </a:solidFill>
                <a:effectLst/>
                <a:latin typeface="Times New Roman" panose="02020603050405020304" pitchFamily="18" charset="0"/>
                <a:cs typeface="Times New Roman" panose="02020603050405020304" pitchFamily="18" charset="0"/>
              </a:rPr>
              <a:t>euro</a:t>
            </a:r>
            <a:r>
              <a:rPr lang="lv-LV" sz="2200" b="0" i="0" dirty="0">
                <a:solidFill>
                  <a:srgbClr val="414142"/>
                </a:solidFill>
                <a:effectLst/>
                <a:latin typeface="Times New Roman" panose="02020603050405020304" pitchFamily="18" charset="0"/>
                <a:cs typeface="Times New Roman" panose="02020603050405020304" pitchFamily="18" charset="0"/>
              </a:rPr>
              <a:t>. Kārtību, kādā šīs personas kārto grāmatvedību vienkāršā ieraksta sistēmā, nosaka Ministru kabinets;</a:t>
            </a:r>
          </a:p>
          <a:p>
            <a:pPr marL="342900" indent="-342900">
              <a:spcAft>
                <a:spcPts val="600"/>
              </a:spcAft>
              <a:buFont typeface="Wingdings" panose="05000000000000000000" pitchFamily="2" charset="2"/>
              <a:buChar char="Ø"/>
            </a:pPr>
            <a:r>
              <a:rPr lang="lv-LV" sz="2200" b="0" i="0" dirty="0">
                <a:solidFill>
                  <a:srgbClr val="414142"/>
                </a:solidFill>
                <a:effectLst/>
                <a:latin typeface="Times New Roman" panose="02020603050405020304" pitchFamily="18" charset="0"/>
                <a:cs typeface="Times New Roman" panose="02020603050405020304" pitchFamily="18" charset="0"/>
              </a:rPr>
              <a:t>biedrībām, nodibinājumiem, arodbiedrībām un to apvienībām, kuru apgrozījums (ieņēmumi) no saimnieciskajiem darījumiem divus iepriekšējos pārskata gadus pēc kārtas nepārsniedz 100 000 </a:t>
            </a:r>
            <a:r>
              <a:rPr lang="lv-LV" sz="2200" b="0" i="1" dirty="0" err="1">
                <a:solidFill>
                  <a:srgbClr val="414142"/>
                </a:solidFill>
                <a:effectLst/>
                <a:latin typeface="Times New Roman" panose="02020603050405020304" pitchFamily="18" charset="0"/>
                <a:cs typeface="Times New Roman" panose="02020603050405020304" pitchFamily="18" charset="0"/>
              </a:rPr>
              <a:t>euro</a:t>
            </a:r>
            <a:r>
              <a:rPr lang="lv-LV" sz="2200" b="0" i="0" dirty="0">
                <a:solidFill>
                  <a:srgbClr val="414142"/>
                </a:solidFill>
                <a:effectLst/>
                <a:latin typeface="Times New Roman" panose="02020603050405020304" pitchFamily="18" charset="0"/>
                <a:cs typeface="Times New Roman" panose="02020603050405020304" pitchFamily="18" charset="0"/>
              </a:rPr>
              <a:t> pārskata gadā. Kārtību, kādā šīs personas kārto grāmatvedību vienkāršā ieraksta sistēmā, nosaka Ministru kabinets;</a:t>
            </a:r>
          </a:p>
          <a:p>
            <a:pPr marL="342900" indent="-342900">
              <a:spcAft>
                <a:spcPts val="600"/>
              </a:spcAft>
              <a:buFont typeface="Wingdings" panose="05000000000000000000" pitchFamily="2" charset="2"/>
              <a:buChar char="Ø"/>
            </a:pPr>
            <a:r>
              <a:rPr lang="lv-LV" sz="2200" b="0" i="0" dirty="0">
                <a:solidFill>
                  <a:srgbClr val="414142"/>
                </a:solidFill>
                <a:effectLst/>
                <a:latin typeface="Times New Roman" panose="02020603050405020304" pitchFamily="18" charset="0"/>
                <a:cs typeface="Times New Roman" panose="02020603050405020304" pitchFamily="18" charset="0"/>
              </a:rPr>
              <a:t>reliģiskajām organizācijām un to iestādēm, kuru apgrozījums (ieņēmumi) no saimnieciskajiem darījumiem divus iepriekšējos pārskata gadus pēc kārtas nepārsniedz 100 000 </a:t>
            </a:r>
            <a:r>
              <a:rPr lang="lv-LV" sz="2200" b="0" i="1" dirty="0" err="1">
                <a:solidFill>
                  <a:srgbClr val="414142"/>
                </a:solidFill>
                <a:effectLst/>
                <a:latin typeface="Times New Roman" panose="02020603050405020304" pitchFamily="18" charset="0"/>
                <a:cs typeface="Times New Roman" panose="02020603050405020304" pitchFamily="18" charset="0"/>
              </a:rPr>
              <a:t>euro</a:t>
            </a:r>
            <a:r>
              <a:rPr lang="lv-LV" sz="2200" b="0" i="0" dirty="0">
                <a:solidFill>
                  <a:srgbClr val="414142"/>
                </a:solidFill>
                <a:effectLst/>
                <a:latin typeface="Times New Roman" panose="02020603050405020304" pitchFamily="18" charset="0"/>
                <a:cs typeface="Times New Roman" panose="02020603050405020304" pitchFamily="18" charset="0"/>
              </a:rPr>
              <a:t> pārskata gadā. Kārtību, kādā šīs personas kārto grāmatvedību vienkāršā ieraksta sistēmā, nosaka Ministru kabinets.</a:t>
            </a:r>
          </a:p>
          <a:p>
            <a:endParaRPr lang="lv-LV" dirty="0">
              <a:latin typeface="Wingdings" panose="05000000000000000000" pitchFamily="2" charset="2"/>
              <a:cs typeface="Arial" panose="020B0604020202020204" pitchFamily="34" charset="0"/>
            </a:endParaRPr>
          </a:p>
        </p:txBody>
      </p:sp>
      <p:pic>
        <p:nvPicPr>
          <p:cNvPr id="5" name="Picture 2" descr="http://www.cheltborohomes.org/web/wp-content/uploads/2013/04/info_management-300x300.png">
            <a:extLst>
              <a:ext uri="{FF2B5EF4-FFF2-40B4-BE49-F238E27FC236}">
                <a16:creationId xmlns="" xmlns:a16="http://schemas.microsoft.com/office/drawing/2014/main" id="{C123B26D-4987-46D3-9030-5886D2FFE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 y="1470992"/>
            <a:ext cx="2097157" cy="293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6F30E21-2275-4B95-8642-151A0125B757}"/>
              </a:ext>
            </a:extLst>
          </p:cNvPr>
          <p:cNvSpPr txBox="1"/>
          <p:nvPr/>
        </p:nvSpPr>
        <p:spPr>
          <a:xfrm>
            <a:off x="964095" y="993913"/>
            <a:ext cx="10644809" cy="5693866"/>
          </a:xfrm>
          <a:prstGeom prst="rect">
            <a:avLst/>
          </a:prstGeom>
          <a:noFill/>
        </p:spPr>
        <p:txBody>
          <a:bodyPr wrap="square">
            <a:spAutoFit/>
          </a:bodyPr>
          <a:lstStyle/>
          <a:p>
            <a:pPr algn="ctr"/>
            <a:r>
              <a:rPr lang="lv-LV" sz="3200" b="1" i="0" dirty="0">
                <a:solidFill>
                  <a:srgbClr val="414142"/>
                </a:solidFill>
                <a:effectLst/>
                <a:latin typeface="Times New Roman" panose="02020603050405020304" pitchFamily="18" charset="0"/>
                <a:cs typeface="Times New Roman" panose="02020603050405020304" pitchFamily="18" charset="0"/>
              </a:rPr>
              <a:t>Vienkāršā ieraksta sistēma ir:</a:t>
            </a:r>
          </a:p>
          <a:p>
            <a:endParaRPr lang="lv-LV" sz="2800" b="1" dirty="0">
              <a:solidFill>
                <a:srgbClr val="414142"/>
              </a:solidFill>
              <a:latin typeface="Times New Roman" panose="02020603050405020304" pitchFamily="18" charset="0"/>
              <a:cs typeface="Times New Roman" panose="02020603050405020304" pitchFamily="18" charset="0"/>
            </a:endParaRPr>
          </a:p>
          <a:p>
            <a:pPr>
              <a:spcAft>
                <a:spcPts val="600"/>
              </a:spcAft>
            </a:pPr>
            <a:r>
              <a:rPr lang="lv-LV" sz="2800" b="1" i="0" dirty="0">
                <a:solidFill>
                  <a:srgbClr val="414142"/>
                </a:solidFill>
                <a:effectLst/>
                <a:latin typeface="Times New Roman" panose="02020603050405020304" pitchFamily="18" charset="0"/>
                <a:cs typeface="Times New Roman" panose="02020603050405020304" pitchFamily="18" charset="0"/>
              </a:rPr>
              <a:t>grāmatvedības metode, saskaņā ar kuru, neizmantojot grāmatvedības kontus, reģistrē skaidrās un bezskaidrās naudas ieņēmumus, izdevumus un atlikumus, kā arī mantas stāvokļa izmaiņas, ciktāl tas nepieciešams nodokļu aprēķināšanai vai mantas un norēķinu kontrolei.</a:t>
            </a:r>
          </a:p>
          <a:p>
            <a:pPr marL="457200" indent="-457200" algn="l">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Kārtojot grāmatvedību vienkāršā ieraksta sistēmā, ieņēmumus uzskaita pēc kases principa – ieņēmumus tad, kad tie ir saņemti, bet izdevumus – tad, kad tie ir izdarīti. </a:t>
            </a:r>
          </a:p>
          <a:p>
            <a:pPr marL="457200" indent="-457200" algn="l">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Ierakstus žurnālā izdara hronoloģiskā secībā. </a:t>
            </a:r>
          </a:p>
          <a:p>
            <a:pPr marL="457200" indent="-457200" algn="l">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Žurnālu persona var kārtot papīra reģistra veidā vai elektroniski.</a:t>
            </a:r>
          </a:p>
          <a:p>
            <a:pPr marL="457200" indent="-457200" algn="l">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Aizpildīta žurnāla glabāšanas laiks ir 10 gadi.</a:t>
            </a:r>
            <a:endParaRPr lang="lv-LV" sz="2400" b="1" dirty="0">
              <a:latin typeface="Times New Roman" panose="02020603050405020304" pitchFamily="18" charset="0"/>
              <a:cs typeface="Times New Roman" panose="02020603050405020304" pitchFamily="18" charset="0"/>
            </a:endParaRPr>
          </a:p>
        </p:txBody>
      </p:sp>
      <p:pic>
        <p:nvPicPr>
          <p:cNvPr id="4" name="Picture 7">
            <a:extLst>
              <a:ext uri="{FF2B5EF4-FFF2-40B4-BE49-F238E27FC236}">
                <a16:creationId xmlns="" xmlns:a16="http://schemas.microsoft.com/office/drawing/2014/main" id="{B276C425-6F51-4F9C-BF57-ACD327718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5" y="0"/>
            <a:ext cx="2305878" cy="202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01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7B1408B-979D-4BD1-83F9-6181D3F568E4}"/>
              </a:ext>
            </a:extLst>
          </p:cNvPr>
          <p:cNvSpPr txBox="1"/>
          <p:nvPr/>
        </p:nvSpPr>
        <p:spPr>
          <a:xfrm>
            <a:off x="755374" y="477078"/>
            <a:ext cx="11092068" cy="5570756"/>
          </a:xfrm>
          <a:prstGeom prst="rect">
            <a:avLst/>
          </a:prstGeom>
          <a:noFill/>
        </p:spPr>
        <p:txBody>
          <a:bodyPr wrap="square">
            <a:spAutoFit/>
          </a:bodyPr>
          <a:lstStyle/>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Ja žurnālu kārto elektroniski (visbiežāk, izmantojot MS Excel datorprogrammu), nodrošina žurnāla izdruku papīra reģistra veidā pārskata (taksācijas) gada beigās vai agrāk, ja nepieciešams, un izdrukas brošē hronoloģiskā secībā. </a:t>
            </a:r>
          </a:p>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Ja persona grāmatvedības kārtošanai vienkāršā ieraksta sistēmā izmanto grāmatvedības datorprogrammu, tai ir jāatbilst Ministru kabineta noteikumos par grāmatvedības kārtošanu un organizāciju grāmatvedības datorprogrammām noteiktajām prasībām. </a:t>
            </a:r>
          </a:p>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Katram pārskata (taksācijas) gadam persona iekārto jaunu žurnālu, jo ieņēmumus un izdevumus norobežo pa taksācijas gadiem.</a:t>
            </a:r>
          </a:p>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Ieņēmumus un izdevumus žurnālā reģistrē, pamatojoties uz attaisnojuma dokumentiem. </a:t>
            </a:r>
          </a:p>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Summu, kas saņemtas kredītiestāžu (banku) kontos vai no tiem izsniegtas, reģistrēšanai žurnālā persona drīkst izmantot kontu izrakstus, ja nav cita attaisnojuma dokumenta.</a:t>
            </a:r>
          </a:p>
        </p:txBody>
      </p:sp>
    </p:spTree>
    <p:extLst>
      <p:ext uri="{BB962C8B-B14F-4D97-AF65-F5344CB8AC3E}">
        <p14:creationId xmlns:p14="http://schemas.microsoft.com/office/powerpoint/2010/main" val="91249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FEB53FD-44C2-4F1C-81D9-3C493A70BCCB}"/>
              </a:ext>
            </a:extLst>
          </p:cNvPr>
          <p:cNvSpPr txBox="1"/>
          <p:nvPr/>
        </p:nvSpPr>
        <p:spPr>
          <a:xfrm>
            <a:off x="755375" y="824948"/>
            <a:ext cx="10286999" cy="4436496"/>
          </a:xfrm>
          <a:prstGeom prst="rect">
            <a:avLst/>
          </a:prstGeom>
          <a:noFill/>
        </p:spPr>
        <p:txBody>
          <a:bodyPr wrap="square">
            <a:spAutoFit/>
          </a:bodyPr>
          <a:lstStyle/>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Visus saimnieciskos darījumus žurnālā norāda </a:t>
            </a:r>
            <a:r>
              <a:rPr lang="lv-LV" sz="2400" dirty="0" err="1">
                <a:latin typeface="Times New Roman" panose="02020603050405020304" pitchFamily="18" charset="0"/>
                <a:cs typeface="Times New Roman" panose="02020603050405020304" pitchFamily="18" charset="0"/>
              </a:rPr>
              <a:t>euro</a:t>
            </a:r>
            <a:r>
              <a:rPr lang="lv-LV" sz="2400" dirty="0">
                <a:latin typeface="Times New Roman" panose="02020603050405020304" pitchFamily="18" charset="0"/>
                <a:cs typeface="Times New Roman" panose="02020603050405020304" pitchFamily="18" charset="0"/>
              </a:rPr>
              <a:t> un centos. </a:t>
            </a:r>
          </a:p>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Persona ieņēmumus un izdevumus ārvalsts valūtā žurnālā norāda, pārrēķinātus </a:t>
            </a:r>
            <a:r>
              <a:rPr lang="lv-LV" sz="2400" dirty="0" err="1">
                <a:latin typeface="Times New Roman" panose="02020603050405020304" pitchFamily="18" charset="0"/>
                <a:cs typeface="Times New Roman" panose="02020603050405020304" pitchFamily="18" charset="0"/>
              </a:rPr>
              <a:t>euro</a:t>
            </a:r>
            <a:r>
              <a:rPr lang="lv-LV" sz="2400" dirty="0">
                <a:latin typeface="Times New Roman" panose="02020603050405020304" pitchFamily="18" charset="0"/>
                <a:cs typeface="Times New Roman" panose="02020603050405020304" pitchFamily="18" charset="0"/>
              </a:rPr>
              <a:t> un centos saskaņā ar grāmatvedībā izmantojamo ārvalsts valūtas kursu, kas ir spēkā šo ieņēmumu gūšanas vai izdevumu izdarīšanas dienas sākumā. </a:t>
            </a:r>
          </a:p>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Ja personai kasē vai kredītiestādes kontā pārskata (taksācijas) gada beigās ir nauda ārvalsts valūtā, to pārrēķina uz </a:t>
            </a:r>
            <a:r>
              <a:rPr lang="lv-LV" sz="2400" dirty="0" err="1">
                <a:latin typeface="Times New Roman" panose="02020603050405020304" pitchFamily="18" charset="0"/>
                <a:cs typeface="Times New Roman" panose="02020603050405020304" pitchFamily="18" charset="0"/>
              </a:rPr>
              <a:t>euro</a:t>
            </a:r>
            <a:r>
              <a:rPr lang="lv-LV" sz="2400" dirty="0">
                <a:latin typeface="Times New Roman" panose="02020603050405020304" pitchFamily="18" charset="0"/>
                <a:cs typeface="Times New Roman" panose="02020603050405020304" pitchFamily="18" charset="0"/>
              </a:rPr>
              <a:t> un centiem saskaņā ar grāmatvedībā izmantojamo ārvalsts valūtas kursu, kas ir spēkā pārskata (taksācijas) gada pēdējās dienas beigās (ārvalsts valūtas kursu ieraksta žurnālā), vai, ja nepieciešams, pārrēķinu var veikt arī mēneša beigās saskaņā ar grāmatvedībā izmantojamo ārvalsts valūtas kursu, kas ir spēkā attiecīgā mēneša pēdējās dienas beigās. </a:t>
            </a:r>
          </a:p>
        </p:txBody>
      </p:sp>
    </p:spTree>
    <p:extLst>
      <p:ext uri="{BB962C8B-B14F-4D97-AF65-F5344CB8AC3E}">
        <p14:creationId xmlns:p14="http://schemas.microsoft.com/office/powerpoint/2010/main" val="257613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D1B8057-4CD3-4F24-8154-CCA2E8F191F3}"/>
              </a:ext>
            </a:extLst>
          </p:cNvPr>
          <p:cNvSpPr txBox="1"/>
          <p:nvPr/>
        </p:nvSpPr>
        <p:spPr>
          <a:xfrm>
            <a:off x="1143000" y="1232451"/>
            <a:ext cx="9829799" cy="3862596"/>
          </a:xfrm>
          <a:prstGeom prst="rect">
            <a:avLst/>
          </a:prstGeom>
          <a:noFill/>
        </p:spPr>
        <p:txBody>
          <a:bodyPr wrap="square">
            <a:spAutoFit/>
          </a:bodyPr>
          <a:lstStyle/>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Persona saimnieciskās darbības ieņēmumus un ar to gūšanu saistītos izdevumus var nereģistrēt žurnālā, ja tā savu saimniecisko darījumu nodrošināšanai veic tikai bezskaidras naudas norēķinus, šim nolūkam izmantojot atsevišķu maksājumu kontu kredītiestādē (bankā).</a:t>
            </a:r>
          </a:p>
          <a:p>
            <a:pPr marL="342900" indent="-342900">
              <a:spcAft>
                <a:spcPts val="600"/>
              </a:spcAft>
              <a:buFont typeface="Wingdings" panose="05000000000000000000" pitchFamily="2" charset="2"/>
              <a:buChar char="ü"/>
            </a:pPr>
            <a:r>
              <a:rPr lang="lv-LV" sz="2400" dirty="0">
                <a:latin typeface="Times New Roman" panose="02020603050405020304" pitchFamily="18" charset="0"/>
                <a:cs typeface="Times New Roman" panose="02020603050405020304" pitchFamily="18" charset="0"/>
              </a:rPr>
              <a:t>Persona, gadījumā, kad veic ierakstu žurnālā, pamatojoties uz kredītiestādes izsniegto konta izrakstu par laikposmu, kas ilgāks par vienu dienu, attaisnojuma dokumenta vietā norāda attiecīgo laikposmu. Visus nepieciešamos datus par personas saimnieciskajiem darījumiem, lai fiksētu nodokļu aprēķināšanai nepieciešamos datus, iegūst, pamatojoties uz kredītiestādes (bankas) izsniegtajiem konta izrakstiem.</a:t>
            </a:r>
          </a:p>
        </p:txBody>
      </p:sp>
    </p:spTree>
    <p:extLst>
      <p:ext uri="{BB962C8B-B14F-4D97-AF65-F5344CB8AC3E}">
        <p14:creationId xmlns:p14="http://schemas.microsoft.com/office/powerpoint/2010/main" val="33525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08CADDF-61E2-42C4-8CFE-991841594E93}"/>
              </a:ext>
            </a:extLst>
          </p:cNvPr>
          <p:cNvSpPr txBox="1"/>
          <p:nvPr/>
        </p:nvSpPr>
        <p:spPr>
          <a:xfrm>
            <a:off x="1384300" y="152400"/>
            <a:ext cx="7810500" cy="1508105"/>
          </a:xfrm>
          <a:prstGeom prst="rect">
            <a:avLst/>
          </a:prstGeom>
          <a:noFill/>
        </p:spPr>
        <p:txBody>
          <a:bodyPr wrap="square">
            <a:spAutoFit/>
          </a:bodyPr>
          <a:lstStyle/>
          <a:p>
            <a:pPr algn="ctr"/>
            <a:r>
              <a:rPr lang="lv-LV" sz="2800" b="1" dirty="0">
                <a:latin typeface="Times New Roman" panose="02020603050405020304" pitchFamily="18" charset="0"/>
                <a:cs typeface="Times New Roman" panose="02020603050405020304" pitchFamily="18" charset="0"/>
              </a:rPr>
              <a:t>Detalizēta informācija par </a:t>
            </a:r>
            <a:r>
              <a:rPr lang="lv-LV" sz="2800" b="1" dirty="0" err="1">
                <a:latin typeface="Times New Roman" panose="02020603050405020304" pitchFamily="18" charset="0"/>
                <a:cs typeface="Times New Roman" panose="02020603050405020304" pitchFamily="18" charset="0"/>
              </a:rPr>
              <a:t>pašnodarbinātas</a:t>
            </a:r>
            <a:r>
              <a:rPr lang="lv-LV" sz="2800" b="1" dirty="0">
                <a:latin typeface="Times New Roman" panose="02020603050405020304" pitchFamily="18" charset="0"/>
                <a:cs typeface="Times New Roman" panose="02020603050405020304" pitchFamily="18" charset="0"/>
              </a:rPr>
              <a:t> personas nodokļu maksātāja statusu- </a:t>
            </a:r>
          </a:p>
          <a:p>
            <a:r>
              <a:rPr lang="lv-LV" b="1" dirty="0">
                <a:solidFill>
                  <a:srgbClr val="FF0000"/>
                </a:solidFill>
                <a:latin typeface="Times New Roman" panose="02020603050405020304" pitchFamily="18" charset="0"/>
                <a:cs typeface="Times New Roman" panose="02020603050405020304" pitchFamily="18" charset="0"/>
              </a:rPr>
              <a:t>https://www.lm.gov.lv/lv/media/14876/download?fbclid=IwAR1nR8Na9vGyjwF-80e5D0Tr_LCUPlB2ctBomK1tZS5u7Vg3mtyuntmbhV8</a:t>
            </a:r>
          </a:p>
        </p:txBody>
      </p:sp>
      <p:pic>
        <p:nvPicPr>
          <p:cNvPr id="6146" name="Picture 2" descr="Pašnodarbinātā valsts sociālās apdrošināšanas obligātās iemaksas">
            <a:extLst>
              <a:ext uri="{FF2B5EF4-FFF2-40B4-BE49-F238E27FC236}">
                <a16:creationId xmlns="" xmlns:a16="http://schemas.microsoft.com/office/drawing/2014/main" id="{40D861A4-F176-4706-BFD0-0CA369D7A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716411"/>
            <a:ext cx="10414000" cy="514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543ED6A-90FD-4FEF-B66F-30122055BD60}"/>
              </a:ext>
            </a:extLst>
          </p:cNvPr>
          <p:cNvSpPr txBox="1"/>
          <p:nvPr/>
        </p:nvSpPr>
        <p:spPr>
          <a:xfrm>
            <a:off x="495300" y="1295400"/>
            <a:ext cx="10820400" cy="4585871"/>
          </a:xfrm>
          <a:prstGeom prst="rect">
            <a:avLst/>
          </a:prstGeom>
          <a:noFill/>
        </p:spPr>
        <p:txBody>
          <a:bodyPr wrap="square">
            <a:spAutoFit/>
          </a:bodyPr>
          <a:lstStyle/>
          <a:p>
            <a:pPr algn="ctr"/>
            <a:r>
              <a:rPr lang="lv-LV" sz="2800" b="1" dirty="0">
                <a:solidFill>
                  <a:srgbClr val="000000"/>
                </a:solidFill>
                <a:latin typeface="Times New Roman" panose="02020603050405020304" pitchFamily="18" charset="0"/>
                <a:cs typeface="Times New Roman" panose="02020603050405020304" pitchFamily="18" charset="0"/>
              </a:rPr>
              <a:t>Fiziskas personas Gada ienākumu deklarācija</a:t>
            </a:r>
          </a:p>
          <a:p>
            <a:pPr algn="l"/>
            <a:r>
              <a:rPr lang="lv-LV" sz="2400" b="0" i="0" dirty="0">
                <a:solidFill>
                  <a:srgbClr val="000000"/>
                </a:solidFill>
                <a:effectLst/>
                <a:latin typeface="Times New Roman" panose="02020603050405020304" pitchFamily="18" charset="0"/>
                <a:cs typeface="Times New Roman" panose="02020603050405020304" pitchFamily="18" charset="0"/>
              </a:rPr>
              <a:t>No 1.marta ikviens iedzīvotājs var iesniegt gada ienākumu deklarāciju, lai atgūt no valsts pārmaksāto iedzīvotāju ienākuma nodokli par attaisnotajiem izdevumiem, taču daudziem gada ienākumu deklarācija jāsniedz obligāti.</a:t>
            </a:r>
          </a:p>
          <a:p>
            <a:pPr algn="l"/>
            <a:r>
              <a:rPr lang="lv-LV" sz="2400" b="0" i="0" dirty="0">
                <a:solidFill>
                  <a:srgbClr val="000000"/>
                </a:solidFill>
                <a:effectLst/>
                <a:latin typeface="Times New Roman" panose="02020603050405020304" pitchFamily="18" charset="0"/>
                <a:cs typeface="Times New Roman" panose="02020603050405020304" pitchFamily="18" charset="0"/>
              </a:rPr>
              <a:t>Visiem iedzīvotājiem, kuru ienākumiem tiek piemērots iedzīvotāju ienākuma nodoklis, ir jāseko līdzi tam, vai gada laikā piemērotie nodokļu atvieglojumi un VID prognozētais neapliekamais minimums atbilst viņu kopējiem gada ieņēmumiem. No tā ir atkarīgs, vai, iesniedzot gada ienākumu deklarāciju, valsts nodokli atmaksās vai arī tas būs jāpiemaksā.</a:t>
            </a:r>
          </a:p>
          <a:p>
            <a:pPr algn="l"/>
            <a:endParaRPr lang="lv-LV" sz="2400" dirty="0">
              <a:solidFill>
                <a:srgbClr val="000000"/>
              </a:solidFill>
              <a:latin typeface="Times New Roman" panose="02020603050405020304" pitchFamily="18" charset="0"/>
              <a:cs typeface="Times New Roman" panose="02020603050405020304" pitchFamily="18" charset="0"/>
            </a:endParaRPr>
          </a:p>
          <a:p>
            <a:pPr algn="l"/>
            <a:r>
              <a:rPr lang="lv-LV" sz="2400" b="0" i="0" dirty="0">
                <a:solidFill>
                  <a:srgbClr val="000000"/>
                </a:solidFill>
                <a:effectLst/>
                <a:latin typeface="Times New Roman" panose="02020603050405020304" pitchFamily="18" charset="0"/>
                <a:cs typeface="Times New Roman" panose="02020603050405020304" pitchFamily="18" charset="0"/>
              </a:rPr>
              <a:t>Metodiskais materiāls- saite- </a:t>
            </a:r>
          </a:p>
          <a:p>
            <a:r>
              <a:rPr lang="lv-LV" sz="2400" b="1" dirty="0">
                <a:solidFill>
                  <a:srgbClr val="FF0000"/>
                </a:solidFill>
                <a:latin typeface="Times New Roman" panose="02020603050405020304" pitchFamily="18" charset="0"/>
                <a:cs typeface="Times New Roman" panose="02020603050405020304" pitchFamily="18" charset="0"/>
              </a:rPr>
              <a:t>https://www.vid.gov.lv/lv/gada-ienakumu-deklaracija</a:t>
            </a:r>
            <a:endParaRPr lang="lv-LV" sz="24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31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 Toxic Thinking Mistakes That Will Keep You From Being Mentally Strong |  Inc.com">
            <a:extLst>
              <a:ext uri="{FF2B5EF4-FFF2-40B4-BE49-F238E27FC236}">
                <a16:creationId xmlns="" xmlns:a16="http://schemas.microsoft.com/office/drawing/2014/main" id="{DDCD8949-C472-40D3-A2F4-C2FE9C29E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987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aisnstūris 2">
            <a:extLst>
              <a:ext uri="{FF2B5EF4-FFF2-40B4-BE49-F238E27FC236}">
                <a16:creationId xmlns="" xmlns:a16="http://schemas.microsoft.com/office/drawing/2014/main" id="{7495A6F6-3B60-4DE8-9E12-CAFCA8EE32A0}"/>
              </a:ext>
            </a:extLst>
          </p:cNvPr>
          <p:cNvSpPr/>
          <p:nvPr/>
        </p:nvSpPr>
        <p:spPr>
          <a:xfrm>
            <a:off x="2554356" y="2892287"/>
            <a:ext cx="78419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Jūsu</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pārdoma</a:t>
            </a:r>
            <a:r>
              <a:rPr kumimoji="0" lang="lv-LV" sz="36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 jautājumi, diskusijas!</a:t>
            </a:r>
            <a:endParaRPr kumimoji="0" lang="lv-LV"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5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600" b="1" dirty="0">
                <a:latin typeface="Times New Roman" panose="02020603050405020304" pitchFamily="18" charset="0"/>
                <a:ea typeface="Verdana" panose="020B0604030504040204" pitchFamily="34" charset="0"/>
                <a:cs typeface="Times New Roman" panose="02020603050405020304" pitchFamily="18" charset="0"/>
              </a:rPr>
              <a:t>Patstāvīgs darba uzdevums</a:t>
            </a:r>
            <a:r>
              <a:rPr lang="lv-LV" sz="3600" dirty="0">
                <a:latin typeface="Times New Roman" panose="02020603050405020304" pitchFamily="18" charset="0"/>
                <a:ea typeface="Verdana" panose="020B0604030504040204" pitchFamily="34" charset="0"/>
                <a:cs typeface="Times New Roman" panose="02020603050405020304" pitchFamily="18" charset="0"/>
              </a:rPr>
              <a:t>- </a:t>
            </a:r>
            <a:br>
              <a:rPr lang="lv-LV" sz="3600" dirty="0">
                <a:latin typeface="Times New Roman" panose="02020603050405020304" pitchFamily="18" charset="0"/>
                <a:ea typeface="Verdana" panose="020B0604030504040204" pitchFamily="34" charset="0"/>
                <a:cs typeface="Times New Roman" panose="02020603050405020304" pitchFamily="18" charset="0"/>
              </a:rPr>
            </a:br>
            <a:r>
              <a:rPr lang="lv-LV" sz="2400" dirty="0">
                <a:latin typeface="Times New Roman" panose="02020603050405020304" pitchFamily="18" charset="0"/>
                <a:ea typeface="Verdana" panose="020B0604030504040204" pitchFamily="34" charset="0"/>
                <a:cs typeface="Times New Roman" panose="02020603050405020304" pitchFamily="18" charset="0"/>
              </a:rPr>
              <a:t>nosacījumi nākošajā slaidā</a:t>
            </a:r>
            <a:r>
              <a:rPr lang="lv-LV" sz="3600" dirty="0">
                <a:latin typeface="Times New Roman" panose="02020603050405020304" pitchFamily="18" charset="0"/>
                <a:ea typeface="Verdana" panose="020B0604030504040204" pitchFamily="34" charset="0"/>
                <a:cs typeface="Times New Roman" panose="02020603050405020304" pitchFamily="18" charset="0"/>
              </a:rPr>
              <a:t>.</a:t>
            </a:r>
          </a:p>
        </p:txBody>
      </p:sp>
      <p:pic>
        <p:nvPicPr>
          <p:cNvPr id="1026" name="Picture 2" descr="http://www.cheltborohomes.org/web/wp-content/uploads/2013/04/info_management-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036" y="3925957"/>
            <a:ext cx="3050485" cy="2566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876361862"/>
              </p:ext>
            </p:extLst>
          </p:nvPr>
        </p:nvGraphicFramePr>
        <p:xfrm>
          <a:off x="0" y="1570382"/>
          <a:ext cx="12095921" cy="2650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0140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6520BF0-B3E0-40CA-A9EF-5E8C4A051E5C}"/>
              </a:ext>
            </a:extLst>
          </p:cNvPr>
          <p:cNvSpPr txBox="1"/>
          <p:nvPr/>
        </p:nvSpPr>
        <p:spPr>
          <a:xfrm>
            <a:off x="355600" y="0"/>
            <a:ext cx="11734800" cy="7321235"/>
          </a:xfrm>
          <a:prstGeom prst="rect">
            <a:avLst/>
          </a:prstGeom>
          <a:noFill/>
        </p:spPr>
        <p:txBody>
          <a:bodyPr wrap="square">
            <a:spAutoFit/>
          </a:bodyPr>
          <a:lstStyle/>
          <a:p>
            <a:pPr marL="342900" lvl="0" indent="-342900" algn="ctr">
              <a:lnSpc>
                <a:spcPct val="107000"/>
              </a:lnSpc>
              <a:tabLst>
                <a:tab pos="457200" algn="l"/>
              </a:tabLst>
            </a:pPr>
            <a:r>
              <a:rPr lang="lv-LV"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Uzdevums risināšanai- Vienkāršā ieraksta grāmatvedība. Ieskaites darbs 19.04.2022.</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lv-LV"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Pēc dotajiem saimnieciskās darbības datiem aizpildīt kases ieņēmumu un izdevumu grāmatu, aprēķināt kopsavilkuma summas uz 30.10.2022 .- izmantot Excel tabulu.</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lv-LV"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Doti sekojoši dati:</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Pašnodarbinātas</a:t>
            </a: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personas  norēķinu konta atlikums uz 01.10.2022 ir 2500Eur.</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Saimnieciskās darbības procesa nodrošināšanai 02.10.2022 </a:t>
            </a:r>
            <a:r>
              <a:rPr lang="lv-LV"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pašnodarbināta</a:t>
            </a: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 izņem no norēķinu konta bankā 300 Eiro.</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Saņemta apmaksa no klienta par SPA pakalpojumu sniegšanu 05.10.2022.  50Eur- klients apmaksā skaidrā naudā.</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Saņemta apmaksa no klienta par sniegto SPA pakalpojumu 07.10.2022.  250Eur- klients šo summu ieskaitīja </a:t>
            </a:r>
            <a:r>
              <a:rPr lang="lv-LV"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pašnodarbinātās</a:t>
            </a: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personas bankas norēķinu kontā.</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Saimnieciskās darbības procesa nodrošināšanai ir piegādātas izejvielas 10.10.2022. - SPA produkcija- masāžas eļļas, dezinfekcijas līdzekļi, vienreizlietojamie cimdi, ārstnieciskās sejas maskas par summu 550Eur, Piegādātāja rēķins apmaksāts ar bankas starpniecību.</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 pakalpojumu ieņēmumi ieskaitīti bankā 20.10.2022.  pēc līguma par periodu no 01.-15.10.2022.  2500Eur</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25.10.2022.  </a:t>
            </a:r>
            <a:r>
              <a:rPr lang="lv-LV"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pašnodarbinātā</a:t>
            </a: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 iegādājas masāžas galdu par 1000Eur, apmaksā ar bankas starpniecību.</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30.10.2022.  ar bankas starpniecību </a:t>
            </a:r>
            <a:r>
              <a:rPr lang="lv-LV"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pašnodarbinātā</a:t>
            </a: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 apmaksā sekojošus rēķinus-</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Elektrības maksājumi 150Eur</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Telpu nomas maksājumi 400Eur</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Sadzīves atkritumu izvešanas rēķins 25Eur</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Sakaru pakalpojumu rēķins 25Eur</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lv-LV"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Reklāmas pakalpojumi- rēķins 50Eur</a:t>
            </a:r>
            <a:endParaRPr lang="lv-LV" sz="1800" dirty="0">
              <a:effectLst/>
              <a:latin typeface="Arial" panose="020B0604020202020204" pitchFamily="34" charset="0"/>
              <a:ea typeface="Calibri" panose="020F0502020204030204" pitchFamily="34" charset="0"/>
              <a:cs typeface="Arial" panose="020B0604020202020204" pitchFamily="34" charset="0"/>
            </a:endParaRPr>
          </a:p>
          <a:p>
            <a:endParaRPr lang="lv-LV" sz="1800" b="1" i="0" dirty="0">
              <a:solidFill>
                <a:srgbClr val="414142"/>
              </a:solidFill>
              <a:effectLst/>
              <a:latin typeface="Arial" panose="020B0604020202020204" pitchFamily="34" charset="0"/>
            </a:endParaRPr>
          </a:p>
        </p:txBody>
      </p:sp>
    </p:spTree>
    <p:extLst>
      <p:ext uri="{BB962C8B-B14F-4D97-AF65-F5344CB8AC3E}">
        <p14:creationId xmlns:p14="http://schemas.microsoft.com/office/powerpoint/2010/main" val="82524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C521FFF-7E13-4229-AF28-AC5B1E73EDC9}"/>
              </a:ext>
            </a:extLst>
          </p:cNvPr>
          <p:cNvSpPr txBox="1"/>
          <p:nvPr/>
        </p:nvSpPr>
        <p:spPr>
          <a:xfrm>
            <a:off x="377687" y="546652"/>
            <a:ext cx="11559209" cy="3908762"/>
          </a:xfrm>
          <a:prstGeom prst="rect">
            <a:avLst/>
          </a:prstGeom>
          <a:noFill/>
        </p:spPr>
        <p:txBody>
          <a:bodyPr wrap="square">
            <a:spAutoFit/>
          </a:bodyPr>
          <a:lstStyle/>
          <a:p>
            <a:r>
              <a:rPr lang="lv-LV" sz="2800" b="0" i="0" dirty="0">
                <a:solidFill>
                  <a:srgbClr val="000000"/>
                </a:solidFill>
                <a:effectLst/>
                <a:latin typeface="Times New Roman" panose="02020603050405020304" pitchFamily="18" charset="0"/>
                <a:cs typeface="Times New Roman" panose="02020603050405020304" pitchFamily="18" charset="0"/>
              </a:rPr>
              <a:t>Fiziskajai personai pirms saimnieciskās darbības uzsākšanas ir jāreģistrējas VID </a:t>
            </a:r>
          </a:p>
          <a:p>
            <a:pPr marL="457200" indent="-457200">
              <a:buFont typeface="Wingdings" panose="05000000000000000000" pitchFamily="2" charset="2"/>
              <a:buChar char="ü"/>
            </a:pPr>
            <a:r>
              <a:rPr lang="lv-LV" sz="2800" b="0" i="0" dirty="0">
                <a:solidFill>
                  <a:srgbClr val="000000"/>
                </a:solidFill>
                <a:effectLst/>
                <a:latin typeface="Times New Roman" panose="02020603050405020304" pitchFamily="18" charset="0"/>
                <a:cs typeface="Times New Roman" panose="02020603050405020304" pitchFamily="18" charset="0"/>
              </a:rPr>
              <a:t>kā nodokļu maksātājai – saimnieciskās darbības veicējai </a:t>
            </a:r>
          </a:p>
          <a:p>
            <a:pPr marL="457200" indent="-457200">
              <a:buFont typeface="Wingdings" panose="05000000000000000000" pitchFamily="2" charset="2"/>
              <a:buChar char="ü"/>
            </a:pPr>
            <a:r>
              <a:rPr lang="lv-LV" sz="2800" b="0" i="0" dirty="0">
                <a:solidFill>
                  <a:srgbClr val="000000"/>
                </a:solidFill>
                <a:effectLst/>
                <a:latin typeface="Times New Roman" panose="02020603050405020304" pitchFamily="18" charset="0"/>
                <a:cs typeface="Times New Roman" panose="02020603050405020304" pitchFamily="18" charset="0"/>
              </a:rPr>
              <a:t>norādot jomu, kurā persona veiks saimniecisko darbību.</a:t>
            </a:r>
          </a:p>
          <a:p>
            <a:pPr marL="457200" indent="-457200">
              <a:buFont typeface="Wingdings" panose="05000000000000000000" pitchFamily="2" charset="2"/>
              <a:buChar char="ü"/>
            </a:pPr>
            <a:r>
              <a:rPr lang="lv-LV" sz="2400" b="1" i="1" dirty="0">
                <a:solidFill>
                  <a:srgbClr val="000000"/>
                </a:solidFill>
                <a:effectLst/>
                <a:latin typeface="Times New Roman" panose="02020603050405020304" pitchFamily="18" charset="0"/>
                <a:cs typeface="Times New Roman" panose="02020603050405020304" pitchFamily="18" charset="0"/>
              </a:rPr>
              <a:t>Ar nodokļu maksātāja reģistrācijas kārtību var iepazīties</a:t>
            </a:r>
            <a:r>
              <a:rPr lang="lv-LV" sz="2400" b="1" dirty="0">
                <a:solidFill>
                  <a:srgbClr val="000000"/>
                </a:solidFill>
                <a:latin typeface="Times New Roman" panose="02020603050405020304" pitchFamily="18" charset="0"/>
                <a:cs typeface="Times New Roman" panose="02020603050405020304" pitchFamily="18" charset="0"/>
              </a:rPr>
              <a:t> saite- </a:t>
            </a:r>
            <a:r>
              <a:rPr lang="lv-LV" i="1" dirty="0">
                <a:solidFill>
                  <a:srgbClr val="FF0000"/>
                </a:solidFill>
                <a:latin typeface="Times New Roman" panose="02020603050405020304" pitchFamily="18" charset="0"/>
                <a:cs typeface="Times New Roman" panose="02020603050405020304" pitchFamily="18" charset="0"/>
              </a:rPr>
              <a:t>https://www.vid.gov.lv/lv/ka-registret-un-veikt-saimniecisko-darbibu </a:t>
            </a:r>
          </a:p>
          <a:p>
            <a:pPr marL="457200" indent="-457200">
              <a:buFont typeface="Wingdings" panose="05000000000000000000" pitchFamily="2" charset="2"/>
              <a:buChar char="ü"/>
            </a:pPr>
            <a:r>
              <a:rPr lang="lv-LV" sz="2400" b="1" i="1" dirty="0">
                <a:solidFill>
                  <a:srgbClr val="000000"/>
                </a:solidFill>
                <a:effectLst/>
                <a:latin typeface="Times New Roman" panose="02020603050405020304" pitchFamily="18" charset="0"/>
                <a:cs typeface="Times New Roman" panose="02020603050405020304" pitchFamily="18" charset="0"/>
              </a:rPr>
              <a:t>Saimniecisko darbību statistiskās klasifikācijas katalogs saite- </a:t>
            </a:r>
            <a:r>
              <a:rPr lang="lv-LV" b="1" i="1" dirty="0">
                <a:solidFill>
                  <a:srgbClr val="FF0000"/>
                </a:solidFill>
                <a:effectLst/>
                <a:latin typeface="Times New Roman" panose="02020603050405020304" pitchFamily="18" charset="0"/>
                <a:cs typeface="Times New Roman" panose="02020603050405020304" pitchFamily="18" charset="0"/>
              </a:rPr>
              <a:t>https://www.csp.gov.lv/lv/klasifikacija/nace-saimniecisko-darbibu-statistiska-klasifikacija-eiropas-kopiena-2-redakcija/nace-saimniecisko-darbibu-statistiska-klasifikacija-eiropas-kopiena-2-redakcija</a:t>
            </a:r>
          </a:p>
          <a:p>
            <a:endParaRPr lang="lv-LV" sz="2800" dirty="0">
              <a:latin typeface="Arial" panose="020B0604020202020204" pitchFamily="34" charset="0"/>
              <a:cs typeface="Arial" panose="020B0604020202020204" pitchFamily="34" charset="0"/>
            </a:endParaRPr>
          </a:p>
        </p:txBody>
      </p:sp>
      <p:pic>
        <p:nvPicPr>
          <p:cNvPr id="2" name="Picture 2" descr="Valsts ieņēmumu dienests |">
            <a:extLst>
              <a:ext uri="{FF2B5EF4-FFF2-40B4-BE49-F238E27FC236}">
                <a16:creationId xmlns="" xmlns:a16="http://schemas.microsoft.com/office/drawing/2014/main" id="{ED5F4A36-112E-44E0-9C98-B6390512B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529" y="4281560"/>
            <a:ext cx="4055166" cy="257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6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2458" y="-90892"/>
            <a:ext cx="12664458" cy="6948892"/>
          </a:xfrm>
          <a:prstGeom prst="rect">
            <a:avLst/>
          </a:prstGeom>
          <a:effectLst>
            <a:softEdge rad="533400"/>
          </a:effectLst>
        </p:spPr>
      </p:pic>
      <p:sp>
        <p:nvSpPr>
          <p:cNvPr id="2" name="Taisnstūris 1">
            <a:extLst>
              <a:ext uri="{FF2B5EF4-FFF2-40B4-BE49-F238E27FC236}">
                <a16:creationId xmlns="" xmlns:a16="http://schemas.microsoft.com/office/drawing/2014/main" id="{54AE3F22-10DE-40DB-957B-AB69C5378786}"/>
              </a:ext>
            </a:extLst>
          </p:cNvPr>
          <p:cNvSpPr/>
          <p:nvPr/>
        </p:nvSpPr>
        <p:spPr>
          <a:xfrm>
            <a:off x="1659835" y="308316"/>
            <a:ext cx="8557592" cy="6555641"/>
          </a:xfrm>
          <a:prstGeom prst="rect">
            <a:avLst/>
          </a:prstGeom>
        </p:spPr>
        <p:txBody>
          <a:bodyPr wrap="square">
            <a:spAutoFit/>
          </a:bodyPr>
          <a:lstStyle/>
          <a:p>
            <a:pPr lvl="0" algn="ctr">
              <a:defRPr/>
            </a:pPr>
            <a:r>
              <a:rPr lang="lv-LV" sz="2400" b="1" kern="0" dirty="0">
                <a:solidFill>
                  <a:srgbClr val="FF0000"/>
                </a:solidFill>
                <a:latin typeface="Times New Roman" panose="02020603050405020304" pitchFamily="18" charset="0"/>
                <a:cs typeface="Times New Roman" panose="02020603050405020304" pitchFamily="18" charset="0"/>
              </a:rPr>
              <a:t>Atgriezeniskā saite- </a:t>
            </a:r>
          </a:p>
          <a:p>
            <a:pPr lvl="0" algn="ctr">
              <a:defRPr/>
            </a:pPr>
            <a:r>
              <a:rPr lang="lv-LV" sz="2400" b="1" kern="0" dirty="0">
                <a:solidFill>
                  <a:srgbClr val="FF0000"/>
                </a:solidFill>
                <a:latin typeface="Times New Roman" panose="02020603050405020304" pitchFamily="18" charset="0"/>
                <a:cs typeface="Times New Roman" panose="02020603050405020304" pitchFamily="18" charset="0"/>
              </a:rPr>
              <a:t>Vai esat ieguvuši izpratni par tēmu- </a:t>
            </a:r>
          </a:p>
          <a:p>
            <a:pPr lvl="0" algn="ctr">
              <a:defRPr/>
            </a:pPr>
            <a:r>
              <a:rPr lang="lv-LV" sz="2400" b="1" kern="0" dirty="0">
                <a:solidFill>
                  <a:srgbClr val="FF0000"/>
                </a:solidFill>
                <a:latin typeface="Times New Roman" panose="02020603050405020304" pitchFamily="18" charset="0"/>
                <a:cs typeface="Times New Roman" panose="02020603050405020304" pitchFamily="18" charset="0"/>
              </a:rPr>
              <a:t>Fiziska persona – saimnieciskās darbības veicējs?</a:t>
            </a:r>
          </a:p>
          <a:p>
            <a:pPr lvl="0" algn="ctr">
              <a:defRPr/>
            </a:pPr>
            <a:r>
              <a:rPr lang="lv-LV" sz="2400" b="1" kern="0" dirty="0">
                <a:solidFill>
                  <a:srgbClr val="FF0000"/>
                </a:solidFill>
                <a:latin typeface="Times New Roman" panose="02020603050405020304" pitchFamily="18" charset="0"/>
                <a:cs typeface="Times New Roman" panose="02020603050405020304" pitchFamily="18" charset="0"/>
              </a:rPr>
              <a:t> Diskusijas, viedokļi, jautājumi, atbildes, dažādas situācijas- secinājumi.</a:t>
            </a: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endParaRPr lang="lv-LV" sz="2400" b="1" kern="0" dirty="0">
              <a:solidFill>
                <a:srgbClr val="FF0000"/>
              </a:solidFill>
              <a:latin typeface="Times New Roman" panose="02020603050405020304" pitchFamily="18" charset="0"/>
              <a:cs typeface="Times New Roman" panose="02020603050405020304" pitchFamily="18" charset="0"/>
            </a:endParaRPr>
          </a:p>
          <a:p>
            <a:pPr lvl="0" algn="ctr">
              <a:defRPr/>
            </a:pPr>
            <a:r>
              <a:rPr lang="lv-LV" sz="3600" b="1" kern="0" dirty="0">
                <a:solidFill>
                  <a:srgbClr val="FF0000"/>
                </a:solidFill>
                <a:latin typeface="Times New Roman" panose="02020603050405020304" pitchFamily="18" charset="0"/>
                <a:cs typeface="Times New Roman" panose="02020603050405020304" pitchFamily="18" charset="0"/>
              </a:rPr>
              <a:t>Paldies par dalību nodarbībā!</a:t>
            </a:r>
          </a:p>
        </p:txBody>
      </p:sp>
    </p:spTree>
    <p:extLst>
      <p:ext uri="{BB962C8B-B14F-4D97-AF65-F5344CB8AC3E}">
        <p14:creationId xmlns:p14="http://schemas.microsoft.com/office/powerpoint/2010/main" val="226925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A8D2932A-7846-4828-9B66-9A3E3EF79F43}"/>
              </a:ext>
            </a:extLst>
          </p:cNvPr>
          <p:cNvSpPr/>
          <p:nvPr/>
        </p:nvSpPr>
        <p:spPr>
          <a:xfrm>
            <a:off x="2360336" y="1759226"/>
            <a:ext cx="9614453" cy="2954655"/>
          </a:xfrm>
          <a:prstGeom prst="rect">
            <a:avLst/>
          </a:prstGeom>
        </p:spPr>
        <p:txBody>
          <a:bodyPr wrap="square">
            <a:spAutoFit/>
          </a:bodyPr>
          <a:lstStyle/>
          <a:p>
            <a:pPr algn="ctr"/>
            <a:r>
              <a:rPr lang="lv-LV" sz="2400" b="1" dirty="0">
                <a:solidFill>
                  <a:srgbClr val="212529"/>
                </a:solidFill>
                <a:latin typeface="RobustaTLPro-Regular"/>
              </a:rPr>
              <a:t>Saimniecisko darbību </a:t>
            </a:r>
            <a:r>
              <a:rPr lang="lv-LV" sz="2400" b="1" dirty="0">
                <a:solidFill>
                  <a:srgbClr val="212529"/>
                </a:solidFill>
                <a:latin typeface="RobustaTLPro-Medium"/>
              </a:rPr>
              <a:t>reģistrē bez maksas elektroniski</a:t>
            </a:r>
            <a:r>
              <a:rPr lang="lv-LV" sz="2400" b="1" dirty="0">
                <a:solidFill>
                  <a:srgbClr val="212529"/>
                </a:solidFill>
                <a:latin typeface="RobustaTLPro-Regular"/>
              </a:rPr>
              <a:t> Elektroniskās deklarēšanas sistēma </a:t>
            </a:r>
            <a:r>
              <a:rPr lang="lv-LV" sz="2400" b="1" u="sng" dirty="0">
                <a:solidFill>
                  <a:srgbClr val="212529"/>
                </a:solidFill>
                <a:latin typeface="RobustaTLPro-Regular"/>
                <a:hlinkClick r:id="rId2" tooltip="Saite uz Elektroniskās deklarēšanas sistēmu (EDS)"/>
              </a:rPr>
              <a:t>EDS</a:t>
            </a:r>
            <a:r>
              <a:rPr lang="lv-LV" dirty="0">
                <a:solidFill>
                  <a:srgbClr val="212529"/>
                </a:solidFill>
                <a:latin typeface="RobustaTLPro-Regular"/>
              </a:rPr>
              <a:t>.</a:t>
            </a:r>
          </a:p>
          <a:p>
            <a:endParaRPr lang="lv-LV" dirty="0">
              <a:solidFill>
                <a:srgbClr val="212529"/>
              </a:solidFill>
              <a:latin typeface="RobustaTLPro-Regular"/>
            </a:endParaRPr>
          </a:p>
          <a:p>
            <a:pPr algn="ctr"/>
            <a:r>
              <a:rPr lang="lv-LV" sz="2400" b="1" dirty="0">
                <a:solidFill>
                  <a:srgbClr val="FF0000"/>
                </a:solidFill>
                <a:latin typeface="Times New Roman" panose="02020603050405020304" pitchFamily="18" charset="0"/>
                <a:cs typeface="Times New Roman" panose="02020603050405020304" pitchFamily="18" charset="0"/>
              </a:rPr>
              <a:t>Reģistrācijas veidlapa atrodas EDS sadaļā </a:t>
            </a:r>
          </a:p>
          <a:p>
            <a:pPr algn="ctr"/>
            <a:r>
              <a:rPr lang="lv-LV" sz="2400" b="1" i="1" dirty="0">
                <a:solidFill>
                  <a:srgbClr val="FF0000"/>
                </a:solidFill>
                <a:latin typeface="Times New Roman" panose="02020603050405020304" pitchFamily="18" charset="0"/>
                <a:cs typeface="Times New Roman" panose="02020603050405020304" pitchFamily="18" charset="0"/>
              </a:rPr>
              <a:t>Dokumenti → </a:t>
            </a:r>
          </a:p>
          <a:p>
            <a:pPr algn="ctr"/>
            <a:r>
              <a:rPr lang="lv-LV" sz="2400" b="1" i="1" dirty="0">
                <a:solidFill>
                  <a:srgbClr val="FF0000"/>
                </a:solidFill>
                <a:latin typeface="Times New Roman" panose="02020603050405020304" pitchFamily="18" charset="0"/>
                <a:cs typeface="Times New Roman" panose="02020603050405020304" pitchFamily="18" charset="0"/>
              </a:rPr>
              <a:t>No veidlapas → </a:t>
            </a:r>
          </a:p>
          <a:p>
            <a:pPr algn="ctr"/>
            <a:r>
              <a:rPr lang="lv-LV" sz="2400" b="1" i="1" dirty="0">
                <a:solidFill>
                  <a:srgbClr val="FF0000"/>
                </a:solidFill>
                <a:latin typeface="Times New Roman" panose="02020603050405020304" pitchFamily="18" charset="0"/>
                <a:cs typeface="Times New Roman" panose="02020603050405020304" pitchFamily="18" charset="0"/>
              </a:rPr>
              <a:t>Nodokļu maksātāju reģistrācijas un datu izmaiņu veidlapas →</a:t>
            </a:r>
          </a:p>
          <a:p>
            <a:pPr algn="ctr"/>
            <a:r>
              <a:rPr lang="lv-LV" sz="2400" b="1" i="1" dirty="0">
                <a:solidFill>
                  <a:srgbClr val="FF0000"/>
                </a:solidFill>
                <a:latin typeface="Times New Roman" panose="02020603050405020304" pitchFamily="18" charset="0"/>
                <a:cs typeface="Times New Roman" panose="02020603050405020304" pitchFamily="18" charset="0"/>
              </a:rPr>
              <a:t> Nodokļu maksātāja (Fiziskas personas) reģistrācijas dati</a:t>
            </a:r>
            <a:endParaRPr lang="lv-LV" sz="2400" b="1" i="0" dirty="0">
              <a:solidFill>
                <a:srgbClr val="FF0000"/>
              </a:solidFill>
              <a:effectLst/>
              <a:latin typeface="Times New Roman" panose="02020603050405020304" pitchFamily="18" charset="0"/>
              <a:cs typeface="Times New Roman" panose="02020603050405020304" pitchFamily="18" charset="0"/>
            </a:endParaRPr>
          </a:p>
        </p:txBody>
      </p:sp>
      <p:pic>
        <p:nvPicPr>
          <p:cNvPr id="1026" name="Picture 2" descr="❗︎” nozīme: izsaukuma zīme Emoji | EmojiAll">
            <a:extLst>
              <a:ext uri="{FF2B5EF4-FFF2-40B4-BE49-F238E27FC236}">
                <a16:creationId xmlns="" xmlns:a16="http://schemas.microsoft.com/office/drawing/2014/main" id="{F6435986-A0BE-4ECC-AF6C-AB6340C3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11" y="156482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20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FBBCBE-CEC0-4EA8-8AEC-E436A3873508}"/>
              </a:ext>
            </a:extLst>
          </p:cNvPr>
          <p:cNvSpPr txBox="1"/>
          <p:nvPr/>
        </p:nvSpPr>
        <p:spPr>
          <a:xfrm>
            <a:off x="175591" y="119270"/>
            <a:ext cx="11840818" cy="1815882"/>
          </a:xfrm>
          <a:prstGeom prst="rect">
            <a:avLst/>
          </a:prstGeom>
          <a:noFill/>
        </p:spPr>
        <p:txBody>
          <a:bodyPr wrap="square">
            <a:spAutoFit/>
          </a:bodyPr>
          <a:lstStyle/>
          <a:p>
            <a:pPr algn="l"/>
            <a:endParaRPr lang="lv-LV" sz="1000" b="0" i="0" u="none" strike="noStrike" baseline="0" dirty="0">
              <a:solidFill>
                <a:srgbClr val="000000"/>
              </a:solidFill>
              <a:latin typeface="Times New Roman" panose="02020603050405020304" pitchFamily="18" charset="0"/>
            </a:endParaRPr>
          </a:p>
          <a:p>
            <a:r>
              <a:rPr lang="lv-LV" sz="2400" b="0" i="0" dirty="0">
                <a:solidFill>
                  <a:srgbClr val="000000"/>
                </a:solidFill>
                <a:effectLst/>
                <a:latin typeface="Times New Roman" panose="02020603050405020304" pitchFamily="18" charset="0"/>
                <a:cs typeface="Times New Roman" panose="02020603050405020304" pitchFamily="18" charset="0"/>
              </a:rPr>
              <a:t>Ja saimnieciskā darbība notiek ārpus juridiskās vai deklarētās adreses, tā jāreģistrē VID kā struktūrvienība- </a:t>
            </a:r>
            <a:r>
              <a:rPr lang="lv-LV" b="1" i="0" dirty="0">
                <a:solidFill>
                  <a:srgbClr val="FF0000"/>
                </a:solidFill>
                <a:effectLst/>
                <a:latin typeface="Times New Roman" panose="02020603050405020304" pitchFamily="18" charset="0"/>
                <a:cs typeface="Times New Roman" panose="02020603050405020304" pitchFamily="18" charset="0"/>
              </a:rPr>
              <a:t>https://www.vid.gov.lv/sites/default/files/2021_09_23_nodoklu_maksataju_un_nodoklu_maksataju_strukturvienibu_registracija_valsts_ienemumu_dienesta_2021.pdf</a:t>
            </a:r>
            <a:endParaRPr lang="lv-LV" b="1" i="0" u="none" strike="noStrike" baseline="0" dirty="0">
              <a:solidFill>
                <a:srgbClr val="FF0000"/>
              </a:solidFill>
              <a:latin typeface="Times New Roman" panose="02020603050405020304" pitchFamily="18" charset="0"/>
              <a:cs typeface="Times New Roman" panose="02020603050405020304" pitchFamily="18" charset="0"/>
            </a:endParaRPr>
          </a:p>
          <a:p>
            <a:endParaRPr lang="lv-LV" dirty="0">
              <a:latin typeface="Wingdings" panose="05000000000000000000" pitchFamily="2" charset="2"/>
              <a:cs typeface="Arial" panose="020B0604020202020204" pitchFamily="34" charset="0"/>
            </a:endParaRPr>
          </a:p>
        </p:txBody>
      </p:sp>
      <p:pic>
        <p:nvPicPr>
          <p:cNvPr id="3074" name="Picture 2" descr="Infografika &quot;Vai Jūs zināt, kādus struktūrvienības veidus jāreģistrē VID?&quot;">
            <a:extLst>
              <a:ext uri="{FF2B5EF4-FFF2-40B4-BE49-F238E27FC236}">
                <a16:creationId xmlns="" xmlns:a16="http://schemas.microsoft.com/office/drawing/2014/main" id="{7DCC4C18-8FE9-45D3-91BF-B96252C77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71" y="1714498"/>
            <a:ext cx="10992678"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irsraksts 12"/>
          <p:cNvSpPr>
            <a:spLocks noGrp="1"/>
          </p:cNvSpPr>
          <p:nvPr>
            <p:ph type="title"/>
          </p:nvPr>
        </p:nvSpPr>
        <p:spPr/>
        <p:txBody>
          <a:bodyPr rtlCol="0">
            <a:normAutofit/>
          </a:bodyPr>
          <a:lstStyle/>
          <a:p>
            <a:pPr algn="ctr" rtl="0"/>
            <a:r>
              <a:rPr lang="lv-LV" sz="2000" b="0" i="0" dirty="0">
                <a:solidFill>
                  <a:srgbClr val="000000"/>
                </a:solidFill>
                <a:effectLst/>
                <a:latin typeface="Verdana" panose="020B0604030504040204" pitchFamily="34" charset="0"/>
              </a:rPr>
              <a:t> </a:t>
            </a:r>
            <a:r>
              <a:rPr lang="lv-LV" sz="2400" b="0" i="0" dirty="0">
                <a:solidFill>
                  <a:srgbClr val="000000"/>
                </a:solidFill>
                <a:effectLst/>
                <a:latin typeface="Times New Roman" panose="02020603050405020304" pitchFamily="18" charset="0"/>
                <a:cs typeface="Times New Roman" panose="02020603050405020304" pitchFamily="18" charset="0"/>
              </a:rPr>
              <a:t>Saimnieciskās darbības veicēji, reģistrējoties VID, sniedz informāciju par saimnieciskās darbības norēķinu kontiem, kas ir atvērti Latvijas Republikā un ārvalstīs.</a:t>
            </a:r>
            <a:endParaRPr lang="en-US" sz="2400" b="1" dirty="0">
              <a:latin typeface="Times New Roman" panose="02020603050405020304" pitchFamily="18" charset="0"/>
              <a:cs typeface="Times New Roman" panose="02020603050405020304" pitchFamily="18" charset="0"/>
            </a:endParaRPr>
          </a:p>
        </p:txBody>
      </p:sp>
      <p:pic>
        <p:nvPicPr>
          <p:cNvPr id="4098" name="Picture 2" descr="Infografika &quot;Vai Tu esi deklarējis savu ārvalstu norēķinu kontu VID?&quot;">
            <a:extLst>
              <a:ext uri="{FF2B5EF4-FFF2-40B4-BE49-F238E27FC236}">
                <a16:creationId xmlns="" xmlns:a16="http://schemas.microsoft.com/office/drawing/2014/main" id="{1FCDE627-B1EC-4A23-B92F-760A253A3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3163"/>
            <a:ext cx="12192000" cy="568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6A595AD-7C95-4C5E-86A2-B271E0462691}"/>
              </a:ext>
            </a:extLst>
          </p:cNvPr>
          <p:cNvSpPr txBox="1"/>
          <p:nvPr/>
        </p:nvSpPr>
        <p:spPr>
          <a:xfrm>
            <a:off x="118753" y="87087"/>
            <a:ext cx="11958452" cy="6571030"/>
          </a:xfrm>
          <a:prstGeom prst="rect">
            <a:avLst/>
          </a:prstGeom>
          <a:noFill/>
        </p:spPr>
        <p:txBody>
          <a:bodyPr wrap="square">
            <a:spAutoFit/>
          </a:bodyPr>
          <a:lstStyle/>
          <a:p>
            <a:pPr algn="l"/>
            <a:endParaRPr lang="lv-LV" sz="900" b="0" i="0" u="none" strike="noStrike" baseline="0" dirty="0">
              <a:solidFill>
                <a:srgbClr val="000000"/>
              </a:solidFill>
              <a:latin typeface="Times New Roman" panose="02020603050405020304" pitchFamily="18" charset="0"/>
            </a:endParaRPr>
          </a:p>
          <a:p>
            <a:pPr algn="ctr"/>
            <a:r>
              <a:rPr lang="lv-LV" sz="3600" b="1" i="0" dirty="0">
                <a:solidFill>
                  <a:srgbClr val="003366"/>
                </a:solidFill>
                <a:effectLst/>
                <a:latin typeface="Times New Roman" panose="02020603050405020304" pitchFamily="18" charset="0"/>
                <a:cs typeface="Times New Roman" panose="02020603050405020304" pitchFamily="18" charset="0"/>
              </a:rPr>
              <a:t>Kas ir saimnieciskā darbība?</a:t>
            </a:r>
          </a:p>
          <a:p>
            <a:r>
              <a:rPr lang="lv-LV" sz="2800" b="1" i="0" dirty="0">
                <a:solidFill>
                  <a:srgbClr val="003366"/>
                </a:solidFill>
                <a:effectLst/>
                <a:latin typeface="Times New Roman" panose="02020603050405020304" pitchFamily="18" charset="0"/>
                <a:cs typeface="Times New Roman" panose="02020603050405020304" pitchFamily="18" charset="0"/>
              </a:rPr>
              <a:t>Par fiziskās personas saimniecisko darbību uzskata jebkuru darbību, kas vērsta uz preču ražošanu, darbu izpildi, tirdzniecību un pakalpojumu sniegšanu par atlīdzību</a:t>
            </a:r>
            <a:r>
              <a:rPr lang="lv-LV" sz="2800" b="0" i="0" dirty="0">
                <a:solidFill>
                  <a:srgbClr val="003366"/>
                </a:solidFill>
                <a:effectLst/>
                <a:latin typeface="Times New Roman" panose="02020603050405020304" pitchFamily="18" charset="0"/>
                <a:cs typeface="Times New Roman" panose="02020603050405020304" pitchFamily="18" charset="0"/>
              </a:rPr>
              <a:t>.</a:t>
            </a:r>
            <a:endParaRPr lang="lv-LV" sz="2800" b="0" i="0" dirty="0">
              <a:solidFill>
                <a:srgbClr val="000000"/>
              </a:solidFill>
              <a:effectLst/>
              <a:latin typeface="Times New Roman" panose="02020603050405020304" pitchFamily="18" charset="0"/>
              <a:cs typeface="Times New Roman" panose="02020603050405020304" pitchFamily="18" charset="0"/>
            </a:endParaRPr>
          </a:p>
          <a:p>
            <a:pPr algn="ctr"/>
            <a:r>
              <a:rPr lang="lv-LV" sz="2800" b="1" i="1" dirty="0">
                <a:solidFill>
                  <a:srgbClr val="000000"/>
                </a:solidFill>
                <a:effectLst/>
                <a:latin typeface="Times New Roman" panose="02020603050405020304" pitchFamily="18" charset="0"/>
                <a:cs typeface="Times New Roman" panose="02020603050405020304" pitchFamily="18" charset="0"/>
              </a:rPr>
              <a:t>Saimnieciskās darbības kritēriji:</a:t>
            </a:r>
            <a:endParaRPr lang="lv-LV" sz="2800" b="1" i="0" dirty="0">
              <a:solidFill>
                <a:srgbClr val="000000"/>
              </a:solidFill>
              <a:effectLst/>
              <a:latin typeface="Times New Roman" panose="02020603050405020304" pitchFamily="18" charset="0"/>
              <a:cs typeface="Times New Roman" panose="02020603050405020304" pitchFamily="18" charset="0"/>
            </a:endParaRPr>
          </a:p>
          <a:p>
            <a:pPr algn="l">
              <a:spcAft>
                <a:spcPts val="600"/>
              </a:spcAft>
            </a:pPr>
            <a:r>
              <a:rPr lang="lv-LV" sz="2400" b="0" i="0" dirty="0">
                <a:solidFill>
                  <a:srgbClr val="000000"/>
                </a:solidFill>
                <a:effectLst/>
                <a:latin typeface="Times New Roman" panose="02020603050405020304" pitchFamily="18" charset="0"/>
                <a:cs typeface="Times New Roman" panose="02020603050405020304" pitchFamily="18" charset="0"/>
              </a:rPr>
              <a:t>Fiziskās personas darbību uzskata par saimniecisko darbību, ja tā atbilst vismaz vienam no šādiem kritērijiem:</a:t>
            </a:r>
          </a:p>
          <a:p>
            <a:pPr marL="342900" indent="-342900" algn="l">
              <a:spcAft>
                <a:spcPts val="600"/>
              </a:spcAft>
              <a:buFont typeface="Wingdings" panose="05000000000000000000" pitchFamily="2" charset="2"/>
              <a:buChar char="ü"/>
            </a:pPr>
            <a:r>
              <a:rPr lang="lv-LV" sz="2400" b="0" i="0" dirty="0">
                <a:solidFill>
                  <a:srgbClr val="000000"/>
                </a:solidFill>
                <a:effectLst/>
                <a:latin typeface="Times New Roman" panose="02020603050405020304" pitchFamily="18" charset="0"/>
                <a:cs typeface="Times New Roman" panose="02020603050405020304" pitchFamily="18" charset="0"/>
              </a:rPr>
              <a:t>darījumu regularitāte un sistemātiskums – trīs un vairāk darījumi gadā vai pieci un vairāk darījumi trijos gados;</a:t>
            </a:r>
          </a:p>
          <a:p>
            <a:pPr marL="342900" indent="-342900" algn="l">
              <a:spcAft>
                <a:spcPts val="600"/>
              </a:spcAft>
              <a:buFont typeface="Wingdings" panose="05000000000000000000" pitchFamily="2" charset="2"/>
              <a:buChar char="ü"/>
            </a:pPr>
            <a:r>
              <a:rPr lang="lv-LV" sz="2400" b="0" i="0" dirty="0">
                <a:solidFill>
                  <a:srgbClr val="000000"/>
                </a:solidFill>
                <a:effectLst/>
                <a:latin typeface="Times New Roman" panose="02020603050405020304" pitchFamily="18" charset="0"/>
                <a:cs typeface="Times New Roman" panose="02020603050405020304" pitchFamily="18" charset="0"/>
              </a:rPr>
              <a:t>ieņēmumi no darījuma pārsniedz 14 229 un vairāk </a:t>
            </a:r>
            <a:r>
              <a:rPr lang="lv-LV" sz="2400" b="0" i="0" dirty="0" err="1">
                <a:solidFill>
                  <a:srgbClr val="000000"/>
                </a:solidFill>
                <a:effectLst/>
                <a:latin typeface="Times New Roman" panose="02020603050405020304" pitchFamily="18" charset="0"/>
                <a:cs typeface="Times New Roman" panose="02020603050405020304" pitchFamily="18" charset="0"/>
              </a:rPr>
              <a:t>euro</a:t>
            </a:r>
            <a:r>
              <a:rPr lang="lv-LV" sz="2400" b="0" i="0" dirty="0">
                <a:solidFill>
                  <a:srgbClr val="000000"/>
                </a:solidFill>
                <a:effectLst/>
                <a:latin typeface="Times New Roman" panose="02020603050405020304" pitchFamily="18" charset="0"/>
                <a:cs typeface="Times New Roman" panose="02020603050405020304" pitchFamily="18" charset="0"/>
              </a:rPr>
              <a:t> gadā, izņemot ienākumus no personiskā īpašuma (personiskai lietošanai paredzēto kustamo lietu – mēbeļu, apģērba un citu lietu) atsavināšanas;</a:t>
            </a:r>
          </a:p>
          <a:p>
            <a:pPr marL="342900" indent="-342900" algn="l">
              <a:spcAft>
                <a:spcPts val="600"/>
              </a:spcAft>
              <a:buFont typeface="Wingdings" panose="05000000000000000000" pitchFamily="2" charset="2"/>
              <a:buChar char="ü"/>
            </a:pPr>
            <a:r>
              <a:rPr lang="lv-LV" sz="2400" b="0" i="0" dirty="0">
                <a:solidFill>
                  <a:srgbClr val="000000"/>
                </a:solidFill>
                <a:effectLst/>
                <a:latin typeface="Times New Roman" panose="02020603050405020304" pitchFamily="18" charset="0"/>
                <a:cs typeface="Times New Roman" panose="02020603050405020304" pitchFamily="18" charset="0"/>
              </a:rPr>
              <a:t>darbības ekonomiskā būtība vai personas īpašumā esošo lietu apjoms norāda uz sistemātisku darbību ar mērķi gūt atlīdzību.</a:t>
            </a:r>
          </a:p>
          <a:p>
            <a:endParaRPr lang="lv-LV"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79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23E1A75-5B89-459B-8A75-8C8518604344}"/>
              </a:ext>
            </a:extLst>
          </p:cNvPr>
          <p:cNvSpPr txBox="1"/>
          <p:nvPr/>
        </p:nvSpPr>
        <p:spPr>
          <a:xfrm>
            <a:off x="571500" y="1409701"/>
            <a:ext cx="11150600" cy="3539430"/>
          </a:xfrm>
          <a:prstGeom prst="rect">
            <a:avLst/>
          </a:prstGeom>
          <a:noFill/>
        </p:spPr>
        <p:txBody>
          <a:bodyPr wrap="square">
            <a:spAutoFit/>
          </a:bodyPr>
          <a:lstStyle/>
          <a:p>
            <a:pPr algn="ctr"/>
            <a:r>
              <a:rPr lang="lv-LV" sz="2800" b="1" i="0" dirty="0">
                <a:solidFill>
                  <a:srgbClr val="000000"/>
                </a:solidFill>
                <a:effectLst/>
                <a:latin typeface="Times New Roman" panose="02020603050405020304" pitchFamily="18" charset="0"/>
                <a:cs typeface="Times New Roman" panose="02020603050405020304" pitchFamily="18" charset="0"/>
              </a:rPr>
              <a:t>Persona, kura ir reģistrējusies kā saimnieciskās darbības veicēja, ir </a:t>
            </a:r>
            <a:r>
              <a:rPr lang="lv-LV" sz="2800" b="1" i="0" dirty="0" err="1">
                <a:solidFill>
                  <a:srgbClr val="000000"/>
                </a:solidFill>
                <a:effectLst/>
                <a:latin typeface="Times New Roman" panose="02020603050405020304" pitchFamily="18" charset="0"/>
                <a:cs typeface="Times New Roman" panose="02020603050405020304" pitchFamily="18" charset="0"/>
              </a:rPr>
              <a:t>pašnodarbinātais</a:t>
            </a:r>
            <a:r>
              <a:rPr lang="lv-LV" sz="2800" b="1" i="0" dirty="0">
                <a:solidFill>
                  <a:srgbClr val="000000"/>
                </a:solidFill>
                <a:effectLst/>
                <a:latin typeface="Times New Roman" panose="02020603050405020304" pitchFamily="18" charset="0"/>
                <a:cs typeface="Times New Roman" panose="02020603050405020304" pitchFamily="18" charset="0"/>
              </a:rPr>
              <a:t>. </a:t>
            </a:r>
            <a:r>
              <a:rPr lang="lv-LV" sz="2800" b="1" dirty="0">
                <a:latin typeface="Times New Roman" panose="02020603050405020304" pitchFamily="18" charset="0"/>
                <a:cs typeface="Times New Roman" panose="02020603050405020304" pitchFamily="18" charset="0"/>
              </a:rPr>
              <a:t/>
            </a:r>
            <a:br>
              <a:rPr lang="lv-LV" sz="2800" b="1" dirty="0">
                <a:latin typeface="Times New Roman" panose="02020603050405020304" pitchFamily="18" charset="0"/>
                <a:cs typeface="Times New Roman" panose="02020603050405020304" pitchFamily="18" charset="0"/>
              </a:rPr>
            </a:br>
            <a:r>
              <a:rPr lang="lv-LV" sz="2800" i="0" dirty="0" err="1">
                <a:solidFill>
                  <a:srgbClr val="000000"/>
                </a:solidFill>
                <a:effectLst/>
                <a:latin typeface="Times New Roman" panose="02020603050405020304" pitchFamily="18" charset="0"/>
                <a:cs typeface="Times New Roman" panose="02020603050405020304" pitchFamily="18" charset="0"/>
              </a:rPr>
              <a:t>Pašnodarbinātajam</a:t>
            </a:r>
            <a:r>
              <a:rPr lang="lv-LV" sz="2800" i="0" dirty="0">
                <a:solidFill>
                  <a:srgbClr val="000000"/>
                </a:solidFill>
                <a:effectLst/>
                <a:latin typeface="Times New Roman" panose="02020603050405020304" pitchFamily="18" charset="0"/>
                <a:cs typeface="Times New Roman" panose="02020603050405020304" pitchFamily="18" charset="0"/>
              </a:rPr>
              <a:t> no saimnieciskās darbības ienākumiem (peļņas) ir jāveic obligātās iemaksas (VSAOI), izņemot likumā noteiktos gadījumus*, kā arī uz to attiecas minimālas VSAOI.</a:t>
            </a:r>
            <a:r>
              <a:rPr lang="lv-LV" sz="2800" dirty="0">
                <a:latin typeface="Times New Roman" panose="02020603050405020304" pitchFamily="18" charset="0"/>
                <a:cs typeface="Times New Roman" panose="02020603050405020304" pitchFamily="18" charset="0"/>
              </a:rPr>
              <a:t/>
            </a:r>
            <a:br>
              <a:rPr lang="lv-LV" sz="2800" dirty="0">
                <a:latin typeface="Times New Roman" panose="02020603050405020304" pitchFamily="18" charset="0"/>
                <a:cs typeface="Times New Roman" panose="02020603050405020304" pitchFamily="18" charset="0"/>
              </a:rPr>
            </a:br>
            <a:r>
              <a:rPr lang="lv-LV" sz="2800" i="0" dirty="0">
                <a:solidFill>
                  <a:srgbClr val="000000"/>
                </a:solidFill>
                <a:effectLst/>
                <a:latin typeface="Times New Roman" panose="02020603050405020304" pitchFamily="18" charset="0"/>
                <a:cs typeface="Times New Roman" panose="02020603050405020304" pitchFamily="18" charset="0"/>
              </a:rPr>
              <a:t>Ienākumu (peļņu) nosaka kā konkrētā mēneša saimnieciskās darbības ieņēmumu un ar to saistīto izdevumu starpību.</a:t>
            </a:r>
          </a:p>
          <a:p>
            <a:r>
              <a:rPr lang="lv-LV" sz="2800" dirty="0">
                <a:solidFill>
                  <a:srgbClr val="000000"/>
                </a:solidFill>
                <a:latin typeface="Times New Roman" panose="02020603050405020304" pitchFamily="18" charset="0"/>
                <a:cs typeface="Times New Roman" panose="02020603050405020304" pitchFamily="18" charset="0"/>
              </a:rPr>
              <a:t>Norādījumi- saite </a:t>
            </a:r>
            <a:r>
              <a:rPr lang="lv-LV" sz="2400" b="1" dirty="0">
                <a:solidFill>
                  <a:srgbClr val="FF0000"/>
                </a:solidFill>
                <a:latin typeface="Times New Roman" panose="02020603050405020304" pitchFamily="18" charset="0"/>
                <a:cs typeface="Times New Roman" panose="02020603050405020304" pitchFamily="18" charset="0"/>
              </a:rPr>
              <a:t>https://www.vid.gov.lv/lv/saimnieciskas-darbibas-veiceji</a:t>
            </a:r>
          </a:p>
        </p:txBody>
      </p:sp>
    </p:spTree>
    <p:extLst>
      <p:ext uri="{BB962C8B-B14F-4D97-AF65-F5344CB8AC3E}">
        <p14:creationId xmlns:p14="http://schemas.microsoft.com/office/powerpoint/2010/main" val="189701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F97132B-B748-4B22-BF4F-97CE96AF7812}"/>
              </a:ext>
            </a:extLst>
          </p:cNvPr>
          <p:cNvSpPr txBox="1"/>
          <p:nvPr/>
        </p:nvSpPr>
        <p:spPr>
          <a:xfrm>
            <a:off x="626165" y="934278"/>
            <a:ext cx="11221278" cy="4524315"/>
          </a:xfrm>
          <a:prstGeom prst="rect">
            <a:avLst/>
          </a:prstGeom>
          <a:noFill/>
        </p:spPr>
        <p:txBody>
          <a:bodyPr wrap="square">
            <a:spAutoFit/>
          </a:bodyPr>
          <a:lstStyle/>
          <a:p>
            <a:pPr algn="ctr"/>
            <a:r>
              <a:rPr lang="lv-LV" sz="3600" b="1" i="0" u="none" strike="noStrike" baseline="0" dirty="0">
                <a:latin typeface="Times New Roman" panose="02020603050405020304" pitchFamily="18" charset="0"/>
                <a:cs typeface="Times New Roman" panose="02020603050405020304" pitchFamily="18" charset="0"/>
              </a:rPr>
              <a:t>Grāmatvedības organizēšana saimnieciskās darbības veicējiem:</a:t>
            </a:r>
          </a:p>
          <a:p>
            <a:pPr algn="l">
              <a:spcAft>
                <a:spcPts val="600"/>
              </a:spcAft>
            </a:pPr>
            <a:r>
              <a:rPr lang="lv-LV" sz="2800" b="0" i="0" dirty="0">
                <a:solidFill>
                  <a:srgbClr val="000000"/>
                </a:solidFill>
                <a:effectLst/>
                <a:latin typeface="Times New Roman" panose="02020603050405020304" pitchFamily="18" charset="0"/>
                <a:cs typeface="Times New Roman" panose="02020603050405020304" pitchFamily="18" charset="0"/>
              </a:rPr>
              <a:t>Grāmatvedību vienkāršā ierakstā drīkst kārtot:</a:t>
            </a:r>
          </a:p>
          <a:p>
            <a:pPr marL="457200" indent="-457200" algn="l">
              <a:spcAft>
                <a:spcPts val="600"/>
              </a:spcAft>
              <a:buFont typeface="Wingdings" panose="05000000000000000000" pitchFamily="2" charset="2"/>
              <a:buChar char="ü"/>
            </a:pPr>
            <a:r>
              <a:rPr lang="lv-LV" sz="2800" b="0" i="0" dirty="0">
                <a:solidFill>
                  <a:srgbClr val="000000"/>
                </a:solidFill>
                <a:effectLst/>
                <a:latin typeface="Times New Roman" panose="02020603050405020304" pitchFamily="18" charset="0"/>
                <a:cs typeface="Times New Roman" panose="02020603050405020304" pitchFamily="18" charset="0"/>
              </a:rPr>
              <a:t>fiziskā persona, kas veic saimniecisko darbību;</a:t>
            </a:r>
          </a:p>
          <a:p>
            <a:pPr marL="457200" indent="-457200" algn="l">
              <a:spcAft>
                <a:spcPts val="600"/>
              </a:spcAft>
              <a:buFont typeface="Wingdings" panose="05000000000000000000" pitchFamily="2" charset="2"/>
              <a:buChar char="ü"/>
            </a:pPr>
            <a:r>
              <a:rPr lang="lv-LV" sz="2800" b="0" i="0" dirty="0">
                <a:solidFill>
                  <a:srgbClr val="000000"/>
                </a:solidFill>
                <a:effectLst/>
                <a:latin typeface="Times New Roman" panose="02020603050405020304" pitchFamily="18" charset="0"/>
                <a:cs typeface="Times New Roman" panose="02020603050405020304" pitchFamily="18" charset="0"/>
              </a:rPr>
              <a:t>individuālie komersanti, individuālie uzņēmumi un zemnieku un zvejnieku saimniecības, kuru apgrozījums (ieņēmumi) no saimnieciskajiem darījumiem iepriekšējā gadā </a:t>
            </a:r>
            <a:r>
              <a:rPr lang="lv-LV" sz="2800" b="1" i="0" dirty="0">
                <a:solidFill>
                  <a:srgbClr val="003366"/>
                </a:solidFill>
                <a:effectLst/>
                <a:latin typeface="Times New Roman" panose="02020603050405020304" pitchFamily="18" charset="0"/>
                <a:cs typeface="Times New Roman" panose="02020603050405020304" pitchFamily="18" charset="0"/>
              </a:rPr>
              <a:t>nepārsniedz</a:t>
            </a:r>
            <a:r>
              <a:rPr lang="lv-LV" sz="2800" b="0" i="0" dirty="0">
                <a:solidFill>
                  <a:srgbClr val="003366"/>
                </a:solidFill>
                <a:effectLst/>
                <a:latin typeface="Times New Roman" panose="02020603050405020304" pitchFamily="18" charset="0"/>
                <a:cs typeface="Times New Roman" panose="02020603050405020304" pitchFamily="18" charset="0"/>
              </a:rPr>
              <a:t> </a:t>
            </a:r>
            <a:r>
              <a:rPr lang="lv-LV" sz="2800" b="0" i="0" dirty="0">
                <a:solidFill>
                  <a:srgbClr val="000000"/>
                </a:solidFill>
                <a:effectLst/>
                <a:latin typeface="Times New Roman" panose="02020603050405020304" pitchFamily="18" charset="0"/>
                <a:cs typeface="Times New Roman" panose="02020603050405020304" pitchFamily="18" charset="0"/>
              </a:rPr>
              <a:t>300 000 eiro.</a:t>
            </a:r>
          </a:p>
          <a:p>
            <a:pPr marL="457200" indent="-457200" algn="l">
              <a:spcAft>
                <a:spcPts val="600"/>
              </a:spcAft>
              <a:buFont typeface="Wingdings" panose="05000000000000000000" pitchFamily="2" charset="2"/>
              <a:buChar char="ü"/>
            </a:pPr>
            <a:r>
              <a:rPr lang="lv-LV" sz="2800" b="0" i="0" dirty="0">
                <a:solidFill>
                  <a:srgbClr val="000000"/>
                </a:solidFill>
                <a:effectLst/>
                <a:latin typeface="Times New Roman" panose="02020603050405020304" pitchFamily="18" charset="0"/>
                <a:cs typeface="Times New Roman" panose="02020603050405020304" pitchFamily="18" charset="0"/>
              </a:rPr>
              <a:t>Pēc izvēles  grāmatvedību var kārtot divkāršā ieraksta sistēmā.</a:t>
            </a:r>
          </a:p>
          <a:p>
            <a:pPr algn="ctr"/>
            <a:endParaRPr lang="lv-LV" sz="2800" b="1"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8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ēmiskā literatūra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5_TF03431380_TF03431380" id="{41F6E9D6-F7FB-4EBF-9598-C0DE2CFE5221}" vid="{365A15D9-46A0-43DA-8FE7-C58EEA660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motīvs">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motīvs">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4873beb7-5857-4685-be1f-d57550cc96cc"/>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Izglītības satura prezentācija ar svītru un grāmatzīmes noformējumu (platekrāna)</Template>
  <TotalTime>3681</TotalTime>
  <Words>1716</Words>
  <Application>Microsoft Office PowerPoint</Application>
  <PresentationFormat>Platekrāna</PresentationFormat>
  <Paragraphs>201</Paragraphs>
  <Slides>30</Slides>
  <Notes>3</Notes>
  <HiddenSlides>0</HiddenSlides>
  <MMClips>0</MMClips>
  <ScaleCrop>false</ScaleCrop>
  <HeadingPairs>
    <vt:vector size="6" baseType="variant">
      <vt:variant>
        <vt:lpstr>Lietotie fonti</vt:lpstr>
      </vt:variant>
      <vt:variant>
        <vt:i4>10</vt:i4>
      </vt:variant>
      <vt:variant>
        <vt:lpstr>Dizains</vt:lpstr>
      </vt:variant>
      <vt:variant>
        <vt:i4>2</vt:i4>
      </vt:variant>
      <vt:variant>
        <vt:lpstr>Slaidu virsraksti</vt:lpstr>
      </vt:variant>
      <vt:variant>
        <vt:i4>30</vt:i4>
      </vt:variant>
    </vt:vector>
  </HeadingPairs>
  <TitlesOfParts>
    <vt:vector size="42" baseType="lpstr">
      <vt:lpstr>Arial</vt:lpstr>
      <vt:lpstr>Calibri</vt:lpstr>
      <vt:lpstr>Calibri Light</vt:lpstr>
      <vt:lpstr>Euphemia</vt:lpstr>
      <vt:lpstr>Plantagenet Cherokee</vt:lpstr>
      <vt:lpstr>RobustaTLPro-Medium</vt:lpstr>
      <vt:lpstr>RobustaTLPro-Regular</vt:lpstr>
      <vt:lpstr>Times New Roman</vt:lpstr>
      <vt:lpstr>Verdana</vt:lpstr>
      <vt:lpstr>Wingdings</vt:lpstr>
      <vt:lpstr>Akadēmiskā literatūra 16x9</vt:lpstr>
      <vt:lpstr>Office Theme</vt:lpstr>
      <vt:lpstr>Fiziskā persona- saimnieciskās darbības veicējs</vt:lpstr>
      <vt:lpstr>PowerPoint prezentācija</vt:lpstr>
      <vt:lpstr>PowerPoint prezentācija</vt:lpstr>
      <vt:lpstr>PowerPoint prezentācija</vt:lpstr>
      <vt:lpstr>PowerPoint prezentācija</vt:lpstr>
      <vt:lpstr> Saimnieciskās darbības veicēji, reģistrējoties VID, sniedz informāciju par saimnieciskās darbības norēķinu kontiem, kas ir atvērti Latvijas Republikā un ārvalstīs.</vt:lpstr>
      <vt:lpstr>PowerPoint prezentācija</vt:lpstr>
      <vt:lpstr>PowerPoint prezentācija</vt:lpstr>
      <vt:lpstr>PowerPoint prezentācija</vt:lpstr>
      <vt:lpstr>PowerPoint prezentācija</vt:lpstr>
      <vt:lpstr>Saimnieciskās darbības reģistrācija VID EDS datu bāzē</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Ieņēmumu un izdevumu uzskaites žurnāls vienkāršā ieraksta sistēmā</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Patstāvīgs darba uzdevums-  nosacījumi nākošajā slaidā.</vt:lpstr>
      <vt:lpstr>PowerPoint prezentācija</vt:lpstr>
      <vt:lpstr>PowerPoint prezentācija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Grāmatvedības darba organizācija</dc:title>
  <dc:creator>Ilona Varņecka</dc:creator>
  <cp:lastModifiedBy>Dators</cp:lastModifiedBy>
  <cp:revision>261</cp:revision>
  <dcterms:created xsi:type="dcterms:W3CDTF">2020-12-22T10:37:00Z</dcterms:created>
  <dcterms:modified xsi:type="dcterms:W3CDTF">2023-01-27T12:54:35Z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