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78" r:id="rId3"/>
    <p:sldId id="279" r:id="rId4"/>
    <p:sldId id="280" r:id="rId5"/>
    <p:sldId id="281" r:id="rId6"/>
    <p:sldId id="283" r:id="rId7"/>
    <p:sldId id="284" r:id="rId8"/>
    <p:sldId id="285" r:id="rId9"/>
    <p:sldId id="291" r:id="rId10"/>
    <p:sldId id="286" r:id="rId11"/>
    <p:sldId id="287" r:id="rId12"/>
    <p:sldId id="290" r:id="rId13"/>
    <p:sldId id="288" r:id="rId14"/>
    <p:sldId id="289" r:id="rId15"/>
    <p:sldId id="292" r:id="rId16"/>
    <p:sldId id="293" r:id="rId17"/>
    <p:sldId id="265" r:id="rId18"/>
  </p:sldIdLst>
  <p:sldSz cx="12192000" cy="6858000"/>
  <p:notesSz cx="6761163" cy="9942513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2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48" y="9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36BAC-209B-4A24-B46D-9AAA67125D8D}" type="datetimeFigureOut">
              <a:rPr lang="lv-LV" smtClean="0"/>
              <a:t>2023.05.26.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8AA9C-DFE3-41C7-85A1-0D9D9DFCE7F2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999179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36BAC-209B-4A24-B46D-9AAA67125D8D}" type="datetimeFigureOut">
              <a:rPr lang="lv-LV" smtClean="0"/>
              <a:t>2023.05.26.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8AA9C-DFE3-41C7-85A1-0D9D9DFCE7F2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204403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36BAC-209B-4A24-B46D-9AAA67125D8D}" type="datetimeFigureOut">
              <a:rPr lang="lv-LV" smtClean="0"/>
              <a:t>2023.05.26.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8AA9C-DFE3-41C7-85A1-0D9D9DFCE7F2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373526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36BAC-209B-4A24-B46D-9AAA67125D8D}" type="datetimeFigureOut">
              <a:rPr lang="lv-LV" smtClean="0"/>
              <a:t>2023.05.26.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8AA9C-DFE3-41C7-85A1-0D9D9DFCE7F2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069894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36BAC-209B-4A24-B46D-9AAA67125D8D}" type="datetimeFigureOut">
              <a:rPr lang="lv-LV" smtClean="0"/>
              <a:t>2023.05.26.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8AA9C-DFE3-41C7-85A1-0D9D9DFCE7F2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53774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36BAC-209B-4A24-B46D-9AAA67125D8D}" type="datetimeFigureOut">
              <a:rPr lang="lv-LV" smtClean="0"/>
              <a:t>2023.05.26.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8AA9C-DFE3-41C7-85A1-0D9D9DFCE7F2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14026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36BAC-209B-4A24-B46D-9AAA67125D8D}" type="datetimeFigureOut">
              <a:rPr lang="lv-LV" smtClean="0"/>
              <a:t>2023.05.26.</a:t>
            </a:fld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8AA9C-DFE3-41C7-85A1-0D9D9DFCE7F2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036697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36BAC-209B-4A24-B46D-9AAA67125D8D}" type="datetimeFigureOut">
              <a:rPr lang="lv-LV" smtClean="0"/>
              <a:t>2023.05.26.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8AA9C-DFE3-41C7-85A1-0D9D9DFCE7F2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89439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36BAC-209B-4A24-B46D-9AAA67125D8D}" type="datetimeFigureOut">
              <a:rPr lang="lv-LV" smtClean="0"/>
              <a:t>2023.05.26.</a:t>
            </a:fld>
            <a:endParaRPr lang="lv-L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8AA9C-DFE3-41C7-85A1-0D9D9DFCE7F2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1420150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36BAC-209B-4A24-B46D-9AAA67125D8D}" type="datetimeFigureOut">
              <a:rPr lang="lv-LV" smtClean="0"/>
              <a:t>2023.05.26.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8AA9C-DFE3-41C7-85A1-0D9D9DFCE7F2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778238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36BAC-209B-4A24-B46D-9AAA67125D8D}" type="datetimeFigureOut">
              <a:rPr lang="lv-LV" smtClean="0"/>
              <a:t>2023.05.26.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78AA9C-DFE3-41C7-85A1-0D9D9DFCE7F2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194123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936BAC-209B-4A24-B46D-9AAA67125D8D}" type="datetimeFigureOut">
              <a:rPr lang="lv-LV" smtClean="0"/>
              <a:t>2023.05.26.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8AA9C-DFE3-41C7-85A1-0D9D9DFCE7F2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065644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www.google.com/url?sa=i&amp;url=https://www.nordicclt.com/&amp;psig=AOvVaw0E6jvkXwEKARU9iBKKhovQ&amp;ust=1649369589362000&amp;source=images&amp;cd=vfe&amp;ved=0CAcQjRxqFwoTCMDb_Ne6gPcCFQAAAAAdAAAAABAD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hyperlink" Target="https://www.google.com/url?sa=i&amp;url=https://www.researchgate.net/figure/CLT-panel-sections_fig1_305904072&amp;psig=AOvVaw0E6jvkXwEKARU9iBKKhovQ&amp;ust=1649369589362000&amp;source=images&amp;cd=vfe&amp;ved=0CAcQjRxqFwoTCMDb_Ne6gPcCFQAAAAAdAAAAABAP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www.google.com/url?sa=i&amp;url=https://www.constructionspecifier.com/using-clt-spark-change/&amp;psig=AOvVaw0E6jvkXwEKARU9iBKKhovQ&amp;ust=1649369589362000&amp;source=images&amp;cd=vfe&amp;ved=0CAcQjRxqFwoTCMDb_Ne6gPcCFQAAAAAdAAAAABAV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hyperlink" Target="https://www.google.com/url?sa=i&amp;url=https://www.facebook.com/drewnoklejonekrzyzowo/photos/&amp;psig=AOvVaw0E6jvkXwEKARU9iBKKhovQ&amp;ust=1649369589362000&amp;source=images&amp;cd=vfe&amp;ved=0CAcQjRxqFwoTCMDb_Ne6gPcCFQAAAAAdAAAAABBJ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s://www.google.com/url?sa=i&amp;url=https://www.zarch.lv/portfolio-view/clt-maja-limbazos/&amp;psig=AOvVaw0E6jvkXwEKARU9iBKKhovQ&amp;ust=1649369589362000&amp;source=images&amp;cd=vfe&amp;ved=0CAcQjRxqFwoTCMDb_Ne6gPcCFQAAAAAdAAAAABBP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hyperlink" Target="https://www.google.com/url?sa=i&amp;url=https://www.archdaily.com/903839/worlds-largest-clt-building-provides-a-model-for-high-density-urban-housing&amp;psig=AOvVaw1n4gKF-PUbLS8hN5hqFmc7&amp;ust=1649370248015000&amp;source=images&amp;cd=vfe&amp;ved=0CAcQjRxqFwoTCODTupW9gPcCFQAAAAAdAAAAABAZ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3.bp.blogspot.com/-4Vw1ldXzHus/Wa3rDBV8e5I/AAAAAAAANAs/VPWlavC_Sn4Apz03ZL5b945zpJzwOrk-wCLcBGAs/s1600/how-to-epoxy-resin-OBS-furniture-dresser-video-tutorial.jpg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Resin" TargetMode="External"/><Relationship Id="rId2" Type="http://schemas.openxmlformats.org/officeDocument/2006/relationships/hyperlink" Target="https://en.wikipedia.org/wiki/Wood_chip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pedia.org/wiki/Extrusion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Wood_veneer" TargetMode="External"/><Relationship Id="rId3" Type="http://schemas.openxmlformats.org/officeDocument/2006/relationships/hyperlink" Target="https://en.wikipedia.org/wiki/Wax" TargetMode="External"/><Relationship Id="rId7" Type="http://schemas.openxmlformats.org/officeDocument/2006/relationships/hyperlink" Target="https://en.wikipedia.org/wiki/Particle_board" TargetMode="External"/><Relationship Id="rId2" Type="http://schemas.openxmlformats.org/officeDocument/2006/relationships/hyperlink" Target="https://en.wikipedia.org/wiki/Wood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Pressure" TargetMode="External"/><Relationship Id="rId5" Type="http://schemas.openxmlformats.org/officeDocument/2006/relationships/hyperlink" Target="https://en.wikipedia.org/wiki/Temperature" TargetMode="External"/><Relationship Id="rId4" Type="http://schemas.openxmlformats.org/officeDocument/2006/relationships/hyperlink" Target="https://en.wikipedia.org/wiki/Resin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Wood_grain" TargetMode="External"/><Relationship Id="rId2" Type="http://schemas.openxmlformats.org/officeDocument/2006/relationships/hyperlink" Target="https://en.wikipedia.org/wiki/Wood_veneer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pedia.org/wiki/Cellulose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2637" y="202282"/>
            <a:ext cx="11593288" cy="2664296"/>
          </a:xfrm>
        </p:spPr>
        <p:txBody>
          <a:bodyPr/>
          <a:lstStyle/>
          <a:p>
            <a:r>
              <a:rPr lang="lv-LV" dirty="0"/>
              <a:t/>
            </a:r>
            <a:br>
              <a:rPr lang="lv-LV" dirty="0"/>
            </a:b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3543" y="1924196"/>
            <a:ext cx="4543429" cy="4126410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perspectiveContrastingLeftFacing" fov="1200000">
              <a:rot lat="600000" lon="2400000" rev="0"/>
            </a:camera>
            <a:lightRig rig="soft" dir="t">
              <a:rot lat="0" lon="0" rev="16200000"/>
            </a:lightRig>
          </a:scene3d>
          <a:sp3d extrusionH="2540000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sz="4000" b="1" dirty="0">
              <a:solidFill>
                <a:schemeClr val="tx2">
                  <a:lumMod val="10000"/>
                </a:schemeClr>
              </a:solidFill>
            </a:endParaRPr>
          </a:p>
          <a:p>
            <a:pPr algn="ctr"/>
            <a:endParaRPr lang="lv-LV" sz="4000" b="1" dirty="0" smtClean="0">
              <a:solidFill>
                <a:schemeClr val="tx2">
                  <a:lumMod val="10000"/>
                </a:schemeClr>
              </a:solidFill>
            </a:endParaRPr>
          </a:p>
          <a:p>
            <a:pPr algn="ctr"/>
            <a:endParaRPr lang="en-US" sz="4000" b="1" dirty="0" smtClean="0">
              <a:solidFill>
                <a:schemeClr val="tx2">
                  <a:lumMod val="10000"/>
                </a:schemeClr>
              </a:solidFill>
            </a:endParaRPr>
          </a:p>
          <a:p>
            <a:pPr algn="ctr"/>
            <a:r>
              <a:rPr lang="lv-LV" sz="4000" b="1" dirty="0" smtClean="0">
                <a:solidFill>
                  <a:schemeClr val="tx2">
                    <a:lumMod val="10000"/>
                  </a:schemeClr>
                </a:solidFill>
              </a:rPr>
              <a:t> KULDĪGA TECHNOLOGY AND TOURISM TECHNICAL SCHOOL </a:t>
            </a:r>
          </a:p>
          <a:p>
            <a:pPr algn="ctr"/>
            <a:r>
              <a:rPr lang="lv-LV" sz="3600" b="1" dirty="0">
                <a:solidFill>
                  <a:schemeClr val="tx2">
                    <a:lumMod val="10000"/>
                  </a:schemeClr>
                </a:solidFill>
              </a:rPr>
              <a:t/>
            </a:r>
            <a:br>
              <a:rPr lang="lv-LV" sz="3600" b="1" dirty="0">
                <a:solidFill>
                  <a:schemeClr val="tx2">
                    <a:lumMod val="10000"/>
                  </a:schemeClr>
                </a:solidFill>
              </a:rPr>
            </a:br>
            <a:r>
              <a:rPr lang="lv-LV" sz="4000" b="1" dirty="0">
                <a:solidFill>
                  <a:schemeClr val="tx2">
                    <a:lumMod val="10000"/>
                  </a:schemeClr>
                </a:solidFill>
              </a:rPr>
              <a:t>                                    </a:t>
            </a:r>
            <a:r>
              <a:rPr lang="lv-LV" sz="4000" b="1" dirty="0"/>
              <a:t/>
            </a:r>
            <a:br>
              <a:rPr lang="lv-LV" sz="4000" b="1" dirty="0"/>
            </a:br>
            <a:endParaRPr lang="en-US" sz="4000" b="1" dirty="0">
              <a:solidFill>
                <a:srgbClr val="82653A"/>
              </a:solidFill>
              <a:effectLst>
                <a:innerShdw blurRad="63500" dist="88900" dir="13500000">
                  <a:prstClr val="black">
                    <a:alpha val="75000"/>
                  </a:prstClr>
                </a:innerShdw>
              </a:effectLst>
              <a:latin typeface="Arial Rounded MT Bold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710281" y="720820"/>
            <a:ext cx="5109064" cy="4732767"/>
          </a:xfrm>
          <a:prstGeom prst="rect">
            <a:avLst/>
          </a:prstGeom>
          <a:blipFill dpi="0" rotWithShape="1">
            <a:blip r:embed="rId2" cstate="print"/>
            <a:srcRect/>
            <a:tile tx="0" ty="0" sx="100000" sy="100000" flip="none" algn="tl"/>
          </a:blipFill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scene3d>
            <a:camera prst="perspectiveContrastingLeftFacing" fov="1200000">
              <a:rot lat="600000" lon="2400000" rev="0"/>
            </a:camera>
            <a:lightRig rig="soft" dir="t">
              <a:rot lat="0" lon="0" rev="16200000"/>
            </a:lightRig>
          </a:scene3d>
          <a:sp3d extrusionH="2540000">
            <a:bevelT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 sz="4400" b="1" dirty="0" smtClean="0">
              <a:solidFill>
                <a:schemeClr val="tx2">
                  <a:lumMod val="10000"/>
                </a:schemeClr>
              </a:solidFill>
            </a:endParaRPr>
          </a:p>
          <a:p>
            <a:pPr algn="ctr"/>
            <a:endParaRPr lang="lv-LV" sz="4400" b="1" dirty="0">
              <a:solidFill>
                <a:schemeClr val="tx2">
                  <a:lumMod val="10000"/>
                </a:schemeClr>
              </a:solidFill>
            </a:endParaRPr>
          </a:p>
          <a:p>
            <a:pPr algn="ctr"/>
            <a:r>
              <a:rPr lang="en-US" sz="4400" b="1" dirty="0" smtClean="0">
                <a:solidFill>
                  <a:schemeClr val="tx2">
                    <a:lumMod val="10000"/>
                  </a:schemeClr>
                </a:solidFill>
              </a:rPr>
              <a:t>The variety of boards</a:t>
            </a:r>
            <a:endParaRPr lang="lv-LV" sz="4400" b="1" dirty="0" smtClean="0">
              <a:solidFill>
                <a:schemeClr val="tx2">
                  <a:lumMod val="10000"/>
                </a:schemeClr>
              </a:solidFill>
            </a:endParaRPr>
          </a:p>
          <a:p>
            <a:pPr algn="ctr"/>
            <a:r>
              <a:rPr lang="lv-LV" sz="2000" b="1" dirty="0" smtClean="0">
                <a:solidFill>
                  <a:schemeClr val="tx2">
                    <a:lumMod val="10000"/>
                  </a:schemeClr>
                </a:solidFill>
              </a:rPr>
              <a:t>(</a:t>
            </a:r>
            <a:r>
              <a:rPr lang="lv-LV" sz="2000" b="1" dirty="0" err="1" smtClean="0">
                <a:solidFill>
                  <a:schemeClr val="tx2">
                    <a:lumMod val="10000"/>
                  </a:schemeClr>
                </a:solidFill>
              </a:rPr>
              <a:t>composite</a:t>
            </a:r>
            <a:r>
              <a:rPr lang="lv-LV" sz="2000" b="1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lv-LV" sz="2000" b="1" dirty="0" err="1" smtClean="0">
                <a:solidFill>
                  <a:schemeClr val="tx2">
                    <a:lumMod val="10000"/>
                  </a:schemeClr>
                </a:solidFill>
              </a:rPr>
              <a:t>materials</a:t>
            </a:r>
            <a:r>
              <a:rPr lang="lv-LV" sz="2000" b="1" dirty="0" smtClean="0">
                <a:solidFill>
                  <a:schemeClr val="tx2">
                    <a:lumMod val="10000"/>
                  </a:schemeClr>
                </a:solidFill>
              </a:rPr>
              <a:t>)</a:t>
            </a:r>
            <a:endParaRPr lang="en-US" sz="2000" b="1" dirty="0" smtClean="0">
              <a:solidFill>
                <a:schemeClr val="tx2">
                  <a:lumMod val="10000"/>
                </a:schemeClr>
              </a:solidFill>
            </a:endParaRPr>
          </a:p>
          <a:p>
            <a:pPr algn="ctr"/>
            <a:endParaRPr lang="lv-LV" sz="2800" b="1" dirty="0" smtClean="0">
              <a:solidFill>
                <a:schemeClr val="tx2">
                  <a:lumMod val="10000"/>
                </a:schemeClr>
              </a:solidFill>
            </a:endParaRPr>
          </a:p>
          <a:p>
            <a:pPr algn="ctr"/>
            <a:endParaRPr lang="lv-LV" sz="2800" b="1" dirty="0">
              <a:solidFill>
                <a:schemeClr val="tx2">
                  <a:lumMod val="10000"/>
                </a:schemeClr>
              </a:solidFill>
            </a:endParaRPr>
          </a:p>
          <a:p>
            <a:pPr algn="ctr"/>
            <a:r>
              <a:rPr lang="lv-LV" sz="2800" b="1" dirty="0" smtClean="0">
                <a:solidFill>
                  <a:schemeClr val="tx2">
                    <a:lumMod val="10000"/>
                  </a:schemeClr>
                </a:solidFill>
              </a:rPr>
              <a:t>Curriculum: </a:t>
            </a:r>
            <a:r>
              <a:rPr lang="en-US" sz="2800" b="1" dirty="0" smtClean="0">
                <a:solidFill>
                  <a:schemeClr val="tx2">
                    <a:lumMod val="10000"/>
                  </a:schemeClr>
                </a:solidFill>
              </a:rPr>
              <a:t>Cabinet makers</a:t>
            </a:r>
            <a:endParaRPr lang="lv-LV" sz="2800" b="1" dirty="0" smtClean="0">
              <a:solidFill>
                <a:schemeClr val="tx2">
                  <a:lumMod val="10000"/>
                </a:schemeClr>
              </a:solidFill>
            </a:endParaRPr>
          </a:p>
          <a:p>
            <a:pPr algn="ctr"/>
            <a:r>
              <a:rPr lang="lv-LV" b="1" dirty="0" smtClean="0">
                <a:solidFill>
                  <a:schemeClr val="tx2">
                    <a:lumMod val="10000"/>
                  </a:schemeClr>
                </a:solidFill>
              </a:rPr>
              <a:t>(modulis: </a:t>
            </a:r>
            <a:r>
              <a:rPr lang="lv-LV" b="1" dirty="0" err="1" smtClean="0">
                <a:solidFill>
                  <a:schemeClr val="tx2">
                    <a:lumMod val="10000"/>
                  </a:schemeClr>
                </a:solidFill>
              </a:rPr>
              <a:t>valodas,kultūras</a:t>
            </a:r>
            <a:r>
              <a:rPr lang="lv-LV" b="1" dirty="0" smtClean="0">
                <a:solidFill>
                  <a:schemeClr val="tx2">
                    <a:lumMod val="10000"/>
                  </a:schemeClr>
                </a:solidFill>
              </a:rPr>
              <a:t> izpratne un izpausmes)</a:t>
            </a:r>
          </a:p>
          <a:p>
            <a:pPr algn="ctr"/>
            <a:r>
              <a:rPr lang="lv-LV" b="1" dirty="0" smtClean="0">
                <a:solidFill>
                  <a:schemeClr val="tx2">
                    <a:lumMod val="10000"/>
                  </a:schemeClr>
                </a:solidFill>
              </a:rPr>
              <a:t>Skolotājs: Dace </a:t>
            </a:r>
            <a:r>
              <a:rPr lang="lv-LV" b="1" dirty="0" err="1" smtClean="0">
                <a:solidFill>
                  <a:schemeClr val="tx2">
                    <a:lumMod val="10000"/>
                  </a:schemeClr>
                </a:solidFill>
              </a:rPr>
              <a:t>Cine</a:t>
            </a:r>
            <a:endParaRPr lang="en-US" b="1" dirty="0" smtClean="0">
              <a:solidFill>
                <a:schemeClr val="tx2">
                  <a:lumMod val="10000"/>
                </a:schemeClr>
              </a:solidFill>
            </a:endParaRPr>
          </a:p>
          <a:p>
            <a:pPr algn="ctr"/>
            <a:endParaRPr lang="en-US" sz="4000" b="1" dirty="0">
              <a:solidFill>
                <a:schemeClr val="tx2">
                  <a:lumMod val="10000"/>
                </a:schemeClr>
              </a:solidFill>
            </a:endParaRPr>
          </a:p>
          <a:p>
            <a:pPr algn="ctr"/>
            <a:r>
              <a:rPr lang="en-US" sz="4000" b="1" dirty="0" smtClean="0">
                <a:solidFill>
                  <a:schemeClr val="tx2">
                    <a:lumMod val="10000"/>
                  </a:schemeClr>
                </a:solidFill>
              </a:rPr>
              <a:t>202</a:t>
            </a:r>
            <a:r>
              <a:rPr lang="lv-LV" sz="4000" b="1" smtClean="0">
                <a:solidFill>
                  <a:schemeClr val="tx2">
                    <a:lumMod val="10000"/>
                  </a:schemeClr>
                </a:solidFill>
              </a:rPr>
              <a:t>3</a:t>
            </a:r>
            <a:r>
              <a:rPr lang="lv-LV" sz="4800" b="1" dirty="0">
                <a:solidFill>
                  <a:schemeClr val="tx1"/>
                </a:solidFill>
              </a:rPr>
              <a:t/>
            </a:r>
            <a:br>
              <a:rPr lang="lv-LV" sz="4800" b="1" dirty="0">
                <a:solidFill>
                  <a:schemeClr val="tx1"/>
                </a:solidFill>
              </a:rPr>
            </a:br>
            <a:endParaRPr lang="en-US" sz="4800" b="1" dirty="0">
              <a:solidFill>
                <a:schemeClr val="tx1"/>
              </a:solidFill>
              <a:effectLst>
                <a:innerShdw blurRad="63500" dist="88900" dir="13500000">
                  <a:prstClr val="black">
                    <a:alpha val="75000"/>
                  </a:prstClr>
                </a:innerShdw>
              </a:effectLst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4829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1162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               Cross laminated timber (CLT)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63782"/>
            <a:ext cx="10515600" cy="5013181"/>
          </a:xfrm>
        </p:spPr>
        <p:txBody>
          <a:bodyPr/>
          <a:lstStyle/>
          <a:p>
            <a:r>
              <a:rPr lang="en-US" dirty="0"/>
              <a:t>wood panel product made from gluing together layers of solid-sawn lumber, </a:t>
            </a:r>
            <a:r>
              <a:rPr lang="lv-LV" dirty="0"/>
              <a:t>-</a:t>
            </a:r>
            <a:r>
              <a:rPr lang="en-US" dirty="0" smtClean="0"/>
              <a:t> </a:t>
            </a:r>
            <a:r>
              <a:rPr lang="en-US" dirty="0"/>
              <a:t>lumber cut from a single log</a:t>
            </a:r>
            <a:r>
              <a:rPr lang="en-US" dirty="0" smtClean="0"/>
              <a:t>.</a:t>
            </a:r>
            <a:endParaRPr lang="lv-LV" dirty="0" smtClean="0"/>
          </a:p>
          <a:p>
            <a:r>
              <a:rPr lang="lv-LV" dirty="0" smtClean="0"/>
              <a:t>e</a:t>
            </a:r>
            <a:r>
              <a:rPr lang="en-US" dirty="0" smtClean="0"/>
              <a:t>ach </a:t>
            </a:r>
            <a:r>
              <a:rPr lang="en-US" dirty="0"/>
              <a:t>layer of boards is usually oriented perpendicular to adjacent layers and glued on the wide faces of each board, usually in a symmetric way so that the outer layers have the same orientation</a:t>
            </a:r>
            <a:r>
              <a:rPr lang="en-US" dirty="0" smtClean="0"/>
              <a:t>.</a:t>
            </a:r>
            <a:endParaRPr lang="lv-LV" dirty="0" smtClean="0"/>
          </a:p>
          <a:p>
            <a:r>
              <a:rPr lang="en-US" dirty="0"/>
              <a:t>CLT was first developed and used in Germany and Austria in the early 1990s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7422571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94684"/>
          </a:xfrm>
        </p:spPr>
        <p:txBody>
          <a:bodyPr>
            <a:normAutofit fontScale="90000"/>
          </a:bodyPr>
          <a:lstStyle/>
          <a:p>
            <a:r>
              <a:rPr lang="lv-LV" dirty="0" smtClean="0"/>
              <a:t>                    </a:t>
            </a:r>
            <a:r>
              <a:rPr lang="lv-LV" dirty="0" err="1" smtClean="0"/>
              <a:t>Cross</a:t>
            </a:r>
            <a:r>
              <a:rPr lang="lv-LV" dirty="0" smtClean="0"/>
              <a:t> </a:t>
            </a:r>
            <a:r>
              <a:rPr lang="lv-LV" dirty="0" err="1" smtClean="0"/>
              <a:t>laminated</a:t>
            </a:r>
            <a:r>
              <a:rPr lang="lv-LV" dirty="0" smtClean="0"/>
              <a:t> </a:t>
            </a:r>
            <a:r>
              <a:rPr lang="lv-LV" dirty="0" err="1" smtClean="0"/>
              <a:t>timber</a:t>
            </a:r>
            <a:endParaRPr lang="lv-LV" dirty="0"/>
          </a:p>
        </p:txBody>
      </p:sp>
      <p:pic>
        <p:nvPicPr>
          <p:cNvPr id="3080" name="Picture 8" descr="Home | Nordic CLT | cross laminated timber and glulam products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46407"/>
            <a:ext cx="5263046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LT panel sections. | Download Scientific Diagram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7775" y="2271135"/>
            <a:ext cx="5219700" cy="2724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05405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4287"/>
            <a:ext cx="10515600" cy="431321"/>
          </a:xfrm>
        </p:spPr>
        <p:txBody>
          <a:bodyPr>
            <a:normAutofit fontScale="90000"/>
          </a:bodyPr>
          <a:lstStyle/>
          <a:p>
            <a:r>
              <a:rPr lang="lv-LV" dirty="0" smtClean="0"/>
              <a:t>                    </a:t>
            </a:r>
            <a:r>
              <a:rPr lang="lv-LV" dirty="0" err="1" smtClean="0"/>
              <a:t>Furniture</a:t>
            </a:r>
            <a:r>
              <a:rPr lang="lv-LV" dirty="0" smtClean="0"/>
              <a:t> </a:t>
            </a:r>
            <a:r>
              <a:rPr lang="lv-LV" dirty="0" err="1" smtClean="0"/>
              <a:t>of</a:t>
            </a:r>
            <a:r>
              <a:rPr lang="lv-LV" dirty="0" smtClean="0"/>
              <a:t> CLT (</a:t>
            </a:r>
            <a:r>
              <a:rPr lang="lv-LV" dirty="0" err="1" smtClean="0"/>
              <a:t>Juvaskylla</a:t>
            </a:r>
            <a:r>
              <a:rPr lang="lv-LV" dirty="0" smtClean="0"/>
              <a:t>, Somija)</a:t>
            </a:r>
            <a:endParaRPr lang="lv-LV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68" y="862641"/>
            <a:ext cx="4433977" cy="573318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811" y="772371"/>
            <a:ext cx="5213768" cy="6085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7875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349631"/>
            <a:ext cx="10515600" cy="590839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Limbaži</a:t>
            </a:r>
            <a:endParaRPr lang="lv-LV" dirty="0"/>
          </a:p>
        </p:txBody>
      </p:sp>
      <p:pic>
        <p:nvPicPr>
          <p:cNvPr id="4098" name="Picture 2" descr="Using CLT to spark change - Construction Specifier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66" y="0"/>
            <a:ext cx="5331751" cy="3558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CLT - Cross Laminated Timber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4940" y="2432103"/>
            <a:ext cx="6675120" cy="4425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68701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5122" name="Picture 2" descr="CLT māja LIMBAŽOS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245"/>
            <a:ext cx="580178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World's Largest CLT Building Provides a Model for High Density Urban  Housing | ArchDaily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81000"/>
            <a:ext cx="5839884" cy="647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724431" y="5401032"/>
            <a:ext cx="24689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London, 2017</a:t>
            </a:r>
            <a:endParaRPr lang="lv-LV" sz="32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543984" y="4671888"/>
            <a:ext cx="10515600" cy="5908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/>
              <a:t>Limbaži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786741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045" y="365125"/>
            <a:ext cx="11559397" cy="1325563"/>
          </a:xfrm>
        </p:spPr>
        <p:txBody>
          <a:bodyPr/>
          <a:lstStyle/>
          <a:p>
            <a:r>
              <a:rPr lang="lv-LV" dirty="0" err="1" smtClean="0"/>
              <a:t>The</a:t>
            </a:r>
            <a:r>
              <a:rPr lang="lv-LV" dirty="0" smtClean="0"/>
              <a:t> </a:t>
            </a:r>
            <a:r>
              <a:rPr lang="lv-LV" dirty="0" err="1" smtClean="0"/>
              <a:t>highest</a:t>
            </a:r>
            <a:r>
              <a:rPr lang="lv-LV" dirty="0" smtClean="0"/>
              <a:t> CLT </a:t>
            </a:r>
            <a:r>
              <a:rPr lang="lv-LV" dirty="0" err="1" smtClean="0"/>
              <a:t>building</a:t>
            </a:r>
            <a:r>
              <a:rPr lang="lv-LV" dirty="0" smtClean="0"/>
              <a:t>, </a:t>
            </a:r>
            <a:r>
              <a:rPr lang="lv-LV" dirty="0" err="1" smtClean="0"/>
              <a:t>Norway</a:t>
            </a:r>
            <a:r>
              <a:rPr lang="lv-LV" dirty="0" smtClean="0"/>
              <a:t> – 18 </a:t>
            </a:r>
            <a:r>
              <a:rPr lang="lv-LV" dirty="0" err="1" smtClean="0"/>
              <a:t>floors</a:t>
            </a:r>
            <a:r>
              <a:rPr lang="lv-LV" dirty="0" smtClean="0"/>
              <a:t> (85,4m)</a:t>
            </a:r>
            <a:endParaRPr lang="lv-LV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528" y="1782329"/>
            <a:ext cx="3585893" cy="333375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860" y="1646207"/>
            <a:ext cx="4572000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8806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15" y="365125"/>
            <a:ext cx="11593901" cy="842573"/>
          </a:xfrm>
        </p:spPr>
        <p:txBody>
          <a:bodyPr/>
          <a:lstStyle/>
          <a:p>
            <a:r>
              <a:rPr lang="lv-LV" sz="3200" b="1" dirty="0" err="1" smtClean="0"/>
              <a:t>The</a:t>
            </a:r>
            <a:r>
              <a:rPr lang="lv-LV" sz="3200" b="1" dirty="0"/>
              <a:t> </a:t>
            </a:r>
            <a:r>
              <a:rPr lang="lv-LV" sz="3200" b="1" dirty="0" err="1" smtClean="0"/>
              <a:t>wooden</a:t>
            </a:r>
            <a:r>
              <a:rPr lang="lv-LV" sz="3200" b="1" dirty="0" smtClean="0"/>
              <a:t> </a:t>
            </a:r>
            <a:r>
              <a:rPr lang="lv-LV" sz="3200" b="1" dirty="0" err="1" smtClean="0"/>
              <a:t>house</a:t>
            </a:r>
            <a:r>
              <a:rPr lang="lv-LV" sz="3200" b="1" dirty="0" smtClean="0"/>
              <a:t> </a:t>
            </a:r>
            <a:r>
              <a:rPr lang="lv-LV" sz="3200" b="1" dirty="0" err="1" smtClean="0"/>
              <a:t>of</a:t>
            </a:r>
            <a:r>
              <a:rPr lang="lv-LV" sz="3200" b="1" dirty="0" smtClean="0"/>
              <a:t> CLT – </a:t>
            </a:r>
            <a:r>
              <a:rPr lang="lv-LV" sz="3200" b="1" dirty="0" err="1" smtClean="0"/>
              <a:t>Sydny</a:t>
            </a:r>
            <a:r>
              <a:rPr lang="lv-LV" sz="3200" b="1" dirty="0" smtClean="0"/>
              <a:t>, Australia, 40 </a:t>
            </a:r>
            <a:r>
              <a:rPr lang="lv-LV" sz="3200" b="1" dirty="0" err="1" smtClean="0"/>
              <a:t>floors</a:t>
            </a:r>
            <a:r>
              <a:rPr lang="lv-LV" sz="3200" b="1" dirty="0" smtClean="0"/>
              <a:t>, 180m </a:t>
            </a:r>
            <a:r>
              <a:rPr lang="lv-LV" sz="2000" dirty="0" smtClean="0"/>
              <a:t>(</a:t>
            </a:r>
            <a:r>
              <a:rPr lang="lv-LV" sz="2000" dirty="0" err="1" smtClean="0"/>
              <a:t>Year</a:t>
            </a:r>
            <a:r>
              <a:rPr lang="lv-LV" sz="2000" dirty="0" smtClean="0"/>
              <a:t> </a:t>
            </a:r>
            <a:r>
              <a:rPr lang="lv-LV" sz="2000" dirty="0" err="1" smtClean="0"/>
              <a:t>of</a:t>
            </a:r>
            <a:r>
              <a:rPr lang="lv-LV" sz="2000" dirty="0" smtClean="0"/>
              <a:t> 2025)</a:t>
            </a:r>
            <a:endParaRPr lang="lv-LV" sz="20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880" y="1259457"/>
            <a:ext cx="4848358" cy="559854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9260" y="1742535"/>
            <a:ext cx="5860210" cy="3796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6451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4497" y="5400135"/>
            <a:ext cx="10962904" cy="963023"/>
          </a:xfrm>
        </p:spPr>
        <p:txBody>
          <a:bodyPr>
            <a:normAutofit fontScale="90000"/>
          </a:bodyPr>
          <a:lstStyle/>
          <a:p>
            <a:r>
              <a:rPr lang="lv-LV" dirty="0" smtClean="0"/>
              <a:t>  </a:t>
            </a:r>
            <a:br>
              <a:rPr lang="lv-LV" dirty="0" smtClean="0"/>
            </a:br>
            <a:r>
              <a:rPr lang="lv-LV" dirty="0"/>
              <a:t/>
            </a:r>
            <a:br>
              <a:rPr lang="lv-LV" dirty="0"/>
            </a:br>
            <a:r>
              <a:rPr lang="lv-LV" dirty="0" smtClean="0"/>
              <a:t/>
            </a:r>
            <a:br>
              <a:rPr lang="lv-LV" dirty="0" smtClean="0"/>
            </a:br>
            <a:r>
              <a:rPr lang="lv-LV" dirty="0"/>
              <a:t/>
            </a:r>
            <a:br>
              <a:rPr lang="lv-LV" dirty="0"/>
            </a:br>
            <a:r>
              <a:rPr lang="lv-LV" dirty="0" smtClean="0"/>
              <a:t/>
            </a:r>
            <a:br>
              <a:rPr lang="lv-LV" dirty="0" smtClean="0"/>
            </a:br>
            <a:r>
              <a:rPr lang="lv-LV" dirty="0"/>
              <a:t/>
            </a:r>
            <a:br>
              <a:rPr lang="lv-LV" dirty="0"/>
            </a:br>
            <a:r>
              <a:rPr lang="lv-LV" sz="4400" b="1" dirty="0" smtClean="0"/>
              <a:t>                                                                </a:t>
            </a:r>
            <a:r>
              <a:rPr lang="lv-LV" sz="2700" dirty="0" smtClean="0"/>
              <a:t>Dace </a:t>
            </a:r>
            <a:r>
              <a:rPr lang="lv-LV" sz="2700" dirty="0" err="1" smtClean="0"/>
              <a:t>Cine</a:t>
            </a:r>
            <a:r>
              <a:rPr lang="lv-LV" sz="2700" dirty="0" smtClean="0"/>
              <a:t>, </a:t>
            </a:r>
            <a:r>
              <a:rPr lang="lv-LV" sz="2700" dirty="0" err="1" smtClean="0"/>
              <a:t>English</a:t>
            </a:r>
            <a:r>
              <a:rPr lang="lv-LV" sz="2700" dirty="0" smtClean="0"/>
              <a:t> </a:t>
            </a:r>
            <a:r>
              <a:rPr lang="lv-LV" sz="2700" dirty="0" err="1" smtClean="0"/>
              <a:t>teacher</a:t>
            </a:r>
            <a:r>
              <a:rPr lang="lv-LV" sz="2700" b="1" dirty="0" smtClean="0"/>
              <a:t/>
            </a:r>
            <a:br>
              <a:rPr lang="lv-LV" sz="2700" b="1" dirty="0" smtClean="0"/>
            </a:br>
            <a:r>
              <a:rPr lang="en-US" sz="2700" b="1" dirty="0" smtClean="0"/>
              <a:t/>
            </a:r>
            <a:br>
              <a:rPr lang="en-US" sz="2700" b="1" dirty="0" smtClean="0"/>
            </a:br>
            <a:r>
              <a:rPr lang="lv-LV" sz="2700" b="1" dirty="0" err="1" smtClean="0"/>
              <a:t>Resource</a:t>
            </a:r>
            <a:r>
              <a:rPr lang="lv-LV" sz="2700" b="1" dirty="0" smtClean="0"/>
              <a:t>: https</a:t>
            </a:r>
            <a:r>
              <a:rPr lang="lv-LV" sz="2700" b="1" dirty="0"/>
              <a:t>://</a:t>
            </a:r>
            <a:r>
              <a:rPr lang="lv-LV" sz="2700" b="1" dirty="0" smtClean="0"/>
              <a:t>www.youtube.com/watch?v=TwaIzv-M4N4</a:t>
            </a:r>
            <a:br>
              <a:rPr lang="lv-LV" sz="2700" b="1" dirty="0" smtClean="0"/>
            </a:br>
            <a:r>
              <a:rPr lang="lv-LV" sz="2700" b="1" dirty="0" smtClean="0"/>
              <a:t>https</a:t>
            </a:r>
            <a:r>
              <a:rPr lang="lv-LV" sz="2700" b="1" dirty="0"/>
              <a:t>://archidea.lv/lv/news/article/koka-ekas-aug-augstuma-un-plesas-plasuma-4909/</a:t>
            </a:r>
            <a:r>
              <a:rPr lang="en-US" sz="2700" b="1" dirty="0"/>
              <a:t/>
            </a:r>
            <a:br>
              <a:rPr lang="en-US" sz="2700" b="1" dirty="0"/>
            </a:br>
            <a:r>
              <a:rPr lang="en-US" sz="2700" b="1" dirty="0"/>
              <a:t>https://mccoymart.com/post/what-is-a-particle-board-and-its-types/</a:t>
            </a:r>
            <a:r>
              <a:rPr lang="lv-LV" sz="2700" b="1" dirty="0" smtClean="0"/>
              <a:t/>
            </a:r>
            <a:br>
              <a:rPr lang="lv-LV" sz="2700" b="1" dirty="0" smtClean="0"/>
            </a:br>
            <a:endParaRPr lang="en-US" sz="2700" b="1" dirty="0"/>
          </a:p>
        </p:txBody>
      </p:sp>
      <p:pic>
        <p:nvPicPr>
          <p:cNvPr id="12" name="Picture Placeholder 11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>
            <a:fillRect/>
          </a:stretch>
        </p:blipFill>
        <p:spPr>
          <a:xfrm rot="5400000">
            <a:off x="937771" y="394501"/>
            <a:ext cx="3915039" cy="3775375"/>
          </a:xfrm>
        </p:spPr>
      </p:pic>
      <p:sp>
        <p:nvSpPr>
          <p:cNvPr id="3" name="Rectangle 2"/>
          <p:cNvSpPr/>
          <p:nvPr/>
        </p:nvSpPr>
        <p:spPr>
          <a:xfrm>
            <a:off x="5110367" y="2140153"/>
            <a:ext cx="50767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b="1" dirty="0" smtClean="0"/>
              <a:t>                     </a:t>
            </a:r>
            <a:r>
              <a:rPr lang="lv-LV" b="1" dirty="0" err="1" smtClean="0"/>
              <a:t>Thank</a:t>
            </a:r>
            <a:r>
              <a:rPr lang="lv-LV" b="1" dirty="0" smtClean="0"/>
              <a:t> </a:t>
            </a:r>
            <a:r>
              <a:rPr lang="lv-LV" b="1" dirty="0" err="1" smtClean="0"/>
              <a:t>you</a:t>
            </a:r>
            <a:r>
              <a:rPr lang="lv-LV" b="1" dirty="0" smtClean="0"/>
              <a:t>  !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588611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8693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             Oriented strand (</a:t>
            </a:r>
            <a:r>
              <a:rPr lang="en-US" b="1" dirty="0" err="1" smtClean="0"/>
              <a:t>kokskaidas</a:t>
            </a:r>
            <a:r>
              <a:rPr lang="en-US" b="1" dirty="0" smtClean="0"/>
              <a:t>) board (OSB)</a:t>
            </a:r>
            <a:endParaRPr lang="lv-LV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255" y="1080656"/>
            <a:ext cx="11783289" cy="577734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en-CA" dirty="0" smtClean="0"/>
              <a:t>OSB is a wood panel made using waterproof heat-cured adhesives and wood long strands that are arranged in cross-oriented layers </a:t>
            </a:r>
            <a:r>
              <a:rPr lang="en-US" dirty="0" smtClean="0"/>
              <a:t>which </a:t>
            </a:r>
            <a:r>
              <a:rPr lang="en-US" dirty="0"/>
              <a:t>are then bonded together under heat and pressure. </a:t>
            </a:r>
            <a:endParaRPr lang="en-CA" dirty="0" smtClean="0"/>
          </a:p>
          <a:p>
            <a:r>
              <a:rPr lang="en-US" dirty="0" smtClean="0"/>
              <a:t>it uses the whole tree and makes use of crooked, knotty and deformed trees that would otherwise go unused.</a:t>
            </a:r>
          </a:p>
          <a:p>
            <a:r>
              <a:rPr lang="en-US" dirty="0" smtClean="0"/>
              <a:t> a strong, stable panel it generally won’t warp and will resist wind and seismic loads, used  in cargo-van panels, pallets, industrial containers, marine applications and furniture manufacturing.</a:t>
            </a:r>
          </a:p>
          <a:p>
            <a:r>
              <a:rPr lang="en-CA" dirty="0"/>
              <a:t>OSB can be chemically treated to improve resistance to decay or to fire. </a:t>
            </a:r>
            <a:endParaRPr lang="en-CA" dirty="0" smtClean="0"/>
          </a:p>
          <a:p>
            <a:r>
              <a:rPr lang="en-US" dirty="0"/>
              <a:t>was invented by Armin Elmendorf in California in 1963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2975742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87036"/>
            <a:ext cx="10515600" cy="4489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                                     </a:t>
            </a:r>
            <a:r>
              <a:rPr lang="en-US" b="1" dirty="0" smtClean="0"/>
              <a:t>OSB</a:t>
            </a:r>
            <a:endParaRPr lang="lv-LV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00" y="748146"/>
            <a:ext cx="4572000" cy="3711560"/>
          </a:xfrm>
        </p:spPr>
      </p:pic>
      <p:pic>
        <p:nvPicPr>
          <p:cNvPr id="1026" name="Picture 2" descr="easy epoxy resin osb modern dresser video tutorial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5509" y="2667000"/>
            <a:ext cx="6667500" cy="419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4182" y="636011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5297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90839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                 Particle board</a:t>
            </a:r>
            <a:endParaRPr lang="lv-LV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0945" y="955964"/>
            <a:ext cx="11658600" cy="5220999"/>
          </a:xfrm>
        </p:spPr>
        <p:txBody>
          <a:bodyPr/>
          <a:lstStyle/>
          <a:p>
            <a:r>
              <a:rPr lang="en-US" b="1" dirty="0"/>
              <a:t>chipboard</a:t>
            </a:r>
            <a:r>
              <a:rPr lang="en-US" dirty="0"/>
              <a:t> or </a:t>
            </a:r>
            <a:r>
              <a:rPr lang="en-US" b="1" dirty="0"/>
              <a:t>low-density fiberboard</a:t>
            </a:r>
            <a:r>
              <a:rPr lang="en-US" dirty="0"/>
              <a:t>, is </a:t>
            </a:r>
            <a:r>
              <a:rPr lang="en-US" dirty="0" smtClean="0"/>
              <a:t> </a:t>
            </a:r>
            <a:r>
              <a:rPr lang="en-US" dirty="0"/>
              <a:t>manufactured from </a:t>
            </a:r>
            <a:r>
              <a:rPr lang="en-US" dirty="0">
                <a:hlinkClick r:id="rId2" tooltip="Wood chips"/>
              </a:rPr>
              <a:t>wood </a:t>
            </a:r>
            <a:r>
              <a:rPr lang="en-US" dirty="0" smtClean="0">
                <a:hlinkClick r:id="rId2" tooltip="Wood chips"/>
              </a:rPr>
              <a:t>chips</a:t>
            </a:r>
            <a:r>
              <a:rPr lang="en-US" dirty="0" smtClean="0"/>
              <a:t> (</a:t>
            </a:r>
            <a:r>
              <a:rPr lang="en-US" dirty="0" err="1" smtClean="0"/>
              <a:t>skaidas</a:t>
            </a:r>
            <a:r>
              <a:rPr lang="en-US" dirty="0" smtClean="0"/>
              <a:t>) and </a:t>
            </a:r>
            <a:r>
              <a:rPr lang="en-US" dirty="0"/>
              <a:t>a synthetic </a:t>
            </a:r>
            <a:r>
              <a:rPr lang="en-US" dirty="0">
                <a:hlinkClick r:id="rId3" tooltip="Resin"/>
              </a:rPr>
              <a:t>resin</a:t>
            </a:r>
            <a:r>
              <a:rPr lang="en-US" dirty="0"/>
              <a:t> or other suitable binder, which is pressed and </a:t>
            </a:r>
            <a:r>
              <a:rPr lang="en-US" dirty="0">
                <a:hlinkClick r:id="rId4" tooltip="Extrusion"/>
              </a:rPr>
              <a:t>extruded</a:t>
            </a:r>
            <a:r>
              <a:rPr lang="en-US" dirty="0" smtClean="0"/>
              <a:t>.</a:t>
            </a:r>
          </a:p>
          <a:p>
            <a:r>
              <a:rPr lang="en-US" dirty="0"/>
              <a:t>Different grades of particleboard have different </a:t>
            </a:r>
            <a:r>
              <a:rPr lang="en-US" dirty="0" smtClean="0"/>
              <a:t>densities</a:t>
            </a:r>
          </a:p>
          <a:p>
            <a:r>
              <a:rPr lang="en-US" dirty="0"/>
              <a:t>disadvantage of particleboard is its susceptibility to expansion and discoloration from moisture </a:t>
            </a:r>
            <a:r>
              <a:rPr lang="en-US" dirty="0" smtClean="0"/>
              <a:t>absorption</a:t>
            </a:r>
          </a:p>
          <a:p>
            <a:endParaRPr lang="en-US" dirty="0" smtClean="0"/>
          </a:p>
          <a:p>
            <a:r>
              <a:rPr lang="lv-LV" dirty="0"/>
              <a:t>first </a:t>
            </a:r>
            <a:r>
              <a:rPr lang="lv-LV" dirty="0" err="1"/>
              <a:t>produced</a:t>
            </a:r>
            <a:r>
              <a:rPr lang="lv-LV" dirty="0"/>
              <a:t> </a:t>
            </a:r>
            <a:r>
              <a:rPr lang="lv-LV" dirty="0" err="1"/>
              <a:t>in</a:t>
            </a:r>
            <a:r>
              <a:rPr lang="lv-LV" dirty="0"/>
              <a:t> 1887</a:t>
            </a:r>
            <a:r>
              <a:rPr lang="lv-LV" dirty="0" smtClean="0"/>
              <a:t>,</a:t>
            </a:r>
            <a:r>
              <a:rPr lang="en-US" dirty="0" smtClean="0"/>
              <a:t> Germany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2009155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07818"/>
            <a:ext cx="10515600" cy="56111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Medium density </a:t>
            </a:r>
            <a:r>
              <a:rPr lang="en-US" b="1" dirty="0" err="1" smtClean="0"/>
              <a:t>fibreboard</a:t>
            </a:r>
            <a:r>
              <a:rPr lang="en-US" b="1" dirty="0" smtClean="0"/>
              <a:t>  (MDF)</a:t>
            </a:r>
            <a:endParaRPr lang="lv-LV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9382" y="768928"/>
            <a:ext cx="11679382" cy="540803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made by breaking down hardwood or softwood residuals into </a:t>
            </a:r>
            <a:r>
              <a:rPr lang="en-US" dirty="0">
                <a:hlinkClick r:id="rId2" tooltip="Wood"/>
              </a:rPr>
              <a:t>wood</a:t>
            </a:r>
            <a:r>
              <a:rPr lang="en-US" dirty="0"/>
              <a:t> </a:t>
            </a:r>
            <a:r>
              <a:rPr lang="en-US" dirty="0" err="1"/>
              <a:t>fibres</a:t>
            </a:r>
            <a:r>
              <a:rPr lang="en-US" dirty="0"/>
              <a:t>, </a:t>
            </a:r>
            <a:r>
              <a:rPr lang="en-US" dirty="0" smtClean="0"/>
              <a:t>combining </a:t>
            </a:r>
            <a:r>
              <a:rPr lang="en-US" dirty="0"/>
              <a:t>it with </a:t>
            </a:r>
            <a:r>
              <a:rPr lang="en-US" dirty="0">
                <a:hlinkClick r:id="rId3" tooltip="Wax"/>
              </a:rPr>
              <a:t>wax</a:t>
            </a:r>
            <a:r>
              <a:rPr lang="en-US" dirty="0"/>
              <a:t> and a </a:t>
            </a:r>
            <a:r>
              <a:rPr lang="en-US" dirty="0">
                <a:hlinkClick r:id="rId4" tooltip="Resin"/>
              </a:rPr>
              <a:t>resin</a:t>
            </a:r>
            <a:r>
              <a:rPr lang="en-US" dirty="0"/>
              <a:t> binder, and forming it into panels by applying high </a:t>
            </a:r>
            <a:r>
              <a:rPr lang="en-US" dirty="0">
                <a:hlinkClick r:id="rId5" tooltip="Temperature"/>
              </a:rPr>
              <a:t>temperature</a:t>
            </a:r>
            <a:r>
              <a:rPr lang="en-US" dirty="0"/>
              <a:t> and </a:t>
            </a:r>
            <a:r>
              <a:rPr lang="en-US" dirty="0">
                <a:hlinkClick r:id="rId6" tooltip="Pressure"/>
              </a:rPr>
              <a:t>pressure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stronger and denser than </a:t>
            </a:r>
            <a:r>
              <a:rPr lang="en-US" dirty="0">
                <a:hlinkClick r:id="rId7" tooltip="Particle board"/>
              </a:rPr>
              <a:t>particle </a:t>
            </a:r>
            <a:r>
              <a:rPr lang="en-US" dirty="0" smtClean="0">
                <a:hlinkClick r:id="rId7" tooltip="Particle board"/>
              </a:rPr>
              <a:t>boa</a:t>
            </a:r>
            <a:r>
              <a:rPr lang="en-US" dirty="0" smtClean="0"/>
              <a:t>rd</a:t>
            </a:r>
          </a:p>
          <a:p>
            <a:r>
              <a:rPr lang="en-US" dirty="0"/>
              <a:t>production of MDF began in the 1980s, in both North America and Europe</a:t>
            </a:r>
            <a:r>
              <a:rPr lang="en-US" dirty="0" smtClean="0"/>
              <a:t>.</a:t>
            </a:r>
            <a:endParaRPr lang="en-US" baseline="30000" dirty="0"/>
          </a:p>
          <a:p>
            <a:r>
              <a:rPr lang="en-US" dirty="0"/>
              <a:t>MDF is primarily used for indoor applications due to its poor moisture </a:t>
            </a:r>
            <a:r>
              <a:rPr lang="en-US" dirty="0" smtClean="0"/>
              <a:t>resistance</a:t>
            </a:r>
          </a:p>
          <a:p>
            <a:r>
              <a:rPr lang="en-US" dirty="0" smtClean="0"/>
              <a:t> </a:t>
            </a:r>
            <a:r>
              <a:rPr lang="en-US" dirty="0"/>
              <a:t>does not warp or crack like wood</a:t>
            </a:r>
            <a:endParaRPr lang="en-US" dirty="0" smtClean="0"/>
          </a:p>
          <a:p>
            <a:r>
              <a:rPr lang="lv-LV" dirty="0" err="1"/>
              <a:t>fire</a:t>
            </a:r>
            <a:r>
              <a:rPr lang="lv-LV" dirty="0"/>
              <a:t> </a:t>
            </a:r>
            <a:r>
              <a:rPr lang="lv-LV" dirty="0" err="1"/>
              <a:t>retardant</a:t>
            </a:r>
            <a:r>
              <a:rPr lang="lv-LV" dirty="0"/>
              <a:t> </a:t>
            </a:r>
            <a:r>
              <a:rPr lang="lv-LV" dirty="0" err="1"/>
              <a:t>capabilities</a:t>
            </a:r>
            <a:endParaRPr lang="en-US" dirty="0" smtClean="0"/>
          </a:p>
          <a:p>
            <a:r>
              <a:rPr lang="en-US" dirty="0"/>
              <a:t>MDF is also usable for furniture such as cabinets, because of its strong </a:t>
            </a:r>
            <a:r>
              <a:rPr lang="en-US" dirty="0" smtClean="0"/>
              <a:t>surface</a:t>
            </a:r>
          </a:p>
          <a:p>
            <a:r>
              <a:rPr lang="en-US" dirty="0"/>
              <a:t>Veneered MDF provides many of the advantages of MDF with a decorative </a:t>
            </a:r>
            <a:r>
              <a:rPr lang="en-US" dirty="0">
                <a:hlinkClick r:id="rId8" tooltip="Wood veneer"/>
              </a:rPr>
              <a:t>wood veneer</a:t>
            </a:r>
            <a:r>
              <a:rPr lang="en-US" dirty="0"/>
              <a:t> surface layer. In modern construction,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5095123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7396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                             MDF</a:t>
            </a:r>
            <a:endParaRPr lang="lv-LV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39092"/>
            <a:ext cx="5866972" cy="435133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4708" y="1641765"/>
            <a:ext cx="5500725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7945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7396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                                 Plywood</a:t>
            </a:r>
            <a:endParaRPr lang="lv-LV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8818" y="1039092"/>
            <a:ext cx="10515600" cy="4351338"/>
          </a:xfrm>
        </p:spPr>
        <p:txBody>
          <a:bodyPr/>
          <a:lstStyle/>
          <a:p>
            <a:r>
              <a:rPr lang="en-US" dirty="0"/>
              <a:t>manufactured from thin layers or "plies" of </a:t>
            </a:r>
            <a:r>
              <a:rPr lang="en-US" dirty="0">
                <a:hlinkClick r:id="rId2" tooltip="Wood veneer"/>
              </a:rPr>
              <a:t>wood veneer</a:t>
            </a:r>
            <a:r>
              <a:rPr lang="en-US" dirty="0"/>
              <a:t> that are glued together with adjacent layers having their </a:t>
            </a:r>
            <a:r>
              <a:rPr lang="en-US" dirty="0">
                <a:hlinkClick r:id="rId3" tooltip="Wood grain"/>
              </a:rPr>
              <a:t>wood grain</a:t>
            </a:r>
            <a:r>
              <a:rPr lang="en-US" dirty="0"/>
              <a:t> rotated </a:t>
            </a:r>
            <a:r>
              <a:rPr lang="en-US" dirty="0" smtClean="0"/>
              <a:t>up </a:t>
            </a:r>
            <a:r>
              <a:rPr lang="en-US" dirty="0"/>
              <a:t>to 90 degrees to one another. </a:t>
            </a:r>
            <a:endParaRPr lang="en-US" dirty="0" smtClean="0"/>
          </a:p>
          <a:p>
            <a:r>
              <a:rPr lang="en-US" dirty="0" err="1"/>
              <a:t>plywoods</a:t>
            </a:r>
            <a:r>
              <a:rPr lang="en-US" dirty="0"/>
              <a:t> bind resin and wood </a:t>
            </a:r>
            <a:r>
              <a:rPr lang="en-US" dirty="0" err="1"/>
              <a:t>fibre</a:t>
            </a:r>
            <a:r>
              <a:rPr lang="en-US" dirty="0"/>
              <a:t> sheets </a:t>
            </a:r>
            <a:r>
              <a:rPr lang="en-US" dirty="0" smtClean="0"/>
              <a:t>- </a:t>
            </a:r>
            <a:r>
              <a:rPr lang="en-US" dirty="0" smtClean="0">
                <a:hlinkClick r:id="rId4" tooltip="Cellulose"/>
              </a:rPr>
              <a:t>cellulose</a:t>
            </a:r>
            <a:r>
              <a:rPr lang="en-US" dirty="0" smtClean="0"/>
              <a:t> </a:t>
            </a:r>
            <a:r>
              <a:rPr lang="en-US" dirty="0"/>
              <a:t>cells are long, strong and </a:t>
            </a:r>
            <a:r>
              <a:rPr lang="en-US" dirty="0" smtClean="0"/>
              <a:t>thin</a:t>
            </a:r>
          </a:p>
          <a:p>
            <a:r>
              <a:rPr lang="en-US" dirty="0"/>
              <a:t>This alternation of the grain is called </a:t>
            </a:r>
            <a:r>
              <a:rPr lang="en-US" i="1" dirty="0"/>
              <a:t>cross-graining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/>
              <a:t>important benefits: it reduces the tendency of wood to split when nailed at the edges; it reduces expansion and shrinkage, providing improved dimensional stability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6893969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6311"/>
          </a:xfrm>
        </p:spPr>
        <p:txBody>
          <a:bodyPr/>
          <a:lstStyle/>
          <a:p>
            <a:r>
              <a:rPr lang="en-US" dirty="0" smtClean="0"/>
              <a:t>                           Plywood</a:t>
            </a:r>
            <a:endParaRPr lang="lv-LV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3222" y="1846407"/>
            <a:ext cx="435133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528" y="2396835"/>
            <a:ext cx="3974091" cy="3974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0262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11252"/>
          </a:xfrm>
        </p:spPr>
        <p:txBody>
          <a:bodyPr>
            <a:normAutofit fontScale="90000"/>
          </a:bodyPr>
          <a:lstStyle/>
          <a:p>
            <a:r>
              <a:rPr lang="lv-LV" dirty="0" smtClean="0"/>
              <a:t>                      </a:t>
            </a:r>
            <a:r>
              <a:rPr lang="lv-LV" dirty="0" err="1" smtClean="0"/>
              <a:t>Furniture</a:t>
            </a:r>
            <a:r>
              <a:rPr lang="lv-LV" dirty="0" smtClean="0"/>
              <a:t> </a:t>
            </a:r>
            <a:r>
              <a:rPr lang="lv-LV" dirty="0" err="1" smtClean="0"/>
              <a:t>of</a:t>
            </a:r>
            <a:r>
              <a:rPr lang="lv-LV" dirty="0" smtClean="0"/>
              <a:t> </a:t>
            </a:r>
            <a:r>
              <a:rPr lang="lv-LV" dirty="0" err="1" smtClean="0"/>
              <a:t>plywood</a:t>
            </a:r>
            <a:r>
              <a:rPr lang="lv-LV" dirty="0" smtClean="0"/>
              <a:t>  (</a:t>
            </a:r>
            <a:r>
              <a:rPr lang="lv-LV" dirty="0" err="1" smtClean="0"/>
              <a:t>Alvar</a:t>
            </a:r>
            <a:r>
              <a:rPr lang="lv-LV" dirty="0" smtClean="0"/>
              <a:t> </a:t>
            </a:r>
            <a:r>
              <a:rPr lang="lv-LV" dirty="0" err="1" smtClean="0"/>
              <a:t>Aaalto</a:t>
            </a:r>
            <a:r>
              <a:rPr lang="lv-LV" dirty="0" smtClean="0"/>
              <a:t>)</a:t>
            </a:r>
            <a:endParaRPr lang="lv-LV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837" y="1259456"/>
            <a:ext cx="3259169" cy="448618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958" y="928286"/>
            <a:ext cx="4195852" cy="5601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5034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573</TotalTime>
  <Words>452</Words>
  <Application>Microsoft Office PowerPoint</Application>
  <PresentationFormat>Widescreen</PresentationFormat>
  <Paragraphs>61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Arial Rounded MT Bold</vt:lpstr>
      <vt:lpstr>Calibri</vt:lpstr>
      <vt:lpstr>Calibri Light</vt:lpstr>
      <vt:lpstr>Office Theme</vt:lpstr>
      <vt:lpstr> </vt:lpstr>
      <vt:lpstr>             Oriented strand (kokskaidas) board (OSB)</vt:lpstr>
      <vt:lpstr>                                      OSB</vt:lpstr>
      <vt:lpstr>                 Particle board</vt:lpstr>
      <vt:lpstr>Medium density fibreboard  (MDF)</vt:lpstr>
      <vt:lpstr>                              MDF</vt:lpstr>
      <vt:lpstr>                                  Plywood</vt:lpstr>
      <vt:lpstr>                           Plywood</vt:lpstr>
      <vt:lpstr>                      Furniture of plywood  (Alvar Aaalto)</vt:lpstr>
      <vt:lpstr>                Cross laminated timber (CLT)</vt:lpstr>
      <vt:lpstr>                    Cross laminated timber</vt:lpstr>
      <vt:lpstr>                    Furniture of CLT (Juvaskylla, Somija)</vt:lpstr>
      <vt:lpstr>Limbaži</vt:lpstr>
      <vt:lpstr>PowerPoint Presentation</vt:lpstr>
      <vt:lpstr>The highest CLT building, Norway – 18 floors (85,4m)</vt:lpstr>
      <vt:lpstr>The wooden house of CLT – Sydny, Australia, 40 floors, 180m (Year of 2025)</vt:lpstr>
      <vt:lpstr>                                                                        Dace Cine, English teacher  Resource: https://www.youtube.com/watch?v=TwaIzv-M4N4 https://archidea.lv/lv/news/article/koka-ekas-aug-augstuma-un-plesas-plasuma-4909/ https://mccoymart.com/post/what-is-a-particle-board-and-its-types/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Koka skulptūru plenērs 2012’</dc:title>
  <dc:creator>3aud2dat</dc:creator>
  <cp:lastModifiedBy>3aud2dat</cp:lastModifiedBy>
  <cp:revision>69</cp:revision>
  <cp:lastPrinted>2019-10-16T06:41:22Z</cp:lastPrinted>
  <dcterms:created xsi:type="dcterms:W3CDTF">2017-01-12T18:04:14Z</dcterms:created>
  <dcterms:modified xsi:type="dcterms:W3CDTF">2023-05-26T05:34:08Z</dcterms:modified>
</cp:coreProperties>
</file>