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7" r:id="rId13"/>
    <p:sldId id="269" r:id="rId14"/>
    <p:sldId id="270" r:id="rId15"/>
    <p:sldId id="271" r:id="rId16"/>
    <p:sldId id="272" r:id="rId17"/>
    <p:sldId id="273" r:id="rId18"/>
    <p:sldId id="274" r:id="rId19"/>
    <p:sldId id="275" r:id="rId20"/>
    <p:sldId id="276" r:id="rId21"/>
    <p:sldId id="278" r:id="rId22"/>
    <p:sldId id="279" r:id="rId23"/>
    <p:sldId id="280" r:id="rId24"/>
    <p:sldId id="281" r:id="rId25"/>
    <p:sldId id="282" r:id="rId26"/>
    <p:sldId id="283" r:id="rId27"/>
    <p:sldId id="284" r:id="rId28"/>
    <p:sldId id="285" r:id="rId29"/>
    <p:sldId id="286" r:id="rId30"/>
    <p:sldId id="287"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Virsraksta slaids">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lv-LV"/>
              <a:t>Rediģēt šablona virsraksta stilu</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07E8218F-7B62-43A0-9406-546AFC9C3511}" type="datetimeFigureOut">
              <a:rPr lang="en-US" smtClean="0"/>
              <a:t>6/16/2023</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BEE5B965-86CF-43F9-99DD-596D1A6A1F0F}"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0940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dirty="0"/>
          </a:p>
        </p:txBody>
      </p:sp>
      <p:sp>
        <p:nvSpPr>
          <p:cNvPr id="3" name="Vertical Text Placeholder 2"/>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07E8218F-7B62-43A0-9406-546AFC9C3511}" type="datetimeFigureOut">
              <a:rPr lang="en-US" smtClean="0"/>
              <a:t>6/16/2023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5B965-86CF-43F9-99DD-596D1A6A1F0F}" type="slidenum">
              <a:rPr lang="en-US" smtClean="0"/>
              <a:t>‹#›</a:t>
            </a:fld>
            <a:endParaRPr lang="en-US"/>
          </a:p>
        </p:txBody>
      </p:sp>
    </p:spTree>
    <p:extLst>
      <p:ext uri="{BB962C8B-B14F-4D97-AF65-F5344CB8AC3E}">
        <p14:creationId xmlns:p14="http://schemas.microsoft.com/office/powerpoint/2010/main" val="1040154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lv-LV"/>
              <a:t>Rediģēt šablona virsraksta stilu</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07E8218F-7B62-43A0-9406-546AFC9C3511}" type="datetimeFigureOut">
              <a:rPr lang="en-US" smtClean="0"/>
              <a:t>6/16/2023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5B965-86CF-43F9-99DD-596D1A6A1F0F}" type="slidenum">
              <a:rPr lang="en-US" smtClean="0"/>
              <a:t>‹#›</a:t>
            </a:fld>
            <a:endParaRPr lang="en-US"/>
          </a:p>
        </p:txBody>
      </p:sp>
    </p:spTree>
    <p:extLst>
      <p:ext uri="{BB962C8B-B14F-4D97-AF65-F5344CB8AC3E}">
        <p14:creationId xmlns:p14="http://schemas.microsoft.com/office/powerpoint/2010/main" val="1658436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dirty="0"/>
          </a:p>
        </p:txBody>
      </p:sp>
      <p:sp>
        <p:nvSpPr>
          <p:cNvPr id="3" name="Content Placeholder 2"/>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07E8218F-7B62-43A0-9406-546AFC9C3511}" type="datetimeFigureOut">
              <a:rPr lang="en-US" smtClean="0"/>
              <a:t>6/16/2023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5B965-86CF-43F9-99DD-596D1A6A1F0F}" type="slidenum">
              <a:rPr lang="en-US" smtClean="0"/>
              <a:t>‹#›</a:t>
            </a:fld>
            <a:endParaRPr lang="en-US"/>
          </a:p>
        </p:txBody>
      </p:sp>
    </p:spTree>
    <p:extLst>
      <p:ext uri="{BB962C8B-B14F-4D97-AF65-F5344CB8AC3E}">
        <p14:creationId xmlns:p14="http://schemas.microsoft.com/office/powerpoint/2010/main" val="2875302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adaļas galven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lv-LV"/>
              <a:t>Rediģēt šablona virsraksta stilu</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07E8218F-7B62-43A0-9406-546AFC9C3511}" type="datetimeFigureOut">
              <a:rPr lang="en-US" smtClean="0"/>
              <a:t>6/16/2023</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BEE5B965-86CF-43F9-99DD-596D1A6A1F0F}"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77677574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5" name="Date Placeholder 4"/>
          <p:cNvSpPr>
            <a:spLocks noGrp="1"/>
          </p:cNvSpPr>
          <p:nvPr>
            <p:ph type="dt" sz="half" idx="10"/>
          </p:nvPr>
        </p:nvSpPr>
        <p:spPr/>
        <p:txBody>
          <a:bodyPr/>
          <a:lstStyle/>
          <a:p>
            <a:fld id="{07E8218F-7B62-43A0-9406-546AFC9C3511}" type="datetimeFigureOut">
              <a:rPr lang="en-US" smtClean="0"/>
              <a:t>6/16/2023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5B965-86CF-43F9-99DD-596D1A6A1F0F}" type="slidenum">
              <a:rPr lang="en-US" smtClean="0"/>
              <a:t>‹#›</a:t>
            </a:fld>
            <a:endParaRPr lang="en-US"/>
          </a:p>
        </p:txBody>
      </p:sp>
    </p:spTree>
    <p:extLst>
      <p:ext uri="{BB962C8B-B14F-4D97-AF65-F5344CB8AC3E}">
        <p14:creationId xmlns:p14="http://schemas.microsoft.com/office/powerpoint/2010/main" val="3372999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lv-LV"/>
              <a:t>Rediģēt šablona virsraksta stilu</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Content Placeholder 3"/>
          <p:cNvSpPr>
            <a:spLocks noGrp="1"/>
          </p:cNvSpPr>
          <p:nvPr>
            <p:ph sz="half" idx="2"/>
          </p:nvPr>
        </p:nvSpPr>
        <p:spPr>
          <a:xfrm>
            <a:off x="1257300" y="2909102"/>
            <a:ext cx="4800600" cy="299639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Content Placeholder 5"/>
          <p:cNvSpPr>
            <a:spLocks noGrp="1"/>
          </p:cNvSpPr>
          <p:nvPr>
            <p:ph sz="quarter" idx="4"/>
          </p:nvPr>
        </p:nvSpPr>
        <p:spPr>
          <a:xfrm>
            <a:off x="6633864" y="2909102"/>
            <a:ext cx="4800600" cy="299639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7" name="Date Placeholder 6"/>
          <p:cNvSpPr>
            <a:spLocks noGrp="1"/>
          </p:cNvSpPr>
          <p:nvPr>
            <p:ph type="dt" sz="half" idx="10"/>
          </p:nvPr>
        </p:nvSpPr>
        <p:spPr/>
        <p:txBody>
          <a:bodyPr/>
          <a:lstStyle/>
          <a:p>
            <a:fld id="{07E8218F-7B62-43A0-9406-546AFC9C3511}" type="datetimeFigureOut">
              <a:rPr lang="en-US" smtClean="0"/>
              <a:t>6/16/2023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E5B965-86CF-43F9-99DD-596D1A6A1F0F}" type="slidenum">
              <a:rPr lang="en-US" smtClean="0"/>
              <a:t>‹#›</a:t>
            </a:fld>
            <a:endParaRPr lang="en-US"/>
          </a:p>
        </p:txBody>
      </p:sp>
    </p:spTree>
    <p:extLst>
      <p:ext uri="{BB962C8B-B14F-4D97-AF65-F5344CB8AC3E}">
        <p14:creationId xmlns:p14="http://schemas.microsoft.com/office/powerpoint/2010/main" val="333543263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dirty="0"/>
          </a:p>
        </p:txBody>
      </p:sp>
      <p:sp>
        <p:nvSpPr>
          <p:cNvPr id="3" name="Date Placeholder 2"/>
          <p:cNvSpPr>
            <a:spLocks noGrp="1"/>
          </p:cNvSpPr>
          <p:nvPr>
            <p:ph type="dt" sz="half" idx="10"/>
          </p:nvPr>
        </p:nvSpPr>
        <p:spPr/>
        <p:txBody>
          <a:bodyPr/>
          <a:lstStyle/>
          <a:p>
            <a:fld id="{07E8218F-7B62-43A0-9406-546AFC9C3511}" type="datetimeFigureOut">
              <a:rPr lang="en-US" smtClean="0"/>
              <a:t>6/16/2023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E5B965-86CF-43F9-99DD-596D1A6A1F0F}" type="slidenum">
              <a:rPr lang="en-US" smtClean="0"/>
              <a:t>‹#›</a:t>
            </a:fld>
            <a:endParaRPr lang="en-US"/>
          </a:p>
        </p:txBody>
      </p:sp>
    </p:spTree>
    <p:extLst>
      <p:ext uri="{BB962C8B-B14F-4D97-AF65-F5344CB8AC3E}">
        <p14:creationId xmlns:p14="http://schemas.microsoft.com/office/powerpoint/2010/main" val="1420378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E8218F-7B62-43A0-9406-546AFC9C3511}" type="datetimeFigureOut">
              <a:rPr lang="en-US" smtClean="0"/>
              <a:t>6/16/2023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E5B965-86CF-43F9-99DD-596D1A6A1F0F}" type="slidenum">
              <a:rPr lang="en-US" smtClean="0"/>
              <a:t>‹#›</a:t>
            </a:fld>
            <a:endParaRPr lang="en-US"/>
          </a:p>
        </p:txBody>
      </p:sp>
    </p:spTree>
    <p:extLst>
      <p:ext uri="{BB962C8B-B14F-4D97-AF65-F5344CB8AC3E}">
        <p14:creationId xmlns:p14="http://schemas.microsoft.com/office/powerpoint/2010/main" val="123201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turs ar parakstu">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lv-LV"/>
              <a:t>Rediģēt šablona virsraksta stilu</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e Placeholder 4"/>
          <p:cNvSpPr>
            <a:spLocks noGrp="1"/>
          </p:cNvSpPr>
          <p:nvPr>
            <p:ph type="dt" sz="half" idx="10"/>
          </p:nvPr>
        </p:nvSpPr>
        <p:spPr>
          <a:xfrm>
            <a:off x="765051" y="6375679"/>
            <a:ext cx="1233355" cy="348462"/>
          </a:xfrm>
        </p:spPr>
        <p:txBody>
          <a:bodyPr/>
          <a:lstStyle/>
          <a:p>
            <a:fld id="{07E8218F-7B62-43A0-9406-546AFC9C3511}" type="datetimeFigureOut">
              <a:rPr lang="en-US" smtClean="0"/>
              <a:t>6/16/2023</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BEE5B965-86CF-43F9-99DD-596D1A6A1F0F}"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70214388"/>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ttēls ar parakstu">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a:t>Noklikšķiniet uz ikonas, lai pievienotu attēlu</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lv-LV"/>
              <a:t>Rediģēt šablona virsraksta stilu</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e Placeholder 4"/>
          <p:cNvSpPr>
            <a:spLocks noGrp="1"/>
          </p:cNvSpPr>
          <p:nvPr>
            <p:ph type="dt" sz="half" idx="10"/>
          </p:nvPr>
        </p:nvSpPr>
        <p:spPr>
          <a:xfrm>
            <a:off x="765950" y="6375679"/>
            <a:ext cx="1232456" cy="348462"/>
          </a:xfrm>
        </p:spPr>
        <p:txBody>
          <a:bodyPr/>
          <a:lstStyle/>
          <a:p>
            <a:fld id="{07E8218F-7B62-43A0-9406-546AFC9C3511}" type="datetimeFigureOut">
              <a:rPr lang="en-US" smtClean="0"/>
              <a:t>6/16/2023</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BEE5B965-86CF-43F9-99DD-596D1A6A1F0F}" type="slidenum">
              <a:rPr lang="en-US" smtClean="0"/>
              <a:t>‹#›</a:t>
            </a:fld>
            <a:endParaRPr lang="en-US"/>
          </a:p>
        </p:txBody>
      </p:sp>
    </p:spTree>
    <p:extLst>
      <p:ext uri="{BB962C8B-B14F-4D97-AF65-F5344CB8AC3E}">
        <p14:creationId xmlns:p14="http://schemas.microsoft.com/office/powerpoint/2010/main" val="1634905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lv-LV"/>
              <a:t>Rediģēt šablona virsraksta stilu</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07E8218F-7B62-43A0-9406-546AFC9C3511}" type="datetimeFigureOut">
              <a:rPr lang="en-US" smtClean="0"/>
              <a:t>6/16/2023</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BEE5B965-86CF-43F9-99DD-596D1A6A1F0F}"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90785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redzidzirdilatviju.lv/lv/" TargetMode="External"/><Relationship Id="rId2" Type="http://schemas.openxmlformats.org/officeDocument/2006/relationships/hyperlink" Target="https://www.barikadopedija.lv/raksti/S%C4%81kumlapa"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pkc.gov.lv/lv/valsts-attistibas-planosana/ano-ilgtspejigas-attistibas-merki/ka-latvija-palidz-sasniegt-globalos"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www.youtube.com/watch?v=RpFiL-1TVLw" TargetMode="External"/><Relationship Id="rId2" Type="http://schemas.openxmlformats.org/officeDocument/2006/relationships/hyperlink" Target="https://www.youtube.com/watch?v=RzkdJiax6Tw" TargetMode="External"/><Relationship Id="rId1" Type="http://schemas.openxmlformats.org/officeDocument/2006/relationships/slideLayout" Target="../slideLayouts/slideLayout2.xml"/><Relationship Id="rId4" Type="http://schemas.openxmlformats.org/officeDocument/2006/relationships/hyperlink" Target="https://www.youtube.com/watch?v=SemHh0n19LA"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easel.ly/" TargetMode="External"/><Relationship Id="rId2" Type="http://schemas.openxmlformats.org/officeDocument/2006/relationships/hyperlink" Target="http://www.canva.com/" TargetMode="External"/><Relationship Id="rId1" Type="http://schemas.openxmlformats.org/officeDocument/2006/relationships/slideLayout" Target="../slideLayouts/slideLayout2.xml"/><Relationship Id="rId6" Type="http://schemas.openxmlformats.org/officeDocument/2006/relationships/hyperlink" Target="https://www.skolanakotnei.lv/macibas/radi-saturu/infografikas/" TargetMode="External"/><Relationship Id="rId5" Type="http://schemas.openxmlformats.org/officeDocument/2006/relationships/hyperlink" Target="https://buffer.com/library/infographic-makers/" TargetMode="External"/><Relationship Id="rId4" Type="http://schemas.openxmlformats.org/officeDocument/2006/relationships/hyperlink" Target="http://www.visme.co/"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tavaklase.lv/" TargetMode="External"/><Relationship Id="rId2" Type="http://schemas.openxmlformats.org/officeDocument/2006/relationships/hyperlink" Target="http://maconis.zvaigzne.lv/" TargetMode="External"/><Relationship Id="rId1" Type="http://schemas.openxmlformats.org/officeDocument/2006/relationships/slideLayout" Target="../slideLayouts/slideLayout2.xml"/><Relationship Id="rId4" Type="http://schemas.openxmlformats.org/officeDocument/2006/relationships/hyperlink" Target="https://atslegas.tv/"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peergrade.io/" TargetMode="External"/><Relationship Id="rId2" Type="http://schemas.openxmlformats.org/officeDocument/2006/relationships/hyperlink" Target="https://geoguessr.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sargs.lv/lv/otrais-pasaules-kars/2016-04-12/stompaku-kauja-1945-gada-2-marta" TargetMode="External"/><Relationship Id="rId2" Type="http://schemas.openxmlformats.org/officeDocument/2006/relationships/hyperlink" Target="https://www.lsm.lv/raksts/dzive--stils/vesture/otra-pasaules-kara-beigas-latvijai-bija-jauna-kara-sakums-kas-bija-ta-cinitaji.a293898/" TargetMode="External"/><Relationship Id="rId1" Type="http://schemas.openxmlformats.org/officeDocument/2006/relationships/slideLayout" Target="../slideLayouts/slideLayout7.xml"/><Relationship Id="rId4" Type="http://schemas.openxmlformats.org/officeDocument/2006/relationships/hyperlink" Target="https://www.la.lv/godina-stompaku-cinitaju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3D79FBC-AAE7-3FAB-0DDA-0C5B811A6B7B}"/>
              </a:ext>
            </a:extLst>
          </p:cNvPr>
          <p:cNvSpPr>
            <a:spLocks noGrp="1"/>
          </p:cNvSpPr>
          <p:nvPr>
            <p:ph type="ctrTitle"/>
          </p:nvPr>
        </p:nvSpPr>
        <p:spPr/>
        <p:txBody>
          <a:bodyPr/>
          <a:lstStyle/>
          <a:p>
            <a:r>
              <a:rPr lang="lv-LV" sz="2000" dirty="0">
                <a:latin typeface="Arial" panose="020B0604020202020204" pitchFamily="34" charset="0"/>
                <a:cs typeface="Arial" panose="020B0604020202020204" pitchFamily="34" charset="0"/>
              </a:rPr>
              <a:t>Kuldīgas tehnoloģiju tūrisma tehnikuma</a:t>
            </a:r>
            <a:br>
              <a:rPr lang="lv-LV" sz="2000" dirty="0">
                <a:latin typeface="Arial" panose="020B0604020202020204" pitchFamily="34" charset="0"/>
                <a:cs typeface="Arial" panose="020B0604020202020204" pitchFamily="34" charset="0"/>
              </a:rPr>
            </a:br>
            <a:r>
              <a:rPr lang="lv-LV" sz="2000" dirty="0">
                <a:latin typeface="Arial" panose="020B0604020202020204" pitchFamily="34" charset="0"/>
                <a:cs typeface="Arial" panose="020B0604020202020204" pitchFamily="34" charset="0"/>
              </a:rPr>
              <a:t>skolotājas </a:t>
            </a:r>
            <a:br>
              <a:rPr lang="lv-LV" sz="2000" dirty="0">
                <a:latin typeface="Arial" panose="020B0604020202020204" pitchFamily="34" charset="0"/>
                <a:cs typeface="Arial" panose="020B0604020202020204" pitchFamily="34" charset="0"/>
              </a:rPr>
            </a:br>
            <a:r>
              <a:rPr lang="lv-LV" sz="2000" dirty="0" err="1">
                <a:latin typeface="Arial" panose="020B0604020202020204" pitchFamily="34" charset="0"/>
                <a:cs typeface="Arial" panose="020B0604020202020204" pitchFamily="34" charset="0"/>
              </a:rPr>
              <a:t>gunitas</a:t>
            </a:r>
            <a:r>
              <a:rPr lang="lv-LV" sz="2000" dirty="0">
                <a:latin typeface="Arial" panose="020B0604020202020204" pitchFamily="34" charset="0"/>
                <a:cs typeface="Arial" panose="020B0604020202020204" pitchFamily="34" charset="0"/>
              </a:rPr>
              <a:t> </a:t>
            </a:r>
            <a:r>
              <a:rPr lang="lv-LV" sz="2000" dirty="0" err="1">
                <a:latin typeface="Arial" panose="020B0604020202020204" pitchFamily="34" charset="0"/>
                <a:cs typeface="Arial" panose="020B0604020202020204" pitchFamily="34" charset="0"/>
              </a:rPr>
              <a:t>meieres</a:t>
            </a:r>
            <a:br>
              <a:rPr lang="lv-LV" sz="2000" dirty="0">
                <a:latin typeface="Arial" panose="020B0604020202020204" pitchFamily="34" charset="0"/>
                <a:cs typeface="Arial" panose="020B0604020202020204" pitchFamily="34" charset="0"/>
              </a:rPr>
            </a:br>
            <a:r>
              <a:rPr lang="lv-LV" sz="2000" dirty="0">
                <a:latin typeface="Arial" panose="020B0604020202020204" pitchFamily="34" charset="0"/>
                <a:cs typeface="Arial" panose="020B0604020202020204" pitchFamily="34" charset="0"/>
              </a:rPr>
              <a:t>metodiskais darbs sociālajās zinībās un vēsturē</a:t>
            </a:r>
            <a:br>
              <a:rPr lang="lv-LV" sz="2000" dirty="0">
                <a:latin typeface="Arial" panose="020B0604020202020204" pitchFamily="34" charset="0"/>
                <a:cs typeface="Arial" panose="020B0604020202020204" pitchFamily="34" charset="0"/>
              </a:rPr>
            </a:br>
            <a:r>
              <a:rPr lang="lv-LV" sz="2000" b="1" dirty="0">
                <a:latin typeface="Arial" panose="020B0604020202020204" pitchFamily="34" charset="0"/>
                <a:cs typeface="Arial" panose="020B0604020202020204" pitchFamily="34" charset="0"/>
              </a:rPr>
              <a:t>‘’digitālo un tiešsaistes rīku izmantošanas iespējas sociālo zinību un vēstures apguves procesā’’</a:t>
            </a:r>
            <a:endParaRPr lang="en-US" sz="2000" dirty="0">
              <a:latin typeface="Arial" panose="020B0604020202020204" pitchFamily="34" charset="0"/>
              <a:cs typeface="Arial" panose="020B0604020202020204" pitchFamily="34" charset="0"/>
            </a:endParaRPr>
          </a:p>
        </p:txBody>
      </p:sp>
      <p:sp>
        <p:nvSpPr>
          <p:cNvPr id="3" name="Apakšvirsraksts 2">
            <a:extLst>
              <a:ext uri="{FF2B5EF4-FFF2-40B4-BE49-F238E27FC236}">
                <a16:creationId xmlns:a16="http://schemas.microsoft.com/office/drawing/2014/main" id="{B209A0EE-1E74-5340-0827-4B873F1E771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68733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4A1BCA5-8FE4-16F8-F33A-A8F266208FAF}"/>
              </a:ext>
            </a:extLst>
          </p:cNvPr>
          <p:cNvSpPr>
            <a:spLocks noGrp="1"/>
          </p:cNvSpPr>
          <p:nvPr>
            <p:ph type="title"/>
          </p:nvPr>
        </p:nvSpPr>
        <p:spPr/>
        <p:txBody>
          <a:bodyPr>
            <a:normAutofit fontScale="90000"/>
          </a:bodyPr>
          <a:lstStyle/>
          <a:p>
            <a:pPr algn="ctr">
              <a:spcBef>
                <a:spcPts val="30"/>
              </a:spcBef>
            </a:pPr>
            <a:r>
              <a:rPr lang="en-US" sz="1800" b="1" dirty="0">
                <a:effectLst/>
                <a:latin typeface="Gilroy"/>
                <a:ea typeface="Times New Roman" panose="02020603050405020304" pitchFamily="18" charset="0"/>
              </a:rPr>
              <a:t> </a:t>
            </a:r>
            <a:br>
              <a:rPr lang="en-US" sz="1800" dirty="0">
                <a:effectLst/>
                <a:latin typeface="Times New Roman" panose="02020603050405020304" pitchFamily="18" charset="0"/>
                <a:ea typeface="Times New Roman" panose="02020603050405020304" pitchFamily="18" charset="0"/>
              </a:rPr>
            </a:br>
            <a:r>
              <a:rPr lang="en-US" sz="2400" b="1" dirty="0" err="1">
                <a:solidFill>
                  <a:srgbClr val="231F20"/>
                </a:solidFill>
                <a:effectLst/>
                <a:latin typeface="Gilroy"/>
                <a:ea typeface="Gilroy"/>
                <a:cs typeface="Gilroy"/>
              </a:rPr>
              <a:t>Padomi</a:t>
            </a:r>
            <a:r>
              <a:rPr lang="en-US" sz="2400" b="1" dirty="0">
                <a:solidFill>
                  <a:srgbClr val="231F20"/>
                </a:solidFill>
                <a:effectLst/>
                <a:latin typeface="Gilroy"/>
                <a:ea typeface="Gilroy"/>
                <a:cs typeface="Gilroy"/>
              </a:rPr>
              <a:t> </a:t>
            </a:r>
            <a:r>
              <a:rPr lang="en-US" sz="2400" b="1" dirty="0" err="1">
                <a:solidFill>
                  <a:srgbClr val="231F20"/>
                </a:solidFill>
                <a:effectLst/>
                <a:latin typeface="Gilroy"/>
                <a:ea typeface="Gilroy"/>
                <a:cs typeface="Gilroy"/>
              </a:rPr>
              <a:t>vēstures</a:t>
            </a:r>
            <a:r>
              <a:rPr lang="en-US" sz="2400" b="1" dirty="0">
                <a:solidFill>
                  <a:srgbClr val="231F20"/>
                </a:solidFill>
                <a:effectLst/>
                <a:latin typeface="Gilroy"/>
                <a:ea typeface="Gilroy"/>
                <a:cs typeface="Gilroy"/>
              </a:rPr>
              <a:t> </a:t>
            </a:r>
            <a:r>
              <a:rPr lang="en-US" sz="2400" b="1" dirty="0" err="1">
                <a:solidFill>
                  <a:srgbClr val="231F20"/>
                </a:solidFill>
                <a:effectLst/>
                <a:latin typeface="Gilroy"/>
                <a:ea typeface="Gilroy"/>
                <a:cs typeface="Gilroy"/>
              </a:rPr>
              <a:t>atmiņu</a:t>
            </a:r>
            <a:r>
              <a:rPr lang="en-US" sz="2400" b="1" dirty="0">
                <a:solidFill>
                  <a:srgbClr val="231F20"/>
                </a:solidFill>
                <a:effectLst/>
                <a:latin typeface="Gilroy"/>
                <a:ea typeface="Gilroy"/>
                <a:cs typeface="Gilroy"/>
              </a:rPr>
              <a:t> </a:t>
            </a:r>
            <a:r>
              <a:rPr lang="en-US" sz="2400" b="1" dirty="0" err="1">
                <a:solidFill>
                  <a:srgbClr val="231F20"/>
                </a:solidFill>
                <a:effectLst/>
                <a:latin typeface="Gilroy"/>
                <a:ea typeface="Gilroy"/>
                <a:cs typeface="Gilroy"/>
              </a:rPr>
              <a:t>pierakstīšanas</a:t>
            </a:r>
            <a:r>
              <a:rPr lang="en-US" sz="2400" b="1" dirty="0">
                <a:solidFill>
                  <a:srgbClr val="231F20"/>
                </a:solidFill>
                <a:effectLst/>
                <a:latin typeface="Gilroy"/>
                <a:ea typeface="Gilroy"/>
                <a:cs typeface="Gilroy"/>
              </a:rPr>
              <a:t> </a:t>
            </a:r>
            <a:r>
              <a:rPr lang="en-US" sz="2400" b="1" dirty="0" err="1">
                <a:solidFill>
                  <a:srgbClr val="231F20"/>
                </a:solidFill>
                <a:effectLst/>
                <a:latin typeface="Gilroy"/>
                <a:ea typeface="Gilroy"/>
                <a:cs typeface="Gilroy"/>
              </a:rPr>
              <a:t>interviju</a:t>
            </a:r>
            <a:r>
              <a:rPr lang="en-US" sz="2400" b="1" dirty="0">
                <a:solidFill>
                  <a:srgbClr val="231F20"/>
                </a:solidFill>
                <a:effectLst/>
                <a:latin typeface="Gilroy"/>
                <a:ea typeface="Gilroy"/>
                <a:cs typeface="Gilroy"/>
              </a:rPr>
              <a:t> </a:t>
            </a:r>
            <a:r>
              <a:rPr lang="en-US" sz="2400" b="1" dirty="0" err="1">
                <a:solidFill>
                  <a:srgbClr val="231F20"/>
                </a:solidFill>
                <a:effectLst/>
                <a:latin typeface="Gilroy"/>
                <a:ea typeface="Gilroy"/>
                <a:cs typeface="Gilroy"/>
              </a:rPr>
              <a:t>plānošanai</a:t>
            </a:r>
            <a:r>
              <a:rPr lang="en-US" sz="2400" b="1" dirty="0">
                <a:solidFill>
                  <a:srgbClr val="231F20"/>
                </a:solidFill>
                <a:effectLst/>
                <a:latin typeface="Gilroy"/>
                <a:ea typeface="Gilroy"/>
                <a:cs typeface="Gilroy"/>
              </a:rPr>
              <a:t> un </a:t>
            </a:r>
            <a:r>
              <a:rPr lang="en-US" sz="2400" b="1" dirty="0" err="1">
                <a:solidFill>
                  <a:srgbClr val="231F20"/>
                </a:solidFill>
                <a:effectLst/>
                <a:latin typeface="Gilroy"/>
                <a:ea typeface="Gilroy"/>
                <a:cs typeface="Gilroy"/>
              </a:rPr>
              <a:t>vadīšanai</a:t>
            </a:r>
            <a:br>
              <a:rPr lang="lv-LV" sz="2400" b="1" dirty="0">
                <a:solidFill>
                  <a:srgbClr val="231F20"/>
                </a:solidFill>
                <a:effectLst/>
                <a:latin typeface="Gilroy"/>
                <a:ea typeface="Gilroy"/>
                <a:cs typeface="Gilroy"/>
              </a:rPr>
            </a:br>
            <a:r>
              <a:rPr lang="lv-LV" sz="2400" b="1" dirty="0">
                <a:solidFill>
                  <a:srgbClr val="231F20"/>
                </a:solidFill>
                <a:effectLst/>
                <a:latin typeface="Gilroy"/>
                <a:ea typeface="Gilroy"/>
                <a:cs typeface="Gilroy"/>
              </a:rPr>
              <a:t>(</a:t>
            </a:r>
            <a:r>
              <a:rPr lang="lv-LV" sz="2400" i="1" dirty="0">
                <a:solidFill>
                  <a:srgbClr val="231F20"/>
                </a:solidFill>
                <a:effectLst/>
                <a:latin typeface="Gilroy"/>
                <a:ea typeface="Gilroy"/>
                <a:cs typeface="Gilroy"/>
              </a:rPr>
              <a:t>Gatavojamies tiešsaistes nodarb</a:t>
            </a:r>
            <a:r>
              <a:rPr lang="lv-LV" sz="2400" i="1" dirty="0">
                <a:solidFill>
                  <a:srgbClr val="231F20"/>
                </a:solidFill>
                <a:latin typeface="Gilroy"/>
                <a:ea typeface="Gilroy"/>
                <a:cs typeface="Gilroy"/>
              </a:rPr>
              <a:t>ībai ar Okupācijas muzeju)</a:t>
            </a:r>
            <a:br>
              <a:rPr lang="en-US" sz="1800" b="1" dirty="0">
                <a:effectLst/>
                <a:latin typeface="Gilroy"/>
                <a:ea typeface="Gilroy"/>
                <a:cs typeface="Gilroy"/>
              </a:rPr>
            </a:br>
            <a:endParaRPr lang="en-US" dirty="0"/>
          </a:p>
        </p:txBody>
      </p:sp>
      <p:sp>
        <p:nvSpPr>
          <p:cNvPr id="3" name="Satura vietturis 2">
            <a:extLst>
              <a:ext uri="{FF2B5EF4-FFF2-40B4-BE49-F238E27FC236}">
                <a16:creationId xmlns:a16="http://schemas.microsoft.com/office/drawing/2014/main" id="{E82EFFE0-6ABC-7C83-2D50-65FBFA61EDA1}"/>
              </a:ext>
            </a:extLst>
          </p:cNvPr>
          <p:cNvSpPr>
            <a:spLocks noGrp="1"/>
          </p:cNvSpPr>
          <p:nvPr>
            <p:ph idx="1"/>
          </p:nvPr>
        </p:nvSpPr>
        <p:spPr>
          <a:xfrm>
            <a:off x="838200" y="1480008"/>
            <a:ext cx="10801350" cy="4873167"/>
          </a:xfrm>
        </p:spPr>
        <p:txBody>
          <a:bodyPr>
            <a:normAutofit fontScale="62500" lnSpcReduction="20000"/>
          </a:bodyPr>
          <a:lstStyle/>
          <a:p>
            <a:pPr>
              <a:spcBef>
                <a:spcPts val="30"/>
              </a:spcBef>
            </a:pPr>
            <a:r>
              <a:rPr lang="en-US" sz="1700" b="1" dirty="0">
                <a:effectLst/>
                <a:latin typeface="Gilroy"/>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342900" lvl="0" indent="-342900">
              <a:buClr>
                <a:srgbClr val="231F20"/>
              </a:buClr>
              <a:buSzPts val="1200"/>
              <a:buFont typeface="Times New Roman" panose="02020603050405020304" pitchFamily="18" charset="0"/>
              <a:buAutoNum type="arabicPeriod"/>
              <a:tabLst>
                <a:tab pos="252730" algn="l"/>
              </a:tabLst>
            </a:pPr>
            <a:r>
              <a:rPr lang="en-US" sz="2600" spc="0" dirty="0">
                <a:solidFill>
                  <a:srgbClr val="231F20"/>
                </a:solidFill>
                <a:effectLst/>
                <a:latin typeface="Times New Roman" panose="02020603050405020304" pitchFamily="18" charset="0"/>
                <a:ea typeface="Times New Roman" panose="02020603050405020304" pitchFamily="18" charset="0"/>
              </a:rPr>
              <a:t>Der </a:t>
            </a:r>
            <a:r>
              <a:rPr lang="en-US" sz="2600" spc="0" dirty="0" err="1">
                <a:solidFill>
                  <a:srgbClr val="231F20"/>
                </a:solidFill>
                <a:effectLst/>
                <a:latin typeface="Times New Roman" panose="02020603050405020304" pitchFamily="18" charset="0"/>
                <a:ea typeface="Times New Roman" panose="02020603050405020304" pitchFamily="18" charset="0"/>
              </a:rPr>
              <a:t>atcerēties</a:t>
            </a:r>
            <a:r>
              <a:rPr lang="en-US" sz="2600" spc="0" dirty="0">
                <a:solidFill>
                  <a:srgbClr val="231F20"/>
                </a:solidFill>
                <a:effectLst/>
                <a:latin typeface="Times New Roman" panose="02020603050405020304" pitchFamily="18" charset="0"/>
                <a:ea typeface="Times New Roman" panose="02020603050405020304" pitchFamily="18" charset="0"/>
              </a:rPr>
              <a:t>, ka </a:t>
            </a:r>
            <a:r>
              <a:rPr lang="en-US" sz="2600" spc="0" dirty="0" err="1">
                <a:solidFill>
                  <a:srgbClr val="231F20"/>
                </a:solidFill>
                <a:effectLst/>
                <a:latin typeface="Times New Roman" panose="02020603050405020304" pitchFamily="18" charset="0"/>
                <a:ea typeface="Times New Roman" panose="02020603050405020304" pitchFamily="18" charset="0"/>
              </a:rPr>
              <a:t>ir</a:t>
            </a:r>
            <a:r>
              <a:rPr lang="en-US" sz="2600" spc="0" dirty="0">
                <a:solidFill>
                  <a:srgbClr val="231F20"/>
                </a:solidFill>
                <a:effectLst/>
                <a:latin typeface="Times New Roman" panose="02020603050405020304" pitchFamily="18" charset="0"/>
                <a:ea typeface="Times New Roman" panose="02020603050405020304" pitchFamily="18" charset="0"/>
              </a:rPr>
              <a:t> </a:t>
            </a:r>
            <a:r>
              <a:rPr lang="en-US" sz="2600" spc="0" dirty="0" err="1">
                <a:solidFill>
                  <a:srgbClr val="231F20"/>
                </a:solidFill>
                <a:effectLst/>
                <a:latin typeface="Times New Roman" panose="02020603050405020304" pitchFamily="18" charset="0"/>
                <a:ea typeface="Times New Roman" panose="02020603050405020304" pitchFamily="18" charset="0"/>
              </a:rPr>
              <a:t>šādi</a:t>
            </a:r>
            <a:r>
              <a:rPr lang="en-US" sz="2600" spc="0" dirty="0">
                <a:solidFill>
                  <a:srgbClr val="231F20"/>
                </a:solidFill>
                <a:effectLst/>
                <a:latin typeface="Times New Roman" panose="02020603050405020304" pitchFamily="18" charset="0"/>
                <a:ea typeface="Times New Roman" panose="02020603050405020304" pitchFamily="18" charset="0"/>
              </a:rPr>
              <a:t> </a:t>
            </a:r>
            <a:r>
              <a:rPr lang="en-US" sz="2600" spc="0" dirty="0" err="1">
                <a:solidFill>
                  <a:srgbClr val="231F20"/>
                </a:solidFill>
                <a:effectLst/>
                <a:latin typeface="Times New Roman" panose="02020603050405020304" pitchFamily="18" charset="0"/>
                <a:ea typeface="Times New Roman" panose="02020603050405020304" pitchFamily="18" charset="0"/>
              </a:rPr>
              <a:t>pamatjautājumu</a:t>
            </a:r>
            <a:r>
              <a:rPr lang="en-US" sz="2600" spc="70" dirty="0">
                <a:solidFill>
                  <a:srgbClr val="231F20"/>
                </a:solidFill>
                <a:effectLst/>
                <a:latin typeface="Times New Roman" panose="02020603050405020304" pitchFamily="18" charset="0"/>
                <a:ea typeface="Times New Roman" panose="02020603050405020304" pitchFamily="18" charset="0"/>
              </a:rPr>
              <a:t> </a:t>
            </a:r>
            <a:r>
              <a:rPr lang="en-US" sz="2600" spc="0" dirty="0" err="1">
                <a:solidFill>
                  <a:srgbClr val="231F20"/>
                </a:solidFill>
                <a:effectLst/>
                <a:latin typeface="Times New Roman" panose="02020603050405020304" pitchFamily="18" charset="0"/>
                <a:ea typeface="Times New Roman" panose="02020603050405020304" pitchFamily="18" charset="0"/>
              </a:rPr>
              <a:t>veidi</a:t>
            </a:r>
            <a:r>
              <a:rPr lang="en-US" sz="2600" spc="0" dirty="0">
                <a:solidFill>
                  <a:srgbClr val="231F20"/>
                </a:solidFill>
                <a:effectLst/>
                <a:latin typeface="Times New Roman" panose="02020603050405020304" pitchFamily="18" charset="0"/>
                <a:ea typeface="Times New Roman" panose="02020603050405020304" pitchFamily="18" charset="0"/>
              </a:rPr>
              <a:t>.</a:t>
            </a:r>
            <a:endParaRPr lang="en-US" sz="2600" spc="0" dirty="0">
              <a:effectLst/>
              <a:latin typeface="Times New Roman" panose="02020603050405020304" pitchFamily="18" charset="0"/>
              <a:ea typeface="Times New Roman" panose="02020603050405020304" pitchFamily="18" charset="0"/>
            </a:endParaRPr>
          </a:p>
          <a:p>
            <a:pPr marL="742950" lvl="1" indent="-285750">
              <a:spcBef>
                <a:spcPts val="225"/>
              </a:spcBef>
              <a:spcAft>
                <a:spcPts val="0"/>
              </a:spcAft>
              <a:buClr>
                <a:srgbClr val="231F20"/>
              </a:buClr>
              <a:buSzPts val="800"/>
              <a:buFont typeface="Times New Roman" panose="02020603050405020304" pitchFamily="18" charset="0"/>
              <a:buChar char="●"/>
              <a:tabLst>
                <a:tab pos="396875" algn="l"/>
              </a:tabLst>
            </a:pPr>
            <a:r>
              <a:rPr lang="en-US" sz="2600" dirty="0" err="1">
                <a:solidFill>
                  <a:srgbClr val="231F20"/>
                </a:solidFill>
                <a:effectLst/>
                <a:latin typeface="Times New Roman" panose="02020603050405020304" pitchFamily="18" charset="0"/>
                <a:ea typeface="Times New Roman" panose="02020603050405020304" pitchFamily="18" charset="0"/>
              </a:rPr>
              <a:t>Aprakstošie</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raksturojošie</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Kā</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Kādā</a:t>
            </a:r>
            <a:r>
              <a:rPr lang="en-US" sz="2600" spc="-15"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veidā</a:t>
            </a:r>
            <a:r>
              <a:rPr lang="en-US" sz="2600" dirty="0">
                <a:solidFill>
                  <a:srgbClr val="231F20"/>
                </a:solidFill>
                <a:effectLst/>
                <a:latin typeface="Times New Roman" panose="02020603050405020304" pitchFamily="18" charset="0"/>
                <a:ea typeface="Times New Roman" panose="02020603050405020304" pitchFamily="18" charset="0"/>
              </a:rPr>
              <a:t>?”</a:t>
            </a:r>
            <a:endParaRPr lang="en-US" sz="2600" dirty="0">
              <a:effectLst/>
              <a:latin typeface="Times New Roman" panose="02020603050405020304" pitchFamily="18" charset="0"/>
              <a:ea typeface="Times New Roman" panose="02020603050405020304" pitchFamily="18" charset="0"/>
            </a:endParaRPr>
          </a:p>
          <a:p>
            <a:pPr marL="742950" lvl="1" indent="-285750">
              <a:spcBef>
                <a:spcPts val="220"/>
              </a:spcBef>
              <a:spcAft>
                <a:spcPts val="0"/>
              </a:spcAft>
              <a:buClr>
                <a:srgbClr val="231F20"/>
              </a:buClr>
              <a:buSzPts val="800"/>
              <a:buFont typeface="Times New Roman" panose="02020603050405020304" pitchFamily="18" charset="0"/>
              <a:buChar char="●"/>
              <a:tabLst>
                <a:tab pos="396875" algn="l"/>
              </a:tabLst>
            </a:pPr>
            <a:r>
              <a:rPr lang="en-US" sz="2600" dirty="0" err="1">
                <a:solidFill>
                  <a:srgbClr val="231F20"/>
                </a:solidFill>
                <a:effectLst/>
                <a:latin typeface="Times New Roman" panose="02020603050405020304" pitchFamily="18" charset="0"/>
                <a:ea typeface="Times New Roman" panose="02020603050405020304" pitchFamily="18" charset="0"/>
              </a:rPr>
              <a:t>Cēloņu</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Kāpēc</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Kādēļ</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Ar</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kādu</a:t>
            </a:r>
            <a:r>
              <a:rPr lang="en-US" sz="2600" spc="-8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nolūku</a:t>
            </a:r>
            <a:r>
              <a:rPr lang="en-US" sz="2600" dirty="0">
                <a:solidFill>
                  <a:srgbClr val="231F20"/>
                </a:solidFill>
                <a:effectLst/>
                <a:latin typeface="Times New Roman" panose="02020603050405020304" pitchFamily="18" charset="0"/>
                <a:ea typeface="Times New Roman" panose="02020603050405020304" pitchFamily="18" charset="0"/>
              </a:rPr>
              <a:t>?”</a:t>
            </a:r>
            <a:endParaRPr lang="en-US" sz="2600" dirty="0">
              <a:effectLst/>
              <a:latin typeface="Times New Roman" panose="02020603050405020304" pitchFamily="18" charset="0"/>
              <a:ea typeface="Times New Roman" panose="02020603050405020304" pitchFamily="18" charset="0"/>
            </a:endParaRPr>
          </a:p>
          <a:p>
            <a:pPr marL="742950" lvl="1" indent="-285750">
              <a:spcBef>
                <a:spcPts val="220"/>
              </a:spcBef>
              <a:spcAft>
                <a:spcPts val="0"/>
              </a:spcAft>
              <a:buClr>
                <a:srgbClr val="231F20"/>
              </a:buClr>
              <a:buSzPts val="800"/>
              <a:buFont typeface="Times New Roman" panose="02020603050405020304" pitchFamily="18" charset="0"/>
              <a:buChar char="●"/>
              <a:tabLst>
                <a:tab pos="396875" algn="l"/>
              </a:tabLst>
            </a:pPr>
            <a:r>
              <a:rPr lang="en-US" sz="2600" dirty="0" err="1">
                <a:solidFill>
                  <a:srgbClr val="231F20"/>
                </a:solidFill>
                <a:effectLst/>
                <a:latin typeface="Times New Roman" panose="02020603050405020304" pitchFamily="18" charset="0"/>
                <a:ea typeface="Times New Roman" panose="02020603050405020304" pitchFamily="18" charset="0"/>
              </a:rPr>
              <a:t>Pretrunīgie</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provocējošie</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Jūs</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skolā</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mācījāties</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tikai</a:t>
            </a:r>
            <a:r>
              <a:rPr lang="en-US" sz="2600" spc="-2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labi</a:t>
            </a:r>
            <a:r>
              <a:rPr lang="en-US" sz="2600" dirty="0">
                <a:solidFill>
                  <a:srgbClr val="231F20"/>
                </a:solidFill>
                <a:effectLst/>
                <a:latin typeface="Times New Roman" panose="02020603050405020304" pitchFamily="18" charset="0"/>
                <a:ea typeface="Times New Roman" panose="02020603050405020304" pitchFamily="18" charset="0"/>
              </a:rPr>
              <a:t>?”</a:t>
            </a:r>
            <a:endParaRPr lang="en-US" sz="2600" dirty="0">
              <a:effectLst/>
              <a:latin typeface="Times New Roman" panose="02020603050405020304" pitchFamily="18" charset="0"/>
              <a:ea typeface="Times New Roman" panose="02020603050405020304" pitchFamily="18" charset="0"/>
            </a:endParaRPr>
          </a:p>
          <a:p>
            <a:pPr marL="342900" lvl="0" indent="-342900">
              <a:spcBef>
                <a:spcPts val="1070"/>
              </a:spcBef>
              <a:spcAft>
                <a:spcPts val="0"/>
              </a:spcAft>
              <a:buClr>
                <a:srgbClr val="231F20"/>
              </a:buClr>
              <a:buSzPts val="1200"/>
              <a:buFont typeface="Times New Roman" panose="02020603050405020304" pitchFamily="18" charset="0"/>
              <a:buAutoNum type="arabicPeriod"/>
              <a:tabLst>
                <a:tab pos="252730" algn="l"/>
              </a:tabLst>
            </a:pPr>
            <a:r>
              <a:rPr lang="en-US" sz="2600" spc="0" dirty="0" err="1">
                <a:solidFill>
                  <a:srgbClr val="231F20"/>
                </a:solidFill>
                <a:effectLst/>
                <a:latin typeface="Times New Roman" panose="02020603050405020304" pitchFamily="18" charset="0"/>
                <a:ea typeface="Times New Roman" panose="02020603050405020304" pitchFamily="18" charset="0"/>
              </a:rPr>
              <a:t>Adaptēts</a:t>
            </a:r>
            <a:r>
              <a:rPr lang="en-US" sz="2600" spc="0" dirty="0">
                <a:solidFill>
                  <a:srgbClr val="231F20"/>
                </a:solidFill>
                <a:effectLst/>
                <a:latin typeface="Times New Roman" panose="02020603050405020304" pitchFamily="18" charset="0"/>
                <a:ea typeface="Times New Roman" panose="02020603050405020304" pitchFamily="18" charset="0"/>
              </a:rPr>
              <a:t> </a:t>
            </a:r>
            <a:r>
              <a:rPr lang="en-US" sz="2600" spc="0" dirty="0" err="1">
                <a:solidFill>
                  <a:srgbClr val="231F20"/>
                </a:solidFill>
                <a:effectLst/>
                <a:latin typeface="Times New Roman" panose="02020603050405020304" pitchFamily="18" charset="0"/>
                <a:ea typeface="Times New Roman" panose="02020603050405020304" pitchFamily="18" charset="0"/>
              </a:rPr>
              <a:t>pēc</a:t>
            </a:r>
            <a:r>
              <a:rPr lang="en-US" sz="2600" spc="0" dirty="0">
                <a:solidFill>
                  <a:srgbClr val="231F20"/>
                </a:solidFill>
                <a:effectLst/>
                <a:latin typeface="Times New Roman" panose="02020603050405020304" pitchFamily="18" charset="0"/>
                <a:ea typeface="Times New Roman" panose="02020603050405020304" pitchFamily="18" charset="0"/>
              </a:rPr>
              <a:t> </a:t>
            </a:r>
            <a:r>
              <a:rPr lang="en-US" sz="2600" spc="0" dirty="0" err="1">
                <a:solidFill>
                  <a:srgbClr val="231F20"/>
                </a:solidFill>
                <a:effectLst/>
                <a:latin typeface="Times New Roman" panose="02020603050405020304" pitchFamily="18" charset="0"/>
                <a:ea typeface="Times New Roman" panose="02020603050405020304" pitchFamily="18" charset="0"/>
              </a:rPr>
              <a:t>pētnieces</a:t>
            </a:r>
            <a:r>
              <a:rPr lang="en-US" sz="2600" spc="0" dirty="0">
                <a:solidFill>
                  <a:srgbClr val="231F20"/>
                </a:solidFill>
                <a:effectLst/>
                <a:latin typeface="Times New Roman" panose="02020603050405020304" pitchFamily="18" charset="0"/>
                <a:ea typeface="Times New Roman" panose="02020603050405020304" pitchFamily="18" charset="0"/>
              </a:rPr>
              <a:t> </a:t>
            </a:r>
            <a:r>
              <a:rPr lang="en-US" sz="2600" b="1" spc="0" dirty="0" err="1">
                <a:solidFill>
                  <a:srgbClr val="231F20"/>
                </a:solidFill>
                <a:effectLst/>
                <a:latin typeface="Times New Roman" panose="02020603050405020304" pitchFamily="18" charset="0"/>
                <a:ea typeface="Times New Roman" panose="02020603050405020304" pitchFamily="18" charset="0"/>
              </a:rPr>
              <a:t>Maijas</a:t>
            </a:r>
            <a:r>
              <a:rPr lang="en-US" sz="2600" b="1" spc="0" dirty="0">
                <a:solidFill>
                  <a:srgbClr val="231F20"/>
                </a:solidFill>
                <a:effectLst/>
                <a:latin typeface="Times New Roman" panose="02020603050405020304" pitchFamily="18" charset="0"/>
                <a:ea typeface="Times New Roman" panose="02020603050405020304" pitchFamily="18" charset="0"/>
              </a:rPr>
              <a:t> </a:t>
            </a:r>
            <a:r>
              <a:rPr lang="en-US" sz="2600" b="1" spc="0" dirty="0" err="1">
                <a:solidFill>
                  <a:srgbClr val="231F20"/>
                </a:solidFill>
                <a:effectLst/>
                <a:latin typeface="Times New Roman" panose="02020603050405020304" pitchFamily="18" charset="0"/>
                <a:ea typeface="Times New Roman" panose="02020603050405020304" pitchFamily="18" charset="0"/>
              </a:rPr>
              <a:t>Hinkles</a:t>
            </a:r>
            <a:r>
              <a:rPr lang="en-US" sz="2600" b="1" spc="0" dirty="0">
                <a:solidFill>
                  <a:srgbClr val="231F20"/>
                </a:solidFill>
                <a:effectLst/>
                <a:latin typeface="Times New Roman" panose="02020603050405020304" pitchFamily="18" charset="0"/>
                <a:ea typeface="Times New Roman" panose="02020603050405020304" pitchFamily="18" charset="0"/>
              </a:rPr>
              <a:t> </a:t>
            </a:r>
            <a:r>
              <a:rPr lang="en-US" sz="2600" b="1" spc="0" dirty="0" err="1">
                <a:solidFill>
                  <a:srgbClr val="231F20"/>
                </a:solidFill>
                <a:effectLst/>
                <a:latin typeface="Times New Roman" panose="02020603050405020304" pitchFamily="18" charset="0"/>
                <a:ea typeface="Times New Roman" panose="02020603050405020304" pitchFamily="18" charset="0"/>
              </a:rPr>
              <a:t>padomiem</a:t>
            </a:r>
            <a:r>
              <a:rPr lang="en-US" sz="2600" b="1" spc="0" dirty="0">
                <a:solidFill>
                  <a:srgbClr val="231F20"/>
                </a:solidFill>
                <a:effectLst/>
                <a:latin typeface="Times New Roman" panose="02020603050405020304" pitchFamily="18" charset="0"/>
                <a:ea typeface="Times New Roman" panose="02020603050405020304" pitchFamily="18" charset="0"/>
              </a:rPr>
              <a:t> </a:t>
            </a:r>
            <a:r>
              <a:rPr lang="en-US" sz="2600" b="1" spc="0" dirty="0" err="1">
                <a:solidFill>
                  <a:srgbClr val="231F20"/>
                </a:solidFill>
                <a:effectLst/>
                <a:latin typeface="Times New Roman" panose="02020603050405020304" pitchFamily="18" charset="0"/>
                <a:ea typeface="Times New Roman" panose="02020603050405020304" pitchFamily="18" charset="0"/>
              </a:rPr>
              <a:t>jaunajiem</a:t>
            </a:r>
            <a:r>
              <a:rPr lang="en-US" sz="2600" b="1" spc="120" dirty="0">
                <a:solidFill>
                  <a:srgbClr val="231F20"/>
                </a:solidFill>
                <a:effectLst/>
                <a:latin typeface="Times New Roman" panose="02020603050405020304" pitchFamily="18" charset="0"/>
                <a:ea typeface="Times New Roman" panose="02020603050405020304" pitchFamily="18" charset="0"/>
              </a:rPr>
              <a:t> </a:t>
            </a:r>
            <a:r>
              <a:rPr lang="en-US" sz="2600" b="1" spc="0" dirty="0" err="1">
                <a:solidFill>
                  <a:srgbClr val="231F20"/>
                </a:solidFill>
                <a:effectLst/>
                <a:latin typeface="Times New Roman" panose="02020603050405020304" pitchFamily="18" charset="0"/>
                <a:ea typeface="Times New Roman" panose="02020603050405020304" pitchFamily="18" charset="0"/>
              </a:rPr>
              <a:t>intervētājiem</a:t>
            </a:r>
            <a:r>
              <a:rPr lang="en-US" sz="2600" b="1" spc="0" dirty="0">
                <a:solidFill>
                  <a:srgbClr val="231F20"/>
                </a:solidFill>
                <a:effectLst/>
                <a:latin typeface="Times New Roman" panose="02020603050405020304" pitchFamily="18" charset="0"/>
                <a:ea typeface="Times New Roman" panose="02020603050405020304" pitchFamily="18" charset="0"/>
              </a:rPr>
              <a:t>.</a:t>
            </a:r>
            <a:endParaRPr lang="en-US" sz="2600" spc="0" dirty="0">
              <a:effectLst/>
              <a:latin typeface="Times New Roman" panose="02020603050405020304" pitchFamily="18" charset="0"/>
              <a:ea typeface="Times New Roman" panose="02020603050405020304" pitchFamily="18" charset="0"/>
            </a:endParaRPr>
          </a:p>
          <a:p>
            <a:pPr marL="742950" lvl="1" indent="-285750">
              <a:spcBef>
                <a:spcPts val="220"/>
              </a:spcBef>
              <a:spcAft>
                <a:spcPts val="0"/>
              </a:spcAft>
              <a:buClr>
                <a:srgbClr val="231F20"/>
              </a:buClr>
              <a:buSzPts val="800"/>
              <a:buFont typeface="Times New Roman" panose="02020603050405020304" pitchFamily="18" charset="0"/>
              <a:buChar char="●"/>
              <a:tabLst>
                <a:tab pos="396875" algn="l"/>
              </a:tabLst>
            </a:pPr>
            <a:r>
              <a:rPr lang="en-US" sz="2600" dirty="0" err="1">
                <a:solidFill>
                  <a:srgbClr val="231F20"/>
                </a:solidFill>
                <a:effectLst/>
                <a:latin typeface="Times New Roman" panose="02020603050405020304" pitchFamily="18" charset="0"/>
                <a:ea typeface="Times New Roman" panose="02020603050405020304" pitchFamily="18" charset="0"/>
              </a:rPr>
              <a:t>Daudzi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jautājumi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ir</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ar</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vārdu</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b="1" dirty="0">
                <a:solidFill>
                  <a:srgbClr val="231F20"/>
                </a:solidFill>
                <a:effectLst/>
                <a:latin typeface="Times New Roman" panose="02020603050405020304" pitchFamily="18" charset="0"/>
                <a:ea typeface="Times New Roman" panose="02020603050405020304" pitchFamily="18" charset="0"/>
              </a:rPr>
              <a:t>“</a:t>
            </a:r>
            <a:r>
              <a:rPr lang="en-US" sz="2600" b="1" dirty="0" err="1">
                <a:solidFill>
                  <a:srgbClr val="231F20"/>
                </a:solidFill>
                <a:effectLst/>
                <a:latin typeface="Times New Roman" panose="02020603050405020304" pitchFamily="18" charset="0"/>
                <a:ea typeface="Times New Roman" panose="02020603050405020304" pitchFamily="18" charset="0"/>
              </a:rPr>
              <a:t>kāpēc</a:t>
            </a:r>
            <a:r>
              <a:rPr lang="en-US" sz="2600" b="1" dirty="0">
                <a:solidFill>
                  <a:srgbClr val="231F20"/>
                </a:solidFill>
                <a:effectLst/>
                <a:latin typeface="Times New Roman" panose="02020603050405020304" pitchFamily="18" charset="0"/>
                <a:ea typeface="Times New Roman" panose="02020603050405020304" pitchFamily="18" charset="0"/>
              </a:rPr>
              <a:t>”</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Kāpēc</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tu</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strādāji</a:t>
            </a:r>
            <a:r>
              <a:rPr lang="en-US" sz="2600" dirty="0">
                <a:solidFill>
                  <a:srgbClr val="231F20"/>
                </a:solidFill>
                <a:effectLst/>
                <a:latin typeface="Times New Roman" panose="02020603050405020304" pitchFamily="18" charset="0"/>
                <a:ea typeface="Times New Roman" panose="02020603050405020304" pitchFamily="18" charset="0"/>
              </a:rPr>
              <a:t> VEF? </a:t>
            </a:r>
            <a:r>
              <a:rPr lang="en-US" sz="2600" dirty="0" err="1">
                <a:solidFill>
                  <a:srgbClr val="231F20"/>
                </a:solidFill>
                <a:effectLst/>
                <a:latin typeface="Times New Roman" panose="02020603050405020304" pitchFamily="18" charset="0"/>
                <a:ea typeface="Times New Roman" panose="02020603050405020304" pitchFamily="18" charset="0"/>
              </a:rPr>
              <a:t>Kāpēc</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tu</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stājies</a:t>
            </a:r>
            <a:r>
              <a:rPr lang="en-US" sz="2600" spc="-12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pionieros</a:t>
            </a:r>
            <a:r>
              <a:rPr lang="en-US" sz="2600" dirty="0">
                <a:solidFill>
                  <a:srgbClr val="231F20"/>
                </a:solidFill>
                <a:effectLst/>
                <a:latin typeface="Times New Roman" panose="02020603050405020304" pitchFamily="18" charset="0"/>
                <a:ea typeface="Times New Roman" panose="02020603050405020304" pitchFamily="18" charset="0"/>
              </a:rPr>
              <a:t>?”</a:t>
            </a:r>
            <a:endParaRPr lang="en-US" sz="2600" dirty="0">
              <a:effectLst/>
              <a:latin typeface="Times New Roman" panose="02020603050405020304" pitchFamily="18" charset="0"/>
              <a:ea typeface="Times New Roman" panose="02020603050405020304" pitchFamily="18" charset="0"/>
            </a:endParaRPr>
          </a:p>
          <a:p>
            <a:pPr marL="742950" lvl="1" indent="-285750">
              <a:spcBef>
                <a:spcPts val="220"/>
              </a:spcBef>
              <a:spcAft>
                <a:spcPts val="0"/>
              </a:spcAft>
              <a:buClr>
                <a:srgbClr val="231F20"/>
              </a:buClr>
              <a:buSzPts val="800"/>
              <a:buFont typeface="Times New Roman" panose="02020603050405020304" pitchFamily="18" charset="0"/>
              <a:buChar char="●"/>
              <a:tabLst>
                <a:tab pos="396875" algn="l"/>
              </a:tabLst>
            </a:pPr>
            <a:r>
              <a:rPr lang="en-US" sz="2600" dirty="0" err="1">
                <a:solidFill>
                  <a:srgbClr val="231F20"/>
                </a:solidFill>
                <a:effectLst/>
                <a:latin typeface="Times New Roman" panose="02020603050405020304" pitchFamily="18" charset="0"/>
                <a:ea typeface="Times New Roman" panose="02020603050405020304" pitchFamily="18" charset="0"/>
              </a:rPr>
              <a:t>Daži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jautājumi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ir</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ar</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vārdu</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b="1" dirty="0">
                <a:solidFill>
                  <a:srgbClr val="231F20"/>
                </a:solidFill>
                <a:effectLst/>
                <a:latin typeface="Times New Roman" panose="02020603050405020304" pitchFamily="18" charset="0"/>
                <a:ea typeface="Times New Roman" panose="02020603050405020304" pitchFamily="18" charset="0"/>
              </a:rPr>
              <a:t>“</a:t>
            </a:r>
            <a:r>
              <a:rPr lang="en-US" sz="2600" b="1" dirty="0" err="1">
                <a:solidFill>
                  <a:srgbClr val="231F20"/>
                </a:solidFill>
                <a:effectLst/>
                <a:latin typeface="Times New Roman" panose="02020603050405020304" pitchFamily="18" charset="0"/>
                <a:ea typeface="Times New Roman" panose="02020603050405020304" pitchFamily="18" charset="0"/>
              </a:rPr>
              <a:t>kā</a:t>
            </a:r>
            <a:r>
              <a:rPr lang="en-US" sz="2600" b="1" dirty="0">
                <a:solidFill>
                  <a:srgbClr val="231F20"/>
                </a:solidFill>
                <a:effectLst/>
                <a:latin typeface="Times New Roman" panose="02020603050405020304" pitchFamily="18" charset="0"/>
                <a:ea typeface="Times New Roman" panose="02020603050405020304" pitchFamily="18" charset="0"/>
              </a:rPr>
              <a:t>”</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Kā</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tu</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juties</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atstājot</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savu</a:t>
            </a:r>
            <a:r>
              <a:rPr lang="en-US" sz="2600" spc="-25"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māju</a:t>
            </a:r>
            <a:r>
              <a:rPr lang="en-US" sz="2600" dirty="0">
                <a:solidFill>
                  <a:srgbClr val="231F20"/>
                </a:solidFill>
                <a:effectLst/>
                <a:latin typeface="Times New Roman" panose="02020603050405020304" pitchFamily="18" charset="0"/>
                <a:ea typeface="Times New Roman" panose="02020603050405020304" pitchFamily="18" charset="0"/>
              </a:rPr>
              <a:t>?”</a:t>
            </a:r>
            <a:endParaRPr lang="en-US" sz="2600" dirty="0">
              <a:effectLst/>
              <a:latin typeface="Times New Roman" panose="02020603050405020304" pitchFamily="18" charset="0"/>
              <a:ea typeface="Times New Roman" panose="02020603050405020304" pitchFamily="18" charset="0"/>
            </a:endParaRPr>
          </a:p>
          <a:p>
            <a:pPr marL="742950" marR="270510" lvl="1" indent="-285750">
              <a:lnSpc>
                <a:spcPct val="115000"/>
              </a:lnSpc>
              <a:spcBef>
                <a:spcPts val="220"/>
              </a:spcBef>
              <a:spcAft>
                <a:spcPts val="0"/>
              </a:spcAft>
              <a:buClr>
                <a:srgbClr val="231F20"/>
              </a:buClr>
              <a:buSzPts val="800"/>
              <a:buFont typeface="Times New Roman" panose="02020603050405020304" pitchFamily="18" charset="0"/>
              <a:buChar char="●"/>
              <a:tabLst>
                <a:tab pos="396875" algn="l"/>
              </a:tabLst>
            </a:pPr>
            <a:r>
              <a:rPr lang="en-US" sz="2600" dirty="0" err="1">
                <a:solidFill>
                  <a:srgbClr val="231F20"/>
                </a:solidFill>
                <a:effectLst/>
                <a:latin typeface="Times New Roman" panose="02020603050405020304" pitchFamily="18" charset="0"/>
                <a:ea typeface="Times New Roman" panose="02020603050405020304" pitchFamily="18" charset="0"/>
              </a:rPr>
              <a:t>Daži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jautājumi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ir</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ar</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vārdiem</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b="1" dirty="0">
                <a:solidFill>
                  <a:srgbClr val="231F20"/>
                </a:solidFill>
                <a:effectLst/>
                <a:latin typeface="Times New Roman" panose="02020603050405020304" pitchFamily="18" charset="0"/>
                <a:ea typeface="Times New Roman" panose="02020603050405020304" pitchFamily="18" charset="0"/>
              </a:rPr>
              <a:t>“ko </a:t>
            </a:r>
            <a:r>
              <a:rPr lang="en-US" sz="2600" b="1" dirty="0" err="1">
                <a:solidFill>
                  <a:srgbClr val="231F20"/>
                </a:solidFill>
                <a:effectLst/>
                <a:latin typeface="Times New Roman" panose="02020603050405020304" pitchFamily="18" charset="0"/>
                <a:ea typeface="Times New Roman" panose="02020603050405020304" pitchFamily="18" charset="0"/>
              </a:rPr>
              <a:t>tu</a:t>
            </a:r>
            <a:r>
              <a:rPr lang="en-US" sz="2600" b="1" dirty="0">
                <a:solidFill>
                  <a:srgbClr val="231F20"/>
                </a:solidFill>
                <a:effectLst/>
                <a:latin typeface="Times New Roman" panose="02020603050405020304" pitchFamily="18" charset="0"/>
                <a:ea typeface="Times New Roman" panose="02020603050405020304" pitchFamily="18" charset="0"/>
              </a:rPr>
              <a:t> </a:t>
            </a:r>
            <a:r>
              <a:rPr lang="en-US" sz="2600" b="1" dirty="0" err="1">
                <a:solidFill>
                  <a:srgbClr val="231F20"/>
                </a:solidFill>
                <a:effectLst/>
                <a:latin typeface="Times New Roman" panose="02020603050405020304" pitchFamily="18" charset="0"/>
                <a:ea typeface="Times New Roman" panose="02020603050405020304" pitchFamily="18" charset="0"/>
              </a:rPr>
              <a:t>darīji</a:t>
            </a:r>
            <a:r>
              <a:rPr lang="en-US" sz="2600" b="1" dirty="0">
                <a:solidFill>
                  <a:srgbClr val="231F20"/>
                </a:solidFill>
                <a:effectLst/>
                <a:latin typeface="Times New Roman" panose="02020603050405020304" pitchFamily="18" charset="0"/>
                <a:ea typeface="Times New Roman" panose="02020603050405020304" pitchFamily="18" charset="0"/>
              </a:rPr>
              <a:t>”</a:t>
            </a:r>
            <a:r>
              <a:rPr lang="en-US" sz="2600" dirty="0">
                <a:solidFill>
                  <a:srgbClr val="231F20"/>
                </a:solidFill>
                <a:effectLst/>
                <a:latin typeface="Times New Roman" panose="02020603050405020304" pitchFamily="18" charset="0"/>
                <a:ea typeface="Times New Roman" panose="02020603050405020304" pitchFamily="18" charset="0"/>
              </a:rPr>
              <a:t>: “Ko </a:t>
            </a:r>
            <a:r>
              <a:rPr lang="en-US" sz="2600" dirty="0" err="1">
                <a:solidFill>
                  <a:srgbClr val="231F20"/>
                </a:solidFill>
                <a:effectLst/>
                <a:latin typeface="Times New Roman" panose="02020603050405020304" pitchFamily="18" charset="0"/>
                <a:ea typeface="Times New Roman" panose="02020603050405020304" pitchFamily="18" charset="0"/>
              </a:rPr>
              <a:t>tu</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darīji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ar</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mājas</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atslēgām</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kad</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jūsu</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ģimene</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pārcēlās</a:t>
            </a:r>
            <a:r>
              <a:rPr lang="en-US" sz="2600" dirty="0">
                <a:solidFill>
                  <a:srgbClr val="231F20"/>
                </a:solidFill>
                <a:effectLst/>
                <a:latin typeface="Times New Roman" panose="02020603050405020304" pitchFamily="18" charset="0"/>
                <a:ea typeface="Times New Roman" panose="02020603050405020304" pitchFamily="18" charset="0"/>
              </a:rPr>
              <a:t> no </a:t>
            </a:r>
            <a:r>
              <a:rPr lang="en-US" sz="2600" dirty="0" err="1">
                <a:solidFill>
                  <a:srgbClr val="231F20"/>
                </a:solidFill>
                <a:effectLst/>
                <a:latin typeface="Times New Roman" panose="02020603050405020304" pitchFamily="18" charset="0"/>
                <a:ea typeface="Times New Roman" panose="02020603050405020304" pitchFamily="18" charset="0"/>
              </a:rPr>
              <a:t>viensētas</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uz</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ciematu</a:t>
            </a:r>
            <a:r>
              <a:rPr lang="en-US" sz="2600" dirty="0">
                <a:solidFill>
                  <a:srgbClr val="231F20"/>
                </a:solidFill>
                <a:effectLst/>
                <a:latin typeface="Times New Roman" panose="02020603050405020304" pitchFamily="18" charset="0"/>
                <a:ea typeface="Times New Roman" panose="02020603050405020304" pitchFamily="18" charset="0"/>
              </a:rPr>
              <a:t>?”</a:t>
            </a:r>
            <a:endParaRPr lang="en-US" sz="2600" dirty="0">
              <a:effectLst/>
              <a:latin typeface="Times New Roman" panose="02020603050405020304" pitchFamily="18" charset="0"/>
              <a:ea typeface="Times New Roman" panose="02020603050405020304" pitchFamily="18" charset="0"/>
            </a:endParaRPr>
          </a:p>
          <a:p>
            <a:pPr marL="742950" marR="315595" lvl="1" indent="-285750">
              <a:lnSpc>
                <a:spcPct val="115000"/>
              </a:lnSpc>
              <a:spcAft>
                <a:spcPts val="0"/>
              </a:spcAft>
              <a:buClr>
                <a:srgbClr val="231F20"/>
              </a:buClr>
              <a:buSzPts val="800"/>
              <a:buFont typeface="Times New Roman" panose="02020603050405020304" pitchFamily="18" charset="0"/>
              <a:buChar char="●"/>
              <a:tabLst>
                <a:tab pos="396875" algn="l"/>
              </a:tabLst>
            </a:pPr>
            <a:r>
              <a:rPr lang="en-US" sz="2600" dirty="0" err="1">
                <a:solidFill>
                  <a:srgbClr val="231F20"/>
                </a:solidFill>
                <a:effectLst/>
                <a:latin typeface="Times New Roman" panose="02020603050405020304" pitchFamily="18" charset="0"/>
                <a:ea typeface="Times New Roman" panose="02020603050405020304" pitchFamily="18" charset="0"/>
              </a:rPr>
              <a:t>Daži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jautājumi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būs</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aprakstoši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b="1" dirty="0" err="1">
                <a:solidFill>
                  <a:srgbClr val="231F20"/>
                </a:solidFill>
                <a:effectLst/>
                <a:latin typeface="Times New Roman" panose="02020603050405020304" pitchFamily="18" charset="0"/>
                <a:ea typeface="Times New Roman" panose="02020603050405020304" pitchFamily="18" charset="0"/>
              </a:rPr>
              <a:t>Apraksti</a:t>
            </a:r>
            <a:r>
              <a:rPr lang="en-US" sz="2600" b="1"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kā</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jūs</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svinējāt</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bērnības</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svētkus</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Apraksti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notikumus</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kad</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jūsu</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mājas</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parādījās</a:t>
            </a:r>
            <a:r>
              <a:rPr lang="en-US" sz="2600" dirty="0">
                <a:solidFill>
                  <a:srgbClr val="231F20"/>
                </a:solidFill>
                <a:effectLst/>
                <a:latin typeface="Times New Roman" panose="02020603050405020304" pitchFamily="18" charset="0"/>
                <a:ea typeface="Times New Roman" panose="02020603050405020304" pitchFamily="18" charset="0"/>
              </a:rPr>
              <a:t> auto!”</a:t>
            </a:r>
            <a:r>
              <a:rPr lang="en-US" sz="2600" dirty="0" err="1">
                <a:solidFill>
                  <a:srgbClr val="231F20"/>
                </a:solidFill>
                <a:effectLst/>
                <a:latin typeface="Times New Roman" panose="02020603050405020304" pitchFamily="18" charset="0"/>
                <a:ea typeface="Times New Roman" panose="02020603050405020304" pitchFamily="18" charset="0"/>
              </a:rPr>
              <a:t>Daži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jautājumi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izrietēs</a:t>
            </a:r>
            <a:r>
              <a:rPr lang="en-US" sz="2600" dirty="0">
                <a:solidFill>
                  <a:srgbClr val="231F20"/>
                </a:solidFill>
                <a:effectLst/>
                <a:latin typeface="Times New Roman" panose="02020603050405020304" pitchFamily="18" charset="0"/>
                <a:ea typeface="Times New Roman" panose="02020603050405020304" pitchFamily="18" charset="0"/>
              </a:rPr>
              <a:t> no </a:t>
            </a:r>
            <a:r>
              <a:rPr lang="en-US" sz="2600" dirty="0" err="1">
                <a:solidFill>
                  <a:srgbClr val="231F20"/>
                </a:solidFill>
                <a:effectLst/>
                <a:latin typeface="Times New Roman" panose="02020603050405020304" pitchFamily="18" charset="0"/>
                <a:ea typeface="Times New Roman" panose="02020603050405020304" pitchFamily="18" charset="0"/>
              </a:rPr>
              <a:t>autora</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teiktā</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spc="-45" dirty="0">
                <a:solidFill>
                  <a:srgbClr val="231F20"/>
                </a:solidFill>
                <a:effectLst/>
                <a:latin typeface="Times New Roman" panose="02020603050405020304" pitchFamily="18" charset="0"/>
                <a:ea typeface="Times New Roman" panose="02020603050405020304" pitchFamily="18" charset="0"/>
              </a:rPr>
              <a:t>“</a:t>
            </a:r>
            <a:r>
              <a:rPr lang="en-US" sz="2600" b="1" spc="-45" dirty="0">
                <a:solidFill>
                  <a:srgbClr val="231F20"/>
                </a:solidFill>
                <a:effectLst/>
                <a:latin typeface="Times New Roman" panose="02020603050405020304" pitchFamily="18" charset="0"/>
                <a:ea typeface="Times New Roman" panose="02020603050405020304" pitchFamily="18" charset="0"/>
              </a:rPr>
              <a:t>Tu </a:t>
            </a:r>
            <a:r>
              <a:rPr lang="en-US" sz="2600" b="1" dirty="0" err="1">
                <a:solidFill>
                  <a:srgbClr val="231F20"/>
                </a:solidFill>
                <a:effectLst/>
                <a:latin typeface="Times New Roman" panose="02020603050405020304" pitchFamily="18" charset="0"/>
                <a:ea typeface="Times New Roman" panose="02020603050405020304" pitchFamily="18" charset="0"/>
              </a:rPr>
              <a:t>teici</a:t>
            </a:r>
            <a:r>
              <a:rPr lang="en-US" sz="2600" b="1" dirty="0">
                <a:solidFill>
                  <a:srgbClr val="231F20"/>
                </a:solidFill>
                <a:effectLst/>
                <a:latin typeface="Times New Roman" panose="02020603050405020304" pitchFamily="18" charset="0"/>
                <a:ea typeface="Times New Roman" panose="02020603050405020304" pitchFamily="18" charset="0"/>
              </a:rPr>
              <a:t>, ka </a:t>
            </a:r>
            <a:r>
              <a:rPr lang="en-US" sz="2600" b="1" dirty="0" err="1">
                <a:solidFill>
                  <a:srgbClr val="231F20"/>
                </a:solidFill>
                <a:effectLst/>
                <a:latin typeface="Times New Roman" panose="02020603050405020304" pitchFamily="18" charset="0"/>
                <a:ea typeface="Times New Roman" panose="02020603050405020304" pitchFamily="18" charset="0"/>
              </a:rPr>
              <a:t>biji</a:t>
            </a:r>
            <a:r>
              <a:rPr lang="en-US" sz="2600" b="1" dirty="0">
                <a:solidFill>
                  <a:srgbClr val="231F20"/>
                </a:solidFill>
                <a:effectLst/>
                <a:latin typeface="Times New Roman" panose="02020603050405020304" pitchFamily="18" charset="0"/>
                <a:ea typeface="Times New Roman" panose="02020603050405020304" pitchFamily="18" charset="0"/>
              </a:rPr>
              <a:t> </a:t>
            </a:r>
            <a:r>
              <a:rPr lang="en-US" sz="2600" b="1" dirty="0" err="1">
                <a:solidFill>
                  <a:srgbClr val="231F20"/>
                </a:solidFill>
                <a:effectLst/>
                <a:latin typeface="Times New Roman" panose="02020603050405020304" pitchFamily="18" charset="0"/>
                <a:ea typeface="Times New Roman" panose="02020603050405020304" pitchFamily="18" charset="0"/>
              </a:rPr>
              <a:t>pionieru</a:t>
            </a:r>
            <a:r>
              <a:rPr lang="en-US" sz="2600" b="1" dirty="0">
                <a:solidFill>
                  <a:srgbClr val="231F20"/>
                </a:solidFill>
                <a:effectLst/>
                <a:latin typeface="Times New Roman" panose="02020603050405020304" pitchFamily="18" charset="0"/>
                <a:ea typeface="Times New Roman" panose="02020603050405020304" pitchFamily="18" charset="0"/>
              </a:rPr>
              <a:t> </a:t>
            </a:r>
            <a:r>
              <a:rPr lang="en-US" sz="2600" b="1" dirty="0" err="1">
                <a:solidFill>
                  <a:srgbClr val="231F20"/>
                </a:solidFill>
                <a:effectLst/>
                <a:latin typeface="Times New Roman" panose="02020603050405020304" pitchFamily="18" charset="0"/>
                <a:ea typeface="Times New Roman" panose="02020603050405020304" pitchFamily="18" charset="0"/>
              </a:rPr>
              <a:t>nometnē</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Pastāsti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sīkāk</a:t>
            </a:r>
            <a:r>
              <a:rPr lang="en-US" sz="2600" dirty="0">
                <a:solidFill>
                  <a:srgbClr val="231F20"/>
                </a:solidFill>
                <a:effectLst/>
                <a:latin typeface="Times New Roman" panose="02020603050405020304" pitchFamily="18" charset="0"/>
                <a:ea typeface="Times New Roman" panose="02020603050405020304" pitchFamily="18" charset="0"/>
              </a:rPr>
              <a:t> par</a:t>
            </a:r>
            <a:r>
              <a:rPr lang="en-US" sz="2600" spc="-40" dirty="0">
                <a:solidFill>
                  <a:srgbClr val="231F20"/>
                </a:solidFill>
                <a:effectLst/>
                <a:latin typeface="Times New Roman" panose="02020603050405020304" pitchFamily="18" charset="0"/>
                <a:ea typeface="Times New Roman" panose="02020603050405020304" pitchFamily="18" charset="0"/>
              </a:rPr>
              <a:t> </a:t>
            </a:r>
            <a:r>
              <a:rPr lang="en-US" sz="2600" dirty="0">
                <a:solidFill>
                  <a:srgbClr val="231F20"/>
                </a:solidFill>
                <a:effectLst/>
                <a:latin typeface="Times New Roman" panose="02020603050405020304" pitchFamily="18" charset="0"/>
                <a:ea typeface="Times New Roman" panose="02020603050405020304" pitchFamily="18" charset="0"/>
              </a:rPr>
              <a:t>to!”</a:t>
            </a:r>
            <a:endParaRPr lang="en-US" sz="2600" dirty="0">
              <a:effectLst/>
              <a:latin typeface="Times New Roman" panose="02020603050405020304" pitchFamily="18" charset="0"/>
              <a:ea typeface="Times New Roman" panose="02020603050405020304" pitchFamily="18" charset="0"/>
            </a:endParaRPr>
          </a:p>
          <a:p>
            <a:pPr marL="742950" marR="741680" lvl="1" indent="-285750">
              <a:lnSpc>
                <a:spcPct val="115000"/>
              </a:lnSpc>
              <a:spcAft>
                <a:spcPts val="0"/>
              </a:spcAft>
              <a:buClr>
                <a:srgbClr val="231F20"/>
              </a:buClr>
              <a:buSzPts val="800"/>
              <a:buFont typeface="Times New Roman" panose="02020603050405020304" pitchFamily="18" charset="0"/>
              <a:buChar char="●"/>
              <a:tabLst>
                <a:tab pos="396875" algn="l"/>
              </a:tabLst>
            </a:pPr>
            <a:r>
              <a:rPr lang="en-US" sz="2600" dirty="0" err="1">
                <a:solidFill>
                  <a:srgbClr val="231F20"/>
                </a:solidFill>
                <a:effectLst/>
                <a:latin typeface="Times New Roman" panose="02020603050405020304" pitchFamily="18" charset="0"/>
                <a:ea typeface="Times New Roman" panose="02020603050405020304" pitchFamily="18" charset="0"/>
              </a:rPr>
              <a:t>Daži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jautājumi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prasīs</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stāstītājam</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novērtēt</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notikumus</a:t>
            </a:r>
            <a:r>
              <a:rPr lang="en-US" sz="2600" dirty="0">
                <a:solidFill>
                  <a:srgbClr val="231F20"/>
                </a:solidFill>
                <a:effectLst/>
                <a:latin typeface="Times New Roman" panose="02020603050405020304" pitchFamily="18" charset="0"/>
                <a:ea typeface="Times New Roman" panose="02020603050405020304" pitchFamily="18" charset="0"/>
              </a:rPr>
              <a:t>: “Kas </a:t>
            </a:r>
            <a:r>
              <a:rPr lang="en-US" sz="2600" dirty="0" err="1">
                <a:solidFill>
                  <a:srgbClr val="231F20"/>
                </a:solidFill>
                <a:effectLst/>
                <a:latin typeface="Times New Roman" panose="02020603050405020304" pitchFamily="18" charset="0"/>
                <a:ea typeface="Times New Roman" panose="02020603050405020304" pitchFamily="18" charset="0"/>
              </a:rPr>
              <a:t>bija</a:t>
            </a:r>
            <a:r>
              <a:rPr lang="en-US" sz="2600" dirty="0">
                <a:solidFill>
                  <a:srgbClr val="231F20"/>
                </a:solidFill>
                <a:effectLst/>
                <a:latin typeface="Times New Roman" panose="02020603050405020304" pitchFamily="18" charset="0"/>
                <a:ea typeface="Times New Roman" panose="02020603050405020304" pitchFamily="18" charset="0"/>
              </a:rPr>
              <a:t> labs, kas </a:t>
            </a:r>
            <a:r>
              <a:rPr lang="en-US" sz="2600" dirty="0" err="1">
                <a:solidFill>
                  <a:srgbClr val="231F20"/>
                </a:solidFill>
                <a:effectLst/>
                <a:latin typeface="Times New Roman" panose="02020603050405020304" pitchFamily="18" charset="0"/>
                <a:ea typeface="Times New Roman" panose="02020603050405020304" pitchFamily="18" charset="0"/>
              </a:rPr>
              <a:t>slikts</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Daži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jautājumi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prasīs</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definīcijas</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b="1" dirty="0">
                <a:solidFill>
                  <a:srgbClr val="231F20"/>
                </a:solidFill>
                <a:effectLst/>
                <a:latin typeface="Times New Roman" panose="02020603050405020304" pitchFamily="18" charset="0"/>
                <a:ea typeface="Times New Roman" panose="02020603050405020304" pitchFamily="18" charset="0"/>
              </a:rPr>
              <a:t>Ko </a:t>
            </a:r>
            <a:r>
              <a:rPr lang="en-US" sz="2600" b="1" dirty="0" err="1">
                <a:solidFill>
                  <a:srgbClr val="231F20"/>
                </a:solidFill>
                <a:effectLst/>
                <a:latin typeface="Times New Roman" panose="02020603050405020304" pitchFamily="18" charset="0"/>
                <a:ea typeface="Times New Roman" panose="02020603050405020304" pitchFamily="18" charset="0"/>
              </a:rPr>
              <a:t>nozīmē</a:t>
            </a:r>
            <a:r>
              <a:rPr lang="en-US" sz="2600" b="1"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vārds</a:t>
            </a:r>
            <a:r>
              <a:rPr lang="en-US" sz="2600" spc="-5" dirty="0">
                <a:solidFill>
                  <a:srgbClr val="231F20"/>
                </a:solidFill>
                <a:effectLst/>
                <a:latin typeface="Times New Roman" panose="02020603050405020304" pitchFamily="18" charset="0"/>
                <a:ea typeface="Times New Roman" panose="02020603050405020304" pitchFamily="18" charset="0"/>
              </a:rPr>
              <a:t> </a:t>
            </a:r>
            <a:r>
              <a:rPr lang="en-US" sz="2600" dirty="0">
                <a:solidFill>
                  <a:srgbClr val="231F20"/>
                </a:solidFill>
                <a:effectLst/>
                <a:latin typeface="Times New Roman" panose="02020603050405020304" pitchFamily="18" charset="0"/>
                <a:ea typeface="Times New Roman" panose="02020603050405020304" pitchFamily="18" charset="0"/>
              </a:rPr>
              <a:t>“</a:t>
            </a:r>
            <a:r>
              <a:rPr lang="en-US" sz="2600" dirty="0" err="1">
                <a:solidFill>
                  <a:srgbClr val="231F20"/>
                </a:solidFill>
                <a:effectLst/>
                <a:latin typeface="Times New Roman" panose="02020603050405020304" pitchFamily="18" charset="0"/>
                <a:ea typeface="Times New Roman" panose="02020603050405020304" pitchFamily="18" charset="0"/>
              </a:rPr>
              <a:t>sovhozs</a:t>
            </a:r>
            <a:r>
              <a:rPr lang="en-US" sz="2600" dirty="0">
                <a:solidFill>
                  <a:srgbClr val="231F20"/>
                </a:solidFill>
                <a:effectLst/>
                <a:latin typeface="Times New Roman" panose="02020603050405020304" pitchFamily="18" charset="0"/>
                <a:ea typeface="Times New Roman" panose="02020603050405020304" pitchFamily="18" charset="0"/>
              </a:rPr>
              <a:t>”?”</a:t>
            </a:r>
            <a:endParaRPr lang="en-US" sz="2600" dirty="0">
              <a:effectLst/>
              <a:latin typeface="Times New Roman" panose="02020603050405020304" pitchFamily="18" charset="0"/>
              <a:ea typeface="Times New Roman" panose="02020603050405020304" pitchFamily="18" charset="0"/>
            </a:endParaRPr>
          </a:p>
          <a:p>
            <a:pPr marL="742950" marR="254000" lvl="1" indent="-285750">
              <a:lnSpc>
                <a:spcPct val="115000"/>
              </a:lnSpc>
              <a:spcAft>
                <a:spcPts val="0"/>
              </a:spcAft>
              <a:buClr>
                <a:srgbClr val="231F20"/>
              </a:buClr>
              <a:buSzPts val="800"/>
              <a:buFont typeface="Times New Roman" panose="02020603050405020304" pitchFamily="18" charset="0"/>
              <a:buChar char="●"/>
              <a:tabLst>
                <a:tab pos="396875" algn="l"/>
              </a:tabLst>
            </a:pPr>
            <a:r>
              <a:rPr lang="en-US" sz="2600" dirty="0" err="1">
                <a:solidFill>
                  <a:srgbClr val="231F20"/>
                </a:solidFill>
                <a:effectLst/>
                <a:latin typeface="Times New Roman" panose="02020603050405020304" pitchFamily="18" charset="0"/>
                <a:ea typeface="Times New Roman" panose="02020603050405020304" pitchFamily="18" charset="0"/>
              </a:rPr>
              <a:t>Daži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jautājumi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prasīs</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detalizētāku</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izklāstu</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Pastāsti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sīkāk</a:t>
            </a:r>
            <a:r>
              <a:rPr lang="en-US" sz="2600" dirty="0">
                <a:solidFill>
                  <a:srgbClr val="231F20"/>
                </a:solidFill>
                <a:effectLst/>
                <a:latin typeface="Times New Roman" panose="02020603050405020304" pitchFamily="18" charset="0"/>
                <a:ea typeface="Times New Roman" panose="02020603050405020304" pitchFamily="18" charset="0"/>
              </a:rPr>
              <a:t> par to, </a:t>
            </a:r>
            <a:r>
              <a:rPr lang="en-US" sz="2600" dirty="0" err="1">
                <a:solidFill>
                  <a:srgbClr val="231F20"/>
                </a:solidFill>
                <a:effectLst/>
                <a:latin typeface="Times New Roman" panose="02020603050405020304" pitchFamily="18" charset="0"/>
                <a:ea typeface="Times New Roman" panose="02020603050405020304" pitchFamily="18" charset="0"/>
              </a:rPr>
              <a:t>kāpēc</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tu</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pabeidzis</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studijas</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devies</a:t>
            </a:r>
            <a:r>
              <a:rPr lang="en-US" sz="2600" dirty="0">
                <a:solidFill>
                  <a:srgbClr val="231F20"/>
                </a:solidFill>
                <a:effectLst/>
                <a:latin typeface="Times New Roman" panose="02020603050405020304" pitchFamily="18" charset="0"/>
                <a:ea typeface="Times New Roman" panose="02020603050405020304" pitchFamily="18" charset="0"/>
              </a:rPr>
              <a:t> prom no </a:t>
            </a:r>
            <a:r>
              <a:rPr lang="en-US" sz="2600" dirty="0" err="1">
                <a:solidFill>
                  <a:srgbClr val="231F20"/>
                </a:solidFill>
                <a:effectLst/>
                <a:latin typeface="Times New Roman" panose="02020603050405020304" pitchFamily="18" charset="0"/>
                <a:ea typeface="Times New Roman" panose="02020603050405020304" pitchFamily="18" charset="0"/>
              </a:rPr>
              <a:t>dzimtās</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Rīgas</a:t>
            </a:r>
            <a:r>
              <a:rPr lang="en-US" sz="2600" dirty="0">
                <a:solidFill>
                  <a:srgbClr val="231F20"/>
                </a:solidFill>
                <a:effectLst/>
                <a:latin typeface="Times New Roman" panose="02020603050405020304" pitchFamily="18" charset="0"/>
                <a:ea typeface="Times New Roman" panose="02020603050405020304" pitchFamily="18" charset="0"/>
              </a:rPr>
              <a:t>!”</a:t>
            </a:r>
            <a:endParaRPr lang="en-US" sz="2600" dirty="0">
              <a:effectLst/>
              <a:latin typeface="Times New Roman" panose="02020603050405020304" pitchFamily="18" charset="0"/>
              <a:ea typeface="Times New Roman" panose="02020603050405020304" pitchFamily="18" charset="0"/>
            </a:endParaRPr>
          </a:p>
          <a:p>
            <a:pPr marL="742950" marR="389890" lvl="1" indent="-285750">
              <a:lnSpc>
                <a:spcPct val="115000"/>
              </a:lnSpc>
              <a:spcAft>
                <a:spcPts val="0"/>
              </a:spcAft>
              <a:buClr>
                <a:srgbClr val="231F20"/>
              </a:buClr>
              <a:buSzPts val="800"/>
              <a:buFont typeface="Times New Roman" panose="02020603050405020304" pitchFamily="18" charset="0"/>
              <a:buChar char="●"/>
              <a:tabLst>
                <a:tab pos="396875" algn="l"/>
              </a:tabLst>
            </a:pPr>
            <a:r>
              <a:rPr lang="en-US" sz="2600" spc="-15" dirty="0" err="1">
                <a:solidFill>
                  <a:srgbClr val="231F20"/>
                </a:solidFill>
                <a:effectLst/>
                <a:latin typeface="Times New Roman" panose="02020603050405020304" pitchFamily="18" charset="0"/>
                <a:ea typeface="Times New Roman" panose="02020603050405020304" pitchFamily="18" charset="0"/>
              </a:rPr>
              <a:t>Vieni</a:t>
            </a:r>
            <a:r>
              <a:rPr lang="en-US" sz="2600" spc="-15" dirty="0">
                <a:solidFill>
                  <a:srgbClr val="231F20"/>
                </a:solidFill>
                <a:effectLst/>
                <a:latin typeface="Times New Roman" panose="02020603050405020304" pitchFamily="18" charset="0"/>
                <a:ea typeface="Times New Roman" panose="02020603050405020304" pitchFamily="18" charset="0"/>
              </a:rPr>
              <a:t> </a:t>
            </a:r>
            <a:r>
              <a:rPr lang="en-US" sz="2600" dirty="0">
                <a:solidFill>
                  <a:srgbClr val="231F20"/>
                </a:solidFill>
                <a:effectLst/>
                <a:latin typeface="Times New Roman" panose="02020603050405020304" pitchFamily="18" charset="0"/>
                <a:ea typeface="Times New Roman" panose="02020603050405020304" pitchFamily="18" charset="0"/>
              </a:rPr>
              <a:t>no </a:t>
            </a:r>
            <a:r>
              <a:rPr lang="en-US" sz="2600" dirty="0" err="1">
                <a:solidFill>
                  <a:srgbClr val="231F20"/>
                </a:solidFill>
                <a:effectLst/>
                <a:latin typeface="Times New Roman" panose="02020603050405020304" pitchFamily="18" charset="0"/>
                <a:ea typeface="Times New Roman" panose="02020603050405020304" pitchFamily="18" charset="0"/>
              </a:rPr>
              <a:t>grūtākajiem</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jautājumiem</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ir</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saistīti</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ar</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negatīvām</a:t>
            </a:r>
            <a:r>
              <a:rPr lang="en-US" sz="2600" dirty="0">
                <a:solidFill>
                  <a:srgbClr val="231F20"/>
                </a:solidFill>
                <a:effectLst/>
                <a:latin typeface="Times New Roman" panose="02020603050405020304" pitchFamily="18" charset="0"/>
                <a:ea typeface="Times New Roman" panose="02020603050405020304" pitchFamily="18" charset="0"/>
              </a:rPr>
              <a:t> </a:t>
            </a:r>
            <a:r>
              <a:rPr lang="en-US" sz="2600" dirty="0" err="1">
                <a:solidFill>
                  <a:srgbClr val="231F20"/>
                </a:solidFill>
                <a:effectLst/>
                <a:latin typeface="Times New Roman" panose="02020603050405020304" pitchFamily="18" charset="0"/>
                <a:ea typeface="Times New Roman" panose="02020603050405020304" pitchFamily="18" charset="0"/>
              </a:rPr>
              <a:t>lietām</a:t>
            </a:r>
            <a:r>
              <a:rPr lang="en-US" sz="2600" dirty="0">
                <a:solidFill>
                  <a:srgbClr val="231F20"/>
                </a:solidFill>
                <a:effectLst/>
                <a:latin typeface="Times New Roman" panose="02020603050405020304" pitchFamily="18" charset="0"/>
                <a:ea typeface="Times New Roman" panose="02020603050405020304" pitchFamily="18" charset="0"/>
              </a:rPr>
              <a:t> un </a:t>
            </a:r>
            <a:r>
              <a:rPr lang="en-US" sz="2600" dirty="0" err="1">
                <a:solidFill>
                  <a:srgbClr val="231F20"/>
                </a:solidFill>
                <a:effectLst/>
                <a:latin typeface="Times New Roman" panose="02020603050405020304" pitchFamily="18" charset="0"/>
                <a:ea typeface="Times New Roman" panose="02020603050405020304" pitchFamily="18" charset="0"/>
              </a:rPr>
              <a:t>notikumiem</a:t>
            </a:r>
            <a:r>
              <a:rPr lang="en-US" sz="2600" dirty="0">
                <a:solidFill>
                  <a:srgbClr val="231F20"/>
                </a:solidFill>
                <a:effectLst/>
                <a:latin typeface="Times New Roman" panose="02020603050405020304" pitchFamily="18" charset="0"/>
                <a:ea typeface="Times New Roman" panose="02020603050405020304" pitchFamily="18" charset="0"/>
              </a:rPr>
              <a:t>: “Ko </a:t>
            </a:r>
            <a:r>
              <a:rPr lang="en-US" sz="2600" dirty="0" err="1">
                <a:solidFill>
                  <a:srgbClr val="231F20"/>
                </a:solidFill>
                <a:effectLst/>
                <a:latin typeface="Times New Roman" panose="02020603050405020304" pitchFamily="18" charset="0"/>
                <a:ea typeface="Times New Roman" panose="02020603050405020304" pitchFamily="18" charset="0"/>
              </a:rPr>
              <a:t>tu</a:t>
            </a:r>
            <a:r>
              <a:rPr lang="en-US" sz="2600" dirty="0">
                <a:solidFill>
                  <a:srgbClr val="231F20"/>
                </a:solidFill>
                <a:effectLst/>
                <a:latin typeface="Times New Roman" panose="02020603050405020304" pitchFamily="18" charset="0"/>
                <a:ea typeface="Times New Roman" panose="02020603050405020304" pitchFamily="18" charset="0"/>
              </a:rPr>
              <a:t> par to </a:t>
            </a:r>
            <a:r>
              <a:rPr lang="en-US" sz="2600" dirty="0" err="1">
                <a:solidFill>
                  <a:srgbClr val="231F20"/>
                </a:solidFill>
                <a:effectLst/>
                <a:latin typeface="Times New Roman" panose="02020603050405020304" pitchFamily="18" charset="0"/>
                <a:ea typeface="Times New Roman" panose="02020603050405020304" pitchFamily="18" charset="0"/>
              </a:rPr>
              <a:t>domā</a:t>
            </a:r>
            <a:r>
              <a:rPr lang="en-US" sz="2600" dirty="0">
                <a:solidFill>
                  <a:srgbClr val="231F20"/>
                </a:solidFill>
                <a:effectLst/>
                <a:latin typeface="Times New Roman" panose="02020603050405020304" pitchFamily="18" charset="0"/>
                <a:ea typeface="Times New Roman" panose="02020603050405020304" pitchFamily="18" charset="0"/>
              </a:rPr>
              <a:t>?”</a:t>
            </a:r>
            <a:endParaRPr lang="en-US" sz="26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4202774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FBF1CE-2F12-C1E5-6673-10D878793675}"/>
              </a:ext>
            </a:extLst>
          </p:cNvPr>
          <p:cNvSpPr txBox="1"/>
          <p:nvPr/>
        </p:nvSpPr>
        <p:spPr>
          <a:xfrm>
            <a:off x="1234911" y="1131216"/>
            <a:ext cx="8594889" cy="2531270"/>
          </a:xfrm>
          <a:prstGeom prst="rect">
            <a:avLst/>
          </a:prstGeom>
          <a:noFill/>
        </p:spPr>
        <p:txBody>
          <a:bodyPr wrap="square">
            <a:spAutoFit/>
          </a:bodyPr>
          <a:lstStyle/>
          <a:p>
            <a:pPr lvl="0">
              <a:spcBef>
                <a:spcPts val="840"/>
              </a:spcBef>
              <a:spcAft>
                <a:spcPts val="0"/>
              </a:spcAft>
              <a:buClr>
                <a:srgbClr val="231F20"/>
              </a:buClr>
              <a:buSzPts val="1200"/>
              <a:tabLst>
                <a:tab pos="252730" algn="l"/>
              </a:tabLst>
            </a:pPr>
            <a:r>
              <a:rPr lang="lv-LV" b="1" spc="0" dirty="0">
                <a:solidFill>
                  <a:srgbClr val="231F20"/>
                </a:solidFill>
                <a:effectLst/>
                <a:latin typeface="Times New Roman" panose="02020603050405020304" pitchFamily="18" charset="0"/>
                <a:ea typeface="Times New Roman" panose="02020603050405020304" pitchFamily="18" charset="0"/>
              </a:rPr>
              <a:t>3.</a:t>
            </a:r>
            <a:r>
              <a:rPr lang="en-US" b="1" spc="0" dirty="0" err="1">
                <a:solidFill>
                  <a:srgbClr val="231F20"/>
                </a:solidFill>
                <a:effectLst/>
                <a:latin typeface="Times New Roman" panose="02020603050405020304" pitchFamily="18" charset="0"/>
                <a:ea typeface="Times New Roman" panose="02020603050405020304" pitchFamily="18" charset="0"/>
              </a:rPr>
              <a:t>Atceries</a:t>
            </a:r>
            <a:r>
              <a:rPr lang="en-US" b="1" spc="0" dirty="0">
                <a:solidFill>
                  <a:srgbClr val="231F20"/>
                </a:solidFill>
                <a:effectLst/>
                <a:latin typeface="Times New Roman" panose="02020603050405020304" pitchFamily="18" charset="0"/>
                <a:ea typeface="Times New Roman" panose="02020603050405020304" pitchFamily="18" charset="0"/>
              </a:rPr>
              <a:t>:</a:t>
            </a:r>
            <a:endParaRPr lang="en-US" b="1" spc="0" dirty="0">
              <a:effectLst/>
              <a:latin typeface="Times New Roman" panose="02020603050405020304" pitchFamily="18" charset="0"/>
              <a:ea typeface="Times New Roman" panose="02020603050405020304" pitchFamily="18" charset="0"/>
            </a:endParaRPr>
          </a:p>
          <a:p>
            <a:pPr marL="742950" lvl="1" indent="-285750">
              <a:spcBef>
                <a:spcPts val="220"/>
              </a:spcBef>
              <a:spcAft>
                <a:spcPts val="0"/>
              </a:spcAft>
              <a:buClr>
                <a:srgbClr val="231F20"/>
              </a:buClr>
              <a:buSzPts val="800"/>
              <a:buFont typeface="Times New Roman" panose="02020603050405020304" pitchFamily="18" charset="0"/>
              <a:buChar char="●"/>
              <a:tabLst>
                <a:tab pos="396875" algn="l"/>
              </a:tabLst>
            </a:pPr>
            <a:r>
              <a:rPr lang="en-US" dirty="0" err="1">
                <a:solidFill>
                  <a:srgbClr val="231F20"/>
                </a:solidFill>
                <a:effectLst/>
                <a:latin typeface="Times New Roman" panose="02020603050405020304" pitchFamily="18" charset="0"/>
                <a:ea typeface="Times New Roman" panose="02020603050405020304" pitchFamily="18" charset="0"/>
              </a:rPr>
              <a:t>izstāstīt</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kādam</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nolūkam</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izmantosi</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atmiņas</a:t>
            </a:r>
            <a:r>
              <a:rPr lang="en-US" dirty="0">
                <a:solidFill>
                  <a:srgbClr val="231F2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742950" lvl="1" indent="-285750">
              <a:spcBef>
                <a:spcPts val="220"/>
              </a:spcBef>
              <a:spcAft>
                <a:spcPts val="0"/>
              </a:spcAft>
              <a:buClr>
                <a:srgbClr val="231F20"/>
              </a:buClr>
              <a:buSzPts val="800"/>
              <a:buFont typeface="Times New Roman" panose="02020603050405020304" pitchFamily="18" charset="0"/>
              <a:buChar char="●"/>
              <a:tabLst>
                <a:tab pos="396875" algn="l"/>
              </a:tabLst>
            </a:pPr>
            <a:r>
              <a:rPr lang="en-US" dirty="0" err="1">
                <a:solidFill>
                  <a:srgbClr val="231F20"/>
                </a:solidFill>
                <a:effectLst/>
                <a:latin typeface="Times New Roman" panose="02020603050405020304" pitchFamily="18" charset="0"/>
                <a:ea typeface="Times New Roman" panose="02020603050405020304" pitchFamily="18" charset="0"/>
              </a:rPr>
              <a:t>pievērst</a:t>
            </a:r>
            <a:r>
              <a:rPr lang="en-US" spc="-110"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stāstītāja</a:t>
            </a:r>
            <a:r>
              <a:rPr lang="en-US" spc="-105"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uzmanību</a:t>
            </a:r>
            <a:r>
              <a:rPr lang="en-US" spc="-110" dirty="0">
                <a:solidFill>
                  <a:srgbClr val="231F20"/>
                </a:solidFill>
                <a:effectLst/>
                <a:latin typeface="Times New Roman" panose="02020603050405020304" pitchFamily="18" charset="0"/>
                <a:ea typeface="Times New Roman" panose="02020603050405020304" pitchFamily="18" charset="0"/>
              </a:rPr>
              <a:t> </a:t>
            </a:r>
            <a:r>
              <a:rPr lang="en-US" dirty="0">
                <a:solidFill>
                  <a:srgbClr val="231F20"/>
                </a:solidFill>
                <a:effectLst/>
                <a:latin typeface="Times New Roman" panose="02020603050405020304" pitchFamily="18" charset="0"/>
                <a:ea typeface="Times New Roman" panose="02020603050405020304" pitchFamily="18" charset="0"/>
              </a:rPr>
              <a:t>tam,</a:t>
            </a:r>
            <a:r>
              <a:rPr lang="en-US" spc="-105" dirty="0">
                <a:solidFill>
                  <a:srgbClr val="231F20"/>
                </a:solidFill>
                <a:effectLst/>
                <a:latin typeface="Times New Roman" panose="02020603050405020304" pitchFamily="18" charset="0"/>
                <a:ea typeface="Times New Roman" panose="02020603050405020304" pitchFamily="18" charset="0"/>
              </a:rPr>
              <a:t> </a:t>
            </a:r>
            <a:r>
              <a:rPr lang="en-US" dirty="0">
                <a:solidFill>
                  <a:srgbClr val="231F20"/>
                </a:solidFill>
                <a:effectLst/>
                <a:latin typeface="Times New Roman" panose="02020603050405020304" pitchFamily="18" charset="0"/>
                <a:ea typeface="Times New Roman" panose="02020603050405020304" pitchFamily="18" charset="0"/>
              </a:rPr>
              <a:t>ka</a:t>
            </a:r>
            <a:r>
              <a:rPr lang="en-US" spc="-110"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viņa</a:t>
            </a:r>
            <a:r>
              <a:rPr lang="en-US" spc="-105"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atmiņas</a:t>
            </a:r>
            <a:r>
              <a:rPr lang="en-US" spc="-105"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vai</a:t>
            </a:r>
            <a:r>
              <a:rPr lang="en-US" spc="-110"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atmiņu</a:t>
            </a:r>
            <a:r>
              <a:rPr lang="en-US" spc="-105"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fragmenti</a:t>
            </a:r>
            <a:r>
              <a:rPr lang="en-US" spc="-110" dirty="0">
                <a:solidFill>
                  <a:srgbClr val="231F20"/>
                </a:solidFill>
                <a:effectLst/>
                <a:latin typeface="Times New Roman" panose="02020603050405020304" pitchFamily="18" charset="0"/>
                <a:ea typeface="Times New Roman" panose="02020603050405020304" pitchFamily="18" charset="0"/>
              </a:rPr>
              <a:t> </a:t>
            </a:r>
            <a:r>
              <a:rPr lang="en-US" dirty="0">
                <a:solidFill>
                  <a:srgbClr val="231F20"/>
                </a:solidFill>
                <a:effectLst/>
                <a:latin typeface="Times New Roman" panose="02020603050405020304" pitchFamily="18" charset="0"/>
                <a:ea typeface="Times New Roman" panose="02020603050405020304" pitchFamily="18" charset="0"/>
              </a:rPr>
              <a:t>var</a:t>
            </a:r>
            <a:r>
              <a:rPr lang="en-US" spc="-105"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tikt</a:t>
            </a:r>
            <a:r>
              <a:rPr lang="en-US" spc="-110"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publicēti</a:t>
            </a:r>
            <a:r>
              <a:rPr lang="en-US" spc="-105"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internetā</a:t>
            </a:r>
            <a:r>
              <a:rPr lang="en-US" dirty="0">
                <a:solidFill>
                  <a:srgbClr val="231F2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742950" marR="184150" lvl="1" indent="-285750">
              <a:lnSpc>
                <a:spcPct val="115000"/>
              </a:lnSpc>
              <a:spcBef>
                <a:spcPts val="220"/>
              </a:spcBef>
              <a:spcAft>
                <a:spcPts val="0"/>
              </a:spcAft>
              <a:buClr>
                <a:srgbClr val="231F20"/>
              </a:buClr>
              <a:buSzPts val="800"/>
              <a:buFont typeface="Times New Roman" panose="02020603050405020304" pitchFamily="18" charset="0"/>
              <a:buChar char="●"/>
              <a:tabLst>
                <a:tab pos="396875" algn="l"/>
              </a:tabLst>
            </a:pPr>
            <a:r>
              <a:rPr lang="en-US" dirty="0" err="1">
                <a:solidFill>
                  <a:srgbClr val="231F20"/>
                </a:solidFill>
                <a:effectLst/>
                <a:latin typeface="Times New Roman" panose="02020603050405020304" pitchFamily="18" charset="0"/>
                <a:ea typeface="Times New Roman" panose="02020603050405020304" pitchFamily="18" charset="0"/>
              </a:rPr>
              <a:t>precīzi</a:t>
            </a:r>
            <a:r>
              <a:rPr lang="en-US" spc="-35"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izpildīt</a:t>
            </a:r>
            <a:r>
              <a:rPr lang="en-US" spc="-30"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autora</a:t>
            </a:r>
            <a:r>
              <a:rPr lang="en-US" spc="-30"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norādījumus</a:t>
            </a:r>
            <a:r>
              <a:rPr lang="en-US" spc="-30" dirty="0">
                <a:solidFill>
                  <a:srgbClr val="231F20"/>
                </a:solidFill>
                <a:effectLst/>
                <a:latin typeface="Times New Roman" panose="02020603050405020304" pitchFamily="18" charset="0"/>
                <a:ea typeface="Times New Roman" panose="02020603050405020304" pitchFamily="18" charset="0"/>
              </a:rPr>
              <a:t> </a:t>
            </a:r>
            <a:r>
              <a:rPr lang="en-US" dirty="0">
                <a:solidFill>
                  <a:srgbClr val="231F20"/>
                </a:solidFill>
                <a:effectLst/>
                <a:latin typeface="Times New Roman" panose="02020603050405020304" pitchFamily="18" charset="0"/>
                <a:ea typeface="Times New Roman" panose="02020603050405020304" pitchFamily="18" charset="0"/>
              </a:rPr>
              <a:t>par</a:t>
            </a:r>
            <a:r>
              <a:rPr lang="en-US" spc="-30"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dzīvesstāsta</a:t>
            </a:r>
            <a:r>
              <a:rPr lang="en-US" spc="-30"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vai</a:t>
            </a:r>
            <a:r>
              <a:rPr lang="en-US" spc="-30"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atmiņu</a:t>
            </a:r>
            <a:r>
              <a:rPr lang="en-US" spc="-30"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turpmāko</a:t>
            </a:r>
            <a:r>
              <a:rPr lang="en-US" spc="-30"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izmantošanu</a:t>
            </a:r>
            <a:r>
              <a:rPr lang="en-US" dirty="0">
                <a:solidFill>
                  <a:srgbClr val="231F20"/>
                </a:solidFill>
                <a:effectLst/>
                <a:latin typeface="Times New Roman" panose="02020603050405020304" pitchFamily="18" charset="0"/>
                <a:ea typeface="Times New Roman" panose="02020603050405020304" pitchFamily="18" charset="0"/>
              </a:rPr>
              <a:t>.</a:t>
            </a:r>
            <a:r>
              <a:rPr lang="en-US" spc="-30" dirty="0">
                <a:solidFill>
                  <a:srgbClr val="231F20"/>
                </a:solidFill>
                <a:effectLst/>
                <a:latin typeface="Times New Roman" panose="02020603050405020304" pitchFamily="18" charset="0"/>
                <a:ea typeface="Times New Roman" panose="02020603050405020304" pitchFamily="18" charset="0"/>
              </a:rPr>
              <a:t> </a:t>
            </a:r>
            <a:r>
              <a:rPr lang="en-US" dirty="0">
                <a:solidFill>
                  <a:srgbClr val="231F20"/>
                </a:solidFill>
                <a:effectLst/>
                <a:latin typeface="Times New Roman" panose="02020603050405020304" pitchFamily="18" charset="0"/>
                <a:ea typeface="Times New Roman" panose="02020603050405020304" pitchFamily="18" charset="0"/>
              </a:rPr>
              <a:t>Ja</a:t>
            </a:r>
            <a:r>
              <a:rPr lang="en-US" spc="-35"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autors</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nevēlas</a:t>
            </a:r>
            <a:r>
              <a:rPr lang="en-US" dirty="0">
                <a:solidFill>
                  <a:srgbClr val="231F20"/>
                </a:solidFill>
                <a:effectLst/>
                <a:latin typeface="Times New Roman" panose="02020603050405020304" pitchFamily="18" charset="0"/>
                <a:ea typeface="Times New Roman" panose="02020603050405020304" pitchFamily="18" charset="0"/>
              </a:rPr>
              <a:t>, ka </a:t>
            </a:r>
            <a:r>
              <a:rPr lang="en-US" dirty="0" err="1">
                <a:solidFill>
                  <a:srgbClr val="231F20"/>
                </a:solidFill>
                <a:effectLst/>
                <a:latin typeface="Times New Roman" panose="02020603050405020304" pitchFamily="18" charset="0"/>
                <a:ea typeface="Times New Roman" panose="02020603050405020304" pitchFamily="18" charset="0"/>
              </a:rPr>
              <a:t>atmiņu</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stāsts</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tiek</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saglabāts</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ar</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viņa</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vārdu</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jāprecizē</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vai</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ierobežojumi</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attiecas</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uz</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atsevišķām</a:t>
            </a:r>
            <a:r>
              <a:rPr lang="en-US" spc="-95"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intervijas</a:t>
            </a:r>
            <a:r>
              <a:rPr lang="en-US" spc="-95"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daļām</a:t>
            </a:r>
            <a:r>
              <a:rPr lang="en-US" spc="-95" dirty="0">
                <a:solidFill>
                  <a:srgbClr val="231F20"/>
                </a:solidFill>
                <a:effectLst/>
                <a:latin typeface="Times New Roman" panose="02020603050405020304" pitchFamily="18" charset="0"/>
                <a:ea typeface="Times New Roman" panose="02020603050405020304" pitchFamily="18" charset="0"/>
              </a:rPr>
              <a:t> </a:t>
            </a:r>
            <a:r>
              <a:rPr lang="en-US" dirty="0">
                <a:solidFill>
                  <a:srgbClr val="231F20"/>
                </a:solidFill>
                <a:effectLst/>
                <a:latin typeface="Times New Roman" panose="02020603050405020304" pitchFamily="18" charset="0"/>
                <a:ea typeface="Times New Roman" panose="02020603050405020304" pitchFamily="18" charset="0"/>
              </a:rPr>
              <a:t>un</a:t>
            </a:r>
            <a:r>
              <a:rPr lang="en-US" spc="-95"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faktiem</a:t>
            </a:r>
            <a:r>
              <a:rPr lang="en-US" dirty="0">
                <a:solidFill>
                  <a:srgbClr val="231F20"/>
                </a:solidFill>
                <a:effectLst/>
                <a:latin typeface="Times New Roman" panose="02020603050405020304" pitchFamily="18" charset="0"/>
                <a:ea typeface="Times New Roman" panose="02020603050405020304" pitchFamily="18" charset="0"/>
              </a:rPr>
              <a:t>,</a:t>
            </a:r>
            <a:r>
              <a:rPr lang="en-US" spc="-90"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vai</a:t>
            </a:r>
            <a:r>
              <a:rPr lang="en-US" spc="-95"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arī</a:t>
            </a:r>
            <a:r>
              <a:rPr lang="en-US" spc="-95"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stāstītājs</a:t>
            </a:r>
            <a:r>
              <a:rPr lang="en-US" spc="-95"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nevēlas</a:t>
            </a:r>
            <a:r>
              <a:rPr lang="en-US" dirty="0">
                <a:solidFill>
                  <a:srgbClr val="231F20"/>
                </a:solidFill>
                <a:effectLst/>
                <a:latin typeface="Times New Roman" panose="02020603050405020304" pitchFamily="18" charset="0"/>
                <a:ea typeface="Times New Roman" panose="02020603050405020304" pitchFamily="18" charset="0"/>
              </a:rPr>
              <a:t>,</a:t>
            </a:r>
            <a:r>
              <a:rPr lang="en-US" spc="-95"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lai</a:t>
            </a:r>
            <a:r>
              <a:rPr lang="en-US" spc="-95"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šīs</a:t>
            </a:r>
            <a:r>
              <a:rPr lang="en-US" spc="-90"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atmiņas</a:t>
            </a:r>
            <a:r>
              <a:rPr lang="en-US" spc="-95"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nonāktu</a:t>
            </a:r>
            <a:r>
              <a:rPr lang="en-US" spc="-95"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atklātībā</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viņa</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dzīves</a:t>
            </a:r>
            <a:r>
              <a:rPr lang="en-US" dirty="0">
                <a:solidFill>
                  <a:srgbClr val="231F20"/>
                </a:solidFill>
                <a:effectLst/>
                <a:latin typeface="Times New Roman" panose="02020603050405020304" pitchFamily="18" charset="0"/>
                <a:ea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rPr>
              <a:t>vietā</a:t>
            </a:r>
            <a:r>
              <a:rPr lang="en-US" dirty="0">
                <a:solidFill>
                  <a:srgbClr val="231F20"/>
                </a:solidFill>
                <a:effectLst/>
                <a:latin typeface="Times New Roman" panose="02020603050405020304" pitchFamily="18" charset="0"/>
                <a:ea typeface="Times New Roman" panose="02020603050405020304" pitchFamily="18" charset="0"/>
              </a:rPr>
              <a:t> un </a:t>
            </a:r>
            <a:r>
              <a:rPr lang="en-US" dirty="0" err="1">
                <a:solidFill>
                  <a:srgbClr val="231F20"/>
                </a:solidFill>
                <a:effectLst/>
                <a:latin typeface="Times New Roman" panose="02020603050405020304" pitchFamily="18" charset="0"/>
                <a:ea typeface="Times New Roman" panose="02020603050405020304" pitchFamily="18" charset="0"/>
              </a:rPr>
              <a:t>laikā</a:t>
            </a:r>
            <a:endParaRPr lang="en-US" dirty="0"/>
          </a:p>
        </p:txBody>
      </p:sp>
    </p:spTree>
    <p:extLst>
      <p:ext uri="{BB962C8B-B14F-4D97-AF65-F5344CB8AC3E}">
        <p14:creationId xmlns:p14="http://schemas.microsoft.com/office/powerpoint/2010/main" val="2765550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0A62869-20C0-B051-D122-C08C1ADC89F1}"/>
              </a:ext>
            </a:extLst>
          </p:cNvPr>
          <p:cNvSpPr>
            <a:spLocks noGrp="1"/>
          </p:cNvSpPr>
          <p:nvPr>
            <p:ph type="title"/>
          </p:nvPr>
        </p:nvSpPr>
        <p:spPr/>
        <p:txBody>
          <a:bodyPr>
            <a:noAutofit/>
          </a:bodyPr>
          <a:lstStyle/>
          <a:p>
            <a:pPr marL="342900" marR="331470" lvl="0" indent="-342900">
              <a:lnSpc>
                <a:spcPct val="105000"/>
              </a:lnSpc>
              <a:spcBef>
                <a:spcPts val="1390"/>
              </a:spcBef>
              <a:spcAft>
                <a:spcPts val="0"/>
              </a:spcAft>
              <a:tabLst>
                <a:tab pos="320040" algn="l"/>
              </a:tabLst>
            </a:pPr>
            <a:r>
              <a:rPr lang="en-US" sz="1800" b="1" spc="-15" dirty="0">
                <a:solidFill>
                  <a:srgbClr val="231F20"/>
                </a:solidFill>
                <a:effectLst/>
                <a:latin typeface="Times New Roman" panose="02020603050405020304" pitchFamily="18" charset="0"/>
                <a:ea typeface="Gilroy"/>
                <a:cs typeface="Times New Roman" panose="02020603050405020304" pitchFamily="18" charset="0"/>
              </a:rPr>
              <a:t>“</a:t>
            </a:r>
            <a:r>
              <a:rPr lang="en-US" sz="1800" b="1" spc="-15" dirty="0" err="1">
                <a:solidFill>
                  <a:srgbClr val="231F20"/>
                </a:solidFill>
                <a:effectLst/>
                <a:latin typeface="Times New Roman" panose="02020603050405020304" pitchFamily="18" charset="0"/>
                <a:ea typeface="Gilroy"/>
                <a:cs typeface="Times New Roman" panose="02020603050405020304" pitchFamily="18" charset="0"/>
              </a:rPr>
              <a:t>Dziesmotā</a:t>
            </a:r>
            <a:r>
              <a:rPr lang="en-US" sz="1800" b="1" spc="-55" dirty="0">
                <a:solidFill>
                  <a:srgbClr val="231F20"/>
                </a:solidFill>
                <a:effectLst/>
                <a:latin typeface="Times New Roman" panose="02020603050405020304" pitchFamily="18" charset="0"/>
                <a:ea typeface="Gilroy"/>
                <a:cs typeface="Times New Roman" panose="02020603050405020304" pitchFamily="18" charset="0"/>
              </a:rPr>
              <a:t> </a:t>
            </a:r>
            <a:r>
              <a:rPr lang="en-US" sz="1800" b="1" dirty="0" err="1">
                <a:solidFill>
                  <a:srgbClr val="231F20"/>
                </a:solidFill>
                <a:effectLst/>
                <a:latin typeface="Times New Roman" panose="02020603050405020304" pitchFamily="18" charset="0"/>
                <a:ea typeface="Gilroy"/>
                <a:cs typeface="Times New Roman" panose="02020603050405020304" pitchFamily="18" charset="0"/>
              </a:rPr>
              <a:t>revolūcija</a:t>
            </a:r>
            <a:r>
              <a:rPr lang="en-US" sz="1800" b="1" dirty="0">
                <a:solidFill>
                  <a:srgbClr val="231F20"/>
                </a:solidFill>
                <a:effectLst/>
                <a:latin typeface="Times New Roman" panose="02020603050405020304" pitchFamily="18" charset="0"/>
                <a:ea typeface="Gilroy"/>
                <a:cs typeface="Times New Roman" panose="02020603050405020304" pitchFamily="18" charset="0"/>
              </a:rPr>
              <a:t>”</a:t>
            </a:r>
            <a:r>
              <a:rPr lang="en-US" sz="1800" b="1" spc="-50" dirty="0">
                <a:solidFill>
                  <a:srgbClr val="231F20"/>
                </a:solidFill>
                <a:effectLst/>
                <a:latin typeface="Times New Roman" panose="02020603050405020304" pitchFamily="18" charset="0"/>
                <a:ea typeface="Gilroy"/>
                <a:cs typeface="Times New Roman" panose="02020603050405020304" pitchFamily="18" charset="0"/>
              </a:rPr>
              <a:t> </a:t>
            </a:r>
            <a:r>
              <a:rPr lang="en-US" sz="1800" b="1" dirty="0">
                <a:solidFill>
                  <a:srgbClr val="231F20"/>
                </a:solidFill>
                <a:effectLst/>
                <a:latin typeface="Times New Roman" panose="02020603050405020304" pitchFamily="18" charset="0"/>
                <a:ea typeface="Gilroy"/>
                <a:cs typeface="Times New Roman" panose="02020603050405020304" pitchFamily="18" charset="0"/>
              </a:rPr>
              <a:t>un</a:t>
            </a:r>
            <a:r>
              <a:rPr lang="en-US" sz="1800" b="1" spc="-55" dirty="0">
                <a:solidFill>
                  <a:srgbClr val="231F20"/>
                </a:solidFill>
                <a:effectLst/>
                <a:latin typeface="Times New Roman" panose="02020603050405020304" pitchFamily="18" charset="0"/>
                <a:ea typeface="Gilroy"/>
                <a:cs typeface="Times New Roman" panose="02020603050405020304" pitchFamily="18" charset="0"/>
              </a:rPr>
              <a:t> </a:t>
            </a:r>
            <a:r>
              <a:rPr lang="en-US" sz="1800" b="1" dirty="0" err="1">
                <a:solidFill>
                  <a:srgbClr val="231F20"/>
                </a:solidFill>
                <a:effectLst/>
                <a:latin typeface="Times New Roman" panose="02020603050405020304" pitchFamily="18" charset="0"/>
                <a:ea typeface="Gilroy"/>
                <a:cs typeface="Times New Roman" panose="02020603050405020304" pitchFamily="18" charset="0"/>
              </a:rPr>
              <a:t>Latvijas</a:t>
            </a:r>
            <a:r>
              <a:rPr lang="en-US" sz="1800" b="1" spc="-50" dirty="0">
                <a:solidFill>
                  <a:srgbClr val="231F20"/>
                </a:solidFill>
                <a:effectLst/>
                <a:latin typeface="Times New Roman" panose="02020603050405020304" pitchFamily="18" charset="0"/>
                <a:ea typeface="Gilroy"/>
                <a:cs typeface="Times New Roman" panose="02020603050405020304" pitchFamily="18" charset="0"/>
              </a:rPr>
              <a:t> </a:t>
            </a:r>
            <a:r>
              <a:rPr lang="en-US" sz="1800" b="1" dirty="0" err="1">
                <a:solidFill>
                  <a:srgbClr val="231F20"/>
                </a:solidFill>
                <a:effectLst/>
                <a:latin typeface="Times New Roman" panose="02020603050405020304" pitchFamily="18" charset="0"/>
                <a:ea typeface="Gilroy"/>
                <a:cs typeface="Times New Roman" panose="02020603050405020304" pitchFamily="18" charset="0"/>
              </a:rPr>
              <a:t>Republikas</a:t>
            </a:r>
            <a:r>
              <a:rPr lang="en-US" sz="1800" b="1" spc="-55" dirty="0">
                <a:solidFill>
                  <a:srgbClr val="231F20"/>
                </a:solidFill>
                <a:effectLst/>
                <a:latin typeface="Times New Roman" panose="02020603050405020304" pitchFamily="18" charset="0"/>
                <a:ea typeface="Gilroy"/>
                <a:cs typeface="Times New Roman" panose="02020603050405020304" pitchFamily="18" charset="0"/>
              </a:rPr>
              <a:t> </a:t>
            </a:r>
            <a:r>
              <a:rPr lang="en-US" sz="1800" b="1" dirty="0" err="1">
                <a:solidFill>
                  <a:srgbClr val="231F20"/>
                </a:solidFill>
                <a:effectLst/>
                <a:latin typeface="Times New Roman" panose="02020603050405020304" pitchFamily="18" charset="0"/>
                <a:ea typeface="Gilroy"/>
                <a:cs typeface="Times New Roman" panose="02020603050405020304" pitchFamily="18" charset="0"/>
              </a:rPr>
              <a:t>neatkarības</a:t>
            </a:r>
            <a:r>
              <a:rPr lang="en-US" sz="1800" b="1" spc="-50" dirty="0">
                <a:solidFill>
                  <a:srgbClr val="231F20"/>
                </a:solidFill>
                <a:effectLst/>
                <a:latin typeface="Times New Roman" panose="02020603050405020304" pitchFamily="18" charset="0"/>
                <a:ea typeface="Gilroy"/>
                <a:cs typeface="Times New Roman" panose="02020603050405020304" pitchFamily="18" charset="0"/>
              </a:rPr>
              <a:t> </a:t>
            </a:r>
            <a:r>
              <a:rPr lang="en-US" sz="1800" b="1" dirty="0" err="1">
                <a:solidFill>
                  <a:srgbClr val="231F20"/>
                </a:solidFill>
                <a:effectLst/>
                <a:latin typeface="Times New Roman" panose="02020603050405020304" pitchFamily="18" charset="0"/>
                <a:ea typeface="Gilroy"/>
                <a:cs typeface="Times New Roman" panose="02020603050405020304" pitchFamily="18" charset="0"/>
              </a:rPr>
              <a:t>atgūšana</a:t>
            </a:r>
            <a:r>
              <a:rPr lang="en-US" sz="1800" b="1" dirty="0">
                <a:solidFill>
                  <a:srgbClr val="231F20"/>
                </a:solidFill>
                <a:effectLst/>
                <a:latin typeface="Times New Roman" panose="02020603050405020304" pitchFamily="18" charset="0"/>
                <a:ea typeface="Gilroy"/>
                <a:cs typeface="Times New Roman" panose="02020603050405020304" pitchFamily="18" charset="0"/>
              </a:rPr>
              <a:t>, </a:t>
            </a:r>
            <a:r>
              <a:rPr lang="en-US" sz="1800" b="1" dirty="0" err="1">
                <a:solidFill>
                  <a:srgbClr val="231F20"/>
                </a:solidFill>
                <a:effectLst/>
                <a:latin typeface="Times New Roman" panose="02020603050405020304" pitchFamily="18" charset="0"/>
                <a:ea typeface="Gilroy"/>
                <a:cs typeface="Times New Roman" panose="02020603050405020304" pitchFamily="18" charset="0"/>
              </a:rPr>
              <a:t>šī</a:t>
            </a:r>
            <a:r>
              <a:rPr lang="en-US" sz="1800" b="1" dirty="0">
                <a:solidFill>
                  <a:srgbClr val="231F20"/>
                </a:solidFill>
                <a:effectLst/>
                <a:latin typeface="Times New Roman" panose="02020603050405020304" pitchFamily="18" charset="0"/>
                <a:ea typeface="Gilroy"/>
                <a:cs typeface="Times New Roman" panose="02020603050405020304" pitchFamily="18" charset="0"/>
              </a:rPr>
              <a:t> </a:t>
            </a:r>
            <a:r>
              <a:rPr lang="en-US" sz="1800" b="1" spc="-15" dirty="0" err="1">
                <a:solidFill>
                  <a:srgbClr val="231F20"/>
                </a:solidFill>
                <a:effectLst/>
                <a:latin typeface="Times New Roman" panose="02020603050405020304" pitchFamily="18" charset="0"/>
                <a:ea typeface="Gilroy"/>
                <a:cs typeface="Times New Roman" panose="02020603050405020304" pitchFamily="18" charset="0"/>
              </a:rPr>
              <a:t>procesa</a:t>
            </a:r>
            <a:r>
              <a:rPr lang="en-US" sz="1800" b="1" spc="-5" dirty="0">
                <a:solidFill>
                  <a:srgbClr val="231F20"/>
                </a:solidFill>
                <a:effectLst/>
                <a:latin typeface="Times New Roman" panose="02020603050405020304" pitchFamily="18" charset="0"/>
                <a:ea typeface="Gilroy"/>
                <a:cs typeface="Times New Roman" panose="02020603050405020304" pitchFamily="18" charset="0"/>
              </a:rPr>
              <a:t> </a:t>
            </a:r>
            <a:r>
              <a:rPr lang="en-US" sz="1800" b="1" dirty="0" err="1">
                <a:solidFill>
                  <a:srgbClr val="231F20"/>
                </a:solidFill>
                <a:effectLst/>
                <a:latin typeface="Times New Roman" panose="02020603050405020304" pitchFamily="18" charset="0"/>
                <a:ea typeface="Gilroy"/>
                <a:cs typeface="Times New Roman" panose="02020603050405020304" pitchFamily="18" charset="0"/>
              </a:rPr>
              <a:t>periodizēšana</a:t>
            </a:r>
            <a:br>
              <a:rPr lang="en-US" sz="1800" b="1" dirty="0">
                <a:effectLst/>
                <a:latin typeface="Times New Roman" panose="02020603050405020304" pitchFamily="18" charset="0"/>
                <a:ea typeface="Gilroy"/>
                <a:cs typeface="Times New Roman" panose="02020603050405020304" pitchFamily="18" charset="0"/>
              </a:rPr>
            </a:br>
            <a:r>
              <a:rPr lang="en-US" sz="1800" b="1"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Sasniedzamais</a:t>
            </a:r>
            <a:r>
              <a:rPr lang="en-US" sz="1800" b="1"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rezultāts</a:t>
            </a:r>
            <a:r>
              <a:rPr lang="en-US" sz="18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Secināšu</a:t>
            </a:r>
            <a:r>
              <a:rPr lang="en-US" sz="1800"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un</a:t>
            </a:r>
            <a:r>
              <a:rPr lang="en-US" sz="1800" spc="-5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klases</a:t>
            </a:r>
            <a:r>
              <a:rPr lang="en-US" sz="1800"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biedriem</a:t>
            </a:r>
            <a:r>
              <a:rPr lang="en-US" sz="1800"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argumentēti</a:t>
            </a:r>
            <a:r>
              <a:rPr lang="en-US" sz="1800" spc="-5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izskaidrošu</a:t>
            </a:r>
            <a:r>
              <a:rPr lang="en-US" sz="18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kā</a:t>
            </a:r>
            <a:r>
              <a:rPr lang="en-US" sz="1800"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notika</a:t>
            </a:r>
            <a:r>
              <a:rPr lang="en-US" sz="1800" spc="-5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pārmaiņas</a:t>
            </a:r>
            <a:r>
              <a:rPr lang="en-US" sz="18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spc="1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Latvijas</a:t>
            </a:r>
            <a:r>
              <a:rPr lang="en-US" sz="1800" spc="1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spc="1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iedzīvotāju</a:t>
            </a:r>
            <a:r>
              <a:rPr lang="en-US" sz="1800" spc="1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spc="1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attieksmē</a:t>
            </a:r>
            <a:r>
              <a:rPr lang="en-US" sz="1800" spc="1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spc="1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pret</a:t>
            </a:r>
            <a:r>
              <a:rPr lang="en-US" sz="1800" spc="1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spc="1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valstiskās</a:t>
            </a:r>
            <a:r>
              <a:rPr lang="en-US" sz="1800" spc="1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spc="1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neatkarības</a:t>
            </a:r>
            <a:r>
              <a:rPr lang="en-US" sz="1800" spc="1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spc="1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atjaunošanas</a:t>
            </a:r>
            <a:r>
              <a:rPr lang="en-US" sz="1800" spc="1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spc="1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ideju</a:t>
            </a:r>
            <a:r>
              <a:rPr lang="en-US" sz="1800" spc="1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un </a:t>
            </a:r>
            <a:r>
              <a:rPr lang="en-US" sz="1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kad</a:t>
            </a:r>
            <a:r>
              <a:rPr lang="en-US" sz="18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to </a:t>
            </a:r>
            <a:r>
              <a:rPr lang="en-US" sz="1800" spc="15"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pieņēma</a:t>
            </a:r>
            <a:r>
              <a:rPr lang="en-US" sz="1800" spc="1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sabiedrības</a:t>
            </a:r>
            <a:r>
              <a:rPr lang="en-US" sz="1800" spc="1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vairākums</a:t>
            </a:r>
            <a:r>
              <a:rPr lang="en-US" sz="1800" dirty="0">
                <a:solidFill>
                  <a:srgbClr val="231F20"/>
                </a:solidFill>
                <a:effectLst/>
                <a:latin typeface="Times New Roman" panose="02020603050405020304" pitchFamily="18" charset="0"/>
                <a:ea typeface="Times New Roman" panose="02020603050405020304" pitchFamily="18" charset="0"/>
              </a:rPr>
              <a:t>.</a:t>
            </a:r>
            <a:br>
              <a:rPr lang="en-US" sz="2000" dirty="0">
                <a:effectLst/>
                <a:latin typeface="Times New Roman" panose="02020603050405020304" pitchFamily="18" charset="0"/>
                <a:ea typeface="Times New Roman" panose="02020603050405020304" pitchFamily="18" charset="0"/>
              </a:rPr>
            </a:br>
            <a:endParaRPr lang="en-US" sz="2000" dirty="0"/>
          </a:p>
        </p:txBody>
      </p:sp>
      <p:sp>
        <p:nvSpPr>
          <p:cNvPr id="3" name="Satura vietturis 2">
            <a:extLst>
              <a:ext uri="{FF2B5EF4-FFF2-40B4-BE49-F238E27FC236}">
                <a16:creationId xmlns:a16="http://schemas.microsoft.com/office/drawing/2014/main" id="{5F9F6F36-00B9-6978-5ABE-0C6BCEECBD83}"/>
              </a:ext>
            </a:extLst>
          </p:cNvPr>
          <p:cNvSpPr>
            <a:spLocks noGrp="1"/>
          </p:cNvSpPr>
          <p:nvPr>
            <p:ph idx="1"/>
          </p:nvPr>
        </p:nvSpPr>
        <p:spPr>
          <a:xfrm>
            <a:off x="1251678" y="2600325"/>
            <a:ext cx="10178322" cy="4038600"/>
          </a:xfrm>
        </p:spPr>
        <p:txBody>
          <a:bodyPr/>
          <a:lstStyle/>
          <a:p>
            <a:pPr marL="342900" marR="184785" lvl="0" indent="-342900" algn="just">
              <a:lnSpc>
                <a:spcPct val="115000"/>
              </a:lnSpc>
              <a:buClr>
                <a:srgbClr val="231F20"/>
              </a:buClr>
              <a:buSzPts val="1200"/>
              <a:buFont typeface="Times New Roman" panose="02020603050405020304" pitchFamily="18" charset="0"/>
              <a:buAutoNum type="arabicPeriod"/>
              <a:tabLst>
                <a:tab pos="226060" algn="l"/>
              </a:tabLst>
            </a:pPr>
            <a:r>
              <a:rPr lang="en-US" sz="1600" b="1" spc="0" dirty="0" err="1">
                <a:solidFill>
                  <a:srgbClr val="231F20"/>
                </a:solidFill>
                <a:effectLst/>
                <a:latin typeface="Times New Roman" panose="02020603050405020304" pitchFamily="18" charset="0"/>
                <a:ea typeface="Times New Roman" panose="02020603050405020304" pitchFamily="18" charset="0"/>
              </a:rPr>
              <a:t>uzdevums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Individuāli</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vai</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pāros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veidot</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digitālu</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laika</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līnija</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Latvijas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valstiskās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neatkarības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atjaunošanas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idejas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attīstība</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sabiedrībā</a:t>
            </a:r>
            <a:r>
              <a:rPr lang="en-US" sz="1600" b="1" spc="0" dirty="0">
                <a:solidFill>
                  <a:srgbClr val="231F20"/>
                </a:solidFill>
                <a:effectLst/>
                <a:latin typeface="Times New Roman" panose="02020603050405020304" pitchFamily="18" charset="0"/>
                <a:ea typeface="Times New Roman" panose="02020603050405020304" pitchFamily="18" charset="0"/>
              </a:rPr>
              <a:t> 1986.–1991.</a:t>
            </a:r>
            <a:r>
              <a:rPr lang="en-US" sz="1600" b="1" spc="65"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gadā</a:t>
            </a:r>
            <a:r>
              <a:rPr lang="en-US" sz="1600" b="1" spc="0" dirty="0">
                <a:solidFill>
                  <a:srgbClr val="231F20"/>
                </a:solidFill>
                <a:effectLst/>
                <a:latin typeface="Times New Roman" panose="02020603050405020304" pitchFamily="18" charset="0"/>
                <a:ea typeface="Times New Roman" panose="02020603050405020304" pitchFamily="18" charset="0"/>
              </a:rPr>
              <a:t>”.</a:t>
            </a:r>
            <a:endParaRPr lang="en-US" sz="1600" b="1" spc="0" dirty="0">
              <a:effectLst/>
              <a:latin typeface="Times New Roman" panose="02020603050405020304" pitchFamily="18" charset="0"/>
              <a:ea typeface="Times New Roman" panose="02020603050405020304" pitchFamily="18" charset="0"/>
            </a:endParaRPr>
          </a:p>
          <a:p>
            <a:pPr marL="742950" marR="182880" lvl="1" indent="-285750" algn="just">
              <a:lnSpc>
                <a:spcPct val="115000"/>
              </a:lnSpc>
              <a:spcBef>
                <a:spcPts val="850"/>
              </a:spcBef>
              <a:spcAft>
                <a:spcPts val="0"/>
              </a:spcAft>
              <a:buClr>
                <a:srgbClr val="231F20"/>
              </a:buClr>
              <a:buSzPts val="1200"/>
              <a:buFont typeface="Times New Roman" panose="02020603050405020304" pitchFamily="18" charset="0"/>
              <a:buAutoNum type="arabicPeriod"/>
              <a:tabLst>
                <a:tab pos="340360" algn="l"/>
              </a:tabLst>
            </a:pPr>
            <a:r>
              <a:rPr lang="en-US" sz="1600" spc="0" dirty="0" err="1">
                <a:solidFill>
                  <a:srgbClr val="231F20"/>
                </a:solidFill>
                <a:effectLst/>
                <a:latin typeface="Times New Roman" panose="02020603050405020304" pitchFamily="18" charset="0"/>
                <a:ea typeface="Times New Roman" panose="02020603050405020304" pitchFamily="18" charset="0"/>
              </a:rPr>
              <a:t>Aplikācijā</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i="1" spc="0" dirty="0">
                <a:solidFill>
                  <a:srgbClr val="231F20"/>
                </a:solidFill>
                <a:effectLst/>
                <a:latin typeface="Times New Roman" panose="02020603050405020304" pitchFamily="18" charset="0"/>
                <a:ea typeface="Times New Roman" panose="02020603050405020304" pitchFamily="18" charset="0"/>
              </a:rPr>
              <a:t>Padlet </a:t>
            </a:r>
            <a:r>
              <a:rPr lang="en-US" sz="1600" spc="0" dirty="0" err="1">
                <a:solidFill>
                  <a:srgbClr val="231F20"/>
                </a:solidFill>
                <a:effectLst/>
                <a:latin typeface="Times New Roman" panose="02020603050405020304" pitchFamily="18" charset="0"/>
                <a:ea typeface="Times New Roman" panose="02020603050405020304" pitchFamily="18" charset="0"/>
              </a:rPr>
              <a:t>sagatavo</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vietni</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laika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līnijai</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Latvijas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valstiskās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neatkarības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atjaunošanas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idejas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attīstība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sabiedrībā</a:t>
            </a:r>
            <a:r>
              <a:rPr lang="en-US" sz="1600" spc="0" dirty="0">
                <a:solidFill>
                  <a:srgbClr val="231F20"/>
                </a:solidFill>
                <a:effectLst/>
                <a:latin typeface="Times New Roman" panose="02020603050405020304" pitchFamily="18" charset="0"/>
                <a:ea typeface="Times New Roman" panose="02020603050405020304" pitchFamily="18" charset="0"/>
              </a:rPr>
              <a:t> 1986.–1991. </a:t>
            </a:r>
            <a:r>
              <a:rPr lang="en-US" sz="1600" spc="0" dirty="0" err="1">
                <a:solidFill>
                  <a:srgbClr val="231F20"/>
                </a:solidFill>
                <a:effectLst/>
                <a:latin typeface="Times New Roman" panose="02020603050405020304" pitchFamily="18" charset="0"/>
                <a:ea typeface="Times New Roman" panose="02020603050405020304" pitchFamily="18" charset="0"/>
              </a:rPr>
              <a:t>gadā</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Izmanto</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atgādni</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20" dirty="0">
                <a:solidFill>
                  <a:srgbClr val="231F20"/>
                </a:solidFill>
                <a:effectLst/>
                <a:latin typeface="Times New Roman" panose="02020603050405020304" pitchFamily="18" charset="0"/>
                <a:ea typeface="Times New Roman" panose="02020603050405020304" pitchFamily="18" charset="0"/>
              </a:rPr>
              <a:t>nr. </a:t>
            </a:r>
            <a:r>
              <a:rPr lang="en-US" sz="1600" spc="0" dirty="0">
                <a:solidFill>
                  <a:srgbClr val="231F20"/>
                </a:solidFill>
                <a:effectLst/>
                <a:latin typeface="Times New Roman" panose="02020603050405020304" pitchFamily="18" charset="0"/>
                <a:ea typeface="Times New Roman" panose="02020603050405020304" pitchFamily="18" charset="0"/>
              </a:rPr>
              <a:t>1. </a:t>
            </a:r>
            <a:r>
              <a:rPr lang="en-US" sz="1600" spc="0" dirty="0" err="1">
                <a:solidFill>
                  <a:srgbClr val="231F20"/>
                </a:solidFill>
                <a:effectLst/>
                <a:latin typeface="Times New Roman" panose="02020603050405020304" pitchFamily="18" charset="0"/>
                <a:ea typeface="Times New Roman" panose="02020603050405020304" pitchFamily="18" charset="0"/>
              </a:rPr>
              <a:t>Atceries</a:t>
            </a:r>
            <a:r>
              <a:rPr lang="en-US" sz="1600" spc="0" dirty="0">
                <a:solidFill>
                  <a:srgbClr val="231F20"/>
                </a:solidFill>
                <a:effectLst/>
                <a:latin typeface="Times New Roman" panose="02020603050405020304" pitchFamily="18" charset="0"/>
                <a:ea typeface="Times New Roman" panose="02020603050405020304" pitchFamily="18" charset="0"/>
              </a:rPr>
              <a:t>, ka </a:t>
            </a:r>
            <a:r>
              <a:rPr lang="en-US" sz="1600" spc="0" dirty="0" err="1">
                <a:solidFill>
                  <a:srgbClr val="231F20"/>
                </a:solidFill>
                <a:effectLst/>
                <a:latin typeface="Times New Roman" panose="02020603050405020304" pitchFamily="18" charset="0"/>
                <a:ea typeface="Times New Roman" panose="02020603050405020304" pitchFamily="18" charset="0"/>
              </a:rPr>
              <a:t>ar</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šo</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laika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līniju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būs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jādalās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ar</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klases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biedriem</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tāpēc</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veido</a:t>
            </a:r>
            <a:r>
              <a:rPr lang="en-US" sz="1600" spc="0" dirty="0">
                <a:solidFill>
                  <a:srgbClr val="231F20"/>
                </a:solidFill>
                <a:effectLst/>
                <a:latin typeface="Times New Roman" panose="02020603050405020304" pitchFamily="18" charset="0"/>
                <a:ea typeface="Times New Roman" panose="02020603050405020304" pitchFamily="18" charset="0"/>
              </a:rPr>
              <a:t> to </a:t>
            </a:r>
            <a:r>
              <a:rPr lang="en-US" sz="1600" spc="0" dirty="0" err="1">
                <a:solidFill>
                  <a:srgbClr val="231F20"/>
                </a:solidFill>
                <a:effectLst/>
                <a:latin typeface="Times New Roman" panose="02020603050405020304" pitchFamily="18" charset="0"/>
                <a:ea typeface="Times New Roman" panose="02020603050405020304" pitchFamily="18" charset="0"/>
              </a:rPr>
              <a:t>uzskatāmu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citiem</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viegli</a:t>
            </a:r>
            <a:r>
              <a:rPr lang="en-US" sz="1600" spc="16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uztveramu</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marL="742950" lvl="1" indent="-285750" algn="just">
              <a:spcBef>
                <a:spcPts val="560"/>
              </a:spcBef>
              <a:spcAft>
                <a:spcPts val="0"/>
              </a:spcAft>
              <a:buClr>
                <a:srgbClr val="231F20"/>
              </a:buClr>
              <a:buSzPts val="1200"/>
              <a:buFont typeface="Times New Roman" panose="02020603050405020304" pitchFamily="18" charset="0"/>
              <a:buAutoNum type="arabicPeriod"/>
              <a:tabLst>
                <a:tab pos="343535" algn="l"/>
              </a:tabLst>
            </a:pPr>
            <a:r>
              <a:rPr lang="en-US" sz="1600" spc="0" dirty="0">
                <a:solidFill>
                  <a:srgbClr val="231F20"/>
                </a:solidFill>
                <a:effectLst/>
                <a:latin typeface="Times New Roman" panose="02020603050405020304" pitchFamily="18" charset="0"/>
                <a:ea typeface="Times New Roman" panose="02020603050405020304" pitchFamily="18" charset="0"/>
              </a:rPr>
              <a:t>Laika </a:t>
            </a:r>
            <a:r>
              <a:rPr lang="en-US" sz="1600" spc="0" dirty="0" err="1">
                <a:solidFill>
                  <a:srgbClr val="231F20"/>
                </a:solidFill>
                <a:effectLst/>
                <a:latin typeface="Times New Roman" panose="02020603050405020304" pitchFamily="18" charset="0"/>
                <a:ea typeface="Times New Roman" panose="02020603050405020304" pitchFamily="18" charset="0"/>
              </a:rPr>
              <a:t>līnijā</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izveido</a:t>
            </a:r>
            <a:r>
              <a:rPr lang="en-US" sz="1600" spc="0" dirty="0">
                <a:solidFill>
                  <a:srgbClr val="231F20"/>
                </a:solidFill>
                <a:effectLst/>
                <a:latin typeface="Times New Roman" panose="02020603050405020304" pitchFamily="18" charset="0"/>
                <a:ea typeface="Times New Roman" panose="02020603050405020304" pitchFamily="18" charset="0"/>
              </a:rPr>
              <a:t> 10 </a:t>
            </a:r>
            <a:r>
              <a:rPr lang="en-US" sz="1600" spc="0" dirty="0" err="1">
                <a:solidFill>
                  <a:srgbClr val="231F20"/>
                </a:solidFill>
                <a:effectLst/>
                <a:latin typeface="Times New Roman" panose="02020603050405020304" pitchFamily="18" charset="0"/>
                <a:ea typeface="Times New Roman" panose="02020603050405020304" pitchFamily="18" charset="0"/>
              </a:rPr>
              <a:t>ierakstus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kuri</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atspoguļo</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kā</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attīstījās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neatkarības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atjaunošanas</a:t>
            </a:r>
            <a:r>
              <a:rPr lang="en-US" sz="1600" spc="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ideja</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marL="742950" marR="185420" lvl="1" indent="-285750" algn="just">
              <a:lnSpc>
                <a:spcPct val="115000"/>
              </a:lnSpc>
              <a:spcBef>
                <a:spcPts val="790"/>
              </a:spcBef>
              <a:spcAft>
                <a:spcPts val="0"/>
              </a:spcAft>
              <a:buClr>
                <a:srgbClr val="231F20"/>
              </a:buClr>
              <a:buSzPts val="1200"/>
              <a:buFont typeface="Times New Roman" panose="02020603050405020304" pitchFamily="18" charset="0"/>
              <a:buAutoNum type="arabicPeriod"/>
              <a:tabLst>
                <a:tab pos="346075" algn="l"/>
              </a:tabLst>
            </a:pPr>
            <a:r>
              <a:rPr lang="en-US" sz="1600" spc="0" dirty="0" err="1">
                <a:solidFill>
                  <a:srgbClr val="231F20"/>
                </a:solidFill>
                <a:effectLst/>
                <a:latin typeface="Times New Roman" panose="02020603050405020304" pitchFamily="18" charset="0"/>
                <a:ea typeface="Times New Roman" panose="02020603050405020304" pitchFamily="18" charset="0"/>
              </a:rPr>
              <a:t>Kā</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vienpadsmito</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ierakstu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pievieno</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secinājumu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kad</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Latvijas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sabiedrība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pieņēma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ideju</a:t>
            </a:r>
            <a:r>
              <a:rPr lang="en-US" sz="1600" spc="0" dirty="0">
                <a:solidFill>
                  <a:srgbClr val="231F20"/>
                </a:solidFill>
                <a:effectLst/>
                <a:latin typeface="Times New Roman" panose="02020603050405020304" pitchFamily="18" charset="0"/>
                <a:ea typeface="Times New Roman" panose="02020603050405020304" pitchFamily="18" charset="0"/>
              </a:rPr>
              <a:t> par </a:t>
            </a:r>
            <a:r>
              <a:rPr lang="en-US" sz="1600" spc="0" dirty="0" err="1">
                <a:solidFill>
                  <a:srgbClr val="231F20"/>
                </a:solidFill>
                <a:effectLst/>
                <a:latin typeface="Times New Roman" panose="02020603050405020304" pitchFamily="18" charset="0"/>
                <a:ea typeface="Times New Roman" panose="02020603050405020304" pitchFamily="18" charset="0"/>
              </a:rPr>
              <a:t>val</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stiskās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neatkarības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atjaunošanas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nepieciešamību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Secinājumu</a:t>
            </a:r>
            <a:r>
              <a:rPr lang="en-US" sz="1600" spc="7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argumentē</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856602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DAE988-FFF7-2A1C-D0BA-77928699A7E7}"/>
              </a:ext>
            </a:extLst>
          </p:cNvPr>
          <p:cNvSpPr txBox="1"/>
          <p:nvPr/>
        </p:nvSpPr>
        <p:spPr>
          <a:xfrm>
            <a:off x="904875" y="886120"/>
            <a:ext cx="9715500" cy="4294894"/>
          </a:xfrm>
          <a:prstGeom prst="rect">
            <a:avLst/>
          </a:prstGeom>
          <a:noFill/>
        </p:spPr>
        <p:txBody>
          <a:bodyPr wrap="square">
            <a:spAutoFit/>
          </a:bodyPr>
          <a:lstStyle/>
          <a:p>
            <a:pPr marR="183515" lvl="2">
              <a:lnSpc>
                <a:spcPct val="115000"/>
              </a:lnSpc>
              <a:spcBef>
                <a:spcPts val="395"/>
              </a:spcBef>
              <a:spcAft>
                <a:spcPts val="0"/>
              </a:spcAft>
              <a:buClr>
                <a:srgbClr val="231F20"/>
              </a:buClr>
              <a:buSzPts val="1200"/>
              <a:tabLst>
                <a:tab pos="600075" algn="l"/>
              </a:tabLst>
            </a:pPr>
            <a:r>
              <a:rPr lang="lv-LV" sz="1600" spc="0" dirty="0">
                <a:solidFill>
                  <a:srgbClr val="231F20"/>
                </a:solidFill>
                <a:effectLst/>
                <a:latin typeface="Times New Roman" panose="02020603050405020304" pitchFamily="18" charset="0"/>
                <a:ea typeface="Times New Roman" panose="02020603050405020304" pitchFamily="18" charset="0"/>
              </a:rPr>
              <a:t>2.</a:t>
            </a:r>
            <a:r>
              <a:rPr lang="en-US" sz="1600" spc="0" dirty="0">
                <a:solidFill>
                  <a:srgbClr val="231F20"/>
                </a:solidFill>
                <a:effectLst/>
                <a:latin typeface="Times New Roman" panose="02020603050405020304" pitchFamily="18" charset="0"/>
                <a:ea typeface="Times New Roman" panose="02020603050405020304" pitchFamily="18" charset="0"/>
              </a:rPr>
              <a:t>Laika </a:t>
            </a:r>
            <a:r>
              <a:rPr lang="en-US" sz="1600" spc="0" dirty="0" err="1">
                <a:solidFill>
                  <a:srgbClr val="231F20"/>
                </a:solidFill>
                <a:effectLst/>
                <a:latin typeface="Times New Roman" panose="02020603050405020304" pitchFamily="18" charset="0"/>
                <a:ea typeface="Times New Roman" panose="02020603050405020304" pitchFamily="18" charset="0"/>
              </a:rPr>
              <a:t>līnijas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veidošanā</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tev</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noteikti</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noderēs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interneta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vietne</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Barikadopēdija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Tā</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ir</a:t>
            </a:r>
            <a:r>
              <a:rPr lang="en-US" sz="1600" spc="0" dirty="0">
                <a:solidFill>
                  <a:srgbClr val="231F20"/>
                </a:solidFill>
                <a:effectLst/>
                <a:latin typeface="Times New Roman" panose="02020603050405020304" pitchFamily="18" charset="0"/>
                <a:ea typeface="Times New Roman" panose="02020603050405020304" pitchFamily="18" charset="0"/>
              </a:rPr>
              <a:t> pie- </a:t>
            </a:r>
            <a:r>
              <a:rPr lang="en-US" sz="1600" spc="0" dirty="0" err="1">
                <a:solidFill>
                  <a:srgbClr val="231F20"/>
                </a:solidFill>
                <a:effectLst/>
                <a:latin typeface="Times New Roman" panose="02020603050405020304" pitchFamily="18" charset="0"/>
                <a:ea typeface="Times New Roman" panose="02020603050405020304" pitchFamily="18" charset="0"/>
              </a:rPr>
              <a:t>ejama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u="sng" spc="0" dirty="0">
                <a:solidFill>
                  <a:srgbClr val="231F20"/>
                </a:solidFill>
                <a:effectLst/>
                <a:latin typeface="Times New Roman" panose="02020603050405020304" pitchFamily="18" charset="0"/>
                <a:ea typeface="Times New Roman" panose="02020603050405020304" pitchFamily="18" charset="0"/>
                <a:hlinkClick r:id="rId2"/>
              </a:rPr>
              <a:t>https://www.barikadopedija.lv/raksti/S%C4%81kumlapa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Izpēti</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laika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līniju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tās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sākum</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lapā</a:t>
            </a:r>
            <a:r>
              <a:rPr lang="en-US" sz="1600" spc="0" dirty="0">
                <a:solidFill>
                  <a:srgbClr val="231F20"/>
                </a:solidFill>
                <a:effectLst/>
                <a:latin typeface="Times New Roman" panose="02020603050405020304" pitchFamily="18" charset="0"/>
                <a:ea typeface="Times New Roman" panose="02020603050405020304" pitchFamily="18" charset="0"/>
              </a:rPr>
              <a:t> un pa </a:t>
            </a:r>
            <a:r>
              <a:rPr lang="en-US" sz="1600" spc="0" dirty="0" err="1">
                <a:solidFill>
                  <a:srgbClr val="231F20"/>
                </a:solidFill>
                <a:effectLst/>
                <a:latin typeface="Times New Roman" panose="02020603050405020304" pitchFamily="18" charset="0"/>
                <a:ea typeface="Times New Roman" panose="02020603050405020304" pitchFamily="18" charset="0"/>
              </a:rPr>
              <a:t>gadiem</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sagrupēto</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notikumu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hroniku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šķirklī</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Hronika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Neiedziļinies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detaļās</a:t>
            </a:r>
            <a:r>
              <a:rPr lang="en-US" sz="1600" spc="0" dirty="0">
                <a:solidFill>
                  <a:srgbClr val="231F20"/>
                </a:solidFill>
                <a:effectLst/>
                <a:latin typeface="Times New Roman" panose="02020603050405020304" pitchFamily="18" charset="0"/>
                <a:ea typeface="Times New Roman" panose="02020603050405020304" pitchFamily="18" charset="0"/>
              </a:rPr>
              <a:t>, bet </a:t>
            </a:r>
            <a:r>
              <a:rPr lang="en-US" sz="1600" spc="0" dirty="0" err="1">
                <a:solidFill>
                  <a:srgbClr val="231F20"/>
                </a:solidFill>
                <a:effectLst/>
                <a:latin typeface="Times New Roman" panose="02020603050405020304" pitchFamily="18" charset="0"/>
                <a:ea typeface="Times New Roman" panose="02020603050405020304" pitchFamily="18" charset="0"/>
              </a:rPr>
              <a:t>meklē</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notikumus</a:t>
            </a:r>
            <a:r>
              <a:rPr lang="en-US" sz="1600" spc="0" dirty="0">
                <a:solidFill>
                  <a:srgbClr val="231F20"/>
                </a:solidFill>
                <a:effectLst/>
                <a:latin typeface="Times New Roman" panose="02020603050405020304" pitchFamily="18" charset="0"/>
                <a:ea typeface="Times New Roman" panose="02020603050405020304" pitchFamily="18" charset="0"/>
              </a:rPr>
              <a:t>, kas </a:t>
            </a:r>
            <a:r>
              <a:rPr lang="en-US" sz="1600" spc="0" dirty="0" err="1">
                <a:solidFill>
                  <a:srgbClr val="231F20"/>
                </a:solidFill>
                <a:effectLst/>
                <a:latin typeface="Times New Roman" panose="02020603050405020304" pitchFamily="18" charset="0"/>
                <a:ea typeface="Times New Roman" panose="02020603050405020304" pitchFamily="18" charset="0"/>
              </a:rPr>
              <a:t>parāda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iedzīvotāju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attieksmi</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pret</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valstisko</a:t>
            </a:r>
            <a:r>
              <a:rPr lang="en-US" sz="1600" spc="14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neatkarību</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marR="183515" lvl="2">
              <a:lnSpc>
                <a:spcPct val="115000"/>
              </a:lnSpc>
              <a:spcBef>
                <a:spcPts val="390"/>
              </a:spcBef>
              <a:spcAft>
                <a:spcPts val="0"/>
              </a:spcAft>
              <a:buClr>
                <a:srgbClr val="231F20"/>
              </a:buClr>
              <a:buSzPts val="1200"/>
              <a:tabLst>
                <a:tab pos="578485" algn="l"/>
              </a:tabLst>
            </a:pPr>
            <a:r>
              <a:rPr lang="lv-LV" sz="1600" spc="0" dirty="0">
                <a:solidFill>
                  <a:srgbClr val="231F20"/>
                </a:solidFill>
                <a:effectLst/>
                <a:latin typeface="Times New Roman" panose="02020603050405020304" pitchFamily="18" charset="0"/>
                <a:ea typeface="Times New Roman" panose="02020603050405020304" pitchFamily="18" charset="0"/>
              </a:rPr>
              <a:t>3.</a:t>
            </a:r>
            <a:r>
              <a:rPr lang="en-US" sz="1600" spc="0" dirty="0" err="1">
                <a:solidFill>
                  <a:srgbClr val="231F20"/>
                </a:solidFill>
                <a:effectLst/>
                <a:latin typeface="Times New Roman" panose="02020603050405020304" pitchFamily="18" charset="0"/>
                <a:ea typeface="Times New Roman" panose="02020603050405020304" pitchFamily="18" charset="0"/>
              </a:rPr>
              <a:t>Vizuālos</a:t>
            </a:r>
            <a:r>
              <a:rPr lang="en-US" sz="1600" spc="-70"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un</a:t>
            </a:r>
            <a:r>
              <a:rPr lang="en-US" sz="1600" spc="-7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audiovizuālos</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materiālus</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meklē</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75"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Redzi</a:t>
            </a:r>
            <a:r>
              <a:rPr lang="en-US" sz="1600" i="1" spc="0" dirty="0">
                <a:solidFill>
                  <a:srgbClr val="231F20"/>
                </a:solidFill>
                <a:effectLst/>
                <a:latin typeface="Times New Roman" panose="02020603050405020304" pitchFamily="18" charset="0"/>
                <a:ea typeface="Times New Roman" panose="02020603050405020304" pitchFamily="18" charset="0"/>
              </a:rPr>
              <a:t>,</a:t>
            </a:r>
            <a:r>
              <a:rPr lang="en-US" sz="1600" i="1" spc="-65"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dzirdi</a:t>
            </a:r>
            <a:r>
              <a:rPr lang="en-US" sz="1600" i="1" spc="-70"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Latviju</a:t>
            </a:r>
            <a:r>
              <a:rPr lang="en-US" sz="1600" i="1" spc="0" dirty="0">
                <a:solidFill>
                  <a:srgbClr val="231F20"/>
                </a:solidFill>
                <a:effectLst/>
                <a:latin typeface="Times New Roman" panose="02020603050405020304" pitchFamily="18" charset="0"/>
                <a:ea typeface="Times New Roman" panose="02020603050405020304" pitchFamily="18" charset="0"/>
              </a:rPr>
              <a:t>!</a:t>
            </a:r>
            <a:r>
              <a:rPr lang="en-US" sz="1600" i="1" spc="-7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Latvijas</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Nacionālā</a:t>
            </a:r>
            <a:r>
              <a:rPr lang="en-US" sz="1600" spc="-7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arhīva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Latvijas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20" dirty="0" err="1">
                <a:solidFill>
                  <a:srgbClr val="231F20"/>
                </a:solidFill>
                <a:effectLst/>
                <a:latin typeface="Times New Roman" panose="02020603050405020304" pitchFamily="18" charset="0"/>
                <a:ea typeface="Times New Roman" panose="02020603050405020304" pitchFamily="18" charset="0"/>
              </a:rPr>
              <a:t>Valsts</a:t>
            </a:r>
            <a:r>
              <a:rPr lang="en-US" sz="1600" spc="-2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kinofotofonodokumentu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arhīva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audiovizuālo</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foto</a:t>
            </a:r>
            <a:r>
              <a:rPr lang="en-US" sz="1600" spc="0" dirty="0">
                <a:solidFill>
                  <a:srgbClr val="231F20"/>
                </a:solidFill>
                <a:effectLst/>
                <a:latin typeface="Times New Roman" panose="02020603050405020304" pitchFamily="18" charset="0"/>
                <a:ea typeface="Times New Roman" panose="02020603050405020304" pitchFamily="18" charset="0"/>
              </a:rPr>
              <a:t> un </a:t>
            </a:r>
            <a:r>
              <a:rPr lang="en-US" sz="1600" spc="0" dirty="0" err="1">
                <a:solidFill>
                  <a:srgbClr val="231F20"/>
                </a:solidFill>
                <a:effectLst/>
                <a:latin typeface="Times New Roman" panose="02020603050405020304" pitchFamily="18" charset="0"/>
                <a:ea typeface="Times New Roman" panose="02020603050405020304" pitchFamily="18" charset="0"/>
              </a:rPr>
              <a:t>skaņas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dokumentu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digi</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tālā</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krātuvē</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Pieejams</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u="sng" spc="0" dirty="0">
                <a:solidFill>
                  <a:srgbClr val="231F20"/>
                </a:solidFill>
                <a:effectLst/>
                <a:latin typeface="Times New Roman" panose="02020603050405020304" pitchFamily="18" charset="0"/>
                <a:ea typeface="Times New Roman" panose="02020603050405020304" pitchFamily="18" charset="0"/>
                <a:hlinkClick r:id="rId3"/>
              </a:rPr>
              <a:t>http://www.redzidzirdilatviju.lv/lv/</a:t>
            </a:r>
            <a:endParaRPr lang="lv-LV" sz="1600" u="sng" spc="0" dirty="0">
              <a:solidFill>
                <a:srgbClr val="231F20"/>
              </a:solidFill>
              <a:effectLst/>
              <a:latin typeface="Times New Roman" panose="02020603050405020304" pitchFamily="18" charset="0"/>
              <a:ea typeface="Times New Roman" panose="02020603050405020304" pitchFamily="18" charset="0"/>
            </a:endParaRPr>
          </a:p>
          <a:p>
            <a:pPr>
              <a:spcBef>
                <a:spcPts val="55"/>
              </a:spcBef>
            </a:pPr>
            <a:endParaRPr lang="en-US" sz="1600" dirty="0">
              <a:effectLst/>
              <a:latin typeface="Times New Roman" panose="02020603050405020304" pitchFamily="18" charset="0"/>
              <a:ea typeface="Times New Roman" panose="02020603050405020304" pitchFamily="18" charset="0"/>
            </a:endParaRPr>
          </a:p>
          <a:p>
            <a:pPr lvl="1" algn="just">
              <a:buClr>
                <a:srgbClr val="231F20"/>
              </a:buClr>
              <a:buSzPts val="1200"/>
              <a:tabLst>
                <a:tab pos="342900" algn="l"/>
              </a:tabLst>
            </a:pPr>
            <a:r>
              <a:rPr lang="lv-LV" sz="1600" spc="0" dirty="0">
                <a:solidFill>
                  <a:srgbClr val="231F20"/>
                </a:solidFill>
                <a:effectLst/>
                <a:latin typeface="Times New Roman" panose="02020603050405020304" pitchFamily="18" charset="0"/>
                <a:ea typeface="Times New Roman" panose="02020603050405020304" pitchFamily="18" charset="0"/>
              </a:rPr>
              <a:t>4.</a:t>
            </a:r>
            <a:r>
              <a:rPr lang="en-US" sz="1600" spc="0" dirty="0" err="1">
                <a:solidFill>
                  <a:srgbClr val="231F20"/>
                </a:solidFill>
                <a:effectLst/>
                <a:latin typeface="Times New Roman" panose="02020603050405020304" pitchFamily="18" charset="0"/>
                <a:ea typeface="Times New Roman" panose="02020603050405020304" pitchFamily="18" charset="0"/>
              </a:rPr>
              <a:t>Dalies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ar</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laika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līniju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ar</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klases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biedriem</a:t>
            </a:r>
            <a:r>
              <a:rPr lang="en-US" sz="1600" spc="0" dirty="0">
                <a:solidFill>
                  <a:srgbClr val="231F20"/>
                </a:solidFill>
                <a:effectLst/>
                <a:latin typeface="Times New Roman" panose="02020603050405020304" pitchFamily="18" charset="0"/>
                <a:ea typeface="Times New Roman" panose="02020603050405020304" pitchFamily="18" charset="0"/>
              </a:rPr>
              <a:t> un</a:t>
            </a:r>
            <a:r>
              <a:rPr lang="en-US" sz="1600" spc="9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skolotāju</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lvl="1" algn="just">
              <a:spcBef>
                <a:spcPts val="785"/>
              </a:spcBef>
              <a:spcAft>
                <a:spcPts val="0"/>
              </a:spcAft>
              <a:buClr>
                <a:srgbClr val="231F20"/>
              </a:buClr>
              <a:buSzPts val="1200"/>
              <a:tabLst>
                <a:tab pos="342900" algn="l"/>
              </a:tabLst>
            </a:pPr>
            <a:r>
              <a:rPr lang="lv-LV" sz="1600" spc="0" dirty="0">
                <a:solidFill>
                  <a:srgbClr val="231F20"/>
                </a:solidFill>
                <a:effectLst/>
                <a:latin typeface="Times New Roman" panose="02020603050405020304" pitchFamily="18" charset="0"/>
                <a:ea typeface="Times New Roman" panose="02020603050405020304" pitchFamily="18" charset="0"/>
              </a:rPr>
              <a:t>5.</a:t>
            </a:r>
            <a:r>
              <a:rPr lang="en-US" sz="1600" spc="0" dirty="0" err="1">
                <a:solidFill>
                  <a:srgbClr val="231F20"/>
                </a:solidFill>
                <a:effectLst/>
                <a:latin typeface="Times New Roman" panose="02020603050405020304" pitchFamily="18" charset="0"/>
                <a:ea typeface="Times New Roman" panose="02020603050405020304" pitchFamily="18" charset="0"/>
              </a:rPr>
              <a:t>Klasē</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izlozējiet</a:t>
            </a:r>
            <a:r>
              <a:rPr lang="en-US" sz="1600" spc="0" dirty="0">
                <a:solidFill>
                  <a:srgbClr val="231F20"/>
                </a:solidFill>
                <a:effectLst/>
                <a:latin typeface="Times New Roman" panose="02020603050405020304" pitchFamily="18" charset="0"/>
                <a:ea typeface="Times New Roman" panose="02020603050405020304" pitchFamily="18" charset="0"/>
              </a:rPr>
              <a:t>, kuru 3 </a:t>
            </a:r>
            <a:r>
              <a:rPr lang="en-US" sz="1600" spc="0" dirty="0" err="1">
                <a:solidFill>
                  <a:srgbClr val="231F20"/>
                </a:solidFill>
                <a:effectLst/>
                <a:latin typeface="Times New Roman" panose="02020603050405020304" pitchFamily="18" charset="0"/>
                <a:ea typeface="Times New Roman" panose="02020603050405020304" pitchFamily="18" charset="0"/>
              </a:rPr>
              <a:t>klases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biedru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veidotās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laika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līnijas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katrs</a:t>
            </a:r>
            <a:r>
              <a:rPr lang="en-US" sz="1600" spc="0" dirty="0">
                <a:solidFill>
                  <a:srgbClr val="231F20"/>
                </a:solidFill>
                <a:effectLst/>
                <a:latin typeface="Times New Roman" panose="02020603050405020304" pitchFamily="18" charset="0"/>
                <a:ea typeface="Times New Roman" panose="02020603050405020304" pitchFamily="18" charset="0"/>
              </a:rPr>
              <a:t> no </a:t>
            </a:r>
            <a:r>
              <a:rPr lang="en-US" sz="1600" spc="0" dirty="0" err="1">
                <a:solidFill>
                  <a:srgbClr val="231F20"/>
                </a:solidFill>
                <a:effectLst/>
                <a:latin typeface="Times New Roman" panose="02020603050405020304" pitchFamily="18" charset="0"/>
                <a:ea typeface="Times New Roman" panose="02020603050405020304" pitchFamily="18" charset="0"/>
              </a:rPr>
              <a:t>jums</a:t>
            </a:r>
            <a:r>
              <a:rPr lang="en-US" sz="1600" spc="20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izpētīs</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marR="184785" lvl="1" algn="just">
              <a:lnSpc>
                <a:spcPct val="115000"/>
              </a:lnSpc>
              <a:spcBef>
                <a:spcPts val="790"/>
              </a:spcBef>
              <a:spcAft>
                <a:spcPts val="0"/>
              </a:spcAft>
              <a:buClr>
                <a:srgbClr val="231F20"/>
              </a:buClr>
              <a:buSzPts val="1200"/>
              <a:tabLst>
                <a:tab pos="337185" algn="l"/>
              </a:tabLst>
            </a:pPr>
            <a:r>
              <a:rPr lang="lv-LV" sz="1600" spc="0" dirty="0">
                <a:solidFill>
                  <a:srgbClr val="231F20"/>
                </a:solidFill>
                <a:effectLst/>
                <a:latin typeface="Times New Roman" panose="02020603050405020304" pitchFamily="18" charset="0"/>
                <a:ea typeface="Times New Roman" panose="02020603050405020304" pitchFamily="18" charset="0"/>
              </a:rPr>
              <a:t>6.</a:t>
            </a:r>
            <a:r>
              <a:rPr lang="en-US" sz="1600" spc="0" dirty="0" err="1">
                <a:solidFill>
                  <a:srgbClr val="231F20"/>
                </a:solidFill>
                <a:effectLst/>
                <a:latin typeface="Times New Roman" panose="02020603050405020304" pitchFamily="18" charset="0"/>
                <a:ea typeface="Times New Roman" panose="02020603050405020304" pitchFamily="18" charset="0"/>
              </a:rPr>
              <a:t>Izpēti</a:t>
            </a:r>
            <a:r>
              <a:rPr lang="en-US" sz="1600" spc="0" dirty="0">
                <a:solidFill>
                  <a:srgbClr val="231F20"/>
                </a:solidFill>
                <a:effectLst/>
                <a:latin typeface="Times New Roman" panose="02020603050405020304" pitchFamily="18" charset="0"/>
                <a:ea typeface="Times New Roman" panose="02020603050405020304" pitchFamily="18" charset="0"/>
              </a:rPr>
              <a:t> 3 </a:t>
            </a:r>
            <a:r>
              <a:rPr lang="en-US" sz="1600" spc="0" dirty="0" err="1">
                <a:solidFill>
                  <a:srgbClr val="231F20"/>
                </a:solidFill>
                <a:effectLst/>
                <a:latin typeface="Times New Roman" panose="02020603050405020304" pitchFamily="18" charset="0"/>
                <a:ea typeface="Times New Roman" panose="02020603050405020304" pitchFamily="18" charset="0"/>
              </a:rPr>
              <a:t>klases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biedru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veidotās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laika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līnijas</a:t>
            </a:r>
            <a:r>
              <a:rPr lang="en-US" sz="1600" spc="0" dirty="0">
                <a:solidFill>
                  <a:srgbClr val="231F20"/>
                </a:solidFill>
                <a:effectLst/>
                <a:latin typeface="Times New Roman" panose="02020603050405020304" pitchFamily="18" charset="0"/>
                <a:ea typeface="Times New Roman" panose="02020603050405020304" pitchFamily="18" charset="0"/>
              </a:rPr>
              <a:t>, to </a:t>
            </a:r>
            <a:r>
              <a:rPr lang="en-US" sz="1600" spc="0" dirty="0" err="1">
                <a:solidFill>
                  <a:srgbClr val="231F20"/>
                </a:solidFill>
                <a:effectLst/>
                <a:latin typeface="Times New Roman" panose="02020603050405020304" pitchFamily="18" charset="0"/>
                <a:ea typeface="Times New Roman" panose="02020603050405020304" pitchFamily="18" charset="0"/>
              </a:rPr>
              <a:t>noslēgumā</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ievieto</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ierakstu</a:t>
            </a:r>
            <a:r>
              <a:rPr lang="en-US" sz="1600" spc="0" dirty="0">
                <a:solidFill>
                  <a:srgbClr val="231F20"/>
                </a:solidFill>
                <a:effectLst/>
                <a:latin typeface="Times New Roman" panose="02020603050405020304" pitchFamily="18" charset="0"/>
                <a:ea typeface="Times New Roman" panose="02020603050405020304" pitchFamily="18" charset="0"/>
              </a:rPr>
              <a:t>, kas </a:t>
            </a:r>
            <a:r>
              <a:rPr lang="en-US" sz="1600" spc="0" dirty="0" err="1">
                <a:solidFill>
                  <a:srgbClr val="231F20"/>
                </a:solidFill>
                <a:effectLst/>
                <a:latin typeface="Times New Roman" panose="02020603050405020304" pitchFamily="18" charset="0"/>
                <a:ea typeface="Times New Roman" panose="02020603050405020304" pitchFamily="18" charset="0"/>
              </a:rPr>
              <a:t>pamatojas</a:t>
            </a:r>
            <a:r>
              <a:rPr lang="en-US" sz="1600" spc="0" dirty="0">
                <a:solidFill>
                  <a:srgbClr val="231F20"/>
                </a:solidFill>
                <a:effectLst/>
                <a:latin typeface="Times New Roman" panose="02020603050405020304" pitchFamily="18" charset="0"/>
                <a:ea typeface="Times New Roman" panose="02020603050405020304" pitchFamily="18" charset="0"/>
              </a:rPr>
              <a:t> 3P</a:t>
            </a:r>
            <a:r>
              <a:rPr lang="en-US" sz="1600" spc="-215"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pie- </a:t>
            </a:r>
            <a:r>
              <a:rPr lang="en-US" sz="1600" spc="0" dirty="0" err="1">
                <a:solidFill>
                  <a:srgbClr val="231F20"/>
                </a:solidFill>
                <a:effectLst/>
                <a:latin typeface="Times New Roman" panose="02020603050405020304" pitchFamily="18" charset="0"/>
                <a:ea typeface="Times New Roman" panose="02020603050405020304" pitchFamily="18" charset="0"/>
              </a:rPr>
              <a:t>ejā</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paslavē</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pajautā</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3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piedāvā</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marR="183515" lvl="2">
              <a:lnSpc>
                <a:spcPct val="115000"/>
              </a:lnSpc>
              <a:spcBef>
                <a:spcPts val="390"/>
              </a:spcBef>
              <a:spcAft>
                <a:spcPts val="0"/>
              </a:spcAft>
              <a:buClr>
                <a:srgbClr val="231F20"/>
              </a:buClr>
              <a:buSzPts val="1200"/>
              <a:tabLst>
                <a:tab pos="578485" algn="l"/>
              </a:tabLst>
            </a:pPr>
            <a:endParaRPr lang="lv-LV" sz="1600" u="sng" dirty="0">
              <a:solidFill>
                <a:srgbClr val="231F20"/>
              </a:solidFill>
              <a:latin typeface="Times New Roman" panose="02020603050405020304" pitchFamily="18" charset="0"/>
              <a:ea typeface="Times New Roman" panose="02020603050405020304" pitchFamily="18" charset="0"/>
            </a:endParaRPr>
          </a:p>
          <a:p>
            <a:pPr marR="183515" lvl="2">
              <a:lnSpc>
                <a:spcPct val="115000"/>
              </a:lnSpc>
              <a:spcBef>
                <a:spcPts val="390"/>
              </a:spcBef>
              <a:spcAft>
                <a:spcPts val="0"/>
              </a:spcAft>
              <a:buClr>
                <a:srgbClr val="231F20"/>
              </a:buClr>
              <a:buSzPts val="1200"/>
              <a:tabLst>
                <a:tab pos="578485" algn="l"/>
              </a:tabLst>
            </a:pPr>
            <a:endParaRPr lang="en-US" sz="1600" spc="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17915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360314D-6ADE-19EE-CC46-8BA257FA7B93}"/>
              </a:ext>
            </a:extLst>
          </p:cNvPr>
          <p:cNvSpPr>
            <a:spLocks noGrp="1"/>
          </p:cNvSpPr>
          <p:nvPr>
            <p:ph type="title"/>
          </p:nvPr>
        </p:nvSpPr>
        <p:spPr/>
        <p:txBody>
          <a:bodyPr>
            <a:normAutofit/>
          </a:bodyPr>
          <a:lstStyle/>
          <a:p>
            <a:pPr algn="ctr"/>
            <a:r>
              <a:rPr lang="lv-LV" sz="1800" b="1" dirty="0">
                <a:latin typeface="Times New Roman" panose="02020603050405020304" pitchFamily="18" charset="0"/>
                <a:cs typeface="Times New Roman" panose="02020603050405020304" pitchFamily="18" charset="0"/>
              </a:rPr>
              <a:t>3.tēma. </a:t>
            </a:r>
            <a:br>
              <a:rPr lang="lv-LV" sz="1800" b="1" dirty="0">
                <a:latin typeface="Times New Roman" panose="02020603050405020304" pitchFamily="18" charset="0"/>
                <a:cs typeface="Times New Roman" panose="02020603050405020304" pitchFamily="18" charset="0"/>
              </a:rPr>
            </a:br>
            <a:r>
              <a:rPr lang="lv-LV" sz="1800" b="1" dirty="0">
                <a:latin typeface="Times New Roman" panose="02020603050405020304" pitchFamily="18" charset="0"/>
                <a:cs typeface="Times New Roman" panose="02020603050405020304" pitchFamily="18" charset="0"/>
              </a:rPr>
              <a:t>Valsts pārvaldīšana</a:t>
            </a:r>
            <a:endParaRPr lang="en-US" sz="1800" b="1" dirty="0">
              <a:latin typeface="Times New Roman" panose="02020603050405020304" pitchFamily="18" charset="0"/>
              <a:cs typeface="Times New Roman" panose="02020603050405020304" pitchFamily="18" charset="0"/>
            </a:endParaRPr>
          </a:p>
        </p:txBody>
      </p:sp>
      <p:graphicFrame>
        <p:nvGraphicFramePr>
          <p:cNvPr id="10" name="Satura vietturis 9">
            <a:extLst>
              <a:ext uri="{FF2B5EF4-FFF2-40B4-BE49-F238E27FC236}">
                <a16:creationId xmlns:a16="http://schemas.microsoft.com/office/drawing/2014/main" id="{F61AF729-AADC-497A-0DE5-418F4BF6AB28}"/>
              </a:ext>
            </a:extLst>
          </p:cNvPr>
          <p:cNvGraphicFramePr>
            <a:graphicFrameLocks noGrp="1"/>
          </p:cNvGraphicFramePr>
          <p:nvPr>
            <p:ph idx="1"/>
            <p:extLst>
              <p:ext uri="{D42A27DB-BD31-4B8C-83A1-F6EECF244321}">
                <p14:modId xmlns:p14="http://schemas.microsoft.com/office/powerpoint/2010/main" val="2438664730"/>
              </p:ext>
            </p:extLst>
          </p:nvPr>
        </p:nvGraphicFramePr>
        <p:xfrm>
          <a:off x="914400" y="1752601"/>
          <a:ext cx="8861195" cy="4723014"/>
        </p:xfrm>
        <a:graphic>
          <a:graphicData uri="http://schemas.openxmlformats.org/drawingml/2006/table">
            <a:tbl>
              <a:tblPr firstRow="1" firstCol="1" lastRow="1" lastCol="1" bandRow="1" bandCol="1">
                <a:tableStyleId>{5C22544A-7EE6-4342-B048-85BDC9FD1C3A}</a:tableStyleId>
              </a:tblPr>
              <a:tblGrid>
                <a:gridCol w="2534925">
                  <a:extLst>
                    <a:ext uri="{9D8B030D-6E8A-4147-A177-3AD203B41FA5}">
                      <a16:colId xmlns:a16="http://schemas.microsoft.com/office/drawing/2014/main" val="513772947"/>
                    </a:ext>
                  </a:extLst>
                </a:gridCol>
                <a:gridCol w="2991471">
                  <a:extLst>
                    <a:ext uri="{9D8B030D-6E8A-4147-A177-3AD203B41FA5}">
                      <a16:colId xmlns:a16="http://schemas.microsoft.com/office/drawing/2014/main" val="867998894"/>
                    </a:ext>
                  </a:extLst>
                </a:gridCol>
                <a:gridCol w="3334799">
                  <a:extLst>
                    <a:ext uri="{9D8B030D-6E8A-4147-A177-3AD203B41FA5}">
                      <a16:colId xmlns:a16="http://schemas.microsoft.com/office/drawing/2014/main" val="818699389"/>
                    </a:ext>
                  </a:extLst>
                </a:gridCol>
              </a:tblGrid>
              <a:tr h="4723014">
                <a:tc>
                  <a:txBody>
                    <a:bodyPr/>
                    <a:lstStyle/>
                    <a:p>
                      <a:pPr marL="107950" marR="209550" algn="just">
                        <a:lnSpc>
                          <a:spcPct val="110000"/>
                        </a:lnSpc>
                        <a:spcBef>
                          <a:spcPts val="355"/>
                        </a:spcBef>
                        <a:spcAft>
                          <a:spcPts val="0"/>
                        </a:spcAft>
                      </a:pPr>
                      <a:r>
                        <a:rPr lang="en-US" sz="1800" b="1" i="1" u="sng" kern="1200" dirty="0">
                          <a:solidFill>
                            <a:schemeClr val="lt1"/>
                          </a:solidFill>
                          <a:effectLst/>
                          <a:latin typeface="+mn-lt"/>
                          <a:ea typeface="+mn-ea"/>
                          <a:cs typeface="+mn-cs"/>
                        </a:rPr>
                        <a:t>Es </a:t>
                      </a:r>
                      <a:r>
                        <a:rPr lang="en-US" sz="1800" b="1" i="1" u="sng" kern="1200" dirty="0" err="1">
                          <a:solidFill>
                            <a:schemeClr val="lt1"/>
                          </a:solidFill>
                          <a:effectLst/>
                          <a:latin typeface="+mn-lt"/>
                          <a:ea typeface="+mn-ea"/>
                          <a:cs typeface="+mn-cs"/>
                        </a:rPr>
                        <a:t>jau</a:t>
                      </a:r>
                      <a:r>
                        <a:rPr lang="en-US" sz="1800" b="1" i="1" u="sng" kern="1200" dirty="0">
                          <a:solidFill>
                            <a:schemeClr val="lt1"/>
                          </a:solidFill>
                          <a:effectLst/>
                          <a:latin typeface="+mn-lt"/>
                          <a:ea typeface="+mn-ea"/>
                          <a:cs typeface="+mn-cs"/>
                        </a:rPr>
                        <a:t> </a:t>
                      </a:r>
                      <a:r>
                        <a:rPr lang="en-US" sz="1800" b="1" i="1" u="sng" kern="1200" dirty="0" err="1">
                          <a:solidFill>
                            <a:schemeClr val="lt1"/>
                          </a:solidFill>
                          <a:effectLst/>
                          <a:latin typeface="+mn-lt"/>
                          <a:ea typeface="+mn-ea"/>
                          <a:cs typeface="+mn-cs"/>
                        </a:rPr>
                        <a:t>esmu</a:t>
                      </a:r>
                      <a:r>
                        <a:rPr lang="en-US" sz="1800" b="1" i="1" u="sng" kern="1200" dirty="0">
                          <a:solidFill>
                            <a:schemeClr val="lt1"/>
                          </a:solidFill>
                          <a:effectLst/>
                          <a:latin typeface="+mn-lt"/>
                          <a:ea typeface="+mn-ea"/>
                          <a:cs typeface="+mn-cs"/>
                        </a:rPr>
                        <a:t> </a:t>
                      </a:r>
                      <a:r>
                        <a:rPr lang="en-US" sz="1800" b="1" i="1" u="sng" kern="1200" dirty="0" err="1">
                          <a:solidFill>
                            <a:schemeClr val="lt1"/>
                          </a:solidFill>
                          <a:effectLst/>
                          <a:latin typeface="+mn-lt"/>
                          <a:ea typeface="+mn-ea"/>
                          <a:cs typeface="+mn-cs"/>
                        </a:rPr>
                        <a:t>apguvis</a:t>
                      </a:r>
                      <a:r>
                        <a:rPr lang="lv-LV" sz="1800" b="1" i="1" u="sng" kern="1200" dirty="0">
                          <a:solidFill>
                            <a:schemeClr val="lt1"/>
                          </a:solidFill>
                          <a:effectLst/>
                          <a:latin typeface="+mn-lt"/>
                          <a:ea typeface="+mn-ea"/>
                          <a:cs typeface="+mn-cs"/>
                        </a:rPr>
                        <a:t>:</a:t>
                      </a:r>
                      <a:endParaRPr lang="lv-LV" sz="1800" i="1" u="sng" dirty="0">
                        <a:effectLst/>
                      </a:endParaRPr>
                    </a:p>
                    <a:p>
                      <a:pPr marL="107950" marR="209550" algn="just">
                        <a:lnSpc>
                          <a:spcPct val="110000"/>
                        </a:lnSpc>
                        <a:spcBef>
                          <a:spcPts val="355"/>
                        </a:spcBef>
                        <a:spcAft>
                          <a:spcPts val="0"/>
                        </a:spcAft>
                      </a:pPr>
                      <a:r>
                        <a:rPr lang="en-US" sz="1800" dirty="0" err="1">
                          <a:effectLst/>
                        </a:rPr>
                        <a:t>Valsts</a:t>
                      </a:r>
                      <a:r>
                        <a:rPr lang="en-US" sz="1800" dirty="0">
                          <a:effectLst/>
                        </a:rPr>
                        <a:t> </a:t>
                      </a:r>
                      <a:r>
                        <a:rPr lang="en-US" sz="1800" dirty="0" err="1">
                          <a:effectLst/>
                        </a:rPr>
                        <a:t>institūcijas</a:t>
                      </a:r>
                      <a:r>
                        <a:rPr lang="en-US" sz="1800" dirty="0">
                          <a:effectLst/>
                        </a:rPr>
                        <a:t> </a:t>
                      </a:r>
                      <a:r>
                        <a:rPr lang="en-US" sz="1800" dirty="0" err="1">
                          <a:effectLst/>
                        </a:rPr>
                        <a:t>īsteno</a:t>
                      </a:r>
                      <a:r>
                        <a:rPr lang="en-US" sz="1800" dirty="0">
                          <a:effectLst/>
                        </a:rPr>
                        <a:t> </a:t>
                      </a:r>
                      <a:r>
                        <a:rPr lang="en-US" sz="1800" dirty="0" err="1">
                          <a:effectLst/>
                        </a:rPr>
                        <a:t>valsts</a:t>
                      </a:r>
                      <a:r>
                        <a:rPr lang="en-US" sz="1800" dirty="0">
                          <a:effectLst/>
                        </a:rPr>
                        <a:t> </a:t>
                      </a:r>
                      <a:r>
                        <a:rPr lang="en-US" sz="1800" dirty="0" err="1">
                          <a:effectLst/>
                        </a:rPr>
                        <a:t>iekšējās</a:t>
                      </a:r>
                      <a:r>
                        <a:rPr lang="en-US" sz="1800" dirty="0">
                          <a:effectLst/>
                        </a:rPr>
                        <a:t> un </a:t>
                      </a:r>
                      <a:r>
                        <a:rPr lang="en-US" sz="1800" dirty="0" err="1">
                          <a:effectLst/>
                        </a:rPr>
                        <a:t>ārējās</a:t>
                      </a:r>
                      <a:r>
                        <a:rPr lang="en-US" sz="1800" dirty="0">
                          <a:effectLst/>
                        </a:rPr>
                        <a:t> </a:t>
                      </a:r>
                      <a:r>
                        <a:rPr lang="en-US" sz="1800" dirty="0" err="1">
                          <a:effectLst/>
                        </a:rPr>
                        <a:t>funkcijas</a:t>
                      </a:r>
                      <a:r>
                        <a:rPr lang="en-US" sz="1800" dirty="0">
                          <a:effectLst/>
                        </a:rPr>
                        <a:t>.</a:t>
                      </a:r>
                    </a:p>
                    <a:p>
                      <a:pPr marL="107950" marR="306705">
                        <a:lnSpc>
                          <a:spcPct val="110000"/>
                        </a:lnSpc>
                        <a:spcBef>
                          <a:spcPts val="555"/>
                        </a:spcBef>
                        <a:spcAft>
                          <a:spcPts val="0"/>
                        </a:spcAft>
                      </a:pPr>
                      <a:r>
                        <a:rPr lang="en-US" sz="1800" dirty="0" err="1">
                          <a:effectLst/>
                        </a:rPr>
                        <a:t>Katram</a:t>
                      </a:r>
                      <a:r>
                        <a:rPr lang="en-US" sz="1800" dirty="0">
                          <a:effectLst/>
                        </a:rPr>
                        <a:t> </a:t>
                      </a:r>
                      <a:r>
                        <a:rPr lang="en-US" sz="1800" dirty="0" err="1">
                          <a:effectLst/>
                        </a:rPr>
                        <a:t>iedzīvotājam</a:t>
                      </a:r>
                      <a:r>
                        <a:rPr lang="en-US" sz="1800" dirty="0">
                          <a:effectLst/>
                        </a:rPr>
                        <a:t> </a:t>
                      </a:r>
                      <a:r>
                        <a:rPr lang="en-US" sz="1800" dirty="0" err="1">
                          <a:effectLst/>
                        </a:rPr>
                        <a:t>ir</a:t>
                      </a:r>
                      <a:r>
                        <a:rPr lang="en-US" sz="1800" dirty="0">
                          <a:effectLst/>
                        </a:rPr>
                        <a:t> </a:t>
                      </a:r>
                      <a:r>
                        <a:rPr lang="en-US" sz="1800" dirty="0" err="1">
                          <a:effectLst/>
                        </a:rPr>
                        <a:t>pienākumi</a:t>
                      </a:r>
                      <a:r>
                        <a:rPr lang="en-US" sz="1800" dirty="0">
                          <a:effectLst/>
                        </a:rPr>
                        <a:t> </a:t>
                      </a:r>
                      <a:r>
                        <a:rPr lang="en-US" sz="1800" dirty="0" err="1">
                          <a:effectLst/>
                        </a:rPr>
                        <a:t>pret</a:t>
                      </a:r>
                      <a:r>
                        <a:rPr lang="en-US" sz="1800" spc="90" dirty="0">
                          <a:effectLst/>
                        </a:rPr>
                        <a:t> </a:t>
                      </a:r>
                      <a:r>
                        <a:rPr lang="en-US" sz="1800" spc="-15" dirty="0" err="1">
                          <a:effectLst/>
                        </a:rPr>
                        <a:t>savu</a:t>
                      </a:r>
                      <a:endParaRPr lang="en-US" sz="1800" dirty="0">
                        <a:effectLst/>
                      </a:endParaRPr>
                    </a:p>
                    <a:p>
                      <a:pPr marL="107950">
                        <a:lnSpc>
                          <a:spcPct val="110000"/>
                        </a:lnSpc>
                      </a:pPr>
                      <a:r>
                        <a:rPr lang="en-US" sz="1800" dirty="0" err="1">
                          <a:effectLst/>
                        </a:rPr>
                        <a:t>valsti</a:t>
                      </a:r>
                      <a:r>
                        <a:rPr lang="en-US" sz="1800" dirty="0">
                          <a:effectLst/>
                        </a:rPr>
                        <a:t> un </a:t>
                      </a:r>
                      <a:r>
                        <a:rPr lang="en-US" sz="1800" dirty="0" err="1">
                          <a:effectLst/>
                        </a:rPr>
                        <a:t>tiesības</a:t>
                      </a:r>
                      <a:r>
                        <a:rPr lang="en-US" sz="1800" dirty="0">
                          <a:effectLst/>
                        </a:rPr>
                        <a:t> </a:t>
                      </a:r>
                      <a:r>
                        <a:rPr lang="en-US" sz="1800" dirty="0" err="1">
                          <a:effectLst/>
                        </a:rPr>
                        <a:t>saņemt</a:t>
                      </a:r>
                      <a:r>
                        <a:rPr lang="en-US" sz="1800" dirty="0">
                          <a:effectLst/>
                        </a:rPr>
                        <a:t> </a:t>
                      </a:r>
                      <a:r>
                        <a:rPr lang="en-US" sz="1800" dirty="0" err="1">
                          <a:effectLst/>
                        </a:rPr>
                        <a:t>valsts</a:t>
                      </a:r>
                      <a:r>
                        <a:rPr lang="en-US" sz="1800" dirty="0">
                          <a:effectLst/>
                        </a:rPr>
                        <a:t> </a:t>
                      </a:r>
                      <a:r>
                        <a:rPr lang="en-US" sz="1800" dirty="0" err="1">
                          <a:effectLst/>
                        </a:rPr>
                        <a:t>atbalstu</a:t>
                      </a:r>
                      <a:r>
                        <a:rPr lang="en-US" sz="1800" dirty="0">
                          <a:effectLst/>
                        </a:rPr>
                        <a:t>.</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7950" marR="86995">
                        <a:lnSpc>
                          <a:spcPct val="110000"/>
                        </a:lnSpc>
                        <a:spcBef>
                          <a:spcPts val="355"/>
                        </a:spcBef>
                        <a:spcAft>
                          <a:spcPts val="0"/>
                        </a:spcAft>
                      </a:pPr>
                      <a:r>
                        <a:rPr lang="en-US" sz="1800" b="1" i="1" u="sng" kern="1200" dirty="0" err="1">
                          <a:solidFill>
                            <a:schemeClr val="lt1"/>
                          </a:solidFill>
                          <a:effectLst/>
                          <a:latin typeface="+mn-lt"/>
                          <a:ea typeface="+mn-ea"/>
                          <a:cs typeface="+mn-cs"/>
                        </a:rPr>
                        <a:t>Temata</a:t>
                      </a:r>
                      <a:r>
                        <a:rPr lang="en-US" sz="1800" b="1" i="1" u="sng" kern="1200" dirty="0">
                          <a:solidFill>
                            <a:schemeClr val="lt1"/>
                          </a:solidFill>
                          <a:effectLst/>
                          <a:latin typeface="+mn-lt"/>
                          <a:ea typeface="+mn-ea"/>
                          <a:cs typeface="+mn-cs"/>
                        </a:rPr>
                        <a:t> </a:t>
                      </a:r>
                      <a:r>
                        <a:rPr lang="en-US" sz="1800" b="1" i="1" u="sng" kern="1200" dirty="0" err="1">
                          <a:solidFill>
                            <a:schemeClr val="lt1"/>
                          </a:solidFill>
                          <a:effectLst/>
                          <a:latin typeface="+mn-lt"/>
                          <a:ea typeface="+mn-ea"/>
                          <a:cs typeface="+mn-cs"/>
                        </a:rPr>
                        <a:t>beigās</a:t>
                      </a:r>
                      <a:r>
                        <a:rPr lang="en-US" sz="1800" b="1" i="1" u="sng" kern="1200" dirty="0">
                          <a:solidFill>
                            <a:schemeClr val="lt1"/>
                          </a:solidFill>
                          <a:effectLst/>
                          <a:latin typeface="+mn-lt"/>
                          <a:ea typeface="+mn-ea"/>
                          <a:cs typeface="+mn-cs"/>
                        </a:rPr>
                        <a:t> es... (Ko es </a:t>
                      </a:r>
                      <a:r>
                        <a:rPr lang="en-US" sz="1800" b="1" i="1" u="sng" kern="1200" dirty="0" err="1">
                          <a:solidFill>
                            <a:schemeClr val="lt1"/>
                          </a:solidFill>
                          <a:effectLst/>
                          <a:latin typeface="+mn-lt"/>
                          <a:ea typeface="+mn-ea"/>
                          <a:cs typeface="+mn-cs"/>
                        </a:rPr>
                        <a:t>tematā</a:t>
                      </a:r>
                      <a:r>
                        <a:rPr lang="en-US" sz="1800" b="1" i="1" u="sng" kern="1200" dirty="0">
                          <a:solidFill>
                            <a:schemeClr val="lt1"/>
                          </a:solidFill>
                          <a:effectLst/>
                          <a:latin typeface="+mn-lt"/>
                          <a:ea typeface="+mn-ea"/>
                          <a:cs typeface="+mn-cs"/>
                        </a:rPr>
                        <a:t> </a:t>
                      </a:r>
                      <a:r>
                        <a:rPr lang="en-US" sz="1800" b="1" i="1" u="sng" kern="1200" dirty="0" err="1">
                          <a:solidFill>
                            <a:schemeClr val="lt1"/>
                          </a:solidFill>
                          <a:effectLst/>
                          <a:latin typeface="+mn-lt"/>
                          <a:ea typeface="+mn-ea"/>
                          <a:cs typeface="+mn-cs"/>
                        </a:rPr>
                        <a:t>apgūšu</a:t>
                      </a:r>
                      <a:r>
                        <a:rPr lang="en-US" sz="1800" b="1" i="1" u="sng" kern="1200" dirty="0">
                          <a:solidFill>
                            <a:schemeClr val="lt1"/>
                          </a:solidFill>
                          <a:effectLst/>
                          <a:latin typeface="+mn-lt"/>
                          <a:ea typeface="+mn-ea"/>
                          <a:cs typeface="+mn-cs"/>
                        </a:rPr>
                        <a:t>?) </a:t>
                      </a:r>
                      <a:r>
                        <a:rPr lang="en-US" sz="1800" b="1" i="1" u="sng" kern="1200" dirty="0" err="1">
                          <a:solidFill>
                            <a:schemeClr val="lt1"/>
                          </a:solidFill>
                          <a:effectLst/>
                          <a:latin typeface="+mn-lt"/>
                          <a:ea typeface="+mn-ea"/>
                          <a:cs typeface="+mn-cs"/>
                        </a:rPr>
                        <a:t>Sasniedzamie</a:t>
                      </a:r>
                      <a:r>
                        <a:rPr lang="en-US" sz="1800" b="1" i="1" u="sng" kern="1200" dirty="0">
                          <a:solidFill>
                            <a:schemeClr val="lt1"/>
                          </a:solidFill>
                          <a:effectLst/>
                          <a:latin typeface="+mn-lt"/>
                          <a:ea typeface="+mn-ea"/>
                          <a:cs typeface="+mn-cs"/>
                        </a:rPr>
                        <a:t> </a:t>
                      </a:r>
                      <a:r>
                        <a:rPr lang="en-US" sz="1800" b="1" i="1" u="sng" kern="1200" dirty="0" err="1">
                          <a:solidFill>
                            <a:schemeClr val="lt1"/>
                          </a:solidFill>
                          <a:effectLst/>
                          <a:latin typeface="+mn-lt"/>
                          <a:ea typeface="+mn-ea"/>
                          <a:cs typeface="+mn-cs"/>
                        </a:rPr>
                        <a:t>rezultāti</a:t>
                      </a:r>
                      <a:r>
                        <a:rPr lang="lv-LV" sz="1800" b="1" i="1" u="sng" kern="1200" dirty="0">
                          <a:solidFill>
                            <a:schemeClr val="lt1"/>
                          </a:solidFill>
                          <a:effectLst/>
                          <a:latin typeface="+mn-lt"/>
                          <a:ea typeface="+mn-ea"/>
                          <a:cs typeface="+mn-cs"/>
                        </a:rPr>
                        <a:t>:</a:t>
                      </a:r>
                      <a:endParaRPr lang="lv-LV" sz="1800" i="1" u="sng" dirty="0">
                        <a:effectLst/>
                      </a:endParaRPr>
                    </a:p>
                    <a:p>
                      <a:pPr marL="107950" marR="86995">
                        <a:lnSpc>
                          <a:spcPct val="110000"/>
                        </a:lnSpc>
                        <a:spcBef>
                          <a:spcPts val="355"/>
                        </a:spcBef>
                        <a:spcAft>
                          <a:spcPts val="0"/>
                        </a:spcAft>
                      </a:pPr>
                      <a:r>
                        <a:rPr lang="en-US" sz="1800" dirty="0" err="1">
                          <a:effectLst/>
                        </a:rPr>
                        <a:t>Pamatojoties</a:t>
                      </a:r>
                      <a:r>
                        <a:rPr lang="en-US" sz="1800" dirty="0">
                          <a:effectLst/>
                        </a:rPr>
                        <a:t> </a:t>
                      </a:r>
                      <a:r>
                        <a:rPr lang="en-US" sz="1800" dirty="0" err="1">
                          <a:effectLst/>
                        </a:rPr>
                        <a:t>uz</a:t>
                      </a:r>
                      <a:r>
                        <a:rPr lang="en-US" sz="1800" dirty="0">
                          <a:effectLst/>
                        </a:rPr>
                        <a:t> </a:t>
                      </a:r>
                      <a:r>
                        <a:rPr lang="en-US" sz="1800" dirty="0" err="1">
                          <a:effectLst/>
                        </a:rPr>
                        <a:t>informācijas</a:t>
                      </a:r>
                      <a:r>
                        <a:rPr lang="en-US" sz="1800" dirty="0">
                          <a:effectLst/>
                        </a:rPr>
                        <a:t> </a:t>
                      </a:r>
                      <a:r>
                        <a:rPr lang="en-US" sz="1800" dirty="0" err="1">
                          <a:effectLst/>
                        </a:rPr>
                        <a:t>avotiem</a:t>
                      </a:r>
                      <a:r>
                        <a:rPr lang="en-US" sz="1800" dirty="0">
                          <a:effectLst/>
                        </a:rPr>
                        <a:t>, </a:t>
                      </a:r>
                      <a:r>
                        <a:rPr lang="en-US" sz="1800" dirty="0" err="1">
                          <a:effectLst/>
                        </a:rPr>
                        <a:t>skaidrošu</a:t>
                      </a:r>
                      <a:r>
                        <a:rPr lang="en-US" sz="1800" dirty="0">
                          <a:effectLst/>
                        </a:rPr>
                        <a:t>, </a:t>
                      </a:r>
                      <a:r>
                        <a:rPr lang="en-US" sz="1800" dirty="0" err="1">
                          <a:effectLst/>
                        </a:rPr>
                        <a:t>kā</a:t>
                      </a:r>
                      <a:r>
                        <a:rPr lang="en-US" sz="1800" dirty="0">
                          <a:effectLst/>
                        </a:rPr>
                        <a:t> </a:t>
                      </a:r>
                      <a:r>
                        <a:rPr lang="en-US" sz="1800" dirty="0" err="1">
                          <a:effectLst/>
                        </a:rPr>
                        <a:t>darbojas</a:t>
                      </a:r>
                      <a:r>
                        <a:rPr lang="en-US" sz="1800" dirty="0">
                          <a:effectLst/>
                        </a:rPr>
                        <a:t> </a:t>
                      </a:r>
                      <a:r>
                        <a:rPr lang="en-US" sz="1800" dirty="0" err="1">
                          <a:effectLst/>
                        </a:rPr>
                        <a:t>valsts</a:t>
                      </a:r>
                      <a:r>
                        <a:rPr lang="en-US" sz="1800" dirty="0">
                          <a:effectLst/>
                        </a:rPr>
                        <a:t> </a:t>
                      </a:r>
                      <a:r>
                        <a:rPr lang="en-US" sz="1800" dirty="0" err="1">
                          <a:effectLst/>
                        </a:rPr>
                        <a:t>pārvalde</a:t>
                      </a:r>
                      <a:r>
                        <a:rPr lang="en-US" sz="1800" dirty="0">
                          <a:effectLst/>
                        </a:rPr>
                        <a:t> un </a:t>
                      </a:r>
                      <a:r>
                        <a:rPr lang="en-US" sz="1800" dirty="0" err="1">
                          <a:effectLst/>
                        </a:rPr>
                        <a:t>pašvaldības</a:t>
                      </a:r>
                      <a:r>
                        <a:rPr lang="en-US" sz="1800" dirty="0">
                          <a:effectLst/>
                        </a:rPr>
                        <a:t>, </a:t>
                      </a:r>
                      <a:r>
                        <a:rPr lang="en-US" sz="1800" dirty="0" err="1">
                          <a:effectLst/>
                        </a:rPr>
                        <a:t>lai</a:t>
                      </a:r>
                      <a:r>
                        <a:rPr lang="en-US" sz="1800" dirty="0">
                          <a:effectLst/>
                        </a:rPr>
                        <a:t> </a:t>
                      </a:r>
                      <a:r>
                        <a:rPr lang="en-US" sz="1800" dirty="0" err="1">
                          <a:effectLst/>
                        </a:rPr>
                        <a:t>zinātu</a:t>
                      </a:r>
                      <a:r>
                        <a:rPr lang="en-US" sz="1800" dirty="0">
                          <a:effectLst/>
                        </a:rPr>
                        <a:t>, </a:t>
                      </a:r>
                      <a:r>
                        <a:rPr lang="en-US" sz="1800" dirty="0" err="1">
                          <a:effectLst/>
                        </a:rPr>
                        <a:t>kur</a:t>
                      </a:r>
                      <a:r>
                        <a:rPr lang="en-US" sz="1800" dirty="0">
                          <a:effectLst/>
                        </a:rPr>
                        <a:t> un </a:t>
                      </a:r>
                      <a:r>
                        <a:rPr lang="en-US" sz="1800" dirty="0" err="1">
                          <a:effectLst/>
                        </a:rPr>
                        <a:t>kā</a:t>
                      </a:r>
                      <a:r>
                        <a:rPr lang="en-US" sz="1800" dirty="0">
                          <a:effectLst/>
                        </a:rPr>
                        <a:t> </a:t>
                      </a:r>
                      <a:r>
                        <a:rPr lang="en-US" sz="1800" dirty="0" err="1">
                          <a:effectLst/>
                        </a:rPr>
                        <a:t>vērsties</a:t>
                      </a:r>
                      <a:r>
                        <a:rPr lang="en-US" sz="1800" dirty="0">
                          <a:effectLst/>
                        </a:rPr>
                        <a:t> </a:t>
                      </a:r>
                      <a:r>
                        <a:rPr lang="en-US" sz="1800" dirty="0" err="1">
                          <a:effectLst/>
                        </a:rPr>
                        <a:t>pēc</a:t>
                      </a:r>
                      <a:r>
                        <a:rPr lang="en-US" sz="1800" dirty="0">
                          <a:effectLst/>
                        </a:rPr>
                        <a:t> </a:t>
                      </a:r>
                      <a:r>
                        <a:rPr lang="en-US" sz="1800" dirty="0" err="1">
                          <a:effectLst/>
                        </a:rPr>
                        <a:t>palīdzības</a:t>
                      </a:r>
                      <a:r>
                        <a:rPr lang="en-US" sz="1800" dirty="0">
                          <a:effectLst/>
                        </a:rPr>
                        <a:t> un </a:t>
                      </a:r>
                      <a:r>
                        <a:rPr lang="en-US" sz="1800" dirty="0" err="1">
                          <a:effectLst/>
                        </a:rPr>
                        <a:t>informācijas</a:t>
                      </a:r>
                      <a:r>
                        <a:rPr lang="en-US" sz="1800" dirty="0">
                          <a:effectLst/>
                        </a:rPr>
                        <a:t>, </a:t>
                      </a:r>
                      <a:r>
                        <a:rPr lang="en-US" sz="1800" dirty="0" err="1">
                          <a:effectLst/>
                        </a:rPr>
                        <a:t>kura</a:t>
                      </a:r>
                      <a:r>
                        <a:rPr lang="en-US" sz="1800" dirty="0">
                          <a:effectLst/>
                        </a:rPr>
                        <a:t> </a:t>
                      </a:r>
                      <a:r>
                        <a:rPr lang="en-US" sz="1800" dirty="0" err="1">
                          <a:effectLst/>
                        </a:rPr>
                        <a:t>nepieciešama</a:t>
                      </a:r>
                      <a:r>
                        <a:rPr lang="en-US" sz="1800" spc="40" dirty="0">
                          <a:effectLst/>
                        </a:rPr>
                        <a:t> </a:t>
                      </a:r>
                      <a:r>
                        <a:rPr lang="en-US" sz="1800" dirty="0" err="1">
                          <a:effectLst/>
                        </a:rPr>
                        <a:t>ikdienā</a:t>
                      </a:r>
                      <a:r>
                        <a:rPr lang="en-US" sz="1800" dirty="0">
                          <a:effectLst/>
                        </a:rPr>
                        <a:t>.</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7950" marR="45085">
                        <a:lnSpc>
                          <a:spcPct val="110000"/>
                        </a:lnSpc>
                        <a:spcBef>
                          <a:spcPts val="355"/>
                        </a:spcBef>
                        <a:spcAft>
                          <a:spcPts val="0"/>
                        </a:spcAft>
                      </a:pPr>
                      <a:r>
                        <a:rPr lang="en-US" sz="1800" b="1" i="1" u="sng" kern="1200" dirty="0">
                          <a:solidFill>
                            <a:schemeClr val="lt1"/>
                          </a:solidFill>
                          <a:effectLst/>
                          <a:latin typeface="+mn-lt"/>
                          <a:ea typeface="+mn-ea"/>
                          <a:cs typeface="+mn-cs"/>
                        </a:rPr>
                        <a:t>Lai to </a:t>
                      </a:r>
                      <a:r>
                        <a:rPr lang="en-US" sz="1800" b="1" i="1" u="sng" kern="1200" dirty="0" err="1">
                          <a:solidFill>
                            <a:schemeClr val="lt1"/>
                          </a:solidFill>
                          <a:effectLst/>
                          <a:latin typeface="+mn-lt"/>
                          <a:ea typeface="+mn-ea"/>
                          <a:cs typeface="+mn-cs"/>
                        </a:rPr>
                        <a:t>sasniegtu</a:t>
                      </a:r>
                      <a:r>
                        <a:rPr lang="en-US" sz="1800" b="1" i="1" u="sng" kern="1200" dirty="0">
                          <a:solidFill>
                            <a:schemeClr val="lt1"/>
                          </a:solidFill>
                          <a:effectLst/>
                          <a:latin typeface="+mn-lt"/>
                          <a:ea typeface="+mn-ea"/>
                          <a:cs typeface="+mn-cs"/>
                        </a:rPr>
                        <a:t>, </a:t>
                      </a:r>
                      <a:r>
                        <a:rPr lang="en-US" sz="1800" b="1" i="1" u="sng" kern="1200" dirty="0" err="1">
                          <a:solidFill>
                            <a:schemeClr val="lt1"/>
                          </a:solidFill>
                          <a:effectLst/>
                          <a:latin typeface="+mn-lt"/>
                          <a:ea typeface="+mn-ea"/>
                          <a:cs typeface="+mn-cs"/>
                        </a:rPr>
                        <a:t>stundās</a:t>
                      </a:r>
                      <a:r>
                        <a:rPr lang="en-US" sz="1800" b="1" i="1" u="sng" kern="1200" dirty="0">
                          <a:solidFill>
                            <a:schemeClr val="lt1"/>
                          </a:solidFill>
                          <a:effectLst/>
                          <a:latin typeface="+mn-lt"/>
                          <a:ea typeface="+mn-ea"/>
                          <a:cs typeface="+mn-cs"/>
                        </a:rPr>
                        <a:t> es... (</a:t>
                      </a:r>
                      <a:r>
                        <a:rPr lang="en-US" sz="1800" b="1" i="1" u="sng" kern="1200" dirty="0" err="1">
                          <a:solidFill>
                            <a:schemeClr val="lt1"/>
                          </a:solidFill>
                          <a:effectLst/>
                          <a:latin typeface="+mn-lt"/>
                          <a:ea typeface="+mn-ea"/>
                          <a:cs typeface="+mn-cs"/>
                        </a:rPr>
                        <a:t>Kādā</a:t>
                      </a:r>
                      <a:r>
                        <a:rPr lang="en-US" sz="1800" b="1" i="1" u="sng" kern="1200" dirty="0">
                          <a:solidFill>
                            <a:schemeClr val="lt1"/>
                          </a:solidFill>
                          <a:effectLst/>
                          <a:latin typeface="+mn-lt"/>
                          <a:ea typeface="+mn-ea"/>
                          <a:cs typeface="+mn-cs"/>
                        </a:rPr>
                        <a:t> </a:t>
                      </a:r>
                      <a:r>
                        <a:rPr lang="en-US" sz="1800" b="1" i="1" u="sng" kern="1200" dirty="0" err="1">
                          <a:solidFill>
                            <a:schemeClr val="lt1"/>
                          </a:solidFill>
                          <a:effectLst/>
                          <a:latin typeface="+mn-lt"/>
                          <a:ea typeface="+mn-ea"/>
                          <a:cs typeface="+mn-cs"/>
                        </a:rPr>
                        <a:t>veidā</a:t>
                      </a:r>
                      <a:r>
                        <a:rPr lang="en-US" sz="1800" b="1" i="1" u="sng" kern="1200" dirty="0">
                          <a:solidFill>
                            <a:schemeClr val="lt1"/>
                          </a:solidFill>
                          <a:effectLst/>
                          <a:latin typeface="+mn-lt"/>
                          <a:ea typeface="+mn-ea"/>
                          <a:cs typeface="+mn-cs"/>
                        </a:rPr>
                        <a:t> </a:t>
                      </a:r>
                      <a:r>
                        <a:rPr lang="en-US" sz="1800" b="1" i="1" u="sng" kern="1200" dirty="0" err="1">
                          <a:solidFill>
                            <a:schemeClr val="lt1"/>
                          </a:solidFill>
                          <a:effectLst/>
                          <a:latin typeface="+mn-lt"/>
                          <a:ea typeface="+mn-ea"/>
                          <a:cs typeface="+mn-cs"/>
                        </a:rPr>
                        <a:t>iemācīšos</a:t>
                      </a:r>
                      <a:r>
                        <a:rPr lang="en-US" sz="1800" b="1" i="1" u="sng" kern="1200" dirty="0">
                          <a:solidFill>
                            <a:schemeClr val="lt1"/>
                          </a:solidFill>
                          <a:effectLst/>
                          <a:latin typeface="+mn-lt"/>
                          <a:ea typeface="+mn-ea"/>
                          <a:cs typeface="+mn-cs"/>
                        </a:rPr>
                        <a:t>?)</a:t>
                      </a:r>
                      <a:r>
                        <a:rPr lang="lv-LV" sz="1800" b="1" i="1" u="sng" kern="1200" dirty="0">
                          <a:solidFill>
                            <a:schemeClr val="lt1"/>
                          </a:solidFill>
                          <a:effectLst/>
                          <a:latin typeface="+mn-lt"/>
                          <a:ea typeface="+mn-ea"/>
                          <a:cs typeface="+mn-cs"/>
                        </a:rPr>
                        <a:t>:</a:t>
                      </a:r>
                      <a:endParaRPr lang="lv-LV" sz="1800" i="1" u="sng" dirty="0">
                        <a:effectLst/>
                      </a:endParaRPr>
                    </a:p>
                    <a:p>
                      <a:pPr marL="107950" marR="45085">
                        <a:lnSpc>
                          <a:spcPct val="110000"/>
                        </a:lnSpc>
                        <a:spcBef>
                          <a:spcPts val="355"/>
                        </a:spcBef>
                        <a:spcAft>
                          <a:spcPts val="0"/>
                        </a:spcAft>
                      </a:pPr>
                      <a:r>
                        <a:rPr lang="en-US" sz="1800" dirty="0">
                          <a:effectLst/>
                        </a:rPr>
                        <a:t>Lai </a:t>
                      </a:r>
                      <a:r>
                        <a:rPr lang="en-US" sz="1800" dirty="0" err="1">
                          <a:effectLst/>
                        </a:rPr>
                        <a:t>lietpratīgi</a:t>
                      </a:r>
                      <a:r>
                        <a:rPr lang="en-US" sz="1800" dirty="0">
                          <a:effectLst/>
                        </a:rPr>
                        <a:t> </a:t>
                      </a:r>
                      <a:r>
                        <a:rPr lang="en-US" sz="1800" dirty="0" err="1">
                          <a:effectLst/>
                        </a:rPr>
                        <a:t>izmantotu</a:t>
                      </a:r>
                      <a:r>
                        <a:rPr lang="en-US" sz="1800" dirty="0">
                          <a:effectLst/>
                        </a:rPr>
                        <a:t> </a:t>
                      </a:r>
                      <a:r>
                        <a:rPr lang="en-US" sz="1800" dirty="0" err="1">
                          <a:effectLst/>
                        </a:rPr>
                        <a:t>valsts</a:t>
                      </a:r>
                      <a:r>
                        <a:rPr lang="en-US" sz="1800" dirty="0">
                          <a:effectLst/>
                        </a:rPr>
                        <a:t> </a:t>
                      </a:r>
                      <a:r>
                        <a:rPr lang="en-US" sz="1800" dirty="0" err="1">
                          <a:effectLst/>
                        </a:rPr>
                        <a:t>institūciju</a:t>
                      </a:r>
                      <a:r>
                        <a:rPr lang="en-US" sz="1800" dirty="0">
                          <a:effectLst/>
                        </a:rPr>
                        <a:t> </a:t>
                      </a:r>
                      <a:r>
                        <a:rPr lang="en-US" sz="1800" dirty="0" err="1">
                          <a:effectLst/>
                        </a:rPr>
                        <a:t>iespējas</a:t>
                      </a:r>
                      <a:r>
                        <a:rPr lang="en-US" sz="1800" dirty="0">
                          <a:effectLst/>
                        </a:rPr>
                        <a:t> </a:t>
                      </a:r>
                      <a:r>
                        <a:rPr lang="en-US" sz="1800" dirty="0" err="1">
                          <a:effectLst/>
                        </a:rPr>
                        <a:t>sabiedrības</a:t>
                      </a:r>
                      <a:r>
                        <a:rPr lang="en-US" sz="1800" dirty="0">
                          <a:effectLst/>
                        </a:rPr>
                        <a:t> </a:t>
                      </a:r>
                      <a:r>
                        <a:rPr lang="en-US" sz="1800" dirty="0" err="1">
                          <a:effectLst/>
                        </a:rPr>
                        <a:t>interesēs</a:t>
                      </a:r>
                      <a:r>
                        <a:rPr lang="en-US" sz="1800" dirty="0">
                          <a:effectLst/>
                        </a:rPr>
                        <a:t>, </a:t>
                      </a:r>
                      <a:r>
                        <a:rPr lang="en-US" sz="1800" dirty="0" err="1">
                          <a:effectLst/>
                        </a:rPr>
                        <a:t>individuāli</a:t>
                      </a:r>
                      <a:r>
                        <a:rPr lang="en-US" sz="1800" dirty="0">
                          <a:effectLst/>
                        </a:rPr>
                        <a:t> </a:t>
                      </a:r>
                      <a:r>
                        <a:rPr lang="en-US" sz="1800" dirty="0" err="1">
                          <a:effectLst/>
                        </a:rPr>
                        <a:t>vai</a:t>
                      </a:r>
                      <a:r>
                        <a:rPr lang="en-US" sz="1800" dirty="0">
                          <a:effectLst/>
                        </a:rPr>
                        <a:t> </a:t>
                      </a:r>
                      <a:r>
                        <a:rPr lang="en-US" sz="1800" dirty="0" err="1">
                          <a:effectLst/>
                        </a:rPr>
                        <a:t>grupās</a:t>
                      </a:r>
                      <a:r>
                        <a:rPr lang="en-US" sz="1800" dirty="0">
                          <a:effectLst/>
                        </a:rPr>
                        <a:t> </a:t>
                      </a:r>
                      <a:r>
                        <a:rPr lang="en-US" sz="1800" dirty="0" err="1">
                          <a:effectLst/>
                        </a:rPr>
                        <a:t>analizēšu</a:t>
                      </a:r>
                      <a:r>
                        <a:rPr lang="en-US" sz="1800" dirty="0">
                          <a:effectLst/>
                        </a:rPr>
                        <a:t> </a:t>
                      </a:r>
                      <a:r>
                        <a:rPr lang="en-US" sz="1800" dirty="0" err="1">
                          <a:effectLst/>
                        </a:rPr>
                        <a:t>Latvijas</a:t>
                      </a:r>
                      <a:r>
                        <a:rPr lang="en-US" sz="1800" dirty="0">
                          <a:effectLst/>
                        </a:rPr>
                        <a:t> </a:t>
                      </a:r>
                      <a:r>
                        <a:rPr lang="en-US" sz="1800" dirty="0" err="1">
                          <a:effectLst/>
                        </a:rPr>
                        <a:t>pārvaldes</a:t>
                      </a:r>
                      <a:r>
                        <a:rPr lang="en-US" sz="1800" dirty="0">
                          <a:effectLst/>
                        </a:rPr>
                        <a:t> </a:t>
                      </a:r>
                      <a:r>
                        <a:rPr lang="en-US" sz="1800" dirty="0" err="1">
                          <a:effectLst/>
                        </a:rPr>
                        <a:t>iestāžu</a:t>
                      </a:r>
                      <a:r>
                        <a:rPr lang="en-US" sz="1800" dirty="0">
                          <a:effectLst/>
                        </a:rPr>
                        <a:t> </a:t>
                      </a:r>
                      <a:r>
                        <a:rPr lang="en-US" sz="1800" dirty="0" err="1">
                          <a:effectLst/>
                        </a:rPr>
                        <a:t>darbības</a:t>
                      </a:r>
                      <a:r>
                        <a:rPr lang="en-US" sz="1800" dirty="0">
                          <a:effectLst/>
                        </a:rPr>
                        <a:t> </a:t>
                      </a:r>
                      <a:r>
                        <a:rPr lang="en-US" sz="1800" dirty="0" err="1">
                          <a:effectLst/>
                        </a:rPr>
                        <a:t>principus</a:t>
                      </a:r>
                      <a:r>
                        <a:rPr lang="en-US" sz="1800" dirty="0">
                          <a:effectLst/>
                        </a:rPr>
                        <a:t>.</a:t>
                      </a:r>
                    </a:p>
                    <a:p>
                      <a:pPr marL="107950" marR="45085">
                        <a:lnSpc>
                          <a:spcPct val="110000"/>
                        </a:lnSpc>
                        <a:spcBef>
                          <a:spcPts val="545"/>
                        </a:spcBef>
                        <a:spcAft>
                          <a:spcPts val="0"/>
                        </a:spcAft>
                      </a:pPr>
                      <a:r>
                        <a:rPr lang="en-US" sz="1800" dirty="0" err="1">
                          <a:effectLst/>
                        </a:rPr>
                        <a:t>Apkopošu</a:t>
                      </a:r>
                      <a:r>
                        <a:rPr lang="en-US" sz="1800" dirty="0">
                          <a:effectLst/>
                        </a:rPr>
                        <a:t> </a:t>
                      </a:r>
                      <a:r>
                        <a:rPr lang="en-US" sz="1800" dirty="0" err="1">
                          <a:effectLst/>
                        </a:rPr>
                        <a:t>dažādu</a:t>
                      </a:r>
                      <a:r>
                        <a:rPr lang="en-US" sz="1800" dirty="0">
                          <a:effectLst/>
                        </a:rPr>
                        <a:t> </a:t>
                      </a:r>
                      <a:r>
                        <a:rPr lang="en-US" sz="1800" dirty="0" err="1">
                          <a:effectLst/>
                        </a:rPr>
                        <a:t>avotu</a:t>
                      </a:r>
                      <a:r>
                        <a:rPr lang="en-US" sz="1800" dirty="0">
                          <a:effectLst/>
                        </a:rPr>
                        <a:t> </a:t>
                      </a:r>
                      <a:r>
                        <a:rPr lang="en-US" sz="1800" dirty="0" err="1">
                          <a:effectLst/>
                        </a:rPr>
                        <a:t>informā</a:t>
                      </a:r>
                      <a:r>
                        <a:rPr lang="en-US" sz="1800" dirty="0">
                          <a:effectLst/>
                        </a:rPr>
                        <a:t>- </a:t>
                      </a:r>
                      <a:r>
                        <a:rPr lang="en-US" sz="1800" dirty="0" err="1">
                          <a:effectLst/>
                        </a:rPr>
                        <a:t>ciju</a:t>
                      </a:r>
                      <a:r>
                        <a:rPr lang="en-US" sz="1800" dirty="0">
                          <a:effectLst/>
                        </a:rPr>
                        <a:t> par </a:t>
                      </a:r>
                      <a:r>
                        <a:rPr lang="en-US" sz="1800" dirty="0" err="1">
                          <a:effectLst/>
                        </a:rPr>
                        <a:t>valsts</a:t>
                      </a:r>
                      <a:r>
                        <a:rPr lang="en-US" sz="1800" dirty="0">
                          <a:effectLst/>
                        </a:rPr>
                        <a:t> un </a:t>
                      </a:r>
                      <a:r>
                        <a:rPr lang="en-US" sz="1800" dirty="0" err="1">
                          <a:effectLst/>
                        </a:rPr>
                        <a:t>pašvaldību</a:t>
                      </a:r>
                      <a:r>
                        <a:rPr lang="en-US" sz="1800" dirty="0">
                          <a:effectLst/>
                        </a:rPr>
                        <a:t> </a:t>
                      </a:r>
                      <a:r>
                        <a:rPr lang="en-US" sz="1800" dirty="0" err="1">
                          <a:effectLst/>
                        </a:rPr>
                        <a:t>insti</a:t>
                      </a:r>
                      <a:r>
                        <a:rPr lang="en-US" sz="1800" dirty="0">
                          <a:effectLst/>
                        </a:rPr>
                        <a:t>- </a:t>
                      </a:r>
                      <a:r>
                        <a:rPr lang="en-US" sz="1800" dirty="0" err="1">
                          <a:effectLst/>
                        </a:rPr>
                        <a:t>tūciju</a:t>
                      </a:r>
                      <a:r>
                        <a:rPr lang="en-US" sz="1800" dirty="0">
                          <a:effectLst/>
                        </a:rPr>
                        <a:t> </a:t>
                      </a:r>
                      <a:r>
                        <a:rPr lang="en-US" sz="1800" dirty="0" err="1">
                          <a:effectLst/>
                        </a:rPr>
                        <a:t>digitālajiem</a:t>
                      </a:r>
                      <a:r>
                        <a:rPr lang="en-US" sz="1800" dirty="0">
                          <a:effectLst/>
                        </a:rPr>
                        <a:t> </a:t>
                      </a:r>
                      <a:r>
                        <a:rPr lang="en-US" sz="1800" dirty="0" err="1">
                          <a:effectLst/>
                        </a:rPr>
                        <a:t>pakalpojumiem</a:t>
                      </a:r>
                      <a:r>
                        <a:rPr lang="en-US" sz="1800" dirty="0">
                          <a:effectLst/>
                        </a:rPr>
                        <a:t>, </a:t>
                      </a:r>
                      <a:r>
                        <a:rPr lang="en-US" sz="1800" dirty="0" err="1">
                          <a:effectLst/>
                        </a:rPr>
                        <a:t>veikšu</a:t>
                      </a:r>
                      <a:r>
                        <a:rPr lang="en-US" sz="1800" dirty="0">
                          <a:effectLst/>
                        </a:rPr>
                        <a:t> </a:t>
                      </a:r>
                      <a:r>
                        <a:rPr lang="en-US" sz="1800" dirty="0" err="1">
                          <a:effectLst/>
                        </a:rPr>
                        <a:t>savas</a:t>
                      </a:r>
                      <a:r>
                        <a:rPr lang="en-US" sz="1800" dirty="0">
                          <a:effectLst/>
                        </a:rPr>
                        <a:t> </a:t>
                      </a:r>
                      <a:r>
                        <a:rPr lang="en-US" sz="1800" dirty="0" err="1">
                          <a:effectLst/>
                        </a:rPr>
                        <a:t>lietpratības</a:t>
                      </a:r>
                      <a:r>
                        <a:rPr lang="en-US" sz="1800" dirty="0">
                          <a:effectLst/>
                        </a:rPr>
                        <a:t> </a:t>
                      </a:r>
                      <a:r>
                        <a:rPr lang="en-US" sz="1800" dirty="0" err="1">
                          <a:effectLst/>
                        </a:rPr>
                        <a:t>pārbaudi</a:t>
                      </a:r>
                      <a:r>
                        <a:rPr lang="en-US" sz="1800" dirty="0">
                          <a:effectLst/>
                        </a:rPr>
                        <a:t>, </a:t>
                      </a:r>
                      <a:r>
                        <a:rPr lang="en-US" sz="1800" dirty="0" err="1">
                          <a:effectLst/>
                        </a:rPr>
                        <a:t>izmantojot</a:t>
                      </a:r>
                      <a:r>
                        <a:rPr lang="en-US" sz="1800" dirty="0">
                          <a:effectLst/>
                        </a:rPr>
                        <a:t> e-</a:t>
                      </a:r>
                      <a:r>
                        <a:rPr lang="en-US" sz="1800" dirty="0" err="1">
                          <a:effectLst/>
                        </a:rPr>
                        <a:t>pārvaldes</a:t>
                      </a:r>
                      <a:r>
                        <a:rPr lang="en-US" sz="1800" dirty="0">
                          <a:effectLst/>
                        </a:rPr>
                        <a:t> </a:t>
                      </a:r>
                      <a:r>
                        <a:rPr lang="en-US" sz="1800" dirty="0" err="1">
                          <a:effectLst/>
                        </a:rPr>
                        <a:t>iespējas</a:t>
                      </a:r>
                      <a:r>
                        <a:rPr lang="en-US" sz="1800" dirty="0">
                          <a:effectLst/>
                        </a:rPr>
                        <a:t>.</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987754164"/>
                  </a:ext>
                </a:extLst>
              </a:tr>
            </a:tbl>
          </a:graphicData>
        </a:graphic>
      </p:graphicFrame>
    </p:spTree>
    <p:extLst>
      <p:ext uri="{BB962C8B-B14F-4D97-AF65-F5344CB8AC3E}">
        <p14:creationId xmlns:p14="http://schemas.microsoft.com/office/powerpoint/2010/main" val="479913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DE93942-197B-A17D-C2F3-D5B477E2CC95}"/>
              </a:ext>
            </a:extLst>
          </p:cNvPr>
          <p:cNvSpPr txBox="1"/>
          <p:nvPr/>
        </p:nvSpPr>
        <p:spPr>
          <a:xfrm>
            <a:off x="819150" y="615201"/>
            <a:ext cx="10525124" cy="4555093"/>
          </a:xfrm>
          <a:prstGeom prst="rect">
            <a:avLst/>
          </a:prstGeom>
          <a:noFill/>
        </p:spPr>
        <p:txBody>
          <a:bodyPr wrap="square">
            <a:spAutoFit/>
          </a:bodyPr>
          <a:lstStyle/>
          <a:p>
            <a:pPr algn="ctr"/>
            <a:r>
              <a:rPr lang="lv-LV" sz="1600" b="1" i="1" u="sng" dirty="0">
                <a:effectLst/>
                <a:latin typeface="Times New Roman" panose="02020603050405020304" pitchFamily="18" charset="0"/>
                <a:cs typeface="Times New Roman" panose="02020603050405020304" pitchFamily="18" charset="0"/>
              </a:rPr>
              <a:t>“Lēmumu pieņemšana parlamentārajā demokrātijā. Latvijas piemērs”</a:t>
            </a:r>
          </a:p>
          <a:p>
            <a:endParaRPr lang="lv-LV" sz="1600" b="1" dirty="0">
              <a:latin typeface="Times New Roman" panose="02020603050405020304" pitchFamily="18" charset="0"/>
              <a:cs typeface="Times New Roman" panose="02020603050405020304" pitchFamily="18" charset="0"/>
            </a:endParaRPr>
          </a:p>
          <a:p>
            <a:r>
              <a:rPr lang="lv-LV" sz="1600" b="1" dirty="0">
                <a:effectLst/>
                <a:latin typeface="Times New Roman" panose="02020603050405020304" pitchFamily="18" charset="0"/>
                <a:cs typeface="Times New Roman" panose="02020603050405020304" pitchFamily="18" charset="0"/>
              </a:rPr>
              <a:t>Atklātā stunda </a:t>
            </a:r>
          </a:p>
          <a:p>
            <a:br>
              <a:rPr lang="lv-LV" sz="1600" dirty="0">
                <a:latin typeface="Times New Roman" panose="02020603050405020304" pitchFamily="18" charset="0"/>
                <a:cs typeface="Times New Roman" panose="02020603050405020304" pitchFamily="18" charset="0"/>
              </a:rPr>
            </a:br>
            <a:r>
              <a:rPr lang="lv-LV" sz="1600" b="1" dirty="0">
                <a:effectLst/>
                <a:latin typeface="Times New Roman" panose="02020603050405020304" pitchFamily="18" charset="0"/>
                <a:cs typeface="Times New Roman" panose="02020603050405020304" pitchFamily="18" charset="0"/>
              </a:rPr>
              <a:t>Stundas mērķis: </a:t>
            </a:r>
            <a:r>
              <a:rPr lang="lv-LV" sz="1600" dirty="0">
                <a:effectLst/>
                <a:latin typeface="Times New Roman" panose="02020603050405020304" pitchFamily="18" charset="0"/>
                <a:cs typeface="Times New Roman" panose="02020603050405020304" pitchFamily="18" charset="0"/>
              </a:rPr>
              <a:t>veicināt skolēnu izpratni par lēmumu pieņemšanas demokrātisko raksturu parlamentārajās politiskajās sistēmās, izzinot galveno politisko</a:t>
            </a:r>
            <a:br>
              <a:rPr lang="lv-LV" sz="1600" dirty="0">
                <a:latin typeface="Times New Roman" panose="02020603050405020304" pitchFamily="18" charset="0"/>
                <a:cs typeface="Times New Roman" panose="02020603050405020304" pitchFamily="18" charset="0"/>
              </a:rPr>
            </a:br>
            <a:r>
              <a:rPr lang="lv-LV" sz="1600" dirty="0">
                <a:effectLst/>
                <a:latin typeface="Times New Roman" panose="02020603050405020304" pitchFamily="18" charset="0"/>
                <a:cs typeface="Times New Roman" panose="02020603050405020304" pitchFamily="18" charset="0"/>
              </a:rPr>
              <a:t>dalībnieku funkcijas un atbildības jomas un analizējot iespējamās problēmas un priekšrocības.</a:t>
            </a:r>
            <a:br>
              <a:rPr lang="lv-LV" sz="1600" dirty="0">
                <a:latin typeface="Times New Roman" panose="02020603050405020304" pitchFamily="18" charset="0"/>
                <a:cs typeface="Times New Roman" panose="02020603050405020304" pitchFamily="18" charset="0"/>
              </a:rPr>
            </a:br>
            <a:r>
              <a:rPr lang="lv-LV" sz="1600" dirty="0">
                <a:effectLst/>
                <a:latin typeface="Times New Roman" panose="02020603050405020304" pitchFamily="18" charset="0"/>
                <a:cs typeface="Times New Roman" panose="02020603050405020304" pitchFamily="18" charset="0"/>
              </a:rPr>
              <a:t>Sasniedzamais rezultāts</a:t>
            </a:r>
            <a:r>
              <a:rPr lang="lv-LV" sz="1600" b="1" dirty="0">
                <a:effectLst/>
                <a:latin typeface="Times New Roman" panose="02020603050405020304" pitchFamily="18" charset="0"/>
                <a:cs typeface="Times New Roman" panose="02020603050405020304" pitchFamily="18" charset="0"/>
              </a:rPr>
              <a:t>: katrs skolēns ir iepazinies ar informāciju, apspriedies gan savā, gan citā grupā. </a:t>
            </a:r>
            <a:r>
              <a:rPr lang="lv-LV" sz="1600" dirty="0">
                <a:effectLst/>
                <a:latin typeface="Times New Roman" panose="02020603050405020304" pitchFamily="18" charset="0"/>
                <a:cs typeface="Times New Roman" panose="02020603050405020304" pitchFamily="18" charset="0"/>
              </a:rPr>
              <a:t>Ar saviem argumentiem iepazīstinājis visu klasi. Ir</a:t>
            </a:r>
            <a:br>
              <a:rPr lang="lv-LV" sz="1600" dirty="0">
                <a:latin typeface="Times New Roman" panose="02020603050405020304" pitchFamily="18" charset="0"/>
                <a:cs typeface="Times New Roman" panose="02020603050405020304" pitchFamily="18" charset="0"/>
              </a:rPr>
            </a:br>
            <a:r>
              <a:rPr lang="lv-LV" sz="1600" dirty="0">
                <a:effectLst/>
                <a:latin typeface="Times New Roman" panose="02020603050405020304" pitchFamily="18" charset="0"/>
                <a:cs typeface="Times New Roman" panose="02020603050405020304" pitchFamily="18" charset="0"/>
              </a:rPr>
              <a:t>informēts par paša iesaistes lēmumu pieņemšanā iespējām.</a:t>
            </a:r>
            <a:br>
              <a:rPr lang="lv-LV" sz="1600" dirty="0">
                <a:latin typeface="Times New Roman" panose="02020603050405020304" pitchFamily="18" charset="0"/>
                <a:cs typeface="Times New Roman" panose="02020603050405020304" pitchFamily="18" charset="0"/>
              </a:rPr>
            </a:br>
            <a:endParaRPr lang="lv-LV" sz="1600" dirty="0">
              <a:latin typeface="Times New Roman" panose="02020603050405020304" pitchFamily="18" charset="0"/>
              <a:cs typeface="Times New Roman" panose="02020603050405020304" pitchFamily="18" charset="0"/>
            </a:endParaRPr>
          </a:p>
          <a:p>
            <a:r>
              <a:rPr lang="lv-LV" sz="1600" dirty="0">
                <a:effectLst/>
                <a:latin typeface="Times New Roman" panose="02020603050405020304" pitchFamily="18" charset="0"/>
                <a:cs typeface="Times New Roman" panose="02020603050405020304" pitchFamily="18" charset="0"/>
              </a:rPr>
              <a:t>1) aplūkot lēmumu pieņemšanu, kas balstīta Latvijas pieredzē, uzmanību pievēršot dažādu politisko dalībnieku līdzdalībai</a:t>
            </a:r>
            <a:br>
              <a:rPr lang="lv-LV" sz="1600" dirty="0">
                <a:latin typeface="Times New Roman" panose="02020603050405020304" pitchFamily="18" charset="0"/>
                <a:cs typeface="Times New Roman" panose="02020603050405020304" pitchFamily="18" charset="0"/>
              </a:rPr>
            </a:br>
            <a:r>
              <a:rPr lang="lv-LV" sz="1600" dirty="0">
                <a:effectLst/>
                <a:latin typeface="Times New Roman" panose="02020603050405020304" pitchFamily="18" charset="0"/>
                <a:cs typeface="Times New Roman" panose="02020603050405020304" pitchFamily="18" charset="0"/>
              </a:rPr>
              <a:t>un atbildībai;</a:t>
            </a:r>
          </a:p>
          <a:p>
            <a:r>
              <a:rPr lang="lv-LV" sz="1600" dirty="0">
                <a:effectLst/>
                <a:latin typeface="Times New Roman" panose="02020603050405020304" pitchFamily="18" charset="0"/>
                <a:cs typeface="Times New Roman" panose="02020603050405020304" pitchFamily="18" charset="0"/>
              </a:rPr>
              <a:t> 2) aplūkot lēmumu pieņemšanu caur ES prizmu, izmantojot sagatavotos materiālus, kas pieejami - en-material-role-play.pdf (europa.eu); </a:t>
            </a:r>
          </a:p>
          <a:p>
            <a:r>
              <a:rPr lang="lv-LV" sz="1600" dirty="0">
                <a:effectLst/>
                <a:latin typeface="Times New Roman" panose="02020603050405020304" pitchFamily="18" charset="0"/>
                <a:cs typeface="Times New Roman" panose="02020603050405020304" pitchFamily="18" charset="0"/>
              </a:rPr>
              <a:t>3)Aplūkot kā Latvijā tiek pieņemti lēmumi un tālāk pārstāvēti ES līmenī</a:t>
            </a:r>
          </a:p>
          <a:p>
            <a:endParaRPr lang="lv-LV" sz="16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20293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202EE7-2823-31F0-95C9-F0ACD57ADB79}"/>
              </a:ext>
            </a:extLst>
          </p:cNvPr>
          <p:cNvSpPr txBox="1"/>
          <p:nvPr/>
        </p:nvSpPr>
        <p:spPr>
          <a:xfrm>
            <a:off x="923924" y="612743"/>
            <a:ext cx="8810625" cy="5539978"/>
          </a:xfrm>
          <a:prstGeom prst="rect">
            <a:avLst/>
          </a:prstGeom>
          <a:noFill/>
        </p:spPr>
        <p:txBody>
          <a:bodyPr wrap="square">
            <a:spAutoFit/>
          </a:bodyPr>
          <a:lstStyle/>
          <a:p>
            <a:r>
              <a:rPr lang="lv-LV" dirty="0">
                <a:effectLst/>
                <a:latin typeface="Times New Roman" panose="02020603050405020304" pitchFamily="18" charset="0"/>
                <a:cs typeface="Times New Roman" panose="02020603050405020304" pitchFamily="18" charset="0"/>
              </a:rPr>
              <a:t>  Turpmākā stundas gaita organizēta simulācijas spēles formā. Skolotājs izvēlas kādu no jauniešus interesējamām problēmām/tēmām un piemēro tās lēmumu</a:t>
            </a:r>
            <a:br>
              <a:rPr lang="lv-LV" dirty="0">
                <a:latin typeface="Times New Roman" panose="02020603050405020304" pitchFamily="18" charset="0"/>
                <a:cs typeface="Times New Roman" panose="02020603050405020304" pitchFamily="18" charset="0"/>
              </a:rPr>
            </a:br>
            <a:r>
              <a:rPr lang="lv-LV" dirty="0">
                <a:effectLst/>
                <a:latin typeface="Times New Roman" panose="02020603050405020304" pitchFamily="18" charset="0"/>
                <a:cs typeface="Times New Roman" panose="02020603050405020304" pitchFamily="18" charset="0"/>
              </a:rPr>
              <a:t>pieņemšanas gaitas izspēlei. </a:t>
            </a:r>
          </a:p>
          <a:p>
            <a:r>
              <a:rPr lang="lv-LV" dirty="0">
                <a:effectLst/>
                <a:latin typeface="Times New Roman" panose="02020603050405020304" pitchFamily="18" charset="0"/>
                <a:cs typeface="Times New Roman" panose="02020603050405020304" pitchFamily="18" charset="0"/>
              </a:rPr>
              <a:t>Tēmas iespējams izvēlēties no </a:t>
            </a:r>
            <a:r>
              <a:rPr lang="lv-LV" b="1" i="1" dirty="0">
                <a:effectLst/>
                <a:latin typeface="Times New Roman" panose="02020603050405020304" pitchFamily="18" charset="0"/>
                <a:cs typeface="Times New Roman" panose="02020603050405020304" pitchFamily="18" charset="0"/>
              </a:rPr>
              <a:t>en-material-role-play.pdf (europa.eu</a:t>
            </a:r>
            <a:r>
              <a:rPr lang="lv-LV" b="1" dirty="0">
                <a:effectLst/>
                <a:latin typeface="Times New Roman" panose="02020603050405020304" pitchFamily="18" charset="0"/>
                <a:cs typeface="Times New Roman" panose="02020603050405020304" pitchFamily="18" charset="0"/>
              </a:rPr>
              <a:t>), </a:t>
            </a:r>
            <a:r>
              <a:rPr lang="lv-LV" dirty="0">
                <a:effectLst/>
                <a:latin typeface="Times New Roman" panose="02020603050405020304" pitchFamily="18" charset="0"/>
                <a:cs typeface="Times New Roman" panose="02020603050405020304" pitchFamily="18" charset="0"/>
              </a:rPr>
              <a:t>izspēlējot tās Latvijas kontekstā; klimata pārmaiņu situāciju</a:t>
            </a:r>
            <a:br>
              <a:rPr lang="lv-LV" dirty="0">
                <a:latin typeface="Times New Roman" panose="02020603050405020304" pitchFamily="18" charset="0"/>
                <a:cs typeface="Times New Roman" panose="02020603050405020304" pitchFamily="18" charset="0"/>
              </a:rPr>
            </a:br>
            <a:r>
              <a:rPr lang="lv-LV" dirty="0">
                <a:effectLst/>
                <a:latin typeface="Times New Roman" panose="02020603050405020304" pitchFamily="18" charset="0"/>
                <a:cs typeface="Times New Roman" panose="02020603050405020304" pitchFamily="18" charset="0"/>
              </a:rPr>
              <a:t>spēles varianti meklējami </a:t>
            </a:r>
            <a:r>
              <a:rPr lang="lv-LV" b="1" i="1" dirty="0">
                <a:effectLst/>
                <a:latin typeface="Times New Roman" panose="02020603050405020304" pitchFamily="18" charset="0"/>
                <a:cs typeface="Times New Roman" panose="02020603050405020304" pitchFamily="18" charset="0"/>
              </a:rPr>
              <a:t>k-m-c-t-par-klimata-p-rmai-m-_final.pdf (europa.eu)</a:t>
            </a:r>
            <a:r>
              <a:rPr lang="lv-LV" dirty="0">
                <a:effectLst/>
                <a:latin typeface="Times New Roman" panose="02020603050405020304" pitchFamily="18" charset="0"/>
                <a:cs typeface="Times New Roman" panose="02020603050405020304" pitchFamily="18" charset="0"/>
              </a:rPr>
              <a:t>; šajā stundas plānā piedāvājam simulācijai viedokļu noskaidrošanai, lēmuma</a:t>
            </a:r>
            <a:br>
              <a:rPr lang="lv-LV" dirty="0">
                <a:latin typeface="Times New Roman" panose="02020603050405020304" pitchFamily="18" charset="0"/>
                <a:cs typeface="Times New Roman" panose="02020603050405020304" pitchFamily="18" charset="0"/>
              </a:rPr>
            </a:br>
            <a:r>
              <a:rPr lang="lv-LV" dirty="0">
                <a:effectLst/>
                <a:latin typeface="Times New Roman" panose="02020603050405020304" pitchFamily="18" charset="0"/>
                <a:cs typeface="Times New Roman" panose="02020603050405020304" pitchFamily="18" charset="0"/>
              </a:rPr>
              <a:t>sagatavošanai un pieņemšanai par jauniešu delegācijas 5 cilvēku sastāvā izveidošanu nosūtīšanai uz Briseli, lai pārstāvētu Latvijas viedokli Eiropas nākotnes</a:t>
            </a:r>
            <a:br>
              <a:rPr lang="lv-LV" dirty="0">
                <a:latin typeface="Times New Roman" panose="02020603050405020304" pitchFamily="18" charset="0"/>
                <a:cs typeface="Times New Roman" panose="02020603050405020304" pitchFamily="18" charset="0"/>
              </a:rPr>
            </a:br>
            <a:r>
              <a:rPr lang="lv-LV" dirty="0">
                <a:effectLst/>
                <a:latin typeface="Times New Roman" panose="02020603050405020304" pitchFamily="18" charset="0"/>
                <a:cs typeface="Times New Roman" panose="02020603050405020304" pitchFamily="18" charset="0"/>
              </a:rPr>
              <a:t>konferencē.</a:t>
            </a:r>
          </a:p>
          <a:p>
            <a:r>
              <a:rPr lang="lv-LV" dirty="0">
                <a:effectLst/>
                <a:latin typeface="Times New Roman" panose="02020603050405020304" pitchFamily="18" charset="0"/>
                <a:cs typeface="Times New Roman" panose="02020603050405020304" pitchFamily="18" charset="0"/>
              </a:rPr>
              <a:t> Skolēni tiek sadalīti sekojošās grupās – 1) jaunieši, kuri pārstāv NVO; 2) jaunieši, kuri </a:t>
            </a:r>
            <a:r>
              <a:rPr lang="lv-LV" dirty="0" err="1">
                <a:effectLst/>
                <a:latin typeface="Times New Roman" panose="02020603050405020304" pitchFamily="18" charset="0"/>
                <a:cs typeface="Times New Roman" panose="02020603050405020304" pitchFamily="18" charset="0"/>
              </a:rPr>
              <a:t>pašorganizējušies</a:t>
            </a:r>
            <a:r>
              <a:rPr lang="lv-LV" dirty="0">
                <a:effectLst/>
                <a:latin typeface="Times New Roman" panose="02020603050405020304" pitchFamily="18" charset="0"/>
                <a:cs typeface="Times New Roman" panose="02020603050405020304" pitchFamily="18" charset="0"/>
              </a:rPr>
              <a:t>, lai paustu alternatīvu viedokli NVO pozīcijai; 3) Izglītības</a:t>
            </a:r>
            <a:br>
              <a:rPr lang="lv-LV" dirty="0">
                <a:latin typeface="Times New Roman" panose="02020603050405020304" pitchFamily="18" charset="0"/>
                <a:cs typeface="Times New Roman" panose="02020603050405020304" pitchFamily="18" charset="0"/>
              </a:rPr>
            </a:br>
            <a:r>
              <a:rPr lang="lv-LV" dirty="0">
                <a:effectLst/>
                <a:latin typeface="Times New Roman" panose="02020603050405020304" pitchFamily="18" charset="0"/>
                <a:cs typeface="Times New Roman" panose="02020603050405020304" pitchFamily="18" charset="0"/>
              </a:rPr>
              <a:t>un zinātnes ministrija, 4) Ārlietu ministrija: 5) Saeimas Eiropas lietu komisija.</a:t>
            </a:r>
            <a:br>
              <a:rPr lang="lv-LV" dirty="0">
                <a:latin typeface="Times New Roman" panose="02020603050405020304" pitchFamily="18" charset="0"/>
                <a:cs typeface="Times New Roman" panose="02020603050405020304" pitchFamily="18" charset="0"/>
              </a:rPr>
            </a:br>
            <a:r>
              <a:rPr lang="lv-LV" dirty="0">
                <a:effectLst/>
                <a:latin typeface="Times New Roman" panose="02020603050405020304" pitchFamily="18" charset="0"/>
                <a:cs typeface="Times New Roman" panose="02020603050405020304" pitchFamily="18" charset="0"/>
              </a:rPr>
              <a:t>Spēles mērķis – saskaņot dažādus viedokļus, neļaujot kādai no grupām dominēt, bet pieņemt tādu lēmumu, kas kalpotu vairākuma jauniešu interesēm. </a:t>
            </a:r>
          </a:p>
          <a:p>
            <a:r>
              <a:rPr lang="lv-LV" dirty="0">
                <a:effectLst/>
                <a:latin typeface="Times New Roman" panose="02020603050405020304" pitchFamily="18" charset="0"/>
                <a:cs typeface="Times New Roman" panose="02020603050405020304" pitchFamily="18" charset="0"/>
              </a:rPr>
              <a:t>Spēles gaitu vēro un vada skolotāja.</a:t>
            </a:r>
          </a:p>
          <a:p>
            <a:r>
              <a:rPr lang="lv-LV" b="1" dirty="0">
                <a:latin typeface="Times New Roman" panose="02020603050405020304" pitchFamily="18" charset="0"/>
                <a:cs typeface="Times New Roman" panose="02020603050405020304" pitchFamily="18" charset="0"/>
              </a:rPr>
              <a:t>(</a:t>
            </a:r>
            <a:r>
              <a:rPr lang="lv-LV" sz="1600" b="1" i="1" dirty="0">
                <a:latin typeface="Times New Roman" panose="02020603050405020304" pitchFamily="18" charset="0"/>
                <a:cs typeface="Times New Roman" panose="02020603050405020304" pitchFamily="18" charset="0"/>
              </a:rPr>
              <a:t>Šogad par šīm tēmām piedalījāmies ES Parlamentā Strasbūrā)</a:t>
            </a:r>
          </a:p>
          <a:p>
            <a:endParaRPr lang="lv-LV" sz="1600" b="1" i="1" dirty="0">
              <a:latin typeface="Times New Roman" panose="02020603050405020304" pitchFamily="18" charset="0"/>
              <a:cs typeface="Times New Roman" panose="02020603050405020304" pitchFamily="18" charset="0"/>
            </a:endParaRPr>
          </a:p>
          <a:p>
            <a:r>
              <a:rPr lang="en-US" sz="1600" b="1" i="1" dirty="0">
                <a:latin typeface="Times New Roman" panose="02020603050405020304" pitchFamily="18" charset="0"/>
                <a:cs typeface="Times New Roman" panose="02020603050405020304" pitchFamily="18" charset="0"/>
              </a:rPr>
              <a:t>https://www.europarl.europa.eu/latvia/resource/static/files/import/materi_li_eiropas_parlamenta_v_stnieku_skolu_atkl_taj_m_stund_m/l-mumu-pie-emsana-parlament-raj-demokr-tij-.pptx</a:t>
            </a:r>
          </a:p>
        </p:txBody>
      </p:sp>
    </p:spTree>
    <p:extLst>
      <p:ext uri="{BB962C8B-B14F-4D97-AF65-F5344CB8AC3E}">
        <p14:creationId xmlns:p14="http://schemas.microsoft.com/office/powerpoint/2010/main" val="4201724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188FD57-88A6-CF8F-A3CE-29E8AC64F222}"/>
              </a:ext>
            </a:extLst>
          </p:cNvPr>
          <p:cNvSpPr>
            <a:spLocks noGrp="1"/>
          </p:cNvSpPr>
          <p:nvPr>
            <p:ph type="title"/>
          </p:nvPr>
        </p:nvSpPr>
        <p:spPr>
          <a:xfrm>
            <a:off x="1251678" y="382385"/>
            <a:ext cx="10178322" cy="1151140"/>
          </a:xfrm>
        </p:spPr>
        <p:txBody>
          <a:bodyPr>
            <a:normAutofit/>
          </a:bodyPr>
          <a:lstStyle/>
          <a:p>
            <a:pPr algn="ctr"/>
            <a:r>
              <a:rPr lang="lv-LV" sz="1800" b="1" dirty="0">
                <a:latin typeface="Times New Roman" panose="02020603050405020304" pitchFamily="18" charset="0"/>
                <a:cs typeface="Times New Roman" panose="02020603050405020304" pitchFamily="18" charset="0"/>
              </a:rPr>
              <a:t>4.Tēma</a:t>
            </a:r>
            <a:br>
              <a:rPr lang="lv-LV" sz="1800" b="1" dirty="0">
                <a:latin typeface="Times New Roman" panose="02020603050405020304" pitchFamily="18" charset="0"/>
                <a:cs typeface="Times New Roman" panose="02020603050405020304" pitchFamily="18" charset="0"/>
              </a:rPr>
            </a:br>
            <a:r>
              <a:rPr lang="lv-LV" sz="1800" b="1" dirty="0">
                <a:latin typeface="Times New Roman" panose="02020603050405020304" pitchFamily="18" charset="0"/>
                <a:cs typeface="Times New Roman" panose="02020603050405020304" pitchFamily="18" charset="0"/>
              </a:rPr>
              <a:t>Starptautiskās attiecības – ārpolitika un globalizācija</a:t>
            </a:r>
            <a:endParaRPr lang="en-US" sz="1800" b="1" dirty="0">
              <a:latin typeface="Times New Roman" panose="02020603050405020304" pitchFamily="18" charset="0"/>
              <a:cs typeface="Times New Roman" panose="02020603050405020304" pitchFamily="18" charset="0"/>
            </a:endParaRPr>
          </a:p>
        </p:txBody>
      </p:sp>
      <p:graphicFrame>
        <p:nvGraphicFramePr>
          <p:cNvPr id="7" name="Satura vietturis 6">
            <a:extLst>
              <a:ext uri="{FF2B5EF4-FFF2-40B4-BE49-F238E27FC236}">
                <a16:creationId xmlns:a16="http://schemas.microsoft.com/office/drawing/2014/main" id="{BA8F0A5B-DFA5-91A8-90A1-AD61EB5102CC}"/>
              </a:ext>
            </a:extLst>
          </p:cNvPr>
          <p:cNvGraphicFramePr>
            <a:graphicFrameLocks noGrp="1"/>
          </p:cNvGraphicFramePr>
          <p:nvPr>
            <p:ph idx="1"/>
            <p:extLst>
              <p:ext uri="{D42A27DB-BD31-4B8C-83A1-F6EECF244321}">
                <p14:modId xmlns:p14="http://schemas.microsoft.com/office/powerpoint/2010/main" val="1891652651"/>
              </p:ext>
            </p:extLst>
          </p:nvPr>
        </p:nvGraphicFramePr>
        <p:xfrm>
          <a:off x="1018096" y="1533525"/>
          <a:ext cx="10069004" cy="5291139"/>
        </p:xfrm>
        <a:graphic>
          <a:graphicData uri="http://schemas.openxmlformats.org/drawingml/2006/table">
            <a:tbl>
              <a:tblPr firstRow="1" firstCol="1" lastRow="1" lastCol="1" bandRow="1" bandCol="1">
                <a:tableStyleId>{5C22544A-7EE6-4342-B048-85BDC9FD1C3A}</a:tableStyleId>
              </a:tblPr>
              <a:tblGrid>
                <a:gridCol w="2169038">
                  <a:extLst>
                    <a:ext uri="{9D8B030D-6E8A-4147-A177-3AD203B41FA5}">
                      <a16:colId xmlns:a16="http://schemas.microsoft.com/office/drawing/2014/main" val="2807465017"/>
                    </a:ext>
                  </a:extLst>
                </a:gridCol>
                <a:gridCol w="2787086">
                  <a:extLst>
                    <a:ext uri="{9D8B030D-6E8A-4147-A177-3AD203B41FA5}">
                      <a16:colId xmlns:a16="http://schemas.microsoft.com/office/drawing/2014/main" val="577138477"/>
                    </a:ext>
                  </a:extLst>
                </a:gridCol>
                <a:gridCol w="5112880">
                  <a:extLst>
                    <a:ext uri="{9D8B030D-6E8A-4147-A177-3AD203B41FA5}">
                      <a16:colId xmlns:a16="http://schemas.microsoft.com/office/drawing/2014/main" val="3999802981"/>
                    </a:ext>
                  </a:extLst>
                </a:gridCol>
              </a:tblGrid>
              <a:tr h="2405521">
                <a:tc>
                  <a:txBody>
                    <a:bodyPr/>
                    <a:lstStyle/>
                    <a:p>
                      <a:pPr marL="107950" marR="115570">
                        <a:lnSpc>
                          <a:spcPct val="110000"/>
                        </a:lnSpc>
                        <a:spcBef>
                          <a:spcPts val="405"/>
                        </a:spcBef>
                      </a:pPr>
                      <a:r>
                        <a:rPr lang="en-US" sz="1400">
                          <a:effectLst/>
                        </a:rPr>
                        <a:t>Zinu, ka Latvija ir iestājusies starptautiskajās organizācijās, varu pamatot, kāpēc ir svarīgi piedalīties starptautiskajās organizācijās, kādi ir Latvijas ieguvumi no dalības </a:t>
                      </a:r>
                      <a:r>
                        <a:rPr lang="en-US" sz="1400" spc="-35">
                          <a:effectLst/>
                        </a:rPr>
                        <a:t>NATO </a:t>
                      </a:r>
                      <a:r>
                        <a:rPr lang="en-US" sz="1400">
                          <a:effectLst/>
                        </a:rPr>
                        <a:t>un</a:t>
                      </a:r>
                      <a:r>
                        <a:rPr lang="en-US" sz="1400" spc="10">
                          <a:effectLst/>
                        </a:rPr>
                        <a:t> </a:t>
                      </a:r>
                      <a:r>
                        <a:rPr lang="en-US" sz="1400">
                          <a:effectLst/>
                        </a:rPr>
                        <a:t>ES.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7950">
                        <a:lnSpc>
                          <a:spcPct val="110000"/>
                        </a:lnSpc>
                        <a:spcBef>
                          <a:spcPts val="405"/>
                        </a:spcBef>
                      </a:pPr>
                      <a:r>
                        <a:rPr lang="en-US" sz="1400">
                          <a:effectLst/>
                        </a:rPr>
                        <a:t>Modelēšu stratēģijas pilsoniski aktīvai rīcībai lokālu un globālu jautājumu risināšanā.</a:t>
                      </a:r>
                    </a:p>
                    <a:p>
                      <a:pPr marL="107950">
                        <a:lnSpc>
                          <a:spcPct val="110000"/>
                        </a:lnSpc>
                        <a:spcBef>
                          <a:spcPts val="555"/>
                        </a:spcBef>
                      </a:pPr>
                      <a:r>
                        <a:rPr lang="en-US" sz="1400">
                          <a:effectLst/>
                        </a:rPr>
                        <a:t>Analizēšu ietekmes un apdraudējumus, kas saistīti ar sabiedrības drošības un attīstības interesēm Latvijas ārpolitikā.</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42900" marR="379730" lvl="0" indent="-342900">
                        <a:lnSpc>
                          <a:spcPct val="110000"/>
                        </a:lnSpc>
                        <a:spcBef>
                          <a:spcPts val="405"/>
                        </a:spcBef>
                        <a:spcAft>
                          <a:spcPts val="0"/>
                        </a:spcAft>
                        <a:buClr>
                          <a:srgbClr val="231F20"/>
                        </a:buClr>
                        <a:buSzPts val="800"/>
                        <a:buFont typeface="Times New Roman" panose="02020603050405020304" pitchFamily="18" charset="0"/>
                        <a:buChar char="●"/>
                        <a:tabLst>
                          <a:tab pos="217170" algn="l"/>
                        </a:tabLst>
                      </a:pPr>
                      <a:r>
                        <a:rPr lang="en-US" sz="1400" dirty="0" err="1">
                          <a:effectLst/>
                        </a:rPr>
                        <a:t>Izmantojot</a:t>
                      </a:r>
                      <a:r>
                        <a:rPr lang="en-US" sz="1400" dirty="0">
                          <a:effectLst/>
                        </a:rPr>
                        <a:t> </a:t>
                      </a:r>
                      <a:r>
                        <a:rPr lang="en-US" sz="1400" dirty="0" err="1">
                          <a:effectLst/>
                        </a:rPr>
                        <a:t>skolotāja</a:t>
                      </a:r>
                      <a:r>
                        <a:rPr lang="en-US" sz="1400" dirty="0">
                          <a:effectLst/>
                        </a:rPr>
                        <a:t> </a:t>
                      </a:r>
                      <a:r>
                        <a:rPr lang="en-US" sz="1400" dirty="0" err="1">
                          <a:effectLst/>
                        </a:rPr>
                        <a:t>sagatavotos</a:t>
                      </a:r>
                      <a:r>
                        <a:rPr lang="en-US" sz="1400" dirty="0">
                          <a:effectLst/>
                        </a:rPr>
                        <a:t> </a:t>
                      </a:r>
                      <a:r>
                        <a:rPr lang="en-US" sz="1400" dirty="0" err="1">
                          <a:effectLst/>
                        </a:rPr>
                        <a:t>vēstures</a:t>
                      </a:r>
                      <a:r>
                        <a:rPr lang="en-US" sz="1400" dirty="0">
                          <a:effectLst/>
                        </a:rPr>
                        <a:t> </a:t>
                      </a:r>
                      <a:r>
                        <a:rPr lang="en-US" sz="1400" dirty="0" err="1">
                          <a:effectLst/>
                        </a:rPr>
                        <a:t>piemērus</a:t>
                      </a:r>
                      <a:r>
                        <a:rPr lang="en-US" sz="1400" dirty="0">
                          <a:effectLst/>
                        </a:rPr>
                        <a:t> un </a:t>
                      </a:r>
                      <a:r>
                        <a:rPr lang="en-US" sz="1400" dirty="0" err="1">
                          <a:effectLst/>
                        </a:rPr>
                        <a:t>informāciju</a:t>
                      </a:r>
                      <a:r>
                        <a:rPr lang="en-US" sz="1400" dirty="0">
                          <a:effectLst/>
                        </a:rPr>
                        <a:t> par 21. </a:t>
                      </a:r>
                      <a:r>
                        <a:rPr lang="en-US" sz="1400" dirty="0" err="1">
                          <a:effectLst/>
                        </a:rPr>
                        <a:t>gs</a:t>
                      </a:r>
                      <a:r>
                        <a:rPr lang="en-US" sz="1400" dirty="0">
                          <a:effectLst/>
                        </a:rPr>
                        <a:t>. </a:t>
                      </a:r>
                      <a:r>
                        <a:rPr lang="en-US" sz="1400" dirty="0" err="1">
                          <a:effectLst/>
                        </a:rPr>
                        <a:t>notikušajiem</a:t>
                      </a:r>
                      <a:r>
                        <a:rPr lang="en-US" sz="1400" dirty="0">
                          <a:effectLst/>
                        </a:rPr>
                        <a:t> </a:t>
                      </a:r>
                      <a:r>
                        <a:rPr lang="en-US" sz="1400" dirty="0" err="1">
                          <a:effectLst/>
                        </a:rPr>
                        <a:t>konfliktiem</a:t>
                      </a:r>
                      <a:r>
                        <a:rPr lang="en-US" sz="1400" dirty="0">
                          <a:effectLst/>
                        </a:rPr>
                        <a:t>, </a:t>
                      </a:r>
                      <a:r>
                        <a:rPr lang="en-US" sz="1400" dirty="0" err="1">
                          <a:effectLst/>
                        </a:rPr>
                        <a:t>diskutēšu</a:t>
                      </a:r>
                      <a:r>
                        <a:rPr lang="en-US" sz="1400" dirty="0">
                          <a:effectLst/>
                        </a:rPr>
                        <a:t> par </a:t>
                      </a:r>
                      <a:r>
                        <a:rPr lang="en-US" sz="1400" dirty="0" err="1">
                          <a:effectLst/>
                        </a:rPr>
                        <a:t>gadījumiem</a:t>
                      </a:r>
                      <a:r>
                        <a:rPr lang="en-US" sz="1400" dirty="0">
                          <a:effectLst/>
                        </a:rPr>
                        <a:t>, </a:t>
                      </a:r>
                      <a:r>
                        <a:rPr lang="en-US" sz="1400" spc="-20" dirty="0" err="1">
                          <a:effectLst/>
                        </a:rPr>
                        <a:t>kuros</a:t>
                      </a:r>
                      <a:r>
                        <a:rPr lang="en-US" sz="1400" spc="-20" dirty="0">
                          <a:effectLst/>
                        </a:rPr>
                        <a:t> </a:t>
                      </a:r>
                      <a:r>
                        <a:rPr lang="en-US" sz="1400" dirty="0" err="1">
                          <a:effectLst/>
                        </a:rPr>
                        <a:t>identificējami</a:t>
                      </a:r>
                      <a:r>
                        <a:rPr lang="en-US" sz="1400" dirty="0">
                          <a:effectLst/>
                        </a:rPr>
                        <a:t> </a:t>
                      </a:r>
                      <a:r>
                        <a:rPr lang="en-US" sz="1400" dirty="0" err="1">
                          <a:effectLst/>
                        </a:rPr>
                        <a:t>starptautiskās</a:t>
                      </a:r>
                      <a:r>
                        <a:rPr lang="en-US" sz="1400" dirty="0">
                          <a:effectLst/>
                        </a:rPr>
                        <a:t> </a:t>
                      </a:r>
                      <a:r>
                        <a:rPr lang="en-US" sz="1400" dirty="0" err="1">
                          <a:effectLst/>
                        </a:rPr>
                        <a:t>sabiedrības</a:t>
                      </a:r>
                      <a:r>
                        <a:rPr lang="en-US" sz="1400" dirty="0">
                          <a:effectLst/>
                        </a:rPr>
                        <a:t> </a:t>
                      </a:r>
                      <a:r>
                        <a:rPr lang="en-US" sz="1400" dirty="0" err="1">
                          <a:effectLst/>
                        </a:rPr>
                        <a:t>ieguvumi</a:t>
                      </a:r>
                      <a:r>
                        <a:rPr lang="en-US" sz="1400" dirty="0">
                          <a:effectLst/>
                        </a:rPr>
                        <a:t> un </a:t>
                      </a:r>
                      <a:r>
                        <a:rPr lang="en-US" sz="1400" dirty="0" err="1">
                          <a:effectLst/>
                        </a:rPr>
                        <a:t>zaudējumi</a:t>
                      </a:r>
                      <a:r>
                        <a:rPr lang="en-US" sz="1400" dirty="0">
                          <a:effectLst/>
                        </a:rPr>
                        <a:t> </a:t>
                      </a:r>
                      <a:r>
                        <a:rPr lang="en-US" sz="1400" dirty="0" err="1">
                          <a:effectLst/>
                        </a:rPr>
                        <a:t>veiksmīgas</a:t>
                      </a:r>
                      <a:r>
                        <a:rPr lang="en-US" sz="1400" dirty="0">
                          <a:effectLst/>
                        </a:rPr>
                        <a:t> </a:t>
                      </a:r>
                      <a:r>
                        <a:rPr lang="en-US" sz="1400" dirty="0" err="1">
                          <a:effectLst/>
                        </a:rPr>
                        <a:t>vai</a:t>
                      </a:r>
                      <a:r>
                        <a:rPr lang="en-US" sz="1400" dirty="0">
                          <a:effectLst/>
                        </a:rPr>
                        <a:t> </a:t>
                      </a:r>
                      <a:r>
                        <a:rPr lang="en-US" sz="1400" dirty="0" err="1">
                          <a:effectLst/>
                        </a:rPr>
                        <a:t>neveiksmīgas</a:t>
                      </a:r>
                      <a:r>
                        <a:rPr lang="en-US" sz="1400" dirty="0">
                          <a:effectLst/>
                        </a:rPr>
                        <a:t> </a:t>
                      </a:r>
                      <a:r>
                        <a:rPr lang="en-US" sz="1400" dirty="0" err="1">
                          <a:effectLst/>
                        </a:rPr>
                        <a:t>valsts</a:t>
                      </a:r>
                      <a:r>
                        <a:rPr lang="en-US" sz="1400" dirty="0">
                          <a:effectLst/>
                        </a:rPr>
                        <a:t> </a:t>
                      </a:r>
                      <a:r>
                        <a:rPr lang="en-US" sz="1400" dirty="0" err="1">
                          <a:effectLst/>
                        </a:rPr>
                        <a:t>ārpolitikas</a:t>
                      </a:r>
                      <a:r>
                        <a:rPr lang="en-US" sz="1400" dirty="0">
                          <a:effectLst/>
                        </a:rPr>
                        <a:t> </a:t>
                      </a:r>
                      <a:r>
                        <a:rPr lang="en-US" sz="1400" dirty="0" err="1">
                          <a:effectLst/>
                        </a:rPr>
                        <a:t>rezultātā</a:t>
                      </a:r>
                      <a:r>
                        <a:rPr lang="en-US" sz="1400" dirty="0">
                          <a:effectLst/>
                        </a:rPr>
                        <a:t>.</a:t>
                      </a:r>
                    </a:p>
                    <a:p>
                      <a:pPr marL="342900" marR="299720" lvl="0" indent="-342900">
                        <a:lnSpc>
                          <a:spcPct val="110000"/>
                        </a:lnSpc>
                        <a:spcBef>
                          <a:spcPts val="405"/>
                        </a:spcBef>
                        <a:spcAft>
                          <a:spcPts val="0"/>
                        </a:spcAft>
                        <a:buClr>
                          <a:srgbClr val="231F20"/>
                        </a:buClr>
                        <a:buSzPts val="800"/>
                        <a:buFont typeface="Times New Roman" panose="02020603050405020304" pitchFamily="18" charset="0"/>
                        <a:buChar char="●"/>
                        <a:tabLst>
                          <a:tab pos="217170" algn="l"/>
                        </a:tabLst>
                      </a:pPr>
                      <a:r>
                        <a:rPr lang="en-US" sz="1400" dirty="0" err="1">
                          <a:effectLst/>
                        </a:rPr>
                        <a:t>Analizējot</a:t>
                      </a:r>
                      <a:r>
                        <a:rPr lang="en-US" sz="1400" dirty="0">
                          <a:effectLst/>
                        </a:rPr>
                        <a:t> </a:t>
                      </a:r>
                      <a:r>
                        <a:rPr lang="en-US" sz="1400" dirty="0" err="1">
                          <a:effectLst/>
                        </a:rPr>
                        <a:t>politikas</a:t>
                      </a:r>
                      <a:r>
                        <a:rPr lang="en-US" sz="1400" dirty="0">
                          <a:effectLst/>
                        </a:rPr>
                        <a:t> </a:t>
                      </a:r>
                      <a:r>
                        <a:rPr lang="en-US" sz="1400" dirty="0" err="1">
                          <a:effectLst/>
                        </a:rPr>
                        <a:t>notikumus</a:t>
                      </a:r>
                      <a:r>
                        <a:rPr lang="en-US" sz="1400" dirty="0">
                          <a:effectLst/>
                        </a:rPr>
                        <a:t>, </a:t>
                      </a:r>
                      <a:r>
                        <a:rPr lang="en-US" sz="1400" dirty="0" err="1">
                          <a:effectLst/>
                        </a:rPr>
                        <a:t>spriedīšu</a:t>
                      </a:r>
                      <a:r>
                        <a:rPr lang="en-US" sz="1400" dirty="0">
                          <a:effectLst/>
                        </a:rPr>
                        <a:t> par </a:t>
                      </a:r>
                      <a:r>
                        <a:rPr lang="en-US" sz="1400" dirty="0" err="1">
                          <a:effectLst/>
                        </a:rPr>
                        <a:t>kiberdrošību</a:t>
                      </a:r>
                      <a:r>
                        <a:rPr lang="en-US" sz="1400" dirty="0">
                          <a:effectLst/>
                        </a:rPr>
                        <a:t> un</a:t>
                      </a:r>
                      <a:r>
                        <a:rPr lang="en-US" sz="1400" spc="-95" dirty="0">
                          <a:effectLst/>
                        </a:rPr>
                        <a:t> </a:t>
                      </a:r>
                      <a:r>
                        <a:rPr lang="en-US" sz="1400" dirty="0" err="1">
                          <a:effectLst/>
                        </a:rPr>
                        <a:t>kiberkaru</a:t>
                      </a:r>
                      <a:r>
                        <a:rPr lang="en-US" sz="1400" dirty="0">
                          <a:effectLst/>
                        </a:rPr>
                        <a:t> </a:t>
                      </a:r>
                      <a:r>
                        <a:rPr lang="en-US" sz="1400" dirty="0" err="1">
                          <a:effectLst/>
                        </a:rPr>
                        <a:t>kā</a:t>
                      </a:r>
                      <a:r>
                        <a:rPr lang="en-US" sz="1400" dirty="0">
                          <a:effectLst/>
                        </a:rPr>
                        <a:t> 21. </a:t>
                      </a:r>
                      <a:r>
                        <a:rPr lang="en-US" sz="1400" dirty="0" err="1">
                          <a:effectLst/>
                        </a:rPr>
                        <a:t>gadsimta</a:t>
                      </a:r>
                      <a:r>
                        <a:rPr lang="en-US" sz="1400" dirty="0">
                          <a:effectLst/>
                        </a:rPr>
                        <a:t> </a:t>
                      </a:r>
                      <a:r>
                        <a:rPr lang="en-US" sz="1400" dirty="0" err="1">
                          <a:effectLst/>
                        </a:rPr>
                        <a:t>reālijām</a:t>
                      </a:r>
                      <a:r>
                        <a:rPr lang="en-US" sz="1400" dirty="0">
                          <a:effectLst/>
                        </a:rPr>
                        <a:t>.</a:t>
                      </a:r>
                      <a:endParaRPr lang="lv-LV" sz="1400" dirty="0">
                        <a:effectLst/>
                      </a:endParaRPr>
                    </a:p>
                    <a:p>
                      <a:pPr marL="342900" marR="299720" lvl="0" indent="-342900">
                        <a:lnSpc>
                          <a:spcPct val="110000"/>
                        </a:lnSpc>
                        <a:spcBef>
                          <a:spcPts val="405"/>
                        </a:spcBef>
                        <a:spcAft>
                          <a:spcPts val="0"/>
                        </a:spcAft>
                        <a:buClr>
                          <a:srgbClr val="231F20"/>
                        </a:buClr>
                        <a:buSzPts val="800"/>
                        <a:buFont typeface="Times New Roman" panose="02020603050405020304" pitchFamily="18" charset="0"/>
                        <a:buChar char="●"/>
                        <a:tabLst>
                          <a:tab pos="217170" algn="l"/>
                        </a:tabLst>
                      </a:pPr>
                      <a:r>
                        <a:rPr lang="lv-LV" sz="1400" dirty="0">
                          <a:effectLst/>
                          <a:latin typeface="Times New Roman" panose="02020603050405020304" pitchFamily="18" charset="0"/>
                          <a:ea typeface="Times New Roman" panose="02020603050405020304" pitchFamily="18" charset="0"/>
                          <a:cs typeface="Times New Roman" panose="02020603050405020304" pitchFamily="18" charset="0"/>
                        </a:rPr>
                        <a:t>Analizēšu Latvijas ieguvumus no dalības NATO un ES</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781072992"/>
                  </a:ext>
                </a:extLst>
              </a:tr>
              <a:tr h="2885618">
                <a:tc>
                  <a:txBody>
                    <a:bodyPr/>
                    <a:lstStyle/>
                    <a:p>
                      <a:pPr marL="107950" marR="111760">
                        <a:lnSpc>
                          <a:spcPct val="110000"/>
                        </a:lnSpc>
                        <a:spcBef>
                          <a:spcPts val="405"/>
                        </a:spcBef>
                      </a:pPr>
                      <a:r>
                        <a:rPr lang="en-US" sz="1400" dirty="0" err="1">
                          <a:effectLst/>
                        </a:rPr>
                        <a:t>Protu</a:t>
                      </a:r>
                      <a:r>
                        <a:rPr lang="en-US" sz="1400" dirty="0">
                          <a:effectLst/>
                        </a:rPr>
                        <a:t> </a:t>
                      </a:r>
                      <a:r>
                        <a:rPr lang="en-US" sz="1400" dirty="0" err="1">
                          <a:effectLst/>
                        </a:rPr>
                        <a:t>atrast</a:t>
                      </a:r>
                      <a:r>
                        <a:rPr lang="en-US" sz="1400" dirty="0">
                          <a:effectLst/>
                        </a:rPr>
                        <a:t> </a:t>
                      </a:r>
                      <a:r>
                        <a:rPr lang="en-US" sz="1400" dirty="0" err="1">
                          <a:effectLst/>
                        </a:rPr>
                        <a:t>drošticamu</a:t>
                      </a:r>
                      <a:r>
                        <a:rPr lang="en-US" sz="1400" dirty="0">
                          <a:effectLst/>
                        </a:rPr>
                        <a:t> </a:t>
                      </a:r>
                      <a:r>
                        <a:rPr lang="en-US" sz="1400" dirty="0" err="1">
                          <a:effectLst/>
                        </a:rPr>
                        <a:t>infor­</a:t>
                      </a:r>
                      <a:r>
                        <a:rPr lang="en-US" sz="1400" dirty="0">
                          <a:effectLst/>
                        </a:rPr>
                        <a:t> </a:t>
                      </a:r>
                      <a:r>
                        <a:rPr lang="en-US" sz="1400" dirty="0" err="1">
                          <a:effectLst/>
                        </a:rPr>
                        <a:t>māciju</a:t>
                      </a:r>
                      <a:r>
                        <a:rPr lang="en-US" sz="1400" dirty="0">
                          <a:effectLst/>
                        </a:rPr>
                        <a:t> </a:t>
                      </a:r>
                      <a:r>
                        <a:rPr lang="en-US" sz="1400" dirty="0" err="1">
                          <a:effectLst/>
                        </a:rPr>
                        <a:t>skolotāja</a:t>
                      </a:r>
                      <a:r>
                        <a:rPr lang="en-US" sz="1400" dirty="0">
                          <a:effectLst/>
                        </a:rPr>
                        <a:t> </a:t>
                      </a:r>
                      <a:r>
                        <a:rPr lang="en-US" sz="1400" dirty="0" err="1">
                          <a:effectLst/>
                        </a:rPr>
                        <a:t>norādītajās</a:t>
                      </a:r>
                      <a:r>
                        <a:rPr lang="en-US" sz="1400" dirty="0">
                          <a:effectLst/>
                        </a:rPr>
                        <a:t> </a:t>
                      </a:r>
                      <a:r>
                        <a:rPr lang="en-US" sz="1400" dirty="0" err="1">
                          <a:effectLst/>
                        </a:rPr>
                        <a:t>tīmekļa</a:t>
                      </a:r>
                      <a:r>
                        <a:rPr lang="en-US" sz="1400" dirty="0">
                          <a:effectLst/>
                        </a:rPr>
                        <a:t> </a:t>
                      </a:r>
                      <a:r>
                        <a:rPr lang="en-US" sz="1400" dirty="0" err="1">
                          <a:effectLst/>
                        </a:rPr>
                        <a:t>saitēs</a:t>
                      </a:r>
                      <a:r>
                        <a:rPr lang="en-US" sz="1400" dirty="0">
                          <a:effectLst/>
                        </a:rPr>
                        <a:t>, </a:t>
                      </a:r>
                      <a:r>
                        <a:rPr lang="en-US" sz="1400" dirty="0" err="1">
                          <a:effectLst/>
                        </a:rPr>
                        <a:t>izvērtēt</a:t>
                      </a:r>
                      <a:r>
                        <a:rPr lang="en-US" sz="1400" dirty="0">
                          <a:effectLst/>
                        </a:rPr>
                        <a:t> </a:t>
                      </a:r>
                      <a:r>
                        <a:rPr lang="en-US" sz="1400" dirty="0" err="1">
                          <a:effectLst/>
                        </a:rPr>
                        <a:t>faktus</a:t>
                      </a:r>
                      <a:r>
                        <a:rPr lang="en-US" sz="1400" dirty="0">
                          <a:effectLst/>
                        </a:rPr>
                        <a:t> un </a:t>
                      </a:r>
                      <a:r>
                        <a:rPr lang="en-US" sz="1400" dirty="0" err="1">
                          <a:effectLst/>
                        </a:rPr>
                        <a:t>viedokļus</a:t>
                      </a:r>
                      <a:r>
                        <a:rPr lang="en-US" sz="1400" dirty="0">
                          <a:effectLst/>
                        </a:rPr>
                        <a:t> par </a:t>
                      </a:r>
                      <a:r>
                        <a:rPr lang="en-US" sz="1400" dirty="0" err="1">
                          <a:effectLst/>
                        </a:rPr>
                        <a:t>faktiem</a:t>
                      </a:r>
                      <a:r>
                        <a:rPr lang="en-US" sz="1400" dirty="0">
                          <a:effectLst/>
                        </a:rPr>
                        <a:t> un </a:t>
                      </a:r>
                      <a:r>
                        <a:rPr lang="en-US" sz="1400" dirty="0" err="1">
                          <a:effectLst/>
                        </a:rPr>
                        <a:t>argumentēti</a:t>
                      </a:r>
                      <a:r>
                        <a:rPr lang="en-US" sz="1400" dirty="0">
                          <a:effectLst/>
                        </a:rPr>
                        <a:t> </a:t>
                      </a:r>
                      <a:r>
                        <a:rPr lang="en-US" sz="1400" dirty="0" err="1">
                          <a:effectLst/>
                        </a:rPr>
                        <a:t>stāstīt</a:t>
                      </a:r>
                      <a:r>
                        <a:rPr lang="en-US" sz="1400" dirty="0">
                          <a:effectLst/>
                        </a:rPr>
                        <a:t> par </a:t>
                      </a:r>
                      <a:r>
                        <a:rPr lang="en-US" sz="1400" dirty="0" err="1">
                          <a:effectLst/>
                        </a:rPr>
                        <a:t>globa</a:t>
                      </a:r>
                      <a:r>
                        <a:rPr lang="en-US" sz="1400" dirty="0">
                          <a:effectLst/>
                        </a:rPr>
                        <a:t>­ </a:t>
                      </a:r>
                      <a:r>
                        <a:rPr lang="en-US" sz="1400" dirty="0" err="1">
                          <a:effectLst/>
                        </a:rPr>
                        <a:t>lizācijas</a:t>
                      </a:r>
                      <a:r>
                        <a:rPr lang="en-US" sz="1400" dirty="0">
                          <a:effectLst/>
                        </a:rPr>
                        <a:t> </a:t>
                      </a:r>
                      <a:r>
                        <a:rPr lang="en-US" sz="1400" dirty="0" err="1">
                          <a:effectLst/>
                        </a:rPr>
                        <a:t>ietekmi</a:t>
                      </a:r>
                      <a:r>
                        <a:rPr lang="en-US" sz="1400" dirty="0">
                          <a:effectLst/>
                        </a:rPr>
                        <a:t> </a:t>
                      </a:r>
                      <a:r>
                        <a:rPr lang="en-US" sz="1400" dirty="0" err="1">
                          <a:effectLst/>
                        </a:rPr>
                        <a:t>uz</a:t>
                      </a:r>
                      <a:r>
                        <a:rPr lang="en-US" sz="1400" dirty="0">
                          <a:effectLst/>
                        </a:rPr>
                        <a:t> </a:t>
                      </a:r>
                      <a:r>
                        <a:rPr lang="en-US" sz="1400" dirty="0" err="1">
                          <a:effectLst/>
                        </a:rPr>
                        <a:t>personību</a:t>
                      </a:r>
                      <a:r>
                        <a:rPr lang="en-US" sz="1400" dirty="0">
                          <a:effectLst/>
                        </a:rPr>
                        <a:t> un </a:t>
                      </a:r>
                      <a:r>
                        <a:rPr lang="en-US" sz="1400" dirty="0" err="1">
                          <a:effectLst/>
                        </a:rPr>
                        <a:t>personīgo</a:t>
                      </a:r>
                      <a:r>
                        <a:rPr lang="en-US" sz="1400" dirty="0">
                          <a:effectLst/>
                        </a:rPr>
                        <a:t> </a:t>
                      </a:r>
                      <a:r>
                        <a:rPr lang="en-US" sz="1400" dirty="0" err="1">
                          <a:effectLst/>
                        </a:rPr>
                        <a:t>labklājību</a:t>
                      </a:r>
                      <a:r>
                        <a:rPr lang="en-US" sz="1400" dirty="0">
                          <a:effectLst/>
                        </a:rPr>
                        <a:t>.</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7950">
                        <a:lnSpc>
                          <a:spcPct val="110000"/>
                        </a:lnSpc>
                        <a:spcBef>
                          <a:spcPts val="405"/>
                        </a:spcBef>
                      </a:pPr>
                      <a:r>
                        <a:rPr lang="en-US" sz="1400">
                          <a:effectLst/>
                        </a:rPr>
                        <a:t>Individuāli pētnieciskās mācīšanās ceļā sagatavošu un prezentēšu plānu aktīvai pilsoniskai darbībai globālu aktuālu problēmjautājumu risināšanai un formu­ lēšu personīgo dzīves pozīciju, iekļaujot to prezentētajā plānā (piemēram, mig­ rācijas sekas, reliģiju pretrunīgā loma, mūsdienu verdzība, nabadzība u.tml.)</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42900" marR="200025" lvl="0" indent="-342900">
                        <a:lnSpc>
                          <a:spcPct val="110000"/>
                        </a:lnSpc>
                        <a:spcBef>
                          <a:spcPts val="405"/>
                        </a:spcBef>
                        <a:spcAft>
                          <a:spcPts val="0"/>
                        </a:spcAft>
                        <a:buClr>
                          <a:srgbClr val="231F20"/>
                        </a:buClr>
                        <a:buSzPts val="800"/>
                        <a:buFont typeface="Times New Roman" panose="02020603050405020304" pitchFamily="18" charset="0"/>
                        <a:buChar char="●"/>
                        <a:tabLst>
                          <a:tab pos="217170" algn="l"/>
                        </a:tabLst>
                      </a:pPr>
                      <a:endParaRPr lang="lv-LV" sz="1400" dirty="0">
                        <a:effectLst/>
                      </a:endParaRPr>
                    </a:p>
                    <a:p>
                      <a:pPr marL="342900" marR="200025" lvl="0" indent="-342900">
                        <a:lnSpc>
                          <a:spcPct val="110000"/>
                        </a:lnSpc>
                        <a:spcBef>
                          <a:spcPts val="405"/>
                        </a:spcBef>
                        <a:spcAft>
                          <a:spcPts val="0"/>
                        </a:spcAft>
                        <a:buClr>
                          <a:srgbClr val="231F20"/>
                        </a:buClr>
                        <a:buSzPts val="800"/>
                        <a:buFont typeface="Times New Roman" panose="02020603050405020304" pitchFamily="18" charset="0"/>
                        <a:buChar char="●"/>
                        <a:tabLst>
                          <a:tab pos="217170" algn="l"/>
                        </a:tabLst>
                      </a:pPr>
                      <a:r>
                        <a:rPr lang="en-US" sz="1400" dirty="0" err="1">
                          <a:effectLst/>
                        </a:rPr>
                        <a:t>Balstoties</a:t>
                      </a:r>
                      <a:r>
                        <a:rPr lang="en-US" sz="1400" dirty="0">
                          <a:effectLst/>
                        </a:rPr>
                        <a:t> </a:t>
                      </a:r>
                      <a:r>
                        <a:rPr lang="en-US" sz="1400" dirty="0" err="1">
                          <a:effectLst/>
                        </a:rPr>
                        <a:t>uz</a:t>
                      </a:r>
                      <a:r>
                        <a:rPr lang="en-US" sz="1400" dirty="0">
                          <a:effectLst/>
                        </a:rPr>
                        <a:t> </a:t>
                      </a:r>
                      <a:r>
                        <a:rPr lang="en-US" sz="1400" dirty="0" err="1">
                          <a:effectLst/>
                        </a:rPr>
                        <a:t>plašsaziņas</a:t>
                      </a:r>
                      <a:r>
                        <a:rPr lang="en-US" sz="1400" dirty="0">
                          <a:effectLst/>
                        </a:rPr>
                        <a:t> </a:t>
                      </a:r>
                      <a:r>
                        <a:rPr lang="en-US" sz="1400" dirty="0" err="1">
                          <a:effectLst/>
                        </a:rPr>
                        <a:t>līdzekļos</a:t>
                      </a:r>
                      <a:r>
                        <a:rPr lang="en-US" sz="1400" dirty="0">
                          <a:effectLst/>
                        </a:rPr>
                        <a:t> un </a:t>
                      </a:r>
                      <a:r>
                        <a:rPr lang="en-US" sz="1400" dirty="0" err="1">
                          <a:effectLst/>
                        </a:rPr>
                        <a:t>specializētajās</a:t>
                      </a:r>
                      <a:r>
                        <a:rPr lang="en-US" sz="1400" dirty="0">
                          <a:effectLst/>
                        </a:rPr>
                        <a:t> </a:t>
                      </a:r>
                      <a:r>
                        <a:rPr lang="en-US" sz="1400" dirty="0" err="1">
                          <a:effectLst/>
                        </a:rPr>
                        <a:t>tīmekļa</a:t>
                      </a:r>
                      <a:r>
                        <a:rPr lang="en-US" sz="1400" dirty="0">
                          <a:effectLst/>
                        </a:rPr>
                        <a:t> </a:t>
                      </a:r>
                      <a:r>
                        <a:rPr lang="en-US" sz="1400" dirty="0" err="1">
                          <a:effectLst/>
                        </a:rPr>
                        <a:t>vietnēs</a:t>
                      </a:r>
                      <a:r>
                        <a:rPr lang="en-US" sz="1400" dirty="0">
                          <a:effectLst/>
                        </a:rPr>
                        <a:t> </a:t>
                      </a:r>
                      <a:r>
                        <a:rPr lang="en-US" sz="1400" dirty="0" err="1">
                          <a:effectLst/>
                        </a:rPr>
                        <a:t>atrodamo</a:t>
                      </a:r>
                      <a:r>
                        <a:rPr lang="en-US" sz="1400" dirty="0">
                          <a:effectLst/>
                        </a:rPr>
                        <a:t> </a:t>
                      </a:r>
                      <a:r>
                        <a:rPr lang="en-US" sz="1400" dirty="0" err="1">
                          <a:effectLst/>
                        </a:rPr>
                        <a:t>informāciju</a:t>
                      </a:r>
                      <a:r>
                        <a:rPr lang="en-US" sz="1400" dirty="0">
                          <a:effectLst/>
                        </a:rPr>
                        <a:t>, </a:t>
                      </a:r>
                      <a:r>
                        <a:rPr lang="en-US" sz="1400" dirty="0" err="1">
                          <a:effectLst/>
                        </a:rPr>
                        <a:t>diskutēšu</a:t>
                      </a:r>
                      <a:r>
                        <a:rPr lang="en-US" sz="1400" dirty="0">
                          <a:effectLst/>
                        </a:rPr>
                        <a:t> par ANO </a:t>
                      </a:r>
                      <a:r>
                        <a:rPr lang="en-US" sz="1400" dirty="0" err="1">
                          <a:effectLst/>
                        </a:rPr>
                        <a:t>ilgtspējīgas</a:t>
                      </a:r>
                      <a:r>
                        <a:rPr lang="en-US" sz="1400" dirty="0">
                          <a:effectLst/>
                        </a:rPr>
                        <a:t> </a:t>
                      </a:r>
                      <a:r>
                        <a:rPr lang="en-US" sz="1400" dirty="0" err="1">
                          <a:effectLst/>
                        </a:rPr>
                        <a:t>attīstības</a:t>
                      </a:r>
                      <a:r>
                        <a:rPr lang="en-US" sz="1400" spc="-135" dirty="0">
                          <a:effectLst/>
                        </a:rPr>
                        <a:t> </a:t>
                      </a:r>
                      <a:r>
                        <a:rPr lang="en-US" sz="1400" dirty="0" err="1">
                          <a:effectLst/>
                        </a:rPr>
                        <a:t>mērķiem</a:t>
                      </a:r>
                      <a:r>
                        <a:rPr lang="en-US" sz="1400" dirty="0">
                          <a:effectLst/>
                        </a:rPr>
                        <a:t> un to </a:t>
                      </a:r>
                      <a:r>
                        <a:rPr lang="en-US" sz="1400" dirty="0" err="1">
                          <a:effectLst/>
                        </a:rPr>
                        <a:t>realizēšanas</a:t>
                      </a:r>
                      <a:r>
                        <a:rPr lang="en-US" sz="1400" dirty="0">
                          <a:effectLst/>
                        </a:rPr>
                        <a:t> </a:t>
                      </a:r>
                      <a:r>
                        <a:rPr lang="en-US" sz="1400" dirty="0" err="1">
                          <a:effectLst/>
                        </a:rPr>
                        <a:t>iespējām</a:t>
                      </a:r>
                      <a:r>
                        <a:rPr lang="en-US" sz="1400" dirty="0">
                          <a:effectLst/>
                        </a:rPr>
                        <a:t>.</a:t>
                      </a:r>
                    </a:p>
                    <a:p>
                      <a:pPr marL="342900" marR="354965" lvl="0" indent="-342900">
                        <a:lnSpc>
                          <a:spcPct val="110000"/>
                        </a:lnSpc>
                        <a:spcBef>
                          <a:spcPts val="405"/>
                        </a:spcBef>
                        <a:spcAft>
                          <a:spcPts val="0"/>
                        </a:spcAft>
                        <a:buClr>
                          <a:srgbClr val="231F20"/>
                        </a:buClr>
                        <a:buSzPts val="800"/>
                        <a:buFont typeface="Times New Roman" panose="02020603050405020304" pitchFamily="18" charset="0"/>
                        <a:buChar char="●"/>
                        <a:tabLst>
                          <a:tab pos="217170" algn="l"/>
                        </a:tabLst>
                      </a:pPr>
                      <a:r>
                        <a:rPr lang="en-US" sz="1400" dirty="0" err="1">
                          <a:effectLst/>
                        </a:rPr>
                        <a:t>Spriedīšu</a:t>
                      </a:r>
                      <a:r>
                        <a:rPr lang="en-US" sz="1400" dirty="0">
                          <a:effectLst/>
                        </a:rPr>
                        <a:t> par </a:t>
                      </a:r>
                      <a:r>
                        <a:rPr lang="en-US" sz="1400" dirty="0" err="1">
                          <a:effectLst/>
                        </a:rPr>
                        <a:t>globālā</a:t>
                      </a:r>
                      <a:r>
                        <a:rPr lang="en-US" sz="1400" dirty="0">
                          <a:effectLst/>
                        </a:rPr>
                        <a:t> </a:t>
                      </a:r>
                      <a:r>
                        <a:rPr lang="en-US" sz="1400" dirty="0" err="1">
                          <a:effectLst/>
                        </a:rPr>
                        <a:t>tirgus</a:t>
                      </a:r>
                      <a:r>
                        <a:rPr lang="en-US" sz="1400" dirty="0">
                          <a:effectLst/>
                        </a:rPr>
                        <a:t>, </a:t>
                      </a:r>
                      <a:r>
                        <a:rPr lang="en-US" sz="1400" dirty="0" err="1">
                          <a:effectLst/>
                        </a:rPr>
                        <a:t>globālo</a:t>
                      </a:r>
                      <a:r>
                        <a:rPr lang="en-US" sz="1400" dirty="0">
                          <a:effectLst/>
                        </a:rPr>
                        <a:t> </a:t>
                      </a:r>
                      <a:r>
                        <a:rPr lang="en-US" sz="1400" dirty="0" err="1">
                          <a:effectLst/>
                        </a:rPr>
                        <a:t>tehnoloģiju</a:t>
                      </a:r>
                      <a:r>
                        <a:rPr lang="en-US" sz="1400" dirty="0">
                          <a:effectLst/>
                        </a:rPr>
                        <a:t>, </a:t>
                      </a:r>
                      <a:r>
                        <a:rPr lang="en-US" sz="1400" dirty="0" err="1">
                          <a:effectLst/>
                        </a:rPr>
                        <a:t>globālās</a:t>
                      </a:r>
                      <a:r>
                        <a:rPr lang="en-US" sz="1400" spc="-130" dirty="0">
                          <a:effectLst/>
                        </a:rPr>
                        <a:t> </a:t>
                      </a:r>
                      <a:r>
                        <a:rPr lang="en-US" sz="1400" dirty="0" err="1">
                          <a:effectLst/>
                        </a:rPr>
                        <a:t>solidaritātes</a:t>
                      </a:r>
                      <a:r>
                        <a:rPr lang="en-US" sz="1400" dirty="0">
                          <a:effectLst/>
                        </a:rPr>
                        <a:t> </a:t>
                      </a:r>
                      <a:r>
                        <a:rPr lang="en-US" sz="1400" dirty="0" err="1">
                          <a:effectLst/>
                        </a:rPr>
                        <a:t>izpausmēm</a:t>
                      </a:r>
                      <a:r>
                        <a:rPr lang="en-US" sz="1400" dirty="0">
                          <a:effectLst/>
                        </a:rPr>
                        <a:t> un </a:t>
                      </a:r>
                      <a:r>
                        <a:rPr lang="en-US" sz="1400" dirty="0" err="1">
                          <a:effectLst/>
                        </a:rPr>
                        <a:t>piedāvātajām</a:t>
                      </a:r>
                      <a:r>
                        <a:rPr lang="en-US" sz="1400" dirty="0">
                          <a:effectLst/>
                        </a:rPr>
                        <a:t> </a:t>
                      </a:r>
                      <a:r>
                        <a:rPr lang="en-US" sz="1400" dirty="0" err="1">
                          <a:effectLst/>
                        </a:rPr>
                        <a:t>iespējām</a:t>
                      </a:r>
                      <a:r>
                        <a:rPr lang="en-US" sz="1400" dirty="0">
                          <a:effectLst/>
                        </a:rPr>
                        <a:t> 21. </a:t>
                      </a:r>
                      <a:r>
                        <a:rPr lang="en-US" sz="1400" dirty="0" err="1">
                          <a:effectLst/>
                        </a:rPr>
                        <a:t>gadsimtā</a:t>
                      </a:r>
                      <a:r>
                        <a:rPr lang="en-US" sz="1400" dirty="0">
                          <a:effectLst/>
                        </a:rPr>
                        <a:t>.</a:t>
                      </a:r>
                    </a:p>
                    <a:p>
                      <a:pPr marL="342900" lvl="0" indent="-342900">
                        <a:lnSpc>
                          <a:spcPts val="1315"/>
                        </a:lnSpc>
                        <a:spcBef>
                          <a:spcPts val="405"/>
                        </a:spcBef>
                        <a:spcAft>
                          <a:spcPts val="0"/>
                        </a:spcAft>
                        <a:buClr>
                          <a:srgbClr val="231F20"/>
                        </a:buClr>
                        <a:buSzPts val="800"/>
                        <a:buFont typeface="Times New Roman" panose="02020603050405020304" pitchFamily="18" charset="0"/>
                        <a:buChar char="●"/>
                        <a:tabLst>
                          <a:tab pos="217170" algn="l"/>
                        </a:tabLst>
                      </a:pPr>
                      <a:r>
                        <a:rPr lang="en-US" sz="1400" dirty="0" err="1">
                          <a:effectLst/>
                        </a:rPr>
                        <a:t>Izzināšu</a:t>
                      </a:r>
                      <a:r>
                        <a:rPr lang="en-US" sz="1400" dirty="0">
                          <a:effectLst/>
                        </a:rPr>
                        <a:t> </a:t>
                      </a:r>
                      <a:r>
                        <a:rPr lang="en-US" sz="1400" dirty="0" err="1">
                          <a:effectLst/>
                        </a:rPr>
                        <a:t>sociālās</a:t>
                      </a:r>
                      <a:r>
                        <a:rPr lang="en-US" sz="1400" dirty="0">
                          <a:effectLst/>
                        </a:rPr>
                        <a:t> </a:t>
                      </a:r>
                      <a:r>
                        <a:rPr lang="en-US" sz="1400" dirty="0" err="1">
                          <a:effectLst/>
                        </a:rPr>
                        <a:t>uzņēmējdarbības</a:t>
                      </a:r>
                      <a:r>
                        <a:rPr lang="en-US" sz="1400" dirty="0">
                          <a:effectLst/>
                        </a:rPr>
                        <a:t> </a:t>
                      </a:r>
                      <a:r>
                        <a:rPr lang="en-US" sz="1400" dirty="0" err="1">
                          <a:effectLst/>
                        </a:rPr>
                        <a:t>piemērus</a:t>
                      </a:r>
                      <a:r>
                        <a:rPr lang="en-US" sz="1400" dirty="0">
                          <a:effectLst/>
                        </a:rPr>
                        <a:t> </a:t>
                      </a:r>
                      <a:r>
                        <a:rPr lang="en-US" sz="1400" dirty="0" err="1">
                          <a:effectLst/>
                        </a:rPr>
                        <a:t>Latvijā</a:t>
                      </a:r>
                      <a:r>
                        <a:rPr lang="en-US" sz="1400" dirty="0">
                          <a:effectLst/>
                        </a:rPr>
                        <a:t> un</a:t>
                      </a:r>
                      <a:r>
                        <a:rPr lang="en-US" sz="1400" spc="-15" dirty="0">
                          <a:effectLst/>
                        </a:rPr>
                        <a:t> </a:t>
                      </a:r>
                      <a:r>
                        <a:rPr lang="en-US" sz="1400" dirty="0" err="1">
                          <a:effectLst/>
                        </a:rPr>
                        <a:t>pasaulē</a:t>
                      </a:r>
                      <a:r>
                        <a:rPr lang="en-US" sz="1400" dirty="0">
                          <a:effectLst/>
                        </a:rPr>
                        <a:t>.</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38475166"/>
                  </a:ext>
                </a:extLst>
              </a:tr>
            </a:tbl>
          </a:graphicData>
        </a:graphic>
      </p:graphicFrame>
    </p:spTree>
    <p:extLst>
      <p:ext uri="{BB962C8B-B14F-4D97-AF65-F5344CB8AC3E}">
        <p14:creationId xmlns:p14="http://schemas.microsoft.com/office/powerpoint/2010/main" val="26353379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8139447-CA00-5D8F-F0E1-E9762A255BC6}"/>
              </a:ext>
            </a:extLst>
          </p:cNvPr>
          <p:cNvSpPr txBox="1"/>
          <p:nvPr/>
        </p:nvSpPr>
        <p:spPr>
          <a:xfrm>
            <a:off x="1354317" y="877525"/>
            <a:ext cx="9483365" cy="4247317"/>
          </a:xfrm>
          <a:prstGeom prst="rect">
            <a:avLst/>
          </a:prstGeom>
          <a:noFill/>
        </p:spPr>
        <p:txBody>
          <a:bodyPr wrap="square">
            <a:spAutoFit/>
          </a:bodyPr>
          <a:lstStyle/>
          <a:p>
            <a:r>
              <a:rPr lang="lv-LV" b="1" i="1" u="sng" dirty="0">
                <a:effectLst/>
                <a:latin typeface="Times New Roman" panose="02020603050405020304" pitchFamily="18" charset="0"/>
                <a:cs typeface="Times New Roman" panose="02020603050405020304" pitchFamily="18" charset="0"/>
              </a:rPr>
              <a:t>Atslegas.tv</a:t>
            </a:r>
          </a:p>
          <a:p>
            <a:endParaRPr lang="lv-LV" dirty="0">
              <a:latin typeface="Times New Roman" panose="02020603050405020304" pitchFamily="18" charset="0"/>
              <a:cs typeface="Times New Roman" panose="02020603050405020304" pitchFamily="18" charset="0"/>
            </a:endParaRPr>
          </a:p>
          <a:p>
            <a:r>
              <a:rPr lang="en-US" dirty="0">
                <a:effectLst/>
                <a:latin typeface="Times New Roman" panose="02020603050405020304" pitchFamily="18" charset="0"/>
                <a:cs typeface="Times New Roman" panose="02020603050405020304" pitchFamily="18" charset="0"/>
              </a:rPr>
              <a:t>50. </a:t>
            </a:r>
            <a:r>
              <a:rPr lang="en-US" dirty="0" err="1">
                <a:effectLst/>
                <a:latin typeface="Times New Roman" panose="02020603050405020304" pitchFamily="18" charset="0"/>
                <a:cs typeface="Times New Roman" panose="02020603050405020304" pitchFamily="18" charset="0"/>
              </a:rPr>
              <a:t>sērija</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Latvijas</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iestāšanās</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Eiropas</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Savienībā</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unNATO</a:t>
            </a:r>
            <a:br>
              <a:rPr lang="en-US" dirty="0">
                <a:latin typeface="Times New Roman" panose="02020603050405020304" pitchFamily="18" charset="0"/>
                <a:cs typeface="Times New Roman" panose="02020603050405020304" pitchFamily="18" charset="0"/>
              </a:rPr>
            </a:br>
            <a:r>
              <a:rPr lang="en-US" dirty="0" err="1">
                <a:effectLst/>
                <a:latin typeface="Times New Roman" panose="02020603050405020304" pitchFamily="18" charset="0"/>
                <a:cs typeface="Times New Roman" panose="02020603050405020304" pitchFamily="18" charset="0"/>
              </a:rPr>
              <a:t>Temati</a:t>
            </a:r>
            <a:r>
              <a:rPr lang="en-US" dirty="0">
                <a:effectLst/>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err="1">
                <a:effectLst/>
                <a:latin typeface="Times New Roman" panose="02020603050405020304" pitchFamily="18" charset="0"/>
                <a:cs typeface="Times New Roman" panose="02020603050405020304" pitchFamily="18" charset="0"/>
              </a:rPr>
              <a:t>Vidusskolas</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kursu</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Vēsture</a:t>
            </a:r>
            <a:r>
              <a:rPr lang="en-US" dirty="0">
                <a:effectLst/>
                <a:latin typeface="Times New Roman" panose="02020603050405020304" pitchFamily="18" charset="0"/>
                <a:cs typeface="Times New Roman" panose="02020603050405020304" pitchFamily="18" charset="0"/>
              </a:rPr>
              <a:t> un </a:t>
            </a:r>
            <a:r>
              <a:rPr lang="en-US" dirty="0" err="1">
                <a:effectLst/>
                <a:latin typeface="Times New Roman" panose="02020603050405020304" pitchFamily="18" charset="0"/>
                <a:cs typeface="Times New Roman" panose="02020603050405020304" pitchFamily="18" charset="0"/>
              </a:rPr>
              <a:t>sociālās</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zinātnes</a:t>
            </a:r>
            <a:r>
              <a:rPr lang="en-US" dirty="0">
                <a:effectLst/>
                <a:latin typeface="Times New Roman" panose="02020603050405020304" pitchFamily="18" charset="0"/>
                <a:cs typeface="Times New Roman" panose="02020603050405020304" pitchFamily="18" charset="0"/>
              </a:rPr>
              <a:t> I un </a:t>
            </a:r>
            <a:r>
              <a:rPr lang="en-US" dirty="0" err="1">
                <a:effectLst/>
                <a:latin typeface="Times New Roman" panose="02020603050405020304" pitchFamily="18" charset="0"/>
                <a:cs typeface="Times New Roman" panose="02020603050405020304" pitchFamily="18" charset="0"/>
              </a:rPr>
              <a:t>Sociālās</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zinības</a:t>
            </a:r>
            <a:r>
              <a:rPr lang="en-US" dirty="0">
                <a:effectLst/>
                <a:latin typeface="Times New Roman" panose="02020603050405020304" pitchFamily="18" charset="0"/>
                <a:cs typeface="Times New Roman" panose="02020603050405020304" pitchFamily="18" charset="0"/>
              </a:rPr>
              <a:t> un </a:t>
            </a:r>
            <a:r>
              <a:rPr lang="en-US" dirty="0" err="1">
                <a:effectLst/>
                <a:latin typeface="Times New Roman" panose="02020603050405020304" pitchFamily="18" charset="0"/>
                <a:cs typeface="Times New Roman" panose="02020603050405020304" pitchFamily="18" charset="0"/>
              </a:rPr>
              <a:t>vēsture</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temats</a:t>
            </a:r>
            <a:br>
              <a:rPr lang="en-US" dirty="0">
                <a:latin typeface="Times New Roman" panose="02020603050405020304" pitchFamily="18" charset="0"/>
                <a:cs typeface="Times New Roman" panose="02020603050405020304" pitchFamily="18" charset="0"/>
              </a:rPr>
            </a:br>
            <a:r>
              <a:rPr lang="en-US" dirty="0">
                <a:effectLst/>
                <a:latin typeface="Times New Roman" panose="02020603050405020304" pitchFamily="18" charset="0"/>
                <a:cs typeface="Times New Roman" panose="02020603050405020304" pitchFamily="18" charset="0"/>
              </a:rPr>
              <a:t>“</a:t>
            </a:r>
            <a:r>
              <a:rPr lang="en-US" dirty="0" err="1">
                <a:effectLst/>
                <a:latin typeface="Times New Roman" panose="02020603050405020304" pitchFamily="18" charset="0"/>
                <a:cs typeface="Times New Roman" panose="02020603050405020304" pitchFamily="18" charset="0"/>
              </a:rPr>
              <a:t>Starptautiskās</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attiecības</a:t>
            </a:r>
            <a:r>
              <a:rPr lang="en-US" dirty="0">
                <a:effectLst/>
                <a:latin typeface="Times New Roman" panose="02020603050405020304" pitchFamily="18" charset="0"/>
                <a:cs typeface="Times New Roman" panose="02020603050405020304" pitchFamily="18" charset="0"/>
              </a:rPr>
              <a:t> – </a:t>
            </a:r>
            <a:r>
              <a:rPr lang="en-US" dirty="0" err="1">
                <a:effectLst/>
                <a:latin typeface="Times New Roman" panose="02020603050405020304" pitchFamily="18" charset="0"/>
                <a:cs typeface="Times New Roman" panose="02020603050405020304" pitchFamily="18" charset="0"/>
              </a:rPr>
              <a:t>ārpolitika</a:t>
            </a:r>
            <a:r>
              <a:rPr lang="en-US" dirty="0">
                <a:effectLst/>
                <a:latin typeface="Times New Roman" panose="02020603050405020304" pitchFamily="18" charset="0"/>
                <a:cs typeface="Times New Roman" panose="02020603050405020304" pitchFamily="18" charset="0"/>
              </a:rPr>
              <a:t> un </a:t>
            </a:r>
            <a:r>
              <a:rPr lang="en-US" dirty="0" err="1">
                <a:effectLst/>
                <a:latin typeface="Times New Roman" panose="02020603050405020304" pitchFamily="18" charset="0"/>
                <a:cs typeface="Times New Roman" panose="02020603050405020304" pitchFamily="18" charset="0"/>
              </a:rPr>
              <a:t>globalizācija</a:t>
            </a:r>
            <a:r>
              <a:rPr lang="en-US" dirty="0">
                <a:effectLst/>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a:effectLst/>
                <a:latin typeface="Times New Roman" panose="02020603050405020304" pitchFamily="18" charset="0"/>
                <a:cs typeface="Times New Roman" panose="02020603050405020304" pitchFamily="18" charset="0"/>
              </a:rPr>
              <a:t>“</a:t>
            </a:r>
            <a:r>
              <a:rPr lang="en-US" dirty="0" err="1">
                <a:effectLst/>
                <a:latin typeface="Times New Roman" panose="02020603050405020304" pitchFamily="18" charset="0"/>
                <a:cs typeface="Times New Roman" panose="02020603050405020304" pitchFamily="18" charset="0"/>
              </a:rPr>
              <a:t>Atslēgu</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raidījums</a:t>
            </a:r>
            <a:r>
              <a:rPr lang="en-US" dirty="0">
                <a:effectLst/>
                <a:latin typeface="Times New Roman" panose="02020603050405020304" pitchFamily="18" charset="0"/>
                <a:cs typeface="Times New Roman" panose="02020603050405020304" pitchFamily="18" charset="0"/>
              </a:rPr>
              <a:t> var </a:t>
            </a:r>
            <a:r>
              <a:rPr lang="en-US" dirty="0" err="1">
                <a:effectLst/>
                <a:latin typeface="Times New Roman" panose="02020603050405020304" pitchFamily="18" charset="0"/>
                <a:cs typeface="Times New Roman" panose="02020603050405020304" pitchFamily="18" charset="0"/>
              </a:rPr>
              <a:t>kalpot</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kā</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informācijas</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avots</a:t>
            </a:r>
            <a:r>
              <a:rPr lang="en-US" dirty="0">
                <a:effectLst/>
                <a:latin typeface="Times New Roman" panose="02020603050405020304" pitchFamily="18" charset="0"/>
                <a:cs typeface="Times New Roman" panose="02020603050405020304" pitchFamily="18" charset="0"/>
              </a:rPr>
              <a:t> par </a:t>
            </a:r>
            <a:r>
              <a:rPr lang="en-US" dirty="0" err="1">
                <a:effectLst/>
                <a:latin typeface="Times New Roman" panose="02020603050405020304" pitchFamily="18" charset="0"/>
                <a:cs typeface="Times New Roman" panose="02020603050405020304" pitchFamily="18" charset="0"/>
              </a:rPr>
              <a:t>Latvijas</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ārpolitikas</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veidošanos</a:t>
            </a:r>
            <a:br>
              <a:rPr lang="en-US" dirty="0">
                <a:latin typeface="Times New Roman" panose="02020603050405020304" pitchFamily="18" charset="0"/>
                <a:cs typeface="Times New Roman" panose="02020603050405020304" pitchFamily="18" charset="0"/>
              </a:rPr>
            </a:br>
            <a:r>
              <a:rPr lang="en-US" dirty="0">
                <a:effectLst/>
                <a:latin typeface="Times New Roman" panose="02020603050405020304" pitchFamily="18" charset="0"/>
                <a:cs typeface="Times New Roman" panose="02020603050405020304" pitchFamily="18" charset="0"/>
              </a:rPr>
              <a:t>un </a:t>
            </a:r>
            <a:r>
              <a:rPr lang="en-US" dirty="0" err="1">
                <a:effectLst/>
                <a:latin typeface="Times New Roman" panose="02020603050405020304" pitchFamily="18" charset="0"/>
                <a:cs typeface="Times New Roman" panose="02020603050405020304" pitchFamily="18" charset="0"/>
              </a:rPr>
              <a:t>Latvijas</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ieguvumiem</a:t>
            </a:r>
            <a:r>
              <a:rPr lang="en-US" dirty="0">
                <a:effectLst/>
                <a:latin typeface="Times New Roman" panose="02020603050405020304" pitchFamily="18" charset="0"/>
                <a:cs typeface="Times New Roman" panose="02020603050405020304" pitchFamily="18" charset="0"/>
              </a:rPr>
              <a:t> no </a:t>
            </a:r>
            <a:r>
              <a:rPr lang="en-US" dirty="0" err="1">
                <a:effectLst/>
                <a:latin typeface="Times New Roman" panose="02020603050405020304" pitchFamily="18" charset="0"/>
                <a:cs typeface="Times New Roman" panose="02020603050405020304" pitchFamily="18" charset="0"/>
              </a:rPr>
              <a:t>starptautiskās</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sadarbības</a:t>
            </a:r>
            <a:br>
              <a:rPr lang="en-US" dirty="0">
                <a:latin typeface="Times New Roman" panose="02020603050405020304" pitchFamily="18" charset="0"/>
                <a:cs typeface="Times New Roman" panose="02020603050405020304" pitchFamily="18" charset="0"/>
              </a:rPr>
            </a:br>
            <a:r>
              <a:rPr lang="en-US" dirty="0" err="1">
                <a:effectLst/>
                <a:latin typeface="Times New Roman" panose="02020603050405020304" pitchFamily="18" charset="0"/>
                <a:cs typeface="Times New Roman" panose="02020603050405020304" pitchFamily="18" charset="0"/>
              </a:rPr>
              <a:t>Idejas</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mācību</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stundai</a:t>
            </a:r>
            <a:r>
              <a:rPr lang="en-US" dirty="0">
                <a:effectLst/>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a:effectLst/>
                <a:latin typeface="Times New Roman" panose="02020603050405020304" pitchFamily="18" charset="0"/>
                <a:cs typeface="Times New Roman" panose="02020603050405020304" pitchFamily="18" charset="0"/>
              </a:rPr>
              <a:t>1. </a:t>
            </a:r>
            <a:r>
              <a:rPr lang="en-US" dirty="0" err="1">
                <a:effectLst/>
                <a:latin typeface="Times New Roman" panose="02020603050405020304" pitchFamily="18" charset="0"/>
                <a:cs typeface="Times New Roman" panose="02020603050405020304" pitchFamily="18" charset="0"/>
              </a:rPr>
              <a:t>Skolēni</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skatās</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Atslēgu</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raidījumu</a:t>
            </a:r>
            <a:r>
              <a:rPr lang="en-US" dirty="0">
                <a:effectLst/>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a:effectLst/>
                <a:latin typeface="Times New Roman" panose="02020603050405020304" pitchFamily="18" charset="0"/>
                <a:cs typeface="Times New Roman" panose="02020603050405020304" pitchFamily="18" charset="0"/>
              </a:rPr>
              <a:t>2. </a:t>
            </a:r>
            <a:r>
              <a:rPr lang="en-US" dirty="0" err="1">
                <a:effectLst/>
                <a:latin typeface="Times New Roman" panose="02020603050405020304" pitchFamily="18" charset="0"/>
                <a:cs typeface="Times New Roman" panose="02020603050405020304" pitchFamily="18" charset="0"/>
              </a:rPr>
              <a:t>Izmantojot</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raidījumā</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dzirdēto</a:t>
            </a:r>
            <a:r>
              <a:rPr lang="en-US" dirty="0">
                <a:effectLst/>
                <a:latin typeface="Times New Roman" panose="02020603050405020304" pitchFamily="18" charset="0"/>
                <a:cs typeface="Times New Roman" panose="02020603050405020304" pitchFamily="18" charset="0"/>
              </a:rPr>
              <a:t> un </a:t>
            </a:r>
            <a:r>
              <a:rPr lang="en-US" dirty="0" err="1">
                <a:effectLst/>
                <a:latin typeface="Times New Roman" panose="02020603050405020304" pitchFamily="18" charset="0"/>
                <a:cs typeface="Times New Roman" panose="02020603050405020304" pitchFamily="18" charset="0"/>
              </a:rPr>
              <a:t>redzēto</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kā</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arī</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papildus</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informācijas</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avotus</a:t>
            </a:r>
            <a:r>
              <a:rPr lang="en-US" dirty="0">
                <a:effectLst/>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err="1">
                <a:effectLst/>
                <a:latin typeface="Times New Roman" panose="02020603050405020304" pitchFamily="18" charset="0"/>
                <a:cs typeface="Times New Roman" panose="02020603050405020304" pitchFamily="18" charset="0"/>
              </a:rPr>
              <a:t>skolēni</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veido</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pārskatu</a:t>
            </a:r>
            <a:r>
              <a:rPr lang="en-US" dirty="0">
                <a:effectLst/>
                <a:latin typeface="Times New Roman" panose="02020603050405020304" pitchFamily="18" charset="0"/>
                <a:cs typeface="Times New Roman" panose="02020603050405020304" pitchFamily="18" charset="0"/>
              </a:rPr>
              <a:t> par </a:t>
            </a:r>
            <a:r>
              <a:rPr lang="en-US" dirty="0" err="1">
                <a:effectLst/>
                <a:latin typeface="Times New Roman" panose="02020603050405020304" pitchFamily="18" charset="0"/>
                <a:cs typeface="Times New Roman" panose="02020603050405020304" pitchFamily="18" charset="0"/>
              </a:rPr>
              <a:t>Latvijas</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valstiskajām</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interesēm</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starptautiskajā</a:t>
            </a:r>
            <a:br>
              <a:rPr lang="en-US" dirty="0">
                <a:latin typeface="Times New Roman" panose="02020603050405020304" pitchFamily="18" charset="0"/>
                <a:cs typeface="Times New Roman" panose="02020603050405020304" pitchFamily="18" charset="0"/>
              </a:rPr>
            </a:br>
            <a:r>
              <a:rPr lang="en-US" dirty="0" err="1">
                <a:effectLst/>
                <a:latin typeface="Times New Roman" panose="02020603050405020304" pitchFamily="18" charset="0"/>
                <a:cs typeface="Times New Roman" panose="02020603050405020304" pitchFamily="18" charset="0"/>
              </a:rPr>
              <a:t>politikā</a:t>
            </a:r>
            <a:r>
              <a:rPr lang="en-US" dirty="0">
                <a:effectLst/>
                <a:latin typeface="Times New Roman" panose="02020603050405020304" pitchFamily="18" charset="0"/>
                <a:cs typeface="Times New Roman" panose="02020603050405020304" pitchFamily="18" charset="0"/>
              </a:rPr>
              <a:t> 20. un 21. </a:t>
            </a:r>
            <a:r>
              <a:rPr lang="en-US" dirty="0" err="1">
                <a:effectLst/>
                <a:latin typeface="Times New Roman" panose="02020603050405020304" pitchFamily="18" charset="0"/>
                <a:cs typeface="Times New Roman" panose="02020603050405020304" pitchFamily="18" charset="0"/>
              </a:rPr>
              <a:t>gadsimtā</a:t>
            </a:r>
            <a:r>
              <a:rPr lang="en-US" dirty="0">
                <a:effectLst/>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a:effectLst/>
                <a:latin typeface="Times New Roman" panose="02020603050405020304" pitchFamily="18" charset="0"/>
                <a:cs typeface="Times New Roman" panose="02020603050405020304" pitchFamily="18" charset="0"/>
              </a:rPr>
              <a:t>3. </a:t>
            </a:r>
            <a:r>
              <a:rPr lang="en-US" dirty="0" err="1">
                <a:effectLst/>
                <a:latin typeface="Times New Roman" panose="02020603050405020304" pitchFamily="18" charset="0"/>
                <a:cs typeface="Times New Roman" panose="02020603050405020304" pitchFamily="18" charset="0"/>
              </a:rPr>
              <a:t>Izmantojot</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informāciju</a:t>
            </a:r>
            <a:r>
              <a:rPr lang="en-US" dirty="0">
                <a:effectLst/>
                <a:latin typeface="Times New Roman" panose="02020603050405020304" pitchFamily="18" charset="0"/>
                <a:cs typeface="Times New Roman" panose="02020603050405020304" pitchFamily="18" charset="0"/>
              </a:rPr>
              <a:t> no </a:t>
            </a:r>
            <a:r>
              <a:rPr lang="en-US" dirty="0" err="1">
                <a:effectLst/>
                <a:latin typeface="Times New Roman" panose="02020603050405020304" pitchFamily="18" charset="0"/>
                <a:cs typeface="Times New Roman" panose="02020603050405020304" pitchFamily="18" charset="0"/>
              </a:rPr>
              <a:t>medijiem</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kā</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arī</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citiem</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avotiem</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skolēni</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analizē</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Latvijas</a:t>
            </a:r>
            <a:br>
              <a:rPr lang="en-US" dirty="0">
                <a:latin typeface="Times New Roman" panose="02020603050405020304" pitchFamily="18" charset="0"/>
                <a:cs typeface="Times New Roman" panose="02020603050405020304" pitchFamily="18" charset="0"/>
              </a:rPr>
            </a:br>
            <a:r>
              <a:rPr lang="en-US" dirty="0" err="1">
                <a:effectLst/>
                <a:latin typeface="Times New Roman" panose="02020603050405020304" pitchFamily="18" charset="0"/>
                <a:cs typeface="Times New Roman" panose="02020603050405020304" pitchFamily="18" charset="0"/>
              </a:rPr>
              <a:t>šī</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brīža</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lomu</a:t>
            </a:r>
            <a:r>
              <a:rPr lang="en-US" dirty="0">
                <a:effectLst/>
                <a:latin typeface="Times New Roman" panose="02020603050405020304" pitchFamily="18" charset="0"/>
                <a:cs typeface="Times New Roman" panose="02020603050405020304" pitchFamily="18" charset="0"/>
              </a:rPr>
              <a:t> un </a:t>
            </a:r>
            <a:r>
              <a:rPr lang="en-US" dirty="0" err="1">
                <a:effectLst/>
                <a:latin typeface="Times New Roman" panose="02020603050405020304" pitchFamily="18" charset="0"/>
                <a:cs typeface="Times New Roman" panose="02020603050405020304" pitchFamily="18" charset="0"/>
              </a:rPr>
              <a:t>ietekmi</a:t>
            </a:r>
            <a:r>
              <a:rPr lang="en-US" dirty="0">
                <a:effectLst/>
                <a:latin typeface="Times New Roman" panose="02020603050405020304" pitchFamily="18" charset="0"/>
                <a:cs typeface="Times New Roman" panose="02020603050405020304" pitchFamily="18" charset="0"/>
              </a:rPr>
              <a:t> ES un NATO.</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4406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93BDCB1-EC0D-758A-9776-7275B7C5E7A3}"/>
              </a:ext>
            </a:extLst>
          </p:cNvPr>
          <p:cNvSpPr txBox="1"/>
          <p:nvPr/>
        </p:nvSpPr>
        <p:spPr>
          <a:xfrm>
            <a:off x="923925" y="671039"/>
            <a:ext cx="9382124" cy="5509585"/>
          </a:xfrm>
          <a:prstGeom prst="rect">
            <a:avLst/>
          </a:prstGeom>
          <a:noFill/>
        </p:spPr>
        <p:txBody>
          <a:bodyPr wrap="square">
            <a:spAutoFit/>
          </a:bodyPr>
          <a:lstStyle/>
          <a:p>
            <a:pPr algn="ctr"/>
            <a:br>
              <a:rPr lang="en-US" sz="1050" dirty="0">
                <a:effectLst/>
                <a:latin typeface="Gilroy"/>
                <a:ea typeface="Times New Roman" panose="02020603050405020304" pitchFamily="18" charset="0"/>
                <a:cs typeface="Times New Roman" panose="02020603050405020304" pitchFamily="18" charset="0"/>
              </a:rPr>
            </a:b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kern="0" dirty="0">
                <a:solidFill>
                  <a:srgbClr val="231F20"/>
                </a:solidFill>
                <a:effectLst/>
                <a:latin typeface="Times New Roman" panose="02020603050405020304" pitchFamily="18" charset="0"/>
                <a:ea typeface="Gilroy"/>
                <a:cs typeface="Times New Roman" panose="02020603050405020304" pitchFamily="18" charset="0"/>
              </a:rPr>
              <a:t>ANO </a:t>
            </a:r>
            <a:r>
              <a:rPr lang="en-US" b="1" kern="0" dirty="0" err="1">
                <a:solidFill>
                  <a:srgbClr val="231F20"/>
                </a:solidFill>
                <a:effectLst/>
                <a:latin typeface="Times New Roman" panose="02020603050405020304" pitchFamily="18" charset="0"/>
                <a:ea typeface="Gilroy"/>
                <a:cs typeface="Times New Roman" panose="02020603050405020304" pitchFamily="18" charset="0"/>
              </a:rPr>
              <a:t>Ilgtspējīgas</a:t>
            </a:r>
            <a:r>
              <a:rPr lang="en-US" b="1" kern="0" dirty="0">
                <a:solidFill>
                  <a:srgbClr val="231F20"/>
                </a:solidFill>
                <a:effectLst/>
                <a:latin typeface="Times New Roman" panose="02020603050405020304" pitchFamily="18" charset="0"/>
                <a:ea typeface="Gilroy"/>
                <a:cs typeface="Times New Roman" panose="02020603050405020304" pitchFamily="18" charset="0"/>
              </a:rPr>
              <a:t> </a:t>
            </a:r>
            <a:r>
              <a:rPr lang="en-US" b="1" kern="0" dirty="0" err="1">
                <a:solidFill>
                  <a:srgbClr val="231F20"/>
                </a:solidFill>
                <a:effectLst/>
                <a:latin typeface="Times New Roman" panose="02020603050405020304" pitchFamily="18" charset="0"/>
                <a:ea typeface="Gilroy"/>
                <a:cs typeface="Times New Roman" panose="02020603050405020304" pitchFamily="18" charset="0"/>
              </a:rPr>
              <a:t>attīstības</a:t>
            </a:r>
            <a:r>
              <a:rPr lang="en-US" b="1" kern="0" dirty="0">
                <a:solidFill>
                  <a:srgbClr val="231F20"/>
                </a:solidFill>
                <a:effectLst/>
                <a:latin typeface="Times New Roman" panose="02020603050405020304" pitchFamily="18" charset="0"/>
                <a:ea typeface="Gilroy"/>
                <a:cs typeface="Times New Roman" panose="02020603050405020304" pitchFamily="18" charset="0"/>
              </a:rPr>
              <a:t> </a:t>
            </a:r>
            <a:r>
              <a:rPr lang="en-US" b="1" kern="0" spc="15" dirty="0" err="1">
                <a:solidFill>
                  <a:srgbClr val="231F20"/>
                </a:solidFill>
                <a:effectLst/>
                <a:latin typeface="Times New Roman" panose="02020603050405020304" pitchFamily="18" charset="0"/>
                <a:ea typeface="Gilroy"/>
                <a:cs typeface="Times New Roman" panose="02020603050405020304" pitchFamily="18" charset="0"/>
              </a:rPr>
              <a:t>mērķi</a:t>
            </a:r>
            <a:r>
              <a:rPr lang="en-US" b="1" kern="0" spc="15" dirty="0">
                <a:solidFill>
                  <a:srgbClr val="231F20"/>
                </a:solidFill>
                <a:effectLst/>
                <a:latin typeface="Times New Roman" panose="02020603050405020304" pitchFamily="18" charset="0"/>
                <a:ea typeface="Gilroy"/>
                <a:cs typeface="Times New Roman" panose="02020603050405020304" pitchFamily="18" charset="0"/>
              </a:rPr>
              <a:t> </a:t>
            </a:r>
            <a:r>
              <a:rPr lang="en-US" b="1" kern="0" dirty="0" err="1">
                <a:solidFill>
                  <a:srgbClr val="231F20"/>
                </a:solidFill>
                <a:effectLst/>
                <a:latin typeface="Times New Roman" panose="02020603050405020304" pitchFamily="18" charset="0"/>
                <a:ea typeface="Gilroy"/>
                <a:cs typeface="Times New Roman" panose="02020603050405020304" pitchFamily="18" charset="0"/>
              </a:rPr>
              <a:t>Latvijas</a:t>
            </a:r>
            <a:r>
              <a:rPr lang="en-US" b="1" kern="0" dirty="0">
                <a:solidFill>
                  <a:srgbClr val="231F20"/>
                </a:solidFill>
                <a:effectLst/>
                <a:latin typeface="Times New Roman" panose="02020603050405020304" pitchFamily="18" charset="0"/>
                <a:ea typeface="Gilroy"/>
                <a:cs typeface="Times New Roman" panose="02020603050405020304" pitchFamily="18" charset="0"/>
              </a:rPr>
              <a:t> </a:t>
            </a:r>
            <a:r>
              <a:rPr lang="en-US" b="1" kern="0" dirty="0" err="1">
                <a:solidFill>
                  <a:srgbClr val="231F20"/>
                </a:solidFill>
                <a:effectLst/>
                <a:latin typeface="Times New Roman" panose="02020603050405020304" pitchFamily="18" charset="0"/>
                <a:ea typeface="Gilroy"/>
                <a:cs typeface="Times New Roman" panose="02020603050405020304" pitchFamily="18" charset="0"/>
              </a:rPr>
              <a:t>politikas</a:t>
            </a:r>
            <a:r>
              <a:rPr lang="en-US" b="1" kern="0" dirty="0">
                <a:solidFill>
                  <a:srgbClr val="231F20"/>
                </a:solidFill>
                <a:effectLst/>
                <a:latin typeface="Times New Roman" panose="02020603050405020304" pitchFamily="18" charset="0"/>
                <a:ea typeface="Gilroy"/>
                <a:cs typeface="Times New Roman" panose="02020603050405020304" pitchFamily="18" charset="0"/>
              </a:rPr>
              <a:t> </a:t>
            </a:r>
            <a:r>
              <a:rPr lang="en-US" b="1" kern="0" dirty="0" err="1">
                <a:solidFill>
                  <a:srgbClr val="231F20"/>
                </a:solidFill>
                <a:effectLst/>
                <a:latin typeface="Times New Roman" panose="02020603050405020304" pitchFamily="18" charset="0"/>
                <a:ea typeface="Gilroy"/>
                <a:cs typeface="Times New Roman" panose="02020603050405020304" pitchFamily="18" charset="0"/>
              </a:rPr>
              <a:t>plānošanas</a:t>
            </a:r>
            <a:r>
              <a:rPr lang="en-US" b="1" kern="0" spc="295" dirty="0">
                <a:solidFill>
                  <a:srgbClr val="231F20"/>
                </a:solidFill>
                <a:effectLst/>
                <a:latin typeface="Times New Roman" panose="02020603050405020304" pitchFamily="18" charset="0"/>
                <a:ea typeface="Gilroy"/>
                <a:cs typeface="Times New Roman" panose="02020603050405020304" pitchFamily="18" charset="0"/>
              </a:rPr>
              <a:t> </a:t>
            </a:r>
            <a:r>
              <a:rPr lang="en-US" b="1" kern="0" dirty="0" err="1">
                <a:solidFill>
                  <a:srgbClr val="231F20"/>
                </a:solidFill>
                <a:effectLst/>
                <a:latin typeface="Times New Roman" panose="02020603050405020304" pitchFamily="18" charset="0"/>
                <a:ea typeface="Gilroy"/>
                <a:cs typeface="Times New Roman" panose="02020603050405020304" pitchFamily="18" charset="0"/>
              </a:rPr>
              <a:t>sistēmā</a:t>
            </a:r>
            <a:endParaRPr lang="en-US" b="1" kern="0" dirty="0">
              <a:effectLst/>
              <a:latin typeface="Times New Roman" panose="02020603050405020304" pitchFamily="18" charset="0"/>
              <a:ea typeface="Gilroy"/>
              <a:cs typeface="Times New Roman" panose="02020603050405020304" pitchFamily="18" charset="0"/>
            </a:endParaRPr>
          </a:p>
          <a:p>
            <a:pPr marL="71755" algn="ctr">
              <a:lnSpc>
                <a:spcPct val="115000"/>
              </a:lnSpc>
              <a:spcBef>
                <a:spcPts val="1235"/>
              </a:spcBef>
              <a:spcAft>
                <a:spcPts val="0"/>
              </a:spcAft>
            </a:pPr>
            <a:r>
              <a:rPr lang="en-US" b="1"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Sasniedzamais</a:t>
            </a:r>
            <a:r>
              <a:rPr lang="en-US" b="1"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rezultāts</a:t>
            </a:r>
            <a:r>
              <a:rPr lang="en-US" b="1"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spēšu</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novērtēt</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kā</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apzināta</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rīcība</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un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paradumi</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var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mainīt</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globālus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noti­kumus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un to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sekas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lv-LV"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1755">
              <a:lnSpc>
                <a:spcPct val="115000"/>
              </a:lnSpc>
              <a:spcBef>
                <a:spcPts val="1235"/>
              </a:spcBef>
              <a:spcAft>
                <a:spcPts val="0"/>
              </a:spcAft>
            </a:pPr>
            <a:r>
              <a:rPr lang="lv-LV" b="1" i="1" dirty="0">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 esam UNESCO Asociētā skola, katru gadu mūsu komanda piedalās starptautiskajā ANO modelēšanas spēlē)</a:t>
            </a:r>
          </a:p>
          <a:p>
            <a:pPr marL="71755" marR="68580" indent="179705" algn="just">
              <a:lnSpc>
                <a:spcPct val="115000"/>
              </a:lnSpc>
              <a:spcBef>
                <a:spcPts val="850"/>
              </a:spcBef>
              <a:spcAft>
                <a:spcPts val="0"/>
              </a:spcAft>
            </a:pP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2015.</a:t>
            </a:r>
            <a:r>
              <a:rPr lang="en-US" spc="-5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gadā</a:t>
            </a:r>
            <a:r>
              <a:rPr lang="en-US" spc="-11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ANO</a:t>
            </a:r>
            <a:r>
              <a:rPr lang="en-US" spc="-4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Ģenerālajā</a:t>
            </a:r>
            <a:r>
              <a:rPr lang="en-US" spc="-4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asamblejā</a:t>
            </a:r>
            <a:r>
              <a:rPr lang="en-US" spc="-4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pieņēma</a:t>
            </a:r>
            <a:r>
              <a:rPr lang="en-US" spc="-5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rezolūciju</a:t>
            </a:r>
            <a:r>
              <a:rPr lang="en-US" spc="-4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Mūsu</a:t>
            </a:r>
            <a:r>
              <a:rPr lang="en-US" spc="-4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pasaules</a:t>
            </a:r>
            <a:r>
              <a:rPr lang="en-US" spc="-4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pārveidošana</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pc="-5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ilgtspē</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jīgas</a:t>
            </a:r>
            <a:r>
              <a:rPr lang="en-US"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attīstības</a:t>
            </a:r>
            <a:r>
              <a:rPr lang="en-US"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programma</a:t>
            </a:r>
            <a:r>
              <a:rPr lang="en-US"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2030.</a:t>
            </a:r>
            <a:r>
              <a:rPr lang="en-US"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gadam</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jeb</a:t>
            </a:r>
            <a:r>
              <a:rPr lang="en-US" spc="-5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Dienaskārtība</a:t>
            </a:r>
            <a:r>
              <a:rPr lang="en-US" b="1" i="1"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2030</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pc="-8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Tā</a:t>
            </a:r>
            <a:r>
              <a:rPr lang="en-US"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nosaka</a:t>
            </a:r>
            <a:r>
              <a:rPr lang="en-US"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17</a:t>
            </a:r>
            <a:r>
              <a:rPr lang="en-US"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ilgtspējīgas</a:t>
            </a:r>
            <a:r>
              <a:rPr lang="en-US"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attīstības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mērķus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(IAM) un 169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apakšmērķus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kuri</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sasniedzami</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lai</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pasaulē</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mazinātos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nabadzība</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un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pasaules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attīstība</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būtu</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ilgtspējīga</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Dienaskārtība</a:t>
            </a:r>
            <a:r>
              <a:rPr lang="en-US" b="1" i="1"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2030 </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tika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pieņemta</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lai</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pasaulē</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līdzsvarotu</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trīs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ekonomi­kas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sociālās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un vides –</a:t>
            </a:r>
            <a:r>
              <a:rPr lang="en-US" spc="5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dimensijas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1755" marR="70485" indent="179705" algn="just">
              <a:lnSpc>
                <a:spcPct val="115000"/>
              </a:lnSpc>
              <a:spcAft>
                <a:spcPts val="0"/>
              </a:spcAft>
            </a:pP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Latvijas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vīzija</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IAM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saniegšanai</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Latvija</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mūsu</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mājas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zaļa</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un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sakopta</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radoša</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un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ērti</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sasnie</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dzama</a:t>
            </a:r>
            <a:r>
              <a:rPr lang="en-US" spc="-9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vieta</a:t>
            </a:r>
            <a:r>
              <a:rPr lang="en-US" spc="-9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pasaules</a:t>
            </a:r>
            <a:r>
              <a:rPr lang="en-US" spc="-9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telpā</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pc="-9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par</a:t>
            </a:r>
            <a:r>
              <a:rPr lang="en-US" spc="-9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kuras</a:t>
            </a:r>
            <a:r>
              <a:rPr lang="en-US" spc="-8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ilgtspējīgu</a:t>
            </a:r>
            <a:r>
              <a:rPr lang="en-US" spc="-9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attīstību</a:t>
            </a:r>
            <a:r>
              <a:rPr lang="en-US" spc="-9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mēs</a:t>
            </a:r>
            <a:r>
              <a:rPr lang="en-US" spc="-9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esam</a:t>
            </a:r>
            <a:r>
              <a:rPr lang="en-US" spc="-9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atbildīgi</a:t>
            </a:r>
            <a:r>
              <a:rPr lang="en-US" spc="-8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nākamo</a:t>
            </a:r>
            <a:r>
              <a:rPr lang="en-US" spc="-9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paaudžu</a:t>
            </a:r>
            <a:r>
              <a:rPr lang="en-US" spc="-9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priekšā</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Lai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cilvēka</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intelektuālais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un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radošais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potenciāls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pārvērstos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inovatīvas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energoefektīvas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un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konkurēt</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spējīgas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ekonomikas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izaugsmē</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ekonomikas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modelim</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Latvijā</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ir</a:t>
            </a:r>
            <a:r>
              <a:rPr lang="en-US" spc="11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jāmainās</a:t>
            </a:r>
            <a:r>
              <a:rPr lang="en-US"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1755">
              <a:lnSpc>
                <a:spcPct val="115000"/>
              </a:lnSpc>
              <a:spcBef>
                <a:spcPts val="1235"/>
              </a:spcBef>
              <a:spcAft>
                <a:spcPts val="0"/>
              </a:spcAft>
            </a:pP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18858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B6FA938-7CE2-CBBE-5703-4E59E92D91E6}"/>
              </a:ext>
            </a:extLst>
          </p:cNvPr>
          <p:cNvSpPr>
            <a:spLocks noGrp="1"/>
          </p:cNvSpPr>
          <p:nvPr>
            <p:ph type="title"/>
          </p:nvPr>
        </p:nvSpPr>
        <p:spPr/>
        <p:txBody>
          <a:bodyPr>
            <a:normAutofit fontScale="90000"/>
          </a:bodyPr>
          <a:lstStyle/>
          <a:p>
            <a:pPr algn="ctr"/>
            <a:br>
              <a:rPr lang="en-US" sz="1800" b="1" kern="0" dirty="0">
                <a:effectLst/>
                <a:latin typeface="Gilroy"/>
                <a:ea typeface="Gilroy"/>
                <a:cs typeface="Gilroy"/>
              </a:rPr>
            </a:br>
            <a:r>
              <a:rPr lang="lv-LV" sz="3200" b="1" kern="0" dirty="0">
                <a:effectLst/>
                <a:latin typeface="Times New Roman" panose="02020603050405020304" pitchFamily="18" charset="0"/>
                <a:ea typeface="Gilroy"/>
                <a:cs typeface="Times New Roman" panose="02020603050405020304" pitchFamily="18" charset="0"/>
              </a:rPr>
              <a:t>2. tēma.</a:t>
            </a:r>
            <a:br>
              <a:rPr lang="lv-LV" sz="3200" b="1" kern="0" dirty="0">
                <a:effectLst/>
                <a:latin typeface="Times New Roman" panose="02020603050405020304" pitchFamily="18" charset="0"/>
                <a:ea typeface="Gilroy"/>
                <a:cs typeface="Times New Roman" panose="02020603050405020304" pitchFamily="18" charset="0"/>
              </a:rPr>
            </a:br>
            <a:r>
              <a:rPr lang="en-US" sz="3200" b="1" kern="0" dirty="0" err="1">
                <a:solidFill>
                  <a:srgbClr val="231F20"/>
                </a:solidFill>
                <a:effectLst/>
                <a:latin typeface="Times New Roman" panose="02020603050405020304" pitchFamily="18" charset="0"/>
                <a:ea typeface="Gilroy"/>
                <a:cs typeface="Times New Roman" panose="02020603050405020304" pitchFamily="18" charset="0"/>
              </a:rPr>
              <a:t>Vēsturiskā</a:t>
            </a:r>
            <a:r>
              <a:rPr lang="en-US" sz="3200" b="1" kern="0" dirty="0">
                <a:solidFill>
                  <a:srgbClr val="231F20"/>
                </a:solidFill>
                <a:effectLst/>
                <a:latin typeface="Times New Roman" panose="02020603050405020304" pitchFamily="18" charset="0"/>
                <a:ea typeface="Gilroy"/>
                <a:cs typeface="Times New Roman" panose="02020603050405020304" pitchFamily="18" charset="0"/>
              </a:rPr>
              <a:t> </a:t>
            </a:r>
            <a:r>
              <a:rPr lang="en-US" sz="3200" b="1" kern="0" dirty="0" err="1">
                <a:solidFill>
                  <a:srgbClr val="231F20"/>
                </a:solidFill>
                <a:effectLst/>
                <a:latin typeface="Times New Roman" panose="02020603050405020304" pitchFamily="18" charset="0"/>
                <a:ea typeface="Gilroy"/>
                <a:cs typeface="Times New Roman" panose="02020603050405020304" pitchFamily="18" charset="0"/>
              </a:rPr>
              <a:t>atmiņa</a:t>
            </a:r>
            <a:r>
              <a:rPr lang="en-US" sz="3200" b="1" kern="0" dirty="0">
                <a:solidFill>
                  <a:srgbClr val="231F20"/>
                </a:solidFill>
                <a:effectLst/>
                <a:latin typeface="Times New Roman" panose="02020603050405020304" pitchFamily="18" charset="0"/>
                <a:ea typeface="Gilroy"/>
                <a:cs typeface="Times New Roman" panose="02020603050405020304" pitchFamily="18" charset="0"/>
              </a:rPr>
              <a:t> un </a:t>
            </a:r>
            <a:r>
              <a:rPr lang="en-US" sz="3200" b="1" kern="0" dirty="0" err="1">
                <a:solidFill>
                  <a:srgbClr val="231F20"/>
                </a:solidFill>
                <a:effectLst/>
                <a:latin typeface="Times New Roman" panose="02020603050405020304" pitchFamily="18" charset="0"/>
                <a:ea typeface="Gilroy"/>
                <a:cs typeface="Times New Roman" panose="02020603050405020304" pitchFamily="18" charset="0"/>
              </a:rPr>
              <a:t>apziņa</a:t>
            </a:r>
            <a:br>
              <a:rPr lang="en-US" sz="1800" b="1" kern="0" dirty="0">
                <a:effectLst/>
                <a:latin typeface="Times New Roman" panose="02020603050405020304" pitchFamily="18" charset="0"/>
                <a:ea typeface="Gilroy"/>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graphicFrame>
        <p:nvGraphicFramePr>
          <p:cNvPr id="4" name="Satura vietturis 3">
            <a:extLst>
              <a:ext uri="{FF2B5EF4-FFF2-40B4-BE49-F238E27FC236}">
                <a16:creationId xmlns:a16="http://schemas.microsoft.com/office/drawing/2014/main" id="{31E41F20-ADB5-EEB9-80E9-E3A5CA3079AC}"/>
              </a:ext>
            </a:extLst>
          </p:cNvPr>
          <p:cNvGraphicFramePr>
            <a:graphicFrameLocks noGrp="1"/>
          </p:cNvGraphicFramePr>
          <p:nvPr>
            <p:ph idx="1"/>
            <p:extLst>
              <p:ext uri="{D42A27DB-BD31-4B8C-83A1-F6EECF244321}">
                <p14:modId xmlns:p14="http://schemas.microsoft.com/office/powerpoint/2010/main" val="452482730"/>
              </p:ext>
            </p:extLst>
          </p:nvPr>
        </p:nvGraphicFramePr>
        <p:xfrm>
          <a:off x="2413263" y="1874518"/>
          <a:ext cx="7748832" cy="4516765"/>
        </p:xfrm>
        <a:graphic>
          <a:graphicData uri="http://schemas.openxmlformats.org/drawingml/2006/table">
            <a:tbl>
              <a:tblPr firstRow="1" firstCol="1" lastRow="1" lastCol="1" bandRow="1" bandCol="1">
                <a:tableStyleId>{5C22544A-7EE6-4342-B048-85BDC9FD1C3A}</a:tableStyleId>
              </a:tblPr>
              <a:tblGrid>
                <a:gridCol w="2582944">
                  <a:extLst>
                    <a:ext uri="{9D8B030D-6E8A-4147-A177-3AD203B41FA5}">
                      <a16:colId xmlns:a16="http://schemas.microsoft.com/office/drawing/2014/main" val="1292091798"/>
                    </a:ext>
                  </a:extLst>
                </a:gridCol>
                <a:gridCol w="2582944">
                  <a:extLst>
                    <a:ext uri="{9D8B030D-6E8A-4147-A177-3AD203B41FA5}">
                      <a16:colId xmlns:a16="http://schemas.microsoft.com/office/drawing/2014/main" val="3585597289"/>
                    </a:ext>
                  </a:extLst>
                </a:gridCol>
                <a:gridCol w="2582944">
                  <a:extLst>
                    <a:ext uri="{9D8B030D-6E8A-4147-A177-3AD203B41FA5}">
                      <a16:colId xmlns:a16="http://schemas.microsoft.com/office/drawing/2014/main" val="3392255824"/>
                    </a:ext>
                  </a:extLst>
                </a:gridCol>
              </a:tblGrid>
              <a:tr h="1462542">
                <a:tc>
                  <a:txBody>
                    <a:bodyPr/>
                    <a:lstStyle/>
                    <a:p>
                      <a:pPr>
                        <a:spcBef>
                          <a:spcPts val="30"/>
                        </a:spcBef>
                      </a:pPr>
                      <a:r>
                        <a:rPr lang="en-US" sz="1800">
                          <a:effectLst/>
                        </a:rPr>
                        <a:t> </a:t>
                      </a:r>
                    </a:p>
                    <a:p>
                      <a:pPr marL="127000" marR="120650" algn="ctr">
                        <a:spcAft>
                          <a:spcPts val="0"/>
                        </a:spcAft>
                      </a:pPr>
                      <a:r>
                        <a:rPr lang="en-US" sz="1800">
                          <a:effectLst/>
                        </a:rPr>
                        <a:t>Es jau zinu par šo tēmu...</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58775" marR="351155" algn="ctr">
                        <a:lnSpc>
                          <a:spcPct val="101000"/>
                        </a:lnSpc>
                        <a:spcBef>
                          <a:spcPts val="555"/>
                        </a:spcBef>
                        <a:spcAft>
                          <a:spcPts val="0"/>
                        </a:spcAft>
                      </a:pPr>
                      <a:r>
                        <a:rPr lang="en-US" sz="1800">
                          <a:effectLst/>
                        </a:rPr>
                        <a:t>Temata beigās es... (Ko es tematā apgūšu?) Sasniedzamie rezultāti</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Bef>
                          <a:spcPts val="15"/>
                        </a:spcBef>
                      </a:pPr>
                      <a:r>
                        <a:rPr lang="en-US" sz="1800">
                          <a:effectLst/>
                        </a:rPr>
                        <a:t> </a:t>
                      </a:r>
                    </a:p>
                    <a:p>
                      <a:pPr marL="127635" marR="120650" algn="ctr">
                        <a:lnSpc>
                          <a:spcPts val="1220"/>
                        </a:lnSpc>
                        <a:spcAft>
                          <a:spcPts val="0"/>
                        </a:spcAft>
                      </a:pPr>
                      <a:r>
                        <a:rPr lang="en-US" sz="1800">
                          <a:effectLst/>
                        </a:rPr>
                        <a:t>Lai to sasniegtu, stundās es...</a:t>
                      </a:r>
                    </a:p>
                    <a:p>
                      <a:pPr marL="127635" marR="120650" algn="ctr">
                        <a:lnSpc>
                          <a:spcPts val="1195"/>
                        </a:lnSpc>
                        <a:spcAft>
                          <a:spcPts val="0"/>
                        </a:spcAft>
                      </a:pPr>
                      <a:r>
                        <a:rPr lang="en-US" sz="1800">
                          <a:effectLst/>
                        </a:rPr>
                        <a:t>(Kādā veidā iemācīšos?)</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729810469"/>
                  </a:ext>
                </a:extLst>
              </a:tr>
              <a:tr h="3035165">
                <a:tc>
                  <a:txBody>
                    <a:bodyPr/>
                    <a:lstStyle/>
                    <a:p>
                      <a:pPr marL="107950" marR="407035">
                        <a:lnSpc>
                          <a:spcPct val="112000"/>
                        </a:lnSpc>
                        <a:spcBef>
                          <a:spcPts val="520"/>
                        </a:spcBef>
                        <a:spcAft>
                          <a:spcPts val="0"/>
                        </a:spcAft>
                      </a:pPr>
                      <a:r>
                        <a:rPr lang="en-US" sz="1800">
                          <a:effectLst/>
                        </a:rPr>
                        <a:t>Protu izskaidrot, kāpēc par Latvijas neatkarības atjaunošanu dažādām</a:t>
                      </a:r>
                    </a:p>
                    <a:p>
                      <a:pPr marL="107950">
                        <a:lnSpc>
                          <a:spcPct val="112000"/>
                        </a:lnSpc>
                        <a:spcBef>
                          <a:spcPts val="15"/>
                        </a:spcBef>
                        <a:spcAft>
                          <a:spcPts val="0"/>
                        </a:spcAft>
                      </a:pPr>
                      <a:r>
                        <a:rPr lang="en-US" sz="1800">
                          <a:effectLst/>
                        </a:rPr>
                        <a:t>sabiedrības grupām ir atšķirīga sociālā atmiņa.</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7950">
                        <a:lnSpc>
                          <a:spcPct val="112000"/>
                        </a:lnSpc>
                        <a:spcBef>
                          <a:spcPts val="520"/>
                        </a:spcBef>
                        <a:spcAft>
                          <a:spcPts val="0"/>
                        </a:spcAft>
                      </a:pPr>
                      <a:r>
                        <a:rPr lang="en-US" sz="1800" dirty="0" err="1">
                          <a:effectLst/>
                        </a:rPr>
                        <a:t>Secināšu</a:t>
                      </a:r>
                      <a:r>
                        <a:rPr lang="en-US" sz="1800" dirty="0">
                          <a:effectLst/>
                        </a:rPr>
                        <a:t> un </a:t>
                      </a:r>
                      <a:r>
                        <a:rPr lang="en-US" sz="1800" dirty="0" err="1">
                          <a:effectLst/>
                        </a:rPr>
                        <a:t>klases</a:t>
                      </a:r>
                      <a:r>
                        <a:rPr lang="en-US" sz="1800" dirty="0">
                          <a:effectLst/>
                        </a:rPr>
                        <a:t> </a:t>
                      </a:r>
                      <a:r>
                        <a:rPr lang="en-US" sz="1800" dirty="0" err="1">
                          <a:effectLst/>
                        </a:rPr>
                        <a:t>biedriem</a:t>
                      </a:r>
                      <a:r>
                        <a:rPr lang="en-US" sz="1800" dirty="0">
                          <a:effectLst/>
                        </a:rPr>
                        <a:t> </a:t>
                      </a:r>
                      <a:r>
                        <a:rPr lang="en-US" sz="1800" dirty="0" err="1">
                          <a:effectLst/>
                        </a:rPr>
                        <a:t>argumentēti</a:t>
                      </a:r>
                      <a:r>
                        <a:rPr lang="en-US" sz="1800" dirty="0">
                          <a:effectLst/>
                        </a:rPr>
                        <a:t> </a:t>
                      </a:r>
                      <a:r>
                        <a:rPr lang="en-US" sz="1800" dirty="0" err="1">
                          <a:effectLst/>
                        </a:rPr>
                        <a:t>izskaidrošu</a:t>
                      </a:r>
                      <a:r>
                        <a:rPr lang="en-US" sz="1800" dirty="0">
                          <a:effectLst/>
                        </a:rPr>
                        <a:t>, </a:t>
                      </a:r>
                      <a:r>
                        <a:rPr lang="en-US" sz="1800" dirty="0" err="1">
                          <a:effectLst/>
                        </a:rPr>
                        <a:t>kā</a:t>
                      </a:r>
                      <a:r>
                        <a:rPr lang="en-US" sz="1800" dirty="0">
                          <a:effectLst/>
                        </a:rPr>
                        <a:t> </a:t>
                      </a:r>
                      <a:r>
                        <a:rPr lang="en-US" sz="1800" dirty="0" err="1">
                          <a:effectLst/>
                        </a:rPr>
                        <a:t>notika</a:t>
                      </a:r>
                      <a:r>
                        <a:rPr lang="en-US" sz="1800" dirty="0">
                          <a:effectLst/>
                        </a:rPr>
                        <a:t> </a:t>
                      </a:r>
                      <a:r>
                        <a:rPr lang="en-US" sz="1800" dirty="0" err="1">
                          <a:effectLst/>
                        </a:rPr>
                        <a:t>pārmaiņas</a:t>
                      </a:r>
                      <a:r>
                        <a:rPr lang="en-US" sz="1800" dirty="0">
                          <a:effectLst/>
                        </a:rPr>
                        <a:t> </a:t>
                      </a:r>
                      <a:r>
                        <a:rPr lang="en-US" sz="1800" dirty="0" err="1">
                          <a:effectLst/>
                        </a:rPr>
                        <a:t>Latvijas</a:t>
                      </a:r>
                      <a:r>
                        <a:rPr lang="en-US" sz="1800" dirty="0">
                          <a:effectLst/>
                        </a:rPr>
                        <a:t> </a:t>
                      </a:r>
                      <a:r>
                        <a:rPr lang="en-US" sz="1800" dirty="0" err="1">
                          <a:effectLst/>
                        </a:rPr>
                        <a:t>iedzīvotāju</a:t>
                      </a:r>
                      <a:r>
                        <a:rPr lang="en-US" sz="1800" dirty="0">
                          <a:effectLst/>
                        </a:rPr>
                        <a:t> </a:t>
                      </a:r>
                      <a:r>
                        <a:rPr lang="en-US" sz="1800" dirty="0" err="1">
                          <a:effectLst/>
                        </a:rPr>
                        <a:t>attieksmē</a:t>
                      </a:r>
                      <a:r>
                        <a:rPr lang="en-US" sz="1800" dirty="0">
                          <a:effectLst/>
                        </a:rPr>
                        <a:t> </a:t>
                      </a:r>
                      <a:r>
                        <a:rPr lang="en-US" sz="1800" dirty="0" err="1">
                          <a:effectLst/>
                        </a:rPr>
                        <a:t>pret</a:t>
                      </a:r>
                      <a:r>
                        <a:rPr lang="en-US" sz="1800" dirty="0">
                          <a:effectLst/>
                        </a:rPr>
                        <a:t> </a:t>
                      </a:r>
                      <a:r>
                        <a:rPr lang="en-US" sz="1800" dirty="0" err="1">
                          <a:effectLst/>
                        </a:rPr>
                        <a:t>valstiskās</a:t>
                      </a:r>
                      <a:r>
                        <a:rPr lang="en-US" sz="1800" dirty="0">
                          <a:effectLst/>
                        </a:rPr>
                        <a:t> </a:t>
                      </a:r>
                      <a:r>
                        <a:rPr lang="en-US" sz="1800" dirty="0" err="1">
                          <a:effectLst/>
                        </a:rPr>
                        <a:t>neatkarības</a:t>
                      </a:r>
                      <a:r>
                        <a:rPr lang="en-US" sz="1800" dirty="0">
                          <a:effectLst/>
                        </a:rPr>
                        <a:t> </a:t>
                      </a:r>
                      <a:r>
                        <a:rPr lang="en-US" sz="1800" dirty="0" err="1">
                          <a:effectLst/>
                        </a:rPr>
                        <a:t>atjauno</a:t>
                      </a:r>
                      <a:r>
                        <a:rPr lang="en-US" sz="1800" dirty="0">
                          <a:effectLst/>
                        </a:rPr>
                        <a:t>- </a:t>
                      </a:r>
                      <a:r>
                        <a:rPr lang="en-US" sz="1800" dirty="0" err="1">
                          <a:effectLst/>
                        </a:rPr>
                        <a:t>šanas</a:t>
                      </a:r>
                      <a:r>
                        <a:rPr lang="en-US" sz="1800" dirty="0">
                          <a:effectLst/>
                        </a:rPr>
                        <a:t> </a:t>
                      </a:r>
                      <a:r>
                        <a:rPr lang="en-US" sz="1800" dirty="0" err="1">
                          <a:effectLst/>
                        </a:rPr>
                        <a:t>ideju</a:t>
                      </a:r>
                      <a:r>
                        <a:rPr lang="en-US" sz="1800" dirty="0">
                          <a:effectLst/>
                        </a:rPr>
                        <a:t> un </a:t>
                      </a:r>
                      <a:r>
                        <a:rPr lang="en-US" sz="1800" dirty="0" err="1">
                          <a:effectLst/>
                        </a:rPr>
                        <a:t>kad</a:t>
                      </a:r>
                      <a:r>
                        <a:rPr lang="en-US" sz="1800" dirty="0">
                          <a:effectLst/>
                        </a:rPr>
                        <a:t> to </a:t>
                      </a:r>
                      <a:r>
                        <a:rPr lang="en-US" sz="1800" dirty="0" err="1">
                          <a:effectLst/>
                        </a:rPr>
                        <a:t>pieņēma</a:t>
                      </a:r>
                      <a:r>
                        <a:rPr lang="en-US" sz="1800" dirty="0">
                          <a:effectLst/>
                        </a:rPr>
                        <a:t> </a:t>
                      </a:r>
                      <a:r>
                        <a:rPr lang="en-US" sz="1800" dirty="0" err="1">
                          <a:effectLst/>
                        </a:rPr>
                        <a:t>sabiedrības</a:t>
                      </a:r>
                      <a:r>
                        <a:rPr lang="en-US" sz="1800" dirty="0">
                          <a:effectLst/>
                        </a:rPr>
                        <a:t> </a:t>
                      </a:r>
                      <a:r>
                        <a:rPr lang="en-US" sz="1800" dirty="0" err="1">
                          <a:effectLst/>
                        </a:rPr>
                        <a:t>vairākums</a:t>
                      </a:r>
                      <a:r>
                        <a:rPr lang="en-US" sz="1800" dirty="0">
                          <a:effectLst/>
                        </a:rPr>
                        <a:t>.</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7950">
                        <a:lnSpc>
                          <a:spcPct val="112000"/>
                        </a:lnSpc>
                        <a:spcBef>
                          <a:spcPts val="515"/>
                        </a:spcBef>
                        <a:spcAft>
                          <a:spcPts val="0"/>
                        </a:spcAft>
                      </a:pPr>
                      <a:r>
                        <a:rPr lang="en-US" sz="1800" dirty="0" err="1">
                          <a:effectLst/>
                        </a:rPr>
                        <a:t>Izmantojot</a:t>
                      </a:r>
                      <a:r>
                        <a:rPr lang="en-US" sz="1800" dirty="0">
                          <a:effectLst/>
                        </a:rPr>
                        <a:t> </a:t>
                      </a:r>
                      <a:r>
                        <a:rPr lang="en-US" sz="1800" dirty="0" err="1">
                          <a:effectLst/>
                        </a:rPr>
                        <a:t>digitālu</a:t>
                      </a:r>
                      <a:r>
                        <a:rPr lang="en-US" sz="1800" dirty="0">
                          <a:effectLst/>
                        </a:rPr>
                        <a:t> </a:t>
                      </a:r>
                      <a:r>
                        <a:rPr lang="en-US" sz="1800" dirty="0" err="1">
                          <a:effectLst/>
                        </a:rPr>
                        <a:t>laika</a:t>
                      </a:r>
                      <a:r>
                        <a:rPr lang="en-US" sz="1800" dirty="0">
                          <a:effectLst/>
                        </a:rPr>
                        <a:t> </a:t>
                      </a:r>
                      <a:r>
                        <a:rPr lang="en-US" sz="1800" dirty="0" err="1">
                          <a:effectLst/>
                        </a:rPr>
                        <a:t>līniju</a:t>
                      </a:r>
                      <a:r>
                        <a:rPr lang="en-US" sz="1800" dirty="0">
                          <a:effectLst/>
                        </a:rPr>
                        <a:t> </a:t>
                      </a:r>
                      <a:r>
                        <a:rPr lang="en-US" sz="1800" dirty="0" err="1">
                          <a:effectLst/>
                        </a:rPr>
                        <a:t>lietojumprogrammā</a:t>
                      </a:r>
                      <a:r>
                        <a:rPr lang="en-US" sz="1800" dirty="0">
                          <a:effectLst/>
                        </a:rPr>
                        <a:t> Padlet, </a:t>
                      </a:r>
                      <a:r>
                        <a:rPr lang="en-US" sz="1800" dirty="0" err="1">
                          <a:effectLst/>
                        </a:rPr>
                        <a:t>veidošu</a:t>
                      </a:r>
                      <a:r>
                        <a:rPr lang="en-US" sz="1800" dirty="0">
                          <a:effectLst/>
                        </a:rPr>
                        <a:t> </a:t>
                      </a:r>
                      <a:r>
                        <a:rPr lang="en-US" sz="1800" dirty="0" err="1">
                          <a:effectLst/>
                        </a:rPr>
                        <a:t>hronoloģisku</a:t>
                      </a:r>
                      <a:r>
                        <a:rPr lang="en-US" sz="1800" dirty="0">
                          <a:effectLst/>
                        </a:rPr>
                        <a:t> </a:t>
                      </a:r>
                      <a:r>
                        <a:rPr lang="en-US" sz="1800" dirty="0" err="1">
                          <a:effectLst/>
                        </a:rPr>
                        <a:t>pārskatu</a:t>
                      </a:r>
                      <a:r>
                        <a:rPr lang="en-US" sz="1800" dirty="0">
                          <a:effectLst/>
                        </a:rPr>
                        <a:t> par </a:t>
                      </a:r>
                      <a:r>
                        <a:rPr lang="en-US" sz="1800" dirty="0" err="1">
                          <a:effectLst/>
                        </a:rPr>
                        <a:t>neatkarības</a:t>
                      </a:r>
                      <a:r>
                        <a:rPr lang="en-US" sz="1800" dirty="0">
                          <a:effectLst/>
                        </a:rPr>
                        <a:t> </a:t>
                      </a:r>
                      <a:r>
                        <a:rPr lang="en-US" sz="1800" dirty="0" err="1">
                          <a:effectLst/>
                        </a:rPr>
                        <a:t>atjaunošanas</a:t>
                      </a:r>
                      <a:r>
                        <a:rPr lang="en-US" sz="1800" dirty="0">
                          <a:effectLst/>
                        </a:rPr>
                        <a:t> </a:t>
                      </a:r>
                      <a:r>
                        <a:rPr lang="en-US" sz="1800" dirty="0" err="1">
                          <a:effectLst/>
                        </a:rPr>
                        <a:t>idejas</a:t>
                      </a:r>
                      <a:r>
                        <a:rPr lang="en-US" sz="1800" dirty="0">
                          <a:effectLst/>
                        </a:rPr>
                        <a:t> </a:t>
                      </a:r>
                      <a:r>
                        <a:rPr lang="en-US" sz="1800" dirty="0" err="1">
                          <a:effectLst/>
                        </a:rPr>
                        <a:t>attīstību</a:t>
                      </a:r>
                      <a:r>
                        <a:rPr lang="en-US" sz="1800" dirty="0">
                          <a:effectLst/>
                        </a:rPr>
                        <a:t> </a:t>
                      </a:r>
                      <a:r>
                        <a:rPr lang="en-US" sz="1800" dirty="0" err="1">
                          <a:effectLst/>
                        </a:rPr>
                        <a:t>laika</a:t>
                      </a:r>
                      <a:r>
                        <a:rPr lang="en-US" sz="1800" spc="65" dirty="0">
                          <a:effectLst/>
                        </a:rPr>
                        <a:t> </a:t>
                      </a:r>
                      <a:r>
                        <a:rPr lang="en-US" sz="1800" dirty="0" err="1">
                          <a:effectLst/>
                        </a:rPr>
                        <a:t>posmā</a:t>
                      </a:r>
                      <a:endParaRPr lang="en-US" sz="1800" dirty="0">
                        <a:effectLst/>
                      </a:endParaRPr>
                    </a:p>
                    <a:p>
                      <a:pPr marL="107950">
                        <a:spcBef>
                          <a:spcPts val="25"/>
                        </a:spcBef>
                        <a:spcAft>
                          <a:spcPts val="0"/>
                        </a:spcAft>
                      </a:pPr>
                      <a:r>
                        <a:rPr lang="en-US" sz="1800" dirty="0">
                          <a:effectLst/>
                        </a:rPr>
                        <a:t>no 1986. </a:t>
                      </a:r>
                      <a:r>
                        <a:rPr lang="en-US" sz="1800" dirty="0" err="1">
                          <a:effectLst/>
                        </a:rPr>
                        <a:t>līdz</a:t>
                      </a:r>
                      <a:r>
                        <a:rPr lang="en-US" sz="1800" dirty="0">
                          <a:effectLst/>
                        </a:rPr>
                        <a:t> 1991.</a:t>
                      </a:r>
                      <a:r>
                        <a:rPr lang="en-US" sz="1800" spc="130" dirty="0">
                          <a:effectLst/>
                        </a:rPr>
                        <a:t> </a:t>
                      </a:r>
                      <a:r>
                        <a:rPr lang="en-US" sz="1800" dirty="0" err="1">
                          <a:effectLst/>
                        </a:rPr>
                        <a:t>gadam</a:t>
                      </a:r>
                      <a:r>
                        <a:rPr lang="en-US" sz="1800" dirty="0">
                          <a:effectLst/>
                        </a:rPr>
                        <a:t>.</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181113343"/>
                  </a:ext>
                </a:extLst>
              </a:tr>
            </a:tbl>
          </a:graphicData>
        </a:graphic>
      </p:graphicFrame>
      <p:sp>
        <p:nvSpPr>
          <p:cNvPr id="5" name="Rectangle 1">
            <a:extLst>
              <a:ext uri="{FF2B5EF4-FFF2-40B4-BE49-F238E27FC236}">
                <a16:creationId xmlns:a16="http://schemas.microsoft.com/office/drawing/2014/main" id="{2C571940-324D-6EEB-D599-7DE4143C9704}"/>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1" i="0" u="none" strike="noStrike" cap="none" normalizeH="0" baseline="0">
                <a:ln>
                  <a:noFill/>
                </a:ln>
                <a:solidFill>
                  <a:srgbClr val="231F20"/>
                </a:solidFill>
                <a:effectLst/>
                <a:latin typeface="Gilroy"/>
                <a:ea typeface="Times New Roman" panose="02020603050405020304" pitchFamily="18" charset="0"/>
              </a:rPr>
              <a:t>Sociālās zinības un vēsture. 2. Vēsturiskā atmiņa un apziņa</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913083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225B2D-F65F-A23D-F61F-ECC130362811}"/>
              </a:ext>
            </a:extLst>
          </p:cNvPr>
          <p:cNvSpPr txBox="1"/>
          <p:nvPr/>
        </p:nvSpPr>
        <p:spPr>
          <a:xfrm>
            <a:off x="942975" y="706764"/>
            <a:ext cx="9467850" cy="5989332"/>
          </a:xfrm>
          <a:prstGeom prst="rect">
            <a:avLst/>
          </a:prstGeom>
          <a:noFill/>
        </p:spPr>
        <p:txBody>
          <a:bodyPr wrap="square">
            <a:spAutoFit/>
          </a:bodyPr>
          <a:lstStyle/>
          <a:p>
            <a:pPr marL="342900" marR="71120" lvl="0" indent="-342900" algn="just">
              <a:lnSpc>
                <a:spcPct val="115000"/>
              </a:lnSpc>
              <a:buClr>
                <a:srgbClr val="231F20"/>
              </a:buClr>
              <a:buSzPts val="1200"/>
              <a:buFont typeface="Times New Roman" panose="02020603050405020304" pitchFamily="18" charset="0"/>
              <a:buAutoNum type="arabicPeriod"/>
              <a:tabLst>
                <a:tab pos="226695" algn="l"/>
              </a:tabLst>
            </a:pPr>
            <a:r>
              <a:rPr lang="en-US" sz="1600" b="1" spc="0" dirty="0" err="1">
                <a:solidFill>
                  <a:srgbClr val="231F20"/>
                </a:solidFill>
                <a:effectLst/>
                <a:latin typeface="Times New Roman" panose="02020603050405020304" pitchFamily="18" charset="0"/>
                <a:ea typeface="Times New Roman" panose="02020603050405020304" pitchFamily="18" charset="0"/>
              </a:rPr>
              <a:t>Balstoties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uz</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plašsaziņas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līdzekļos</a:t>
            </a:r>
            <a:r>
              <a:rPr lang="en-US" sz="1600" b="1" spc="0" dirty="0">
                <a:solidFill>
                  <a:srgbClr val="231F20"/>
                </a:solidFill>
                <a:effectLst/>
                <a:latin typeface="Times New Roman" panose="02020603050405020304" pitchFamily="18" charset="0"/>
                <a:ea typeface="Times New Roman" panose="02020603050405020304" pitchFamily="18" charset="0"/>
              </a:rPr>
              <a:t> un </a:t>
            </a:r>
            <a:r>
              <a:rPr lang="en-US" sz="1600" b="1" spc="0" dirty="0" err="1">
                <a:solidFill>
                  <a:srgbClr val="231F20"/>
                </a:solidFill>
                <a:effectLst/>
                <a:latin typeface="Times New Roman" panose="02020603050405020304" pitchFamily="18" charset="0"/>
                <a:ea typeface="Times New Roman" panose="02020603050405020304" pitchFamily="18" charset="0"/>
              </a:rPr>
              <a:t>specializētajās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tīmekļa</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vietnēs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atrodamo</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informāciju</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diskutējiet</a:t>
            </a:r>
            <a:r>
              <a:rPr lang="en-US" sz="1600" b="1" spc="0" dirty="0">
                <a:solidFill>
                  <a:srgbClr val="231F20"/>
                </a:solidFill>
                <a:effectLst/>
                <a:latin typeface="Times New Roman" panose="02020603050405020304" pitchFamily="18" charset="0"/>
                <a:ea typeface="Times New Roman" panose="02020603050405020304" pitchFamily="18" charset="0"/>
              </a:rPr>
              <a:t> par ANO </a:t>
            </a:r>
            <a:r>
              <a:rPr lang="en-US" sz="1600" b="1" spc="0" dirty="0" err="1">
                <a:solidFill>
                  <a:srgbClr val="231F20"/>
                </a:solidFill>
                <a:effectLst/>
                <a:latin typeface="Times New Roman" panose="02020603050405020304" pitchFamily="18" charset="0"/>
                <a:ea typeface="Times New Roman" panose="02020603050405020304" pitchFamily="18" charset="0"/>
              </a:rPr>
              <a:t>ilgtspējīgas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attīstības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mērķiem</a:t>
            </a:r>
            <a:r>
              <a:rPr lang="en-US" sz="1600" b="1" spc="0" dirty="0">
                <a:solidFill>
                  <a:srgbClr val="231F20"/>
                </a:solidFill>
                <a:effectLst/>
                <a:latin typeface="Times New Roman" panose="02020603050405020304" pitchFamily="18" charset="0"/>
                <a:ea typeface="Times New Roman" panose="02020603050405020304" pitchFamily="18" charset="0"/>
              </a:rPr>
              <a:t> un to </a:t>
            </a:r>
            <a:r>
              <a:rPr lang="en-US" sz="1600" b="1" spc="0" dirty="0" err="1">
                <a:solidFill>
                  <a:srgbClr val="231F20"/>
                </a:solidFill>
                <a:effectLst/>
                <a:latin typeface="Times New Roman" panose="02020603050405020304" pitchFamily="18" charset="0"/>
                <a:ea typeface="Times New Roman" panose="02020603050405020304" pitchFamily="18" charset="0"/>
              </a:rPr>
              <a:t>realizēšanas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iespējām</a:t>
            </a:r>
            <a:r>
              <a:rPr lang="en-US" sz="1600" b="1" spc="17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Latvijā</a:t>
            </a:r>
            <a:r>
              <a:rPr lang="en-US" sz="1600" b="1" spc="0" dirty="0">
                <a:solidFill>
                  <a:srgbClr val="231F20"/>
                </a:solidFill>
                <a:effectLst/>
                <a:latin typeface="Times New Roman" panose="02020603050405020304" pitchFamily="18" charset="0"/>
                <a:ea typeface="Times New Roman" panose="02020603050405020304" pitchFamily="18" charset="0"/>
              </a:rPr>
              <a:t>!</a:t>
            </a:r>
            <a:endParaRPr lang="en-US" sz="1600" b="1" spc="0" dirty="0">
              <a:effectLst/>
              <a:latin typeface="Times New Roman" panose="02020603050405020304" pitchFamily="18" charset="0"/>
              <a:ea typeface="Times New Roman" panose="02020603050405020304" pitchFamily="18" charset="0"/>
            </a:endParaRPr>
          </a:p>
          <a:p>
            <a:pPr marL="742950" marR="69850" lvl="1" indent="-285750" algn="just">
              <a:lnSpc>
                <a:spcPct val="115000"/>
              </a:lnSpc>
              <a:spcBef>
                <a:spcPts val="425"/>
              </a:spcBef>
              <a:spcAft>
                <a:spcPts val="0"/>
              </a:spcAft>
              <a:buClr>
                <a:srgbClr val="231F20"/>
              </a:buClr>
              <a:buSzPts val="1200"/>
              <a:buFont typeface="Times New Roman" panose="02020603050405020304" pitchFamily="18" charset="0"/>
              <a:buAutoNum type="arabicPeriod"/>
              <a:tabLst>
                <a:tab pos="346710" algn="l"/>
              </a:tabLst>
            </a:pPr>
            <a:r>
              <a:rPr lang="en-US" sz="1600" spc="0" dirty="0" err="1">
                <a:solidFill>
                  <a:srgbClr val="231F20"/>
                </a:solidFill>
                <a:effectLst/>
                <a:latin typeface="Times New Roman" panose="02020603050405020304" pitchFamily="18" charset="0"/>
                <a:ea typeface="Times New Roman" panose="02020603050405020304" pitchFamily="18" charset="0"/>
              </a:rPr>
              <a:t>Izpētiet</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Pārresoru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koordinācijas</a:t>
            </a:r>
            <a:r>
              <a:rPr lang="en-US" sz="1600" spc="0" dirty="0">
                <a:solidFill>
                  <a:srgbClr val="231F20"/>
                </a:solidFill>
                <a:effectLst/>
                <a:latin typeface="Times New Roman" panose="02020603050405020304" pitchFamily="18" charset="0"/>
                <a:ea typeface="Times New Roman" panose="02020603050405020304" pitchFamily="18" charset="0"/>
              </a:rPr>
              <a:t> centra </a:t>
            </a:r>
            <a:r>
              <a:rPr lang="en-US" sz="1600" spc="0" dirty="0" err="1">
                <a:solidFill>
                  <a:srgbClr val="231F20"/>
                </a:solidFill>
                <a:effectLst/>
                <a:latin typeface="Times New Roman" panose="02020603050405020304" pitchFamily="18" charset="0"/>
                <a:ea typeface="Times New Roman" panose="02020603050405020304" pitchFamily="18" charset="0"/>
              </a:rPr>
              <a:t>mājaslapas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sadaļu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Latvija</a:t>
            </a:r>
            <a:r>
              <a:rPr lang="en-US" sz="1600" spc="0" dirty="0">
                <a:solidFill>
                  <a:srgbClr val="231F20"/>
                </a:solidFill>
                <a:effectLst/>
                <a:latin typeface="Times New Roman" panose="02020603050405020304" pitchFamily="18" charset="0"/>
                <a:ea typeface="Times New Roman" panose="02020603050405020304" pitchFamily="18" charset="0"/>
              </a:rPr>
              <a:t> 2030” un tur </a:t>
            </a:r>
            <a:r>
              <a:rPr lang="en-US" sz="1600" spc="0" dirty="0" err="1">
                <a:solidFill>
                  <a:srgbClr val="231F20"/>
                </a:solidFill>
                <a:effectLst/>
                <a:latin typeface="Times New Roman" panose="02020603050405020304" pitchFamily="18" charset="0"/>
                <a:ea typeface="Times New Roman" panose="02020603050405020304" pitchFamily="18" charset="0"/>
              </a:rPr>
              <a:t>esošo</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Latvijas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ilgtspējīgas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attīstības</a:t>
            </a:r>
            <a:r>
              <a:rPr lang="en-US" sz="1600" spc="0" dirty="0">
                <a:solidFill>
                  <a:srgbClr val="231F20"/>
                </a:solidFill>
                <a:effectLst/>
                <a:latin typeface="Times New Roman" panose="02020603050405020304" pitchFamily="18" charset="0"/>
                <a:ea typeface="Times New Roman" panose="02020603050405020304" pitchFamily="18" charset="0"/>
              </a:rPr>
              <a:t> stratēģiju!</a:t>
            </a:r>
            <a:r>
              <a:rPr lang="en-US" sz="1600" spc="0" baseline="30000" dirty="0">
                <a:solidFill>
                  <a:srgbClr val="231F20"/>
                </a:solidFill>
                <a:effectLst/>
                <a:latin typeface="Times New Roman" panose="02020603050405020304" pitchFamily="18" charset="0"/>
                <a:ea typeface="Times New Roman" panose="02020603050405020304" pitchFamily="18" charset="0"/>
              </a:rPr>
              <a:t>1</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Izskaidrojiet</a:t>
            </a:r>
            <a:r>
              <a:rPr lang="en-US" sz="1600" spc="0" dirty="0">
                <a:solidFill>
                  <a:srgbClr val="231F20"/>
                </a:solidFill>
                <a:effectLst/>
                <a:latin typeface="Times New Roman" panose="02020603050405020304" pitchFamily="18" charset="0"/>
                <a:ea typeface="Times New Roman" panose="02020603050405020304" pitchFamily="18" charset="0"/>
              </a:rPr>
              <a:t>, kas </a:t>
            </a:r>
            <a:r>
              <a:rPr lang="en-US" sz="1600" spc="0" dirty="0" err="1">
                <a:solidFill>
                  <a:srgbClr val="231F20"/>
                </a:solidFill>
                <a:effectLst/>
                <a:latin typeface="Times New Roman" panose="02020603050405020304" pitchFamily="18" charset="0"/>
                <a:ea typeface="Times New Roman" panose="02020603050405020304" pitchFamily="18" charset="0"/>
              </a:rPr>
              <a:t>ir</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ilgtspējīga</a:t>
            </a:r>
            <a:r>
              <a:rPr lang="en-US" sz="1600" spc="10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attīstība</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marL="742950" marR="67945" lvl="1" indent="-285750" algn="just">
              <a:lnSpc>
                <a:spcPct val="115000"/>
              </a:lnSpc>
              <a:spcBef>
                <a:spcPts val="430"/>
              </a:spcBef>
              <a:spcAft>
                <a:spcPts val="0"/>
              </a:spcAft>
              <a:buClr>
                <a:srgbClr val="231F20"/>
              </a:buClr>
              <a:buSzPts val="1200"/>
              <a:buFont typeface="Times New Roman" panose="02020603050405020304" pitchFamily="18" charset="0"/>
              <a:buAutoNum type="arabicPeriod"/>
              <a:tabLst>
                <a:tab pos="358775" algn="l"/>
              </a:tabLst>
            </a:pPr>
            <a:r>
              <a:rPr lang="en-US" sz="1600" spc="0" dirty="0" err="1">
                <a:solidFill>
                  <a:srgbClr val="231F20"/>
                </a:solidFill>
                <a:effectLst/>
                <a:latin typeface="Times New Roman" panose="02020603050405020304" pitchFamily="18" charset="0"/>
                <a:ea typeface="Times New Roman" panose="02020603050405020304" pitchFamily="18" charset="0"/>
              </a:rPr>
              <a:t>Pāros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izpētiet</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Pārresoru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koordinācijas</a:t>
            </a:r>
            <a:r>
              <a:rPr lang="en-US" sz="1600" spc="0" dirty="0">
                <a:solidFill>
                  <a:srgbClr val="231F20"/>
                </a:solidFill>
                <a:effectLst/>
                <a:latin typeface="Times New Roman" panose="02020603050405020304" pitchFamily="18" charset="0"/>
                <a:ea typeface="Times New Roman" panose="02020603050405020304" pitchFamily="18" charset="0"/>
              </a:rPr>
              <a:t> centra </a:t>
            </a:r>
            <a:r>
              <a:rPr lang="en-US" sz="1600" spc="0" dirty="0" err="1">
                <a:solidFill>
                  <a:srgbClr val="231F20"/>
                </a:solidFill>
                <a:effectLst/>
                <a:latin typeface="Times New Roman" panose="02020603050405020304" pitchFamily="18" charset="0"/>
                <a:ea typeface="Times New Roman" panose="02020603050405020304" pitchFamily="18" charset="0"/>
              </a:rPr>
              <a:t>mājaslapas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sadaļu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Latvija</a:t>
            </a:r>
            <a:r>
              <a:rPr lang="en-US" sz="1600" spc="0" dirty="0">
                <a:solidFill>
                  <a:srgbClr val="231F20"/>
                </a:solidFill>
                <a:effectLst/>
                <a:latin typeface="Times New Roman" panose="02020603050405020304" pitchFamily="18" charset="0"/>
                <a:ea typeface="Times New Roman" panose="02020603050405020304" pitchFamily="18" charset="0"/>
              </a:rPr>
              <a:t> 2030” un tur </a:t>
            </a:r>
            <a:r>
              <a:rPr lang="en-US" sz="1600" spc="0" dirty="0" err="1">
                <a:solidFill>
                  <a:srgbClr val="231F20"/>
                </a:solidFill>
                <a:effectLst/>
                <a:latin typeface="Times New Roman" panose="02020603050405020304" pitchFamily="18" charset="0"/>
                <a:ea typeface="Times New Roman" panose="02020603050405020304" pitchFamily="18" charset="0"/>
              </a:rPr>
              <a:t>esošo</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dokumentu</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“ANO</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ilgtspējīgas</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attīstības</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mērķi”</a:t>
            </a:r>
            <a:r>
              <a:rPr lang="en-US" sz="1600" spc="0" baseline="30000" dirty="0">
                <a:solidFill>
                  <a:srgbClr val="231F20"/>
                </a:solidFill>
                <a:effectLst/>
                <a:latin typeface="Times New Roman" panose="02020603050405020304" pitchFamily="18" charset="0"/>
                <a:ea typeface="Times New Roman" panose="02020603050405020304" pitchFamily="18" charset="0"/>
              </a:rPr>
              <a:t>2</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Katrs</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pāris</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izlozējiet</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vienu</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mērķi</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un</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raksturojiet</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to!</a:t>
            </a:r>
            <a:endParaRPr lang="en-US" sz="1600" spc="0" dirty="0">
              <a:effectLst/>
              <a:latin typeface="Times New Roman" panose="02020603050405020304" pitchFamily="18" charset="0"/>
              <a:ea typeface="Times New Roman" panose="02020603050405020304" pitchFamily="18" charset="0"/>
            </a:endParaRPr>
          </a:p>
          <a:p>
            <a:pPr marL="742950" marR="68580" lvl="1" indent="-285750" algn="just">
              <a:lnSpc>
                <a:spcPct val="115000"/>
              </a:lnSpc>
              <a:spcBef>
                <a:spcPts val="425"/>
              </a:spcBef>
              <a:spcAft>
                <a:spcPts val="0"/>
              </a:spcAft>
              <a:buClr>
                <a:srgbClr val="231F20"/>
              </a:buClr>
              <a:buSzPts val="1200"/>
              <a:buFont typeface="Times New Roman" panose="02020603050405020304" pitchFamily="18" charset="0"/>
              <a:buAutoNum type="arabicPeriod"/>
              <a:tabLst>
                <a:tab pos="340995" algn="l"/>
              </a:tabLst>
            </a:pPr>
            <a:r>
              <a:rPr lang="en-US" sz="1600" spc="0" dirty="0" err="1">
                <a:solidFill>
                  <a:srgbClr val="231F20"/>
                </a:solidFill>
                <a:effectLst/>
                <a:latin typeface="Times New Roman" panose="02020603050405020304" pitchFamily="18" charset="0"/>
                <a:ea typeface="Times New Roman" panose="02020603050405020304" pitchFamily="18" charset="0"/>
              </a:rPr>
              <a:t>Izpētiet</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Pārresoru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koordinācijas</a:t>
            </a:r>
            <a:r>
              <a:rPr lang="en-US" sz="1600" spc="0" dirty="0">
                <a:solidFill>
                  <a:srgbClr val="231F20"/>
                </a:solidFill>
                <a:effectLst/>
                <a:latin typeface="Times New Roman" panose="02020603050405020304" pitchFamily="18" charset="0"/>
                <a:ea typeface="Times New Roman" panose="02020603050405020304" pitchFamily="18" charset="0"/>
              </a:rPr>
              <a:t> centra </a:t>
            </a:r>
            <a:r>
              <a:rPr lang="en-US" sz="1600" spc="0" dirty="0" err="1">
                <a:solidFill>
                  <a:srgbClr val="231F20"/>
                </a:solidFill>
                <a:effectLst/>
                <a:latin typeface="Times New Roman" panose="02020603050405020304" pitchFamily="18" charset="0"/>
                <a:ea typeface="Times New Roman" panose="02020603050405020304" pitchFamily="18" charset="0"/>
              </a:rPr>
              <a:t>mājaslapas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sadaļu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Kā</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Latvija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īsteno</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ilgtspējīgas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attīstī</a:t>
            </a:r>
            <a:r>
              <a:rPr lang="en-US" sz="1600" spc="0" dirty="0">
                <a:solidFill>
                  <a:srgbClr val="231F20"/>
                </a:solidFill>
                <a:effectLst/>
                <a:latin typeface="Times New Roman" panose="02020603050405020304" pitchFamily="18" charset="0"/>
                <a:ea typeface="Times New Roman" panose="02020603050405020304" pitchFamily="18" charset="0"/>
              </a:rPr>
              <a:t>­ bas mērķus”</a:t>
            </a:r>
            <a:r>
              <a:rPr lang="en-US" sz="1600" spc="0" baseline="30000" dirty="0">
                <a:solidFill>
                  <a:srgbClr val="231F20"/>
                </a:solidFill>
                <a:effectLst/>
                <a:latin typeface="Times New Roman" panose="02020603050405020304" pitchFamily="18" charset="0"/>
                <a:ea typeface="Times New Roman" panose="02020603050405020304" pitchFamily="18" charset="0"/>
              </a:rPr>
              <a:t>3</a:t>
            </a:r>
            <a:r>
              <a:rPr lang="en-US" sz="1600" spc="0" dirty="0">
                <a:solidFill>
                  <a:srgbClr val="231F20"/>
                </a:solidFill>
                <a:effectLst/>
                <a:latin typeface="Times New Roman" panose="02020603050405020304" pitchFamily="18" charset="0"/>
                <a:ea typeface="Times New Roman" panose="02020603050405020304" pitchFamily="18" charset="0"/>
              </a:rPr>
              <a:t> un </a:t>
            </a:r>
            <a:r>
              <a:rPr lang="en-US" sz="1600" spc="0" dirty="0" err="1">
                <a:solidFill>
                  <a:srgbClr val="231F20"/>
                </a:solidFill>
                <a:effectLst/>
                <a:latin typeface="Times New Roman" panose="02020603050405020304" pitchFamily="18" charset="0"/>
                <a:ea typeface="Times New Roman" panose="02020603050405020304" pitchFamily="18" charset="0"/>
              </a:rPr>
              <a:t>nosauciet</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kādas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ir</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Latvijas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noteiktās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prioritātes</a:t>
            </a:r>
            <a:r>
              <a:rPr lang="en-US" sz="1600" spc="0" dirty="0">
                <a:solidFill>
                  <a:srgbClr val="231F20"/>
                </a:solidFill>
                <a:effectLst/>
                <a:latin typeface="Times New Roman" panose="02020603050405020304" pitchFamily="18" charset="0"/>
                <a:ea typeface="Times New Roman" panose="02020603050405020304" pitchFamily="18" charset="0"/>
              </a:rPr>
              <a:t> ANO </a:t>
            </a:r>
            <a:r>
              <a:rPr lang="en-US" sz="1600" spc="0" dirty="0" err="1">
                <a:solidFill>
                  <a:srgbClr val="231F20"/>
                </a:solidFill>
                <a:effectLst/>
                <a:latin typeface="Times New Roman" panose="02020603050405020304" pitchFamily="18" charset="0"/>
                <a:ea typeface="Times New Roman" panose="02020603050405020304" pitchFamily="18" charset="0"/>
              </a:rPr>
              <a:t>ilgtspējīgas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attīstības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mērķu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sasniegšanā</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Kā</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tās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tiek</a:t>
            </a:r>
            <a:r>
              <a:rPr lang="en-US" sz="1600" spc="4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īstenotas</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marL="742950" marR="69850" lvl="1" indent="-285750" algn="just">
              <a:lnSpc>
                <a:spcPct val="115000"/>
              </a:lnSpc>
              <a:spcBef>
                <a:spcPts val="420"/>
              </a:spcBef>
              <a:spcAft>
                <a:spcPts val="0"/>
              </a:spcAft>
              <a:buClr>
                <a:srgbClr val="231F20"/>
              </a:buClr>
              <a:buSzPts val="1200"/>
              <a:buFont typeface="Times New Roman" panose="02020603050405020304" pitchFamily="18" charset="0"/>
              <a:buAutoNum type="arabicPeriod"/>
              <a:tabLst>
                <a:tab pos="344170" algn="l"/>
              </a:tabLst>
            </a:pPr>
            <a:r>
              <a:rPr lang="en-US" sz="1600" spc="0" dirty="0" err="1">
                <a:solidFill>
                  <a:srgbClr val="231F20"/>
                </a:solidFill>
                <a:effectLst/>
                <a:latin typeface="Times New Roman" panose="02020603050405020304" pitchFamily="18" charset="0"/>
                <a:ea typeface="Times New Roman" panose="02020603050405020304" pitchFamily="18" charset="0"/>
              </a:rPr>
              <a:t>Izpētot</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Pārresoru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koordinācijas</a:t>
            </a:r>
            <a:r>
              <a:rPr lang="en-US" sz="1600" spc="0" dirty="0">
                <a:solidFill>
                  <a:srgbClr val="231F20"/>
                </a:solidFill>
                <a:effectLst/>
                <a:latin typeface="Times New Roman" panose="02020603050405020304" pitchFamily="18" charset="0"/>
                <a:ea typeface="Times New Roman" panose="02020603050405020304" pitchFamily="18" charset="0"/>
              </a:rPr>
              <a:t> centra </a:t>
            </a:r>
            <a:r>
              <a:rPr lang="en-US" sz="1600" spc="0" dirty="0" err="1">
                <a:solidFill>
                  <a:srgbClr val="231F20"/>
                </a:solidFill>
                <a:effectLst/>
                <a:latin typeface="Times New Roman" panose="02020603050405020304" pitchFamily="18" charset="0"/>
                <a:ea typeface="Times New Roman" panose="02020603050405020304" pitchFamily="18" charset="0"/>
              </a:rPr>
              <a:t>mājaslapu</a:t>
            </a:r>
            <a:r>
              <a:rPr lang="en-US" sz="1600" spc="0" dirty="0">
                <a:solidFill>
                  <a:srgbClr val="231F20"/>
                </a:solidFill>
                <a:effectLst/>
                <a:latin typeface="Times New Roman" panose="02020603050405020304" pitchFamily="18" charset="0"/>
                <a:ea typeface="Times New Roman" panose="02020603050405020304" pitchFamily="18" charset="0"/>
              </a:rPr>
              <a:t> un ES </a:t>
            </a:r>
            <a:r>
              <a:rPr lang="en-US" sz="1600" spc="0" dirty="0" err="1">
                <a:solidFill>
                  <a:srgbClr val="231F20"/>
                </a:solidFill>
                <a:effectLst/>
                <a:latin typeface="Times New Roman" panose="02020603050405020304" pitchFamily="18" charset="0"/>
                <a:ea typeface="Times New Roman" panose="02020603050405020304" pitchFamily="18" charset="0"/>
              </a:rPr>
              <a:t>mājas</a:t>
            </a:r>
            <a:r>
              <a:rPr lang="en-US" sz="1600" spc="0" dirty="0">
                <a:solidFill>
                  <a:srgbClr val="231F20"/>
                </a:solidFill>
                <a:effectLst/>
                <a:latin typeface="Times New Roman" panose="02020603050405020304" pitchFamily="18" charset="0"/>
                <a:ea typeface="Times New Roman" panose="02020603050405020304" pitchFamily="18" charset="0"/>
              </a:rPr>
              <a:t> lapu</a:t>
            </a:r>
            <a:r>
              <a:rPr lang="en-US" sz="1600" spc="0" baseline="30000" dirty="0">
                <a:solidFill>
                  <a:srgbClr val="231F20"/>
                </a:solidFill>
                <a:effectLst/>
                <a:latin typeface="Times New Roman" panose="02020603050405020304" pitchFamily="18" charset="0"/>
                <a:ea typeface="Times New Roman" panose="02020603050405020304" pitchFamily="18" charset="0"/>
              </a:rPr>
              <a:t>4</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izdariet</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kopsavilkumu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kā</a:t>
            </a:r>
            <a:r>
              <a:rPr lang="en-US" sz="1600" spc="0" dirty="0">
                <a:solidFill>
                  <a:srgbClr val="231F20"/>
                </a:solidFill>
                <a:effectLst/>
                <a:latin typeface="Times New Roman" panose="02020603050405020304" pitchFamily="18" charset="0"/>
                <a:ea typeface="Times New Roman" panose="02020603050405020304" pitchFamily="18" charset="0"/>
              </a:rPr>
              <a:t> ES </a:t>
            </a:r>
            <a:r>
              <a:rPr lang="en-US" sz="1600" spc="0" dirty="0" err="1">
                <a:solidFill>
                  <a:srgbClr val="231F20"/>
                </a:solidFill>
                <a:effectLst/>
                <a:latin typeface="Times New Roman" panose="02020603050405020304" pitchFamily="18" charset="0"/>
                <a:ea typeface="Times New Roman" panose="02020603050405020304" pitchFamily="18" charset="0"/>
              </a:rPr>
              <a:t>iekļauj</a:t>
            </a:r>
            <a:r>
              <a:rPr lang="en-US" sz="1600" spc="0" dirty="0">
                <a:solidFill>
                  <a:srgbClr val="231F20"/>
                </a:solidFill>
                <a:effectLst/>
                <a:latin typeface="Times New Roman" panose="02020603050405020304" pitchFamily="18" charset="0"/>
                <a:ea typeface="Times New Roman" panose="02020603050405020304" pitchFamily="18" charset="0"/>
              </a:rPr>
              <a:t> ANO </a:t>
            </a:r>
            <a:r>
              <a:rPr lang="en-US" sz="1600" spc="0" dirty="0" err="1">
                <a:solidFill>
                  <a:srgbClr val="231F20"/>
                </a:solidFill>
                <a:effectLst/>
                <a:latin typeface="Times New Roman" panose="02020603050405020304" pitchFamily="18" charset="0"/>
                <a:ea typeface="Times New Roman" panose="02020603050405020304" pitchFamily="18" charset="0"/>
              </a:rPr>
              <a:t>ilgtspējīgas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attīstības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mērķus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savā</a:t>
            </a:r>
            <a:r>
              <a:rPr lang="en-US" sz="1600" spc="2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politikā</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a:spcBef>
                <a:spcPts val="30"/>
              </a:spcBef>
            </a:pPr>
            <a:r>
              <a:rPr lang="en-US" sz="1600" dirty="0">
                <a:effectLst/>
                <a:latin typeface="Times New Roman" panose="02020603050405020304" pitchFamily="18" charset="0"/>
                <a:ea typeface="Times New Roman" panose="02020603050405020304" pitchFamily="18" charset="0"/>
              </a:rPr>
              <a:t> </a:t>
            </a:r>
          </a:p>
          <a:p>
            <a:pPr marL="342900" marR="70485" lvl="0" indent="-342900" algn="just">
              <a:lnSpc>
                <a:spcPct val="115000"/>
              </a:lnSpc>
              <a:spcBef>
                <a:spcPts val="5"/>
              </a:spcBef>
              <a:spcAft>
                <a:spcPts val="0"/>
              </a:spcAft>
              <a:buClr>
                <a:srgbClr val="231F20"/>
              </a:buClr>
              <a:buSzPts val="1200"/>
              <a:buFont typeface="Times New Roman" panose="02020603050405020304" pitchFamily="18" charset="0"/>
              <a:buAutoNum type="arabicPeriod"/>
              <a:tabLst>
                <a:tab pos="252095" algn="l"/>
              </a:tabLst>
            </a:pPr>
            <a:r>
              <a:rPr lang="en-US" sz="1600" b="1" spc="10" dirty="0" err="1">
                <a:solidFill>
                  <a:srgbClr val="231F20"/>
                </a:solidFill>
                <a:effectLst/>
                <a:latin typeface="Times New Roman" panose="02020603050405020304" pitchFamily="18" charset="0"/>
                <a:ea typeface="Times New Roman" panose="02020603050405020304" pitchFamily="18" charset="0"/>
              </a:rPr>
              <a:t>Izpētiet</a:t>
            </a:r>
            <a:r>
              <a:rPr lang="en-US" sz="1600" b="1" spc="10" dirty="0">
                <a:solidFill>
                  <a:srgbClr val="231F20"/>
                </a:solidFill>
                <a:effectLst/>
                <a:latin typeface="Times New Roman" panose="02020603050405020304" pitchFamily="18" charset="0"/>
                <a:ea typeface="Times New Roman" panose="02020603050405020304" pitchFamily="18" charset="0"/>
              </a:rPr>
              <a:t> </a:t>
            </a:r>
            <a:r>
              <a:rPr lang="en-US" sz="1600" b="1" spc="10" dirty="0" err="1">
                <a:solidFill>
                  <a:srgbClr val="231F20"/>
                </a:solidFill>
                <a:effectLst/>
                <a:latin typeface="Times New Roman" panose="02020603050405020304" pitchFamily="18" charset="0"/>
                <a:ea typeface="Times New Roman" panose="02020603050405020304" pitchFamily="18" charset="0"/>
              </a:rPr>
              <a:t>shēmas</a:t>
            </a:r>
            <a:r>
              <a:rPr lang="en-US" sz="1600" b="1" spc="10" dirty="0">
                <a:solidFill>
                  <a:srgbClr val="231F20"/>
                </a:solidFill>
                <a:effectLst/>
                <a:latin typeface="Times New Roman" panose="02020603050405020304" pitchFamily="18" charset="0"/>
                <a:ea typeface="Times New Roman" panose="02020603050405020304" pitchFamily="18" charset="0"/>
              </a:rPr>
              <a:t> </a:t>
            </a:r>
            <a:r>
              <a:rPr lang="en-US" sz="1600" b="1" spc="15" dirty="0">
                <a:solidFill>
                  <a:srgbClr val="231F20"/>
                </a:solidFill>
                <a:effectLst/>
                <a:latin typeface="Times New Roman" panose="02020603050405020304" pitchFamily="18" charset="0"/>
                <a:ea typeface="Times New Roman" panose="02020603050405020304" pitchFamily="18" charset="0"/>
              </a:rPr>
              <a:t>“</a:t>
            </a:r>
            <a:r>
              <a:rPr lang="en-US" sz="1600" b="1" spc="15" dirty="0" err="1">
                <a:solidFill>
                  <a:srgbClr val="231F20"/>
                </a:solidFill>
                <a:effectLst/>
                <a:latin typeface="Times New Roman" panose="02020603050405020304" pitchFamily="18" charset="0"/>
                <a:ea typeface="Times New Roman" panose="02020603050405020304" pitchFamily="18" charset="0"/>
              </a:rPr>
              <a:t>Latvijas</a:t>
            </a:r>
            <a:r>
              <a:rPr lang="en-US" sz="1600" b="1" spc="15" dirty="0">
                <a:solidFill>
                  <a:srgbClr val="231F20"/>
                </a:solidFill>
                <a:effectLst/>
                <a:latin typeface="Times New Roman" panose="02020603050405020304" pitchFamily="18" charset="0"/>
                <a:ea typeface="Times New Roman" panose="02020603050405020304" pitchFamily="18" charset="0"/>
              </a:rPr>
              <a:t> </a:t>
            </a:r>
            <a:r>
              <a:rPr lang="en-US" sz="1600" b="1" spc="15" dirty="0" err="1">
                <a:solidFill>
                  <a:srgbClr val="231F20"/>
                </a:solidFill>
                <a:effectLst/>
                <a:latin typeface="Times New Roman" panose="02020603050405020304" pitchFamily="18" charset="0"/>
                <a:ea typeface="Times New Roman" panose="02020603050405020304" pitchFamily="18" charset="0"/>
              </a:rPr>
              <a:t>ziņojumā</a:t>
            </a:r>
            <a:r>
              <a:rPr lang="en-US" sz="1600" b="1" spc="15" dirty="0">
                <a:solidFill>
                  <a:srgbClr val="231F20"/>
                </a:solidFill>
                <a:effectLst/>
                <a:latin typeface="Times New Roman" panose="02020603050405020304" pitchFamily="18" charset="0"/>
                <a:ea typeface="Times New Roman" panose="02020603050405020304" pitchFamily="18" charset="0"/>
              </a:rPr>
              <a:t> </a:t>
            </a:r>
            <a:r>
              <a:rPr lang="en-US" sz="1600" b="1" spc="10" dirty="0">
                <a:solidFill>
                  <a:srgbClr val="231F20"/>
                </a:solidFill>
                <a:effectLst/>
                <a:latin typeface="Times New Roman" panose="02020603050405020304" pitchFamily="18" charset="0"/>
                <a:ea typeface="Times New Roman" panose="02020603050405020304" pitchFamily="18" charset="0"/>
              </a:rPr>
              <a:t>par ANO </a:t>
            </a:r>
            <a:r>
              <a:rPr lang="en-US" sz="1600" b="1" spc="15" dirty="0" err="1">
                <a:solidFill>
                  <a:srgbClr val="231F20"/>
                </a:solidFill>
                <a:effectLst/>
                <a:latin typeface="Times New Roman" panose="02020603050405020304" pitchFamily="18" charset="0"/>
                <a:ea typeface="Times New Roman" panose="02020603050405020304" pitchFamily="18" charset="0"/>
              </a:rPr>
              <a:t>ilgtspēj</a:t>
            </a:r>
            <a:r>
              <a:rPr lang="en-US" sz="1600" b="0" spc="15" dirty="0" err="1">
                <a:solidFill>
                  <a:srgbClr val="231F20"/>
                </a:solidFill>
                <a:effectLst/>
                <a:latin typeface="Times New Roman" panose="02020603050405020304" pitchFamily="18" charset="0"/>
                <a:ea typeface="Times New Roman" panose="02020603050405020304" pitchFamily="18" charset="0"/>
              </a:rPr>
              <a:t>īg</a:t>
            </a:r>
            <a:r>
              <a:rPr lang="en-US" sz="1600" b="1" spc="15" dirty="0" err="1">
                <a:solidFill>
                  <a:srgbClr val="231F20"/>
                </a:solidFill>
                <a:effectLst/>
                <a:latin typeface="Times New Roman" panose="02020603050405020304" pitchFamily="18" charset="0"/>
                <a:ea typeface="Times New Roman" panose="02020603050405020304" pitchFamily="18" charset="0"/>
              </a:rPr>
              <a:t>as</a:t>
            </a:r>
            <a:r>
              <a:rPr lang="en-US" sz="1600" b="1" spc="15" dirty="0">
                <a:solidFill>
                  <a:srgbClr val="231F20"/>
                </a:solidFill>
                <a:effectLst/>
                <a:latin typeface="Times New Roman" panose="02020603050405020304" pitchFamily="18" charset="0"/>
                <a:ea typeface="Times New Roman" panose="02020603050405020304" pitchFamily="18" charset="0"/>
              </a:rPr>
              <a:t> </a:t>
            </a:r>
            <a:r>
              <a:rPr lang="en-US" sz="1600" b="1" spc="15" dirty="0" err="1">
                <a:solidFill>
                  <a:srgbClr val="231F20"/>
                </a:solidFill>
                <a:effectLst/>
                <a:latin typeface="Times New Roman" panose="02020603050405020304" pitchFamily="18" charset="0"/>
                <a:ea typeface="Times New Roman" panose="02020603050405020304" pitchFamily="18" charset="0"/>
              </a:rPr>
              <a:t>attīstības</a:t>
            </a:r>
            <a:r>
              <a:rPr lang="en-US" sz="1600" b="1" spc="15" dirty="0">
                <a:solidFill>
                  <a:srgbClr val="231F20"/>
                </a:solidFill>
                <a:effectLst/>
                <a:latin typeface="Times New Roman" panose="02020603050405020304" pitchFamily="18" charset="0"/>
                <a:ea typeface="Times New Roman" panose="02020603050405020304" pitchFamily="18" charset="0"/>
              </a:rPr>
              <a:t> </a:t>
            </a:r>
            <a:r>
              <a:rPr lang="en-US" sz="1600" b="1" spc="10" dirty="0" err="1">
                <a:solidFill>
                  <a:srgbClr val="231F20"/>
                </a:solidFill>
                <a:effectLst/>
                <a:latin typeface="Times New Roman" panose="02020603050405020304" pitchFamily="18" charset="0"/>
                <a:ea typeface="Times New Roman" panose="02020603050405020304" pitchFamily="18" charset="0"/>
              </a:rPr>
              <a:t>mērķu</a:t>
            </a:r>
            <a:r>
              <a:rPr lang="en-US" sz="1600" b="1" spc="10" dirty="0">
                <a:solidFill>
                  <a:srgbClr val="231F20"/>
                </a:solidFill>
                <a:effectLst/>
                <a:latin typeface="Times New Roman" panose="02020603050405020304" pitchFamily="18" charset="0"/>
                <a:ea typeface="Times New Roman" panose="02020603050405020304" pitchFamily="18" charset="0"/>
              </a:rPr>
              <a:t> </a:t>
            </a:r>
            <a:r>
              <a:rPr lang="en-US" sz="1600" b="1" spc="15" dirty="0">
                <a:solidFill>
                  <a:srgbClr val="231F20"/>
                </a:solidFill>
                <a:effectLst/>
                <a:latin typeface="Times New Roman" panose="02020603050405020304" pitchFamily="18" charset="0"/>
                <a:ea typeface="Times New Roman" panose="02020603050405020304" pitchFamily="18" charset="0"/>
              </a:rPr>
              <a:t>ieviešanu”</a:t>
            </a:r>
            <a:r>
              <a:rPr lang="en-US" sz="1600" b="1" spc="15" baseline="30000" dirty="0">
                <a:solidFill>
                  <a:srgbClr val="231F20"/>
                </a:solidFill>
                <a:effectLst/>
                <a:latin typeface="Times New Roman" panose="02020603050405020304" pitchFamily="18" charset="0"/>
                <a:ea typeface="Times New Roman" panose="02020603050405020304" pitchFamily="18" charset="0"/>
              </a:rPr>
              <a:t>5</a:t>
            </a:r>
            <a:r>
              <a:rPr lang="en-US" sz="1600" b="1" spc="15" dirty="0">
                <a:solidFill>
                  <a:srgbClr val="231F20"/>
                </a:solidFill>
                <a:effectLst/>
                <a:latin typeface="Times New Roman" panose="02020603050405020304" pitchFamily="18" charset="0"/>
                <a:ea typeface="Times New Roman" panose="02020603050405020304" pitchFamily="18" charset="0"/>
              </a:rPr>
              <a:t> </a:t>
            </a:r>
            <a:r>
              <a:rPr lang="en-US" sz="1600" b="1" spc="0" dirty="0">
                <a:solidFill>
                  <a:srgbClr val="231F20"/>
                </a:solidFill>
                <a:effectLst/>
                <a:latin typeface="Times New Roman" panose="02020603050405020304" pitchFamily="18" charset="0"/>
                <a:ea typeface="Times New Roman" panose="02020603050405020304" pitchFamily="18" charset="0"/>
              </a:rPr>
              <a:t>46.–47. </a:t>
            </a:r>
            <a:r>
              <a:rPr lang="en-US" sz="1600" b="1" spc="0" dirty="0" err="1">
                <a:solidFill>
                  <a:srgbClr val="231F20"/>
                </a:solidFill>
                <a:effectLst/>
                <a:latin typeface="Times New Roman" panose="02020603050405020304" pitchFamily="18" charset="0"/>
                <a:ea typeface="Times New Roman" panose="02020603050405020304" pitchFamily="18" charset="0"/>
              </a:rPr>
              <a:t>lpp</a:t>
            </a:r>
            <a:r>
              <a:rPr lang="en-US" sz="1600" b="1" spc="0" dirty="0">
                <a:solidFill>
                  <a:srgbClr val="231F20"/>
                </a:solidFill>
                <a:effectLst/>
                <a:latin typeface="Times New Roman" panose="02020603050405020304" pitchFamily="18" charset="0"/>
                <a:ea typeface="Times New Roman" panose="02020603050405020304" pitchFamily="18" charset="0"/>
              </a:rPr>
              <a:t> un 98.–99. </a:t>
            </a:r>
            <a:r>
              <a:rPr lang="en-US" sz="1600" b="1" spc="0" dirty="0" err="1">
                <a:solidFill>
                  <a:srgbClr val="231F20"/>
                </a:solidFill>
                <a:effectLst/>
                <a:latin typeface="Times New Roman" panose="02020603050405020304" pitchFamily="18" charset="0"/>
                <a:ea typeface="Times New Roman" panose="02020603050405020304" pitchFamily="18" charset="0"/>
              </a:rPr>
              <a:t>lpp</a:t>
            </a:r>
            <a:r>
              <a:rPr lang="en-US" sz="1600" b="1" spc="0" dirty="0">
                <a:solidFill>
                  <a:srgbClr val="231F20"/>
                </a:solidFill>
                <a:effectLst/>
                <a:latin typeface="Times New Roman" panose="02020603050405020304" pitchFamily="18" charset="0"/>
                <a:ea typeface="Times New Roman" panose="02020603050405020304" pitchFamily="18" charset="0"/>
              </a:rPr>
              <a:t>. un </a:t>
            </a:r>
            <a:r>
              <a:rPr lang="en-US" sz="1600" b="1" u="none" strike="noStrike" spc="0" dirty="0" err="1">
                <a:solidFill>
                  <a:srgbClr val="231F20"/>
                </a:solidFill>
                <a:effectLst/>
                <a:latin typeface="Times New Roman" panose="02020603050405020304" pitchFamily="18" charset="0"/>
                <a:ea typeface="Times New Roman" panose="02020603050405020304" pitchFamily="18" charset="0"/>
                <a:hlinkClick r:id="rId2"/>
              </a:rPr>
              <a:t>interpretējiet</a:t>
            </a:r>
            <a:r>
              <a:rPr lang="en-US" sz="1600" b="1" u="none" strike="noStrike" spc="85" dirty="0">
                <a:solidFill>
                  <a:srgbClr val="231F20"/>
                </a:solidFill>
                <a:effectLst/>
                <a:latin typeface="Times New Roman" panose="02020603050405020304" pitchFamily="18" charset="0"/>
                <a:ea typeface="Times New Roman" panose="02020603050405020304" pitchFamily="18" charset="0"/>
                <a:hlinkClick r:id="rId2"/>
              </a:rPr>
              <a:t> </a:t>
            </a:r>
            <a:r>
              <a:rPr lang="en-US" sz="1600" b="1" u="none" strike="noStrike" spc="0" dirty="0" err="1">
                <a:solidFill>
                  <a:srgbClr val="231F20"/>
                </a:solidFill>
                <a:effectLst/>
                <a:latin typeface="Times New Roman" panose="02020603050405020304" pitchFamily="18" charset="0"/>
                <a:ea typeface="Times New Roman" panose="02020603050405020304" pitchFamily="18" charset="0"/>
                <a:hlinkClick r:id="rId2"/>
              </a:rPr>
              <a:t>informāciju</a:t>
            </a:r>
            <a:r>
              <a:rPr lang="en-US" sz="1600" b="1" u="none" strike="noStrike" spc="0" dirty="0">
                <a:solidFill>
                  <a:srgbClr val="231F20"/>
                </a:solidFill>
                <a:effectLst/>
                <a:latin typeface="Times New Roman" panose="02020603050405020304" pitchFamily="18" charset="0"/>
                <a:ea typeface="Times New Roman" panose="02020603050405020304" pitchFamily="18" charset="0"/>
                <a:hlinkClick r:id="rId2"/>
              </a:rPr>
              <a:t>!</a:t>
            </a:r>
            <a:endParaRPr lang="en-US" sz="1600" b="1" spc="0" dirty="0">
              <a:effectLst/>
              <a:latin typeface="Times New Roman" panose="02020603050405020304" pitchFamily="18" charset="0"/>
              <a:ea typeface="Times New Roman" panose="02020603050405020304" pitchFamily="18" charset="0"/>
            </a:endParaRPr>
          </a:p>
          <a:p>
            <a:pPr marL="742950" marR="69215" lvl="1" indent="-285750" algn="just">
              <a:lnSpc>
                <a:spcPct val="115000"/>
              </a:lnSpc>
              <a:spcBef>
                <a:spcPts val="420"/>
              </a:spcBef>
              <a:spcAft>
                <a:spcPts val="0"/>
              </a:spcAft>
              <a:buClr>
                <a:srgbClr val="231F20"/>
              </a:buClr>
              <a:buSzPts val="1200"/>
              <a:buFont typeface="Times New Roman" panose="02020603050405020304" pitchFamily="18" charset="0"/>
              <a:buAutoNum type="arabicPeriod"/>
              <a:tabLst>
                <a:tab pos="342265" algn="l"/>
              </a:tabLst>
            </a:pPr>
            <a:r>
              <a:rPr lang="en-US" sz="1600" spc="0" dirty="0" err="1">
                <a:solidFill>
                  <a:srgbClr val="231F20"/>
                </a:solidFill>
                <a:effectLst/>
                <a:latin typeface="Times New Roman" panose="02020603050405020304" pitchFamily="18" charset="0"/>
                <a:ea typeface="Times New Roman" panose="02020603050405020304" pitchFamily="18" charset="0"/>
              </a:rPr>
              <a:t>Izvēlieties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kādu</a:t>
            </a:r>
            <a:r>
              <a:rPr lang="en-US" sz="1600" spc="0" dirty="0">
                <a:solidFill>
                  <a:srgbClr val="231F20"/>
                </a:solidFill>
                <a:effectLst/>
                <a:latin typeface="Times New Roman" panose="02020603050405020304" pitchFamily="18" charset="0"/>
                <a:ea typeface="Times New Roman" panose="02020603050405020304" pitchFamily="18" charset="0"/>
              </a:rPr>
              <a:t> no </a:t>
            </a:r>
            <a:r>
              <a:rPr lang="en-US" sz="1600" spc="0" dirty="0" err="1">
                <a:solidFill>
                  <a:srgbClr val="231F20"/>
                </a:solidFill>
                <a:effectLst/>
                <a:latin typeface="Times New Roman" panose="02020603050405020304" pitchFamily="18" charset="0"/>
                <a:ea typeface="Times New Roman" panose="02020603050405020304" pitchFamily="18" charset="0"/>
              </a:rPr>
              <a:t>Latvijas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noteiktajām</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prioritātēm</a:t>
            </a:r>
            <a:r>
              <a:rPr lang="en-US" sz="1600" spc="0" dirty="0">
                <a:solidFill>
                  <a:srgbClr val="231F20"/>
                </a:solidFill>
                <a:effectLst/>
                <a:latin typeface="Times New Roman" panose="02020603050405020304" pitchFamily="18" charset="0"/>
                <a:ea typeface="Times New Roman" panose="02020603050405020304" pitchFamily="18" charset="0"/>
              </a:rPr>
              <a:t> ANO </a:t>
            </a:r>
            <a:r>
              <a:rPr lang="en-US" sz="1600" spc="0" dirty="0" err="1">
                <a:solidFill>
                  <a:srgbClr val="231F20"/>
                </a:solidFill>
                <a:effectLst/>
                <a:latin typeface="Times New Roman" panose="02020603050405020304" pitchFamily="18" charset="0"/>
                <a:ea typeface="Times New Roman" panose="02020603050405020304" pitchFamily="18" charset="0"/>
              </a:rPr>
              <a:t>ilgtspējīgas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attīstības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mērķu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sasnieg</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šanai</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izvērtējiet</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kādi</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lēmumi</a:t>
            </a:r>
            <a:r>
              <a:rPr lang="en-US" sz="1600" spc="0" dirty="0">
                <a:solidFill>
                  <a:srgbClr val="231F20"/>
                </a:solidFill>
                <a:effectLst/>
                <a:latin typeface="Times New Roman" panose="02020603050405020304" pitchFamily="18" charset="0"/>
                <a:ea typeface="Times New Roman" panose="02020603050405020304" pitchFamily="18" charset="0"/>
              </a:rPr>
              <a:t> un </a:t>
            </a:r>
            <a:r>
              <a:rPr lang="en-US" sz="1600" spc="0" dirty="0" err="1">
                <a:solidFill>
                  <a:srgbClr val="231F20"/>
                </a:solidFill>
                <a:effectLst/>
                <a:latin typeface="Times New Roman" panose="02020603050405020304" pitchFamily="18" charset="0"/>
                <a:ea typeface="Times New Roman" panose="02020603050405020304" pitchFamily="18" charset="0"/>
              </a:rPr>
              <a:t>rīcības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tiek</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īstenotas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valsts</a:t>
            </a:r>
            <a:r>
              <a:rPr lang="en-US" sz="1600" spc="0" dirty="0">
                <a:solidFill>
                  <a:srgbClr val="231F20"/>
                </a:solidFill>
                <a:effectLst/>
                <a:latin typeface="Times New Roman" panose="02020603050405020304" pitchFamily="18" charset="0"/>
                <a:ea typeface="Times New Roman" panose="02020603050405020304" pitchFamily="18" charset="0"/>
              </a:rPr>
              <a:t> un </a:t>
            </a:r>
            <a:r>
              <a:rPr lang="en-US" sz="1600" spc="0" dirty="0" err="1">
                <a:solidFill>
                  <a:srgbClr val="231F20"/>
                </a:solidFill>
                <a:effectLst/>
                <a:latin typeface="Times New Roman" panose="02020603050405020304" pitchFamily="18" charset="0"/>
                <a:ea typeface="Times New Roman" panose="02020603050405020304" pitchFamily="18" charset="0"/>
              </a:rPr>
              <a:t>vietējās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sabiedrības</a:t>
            </a:r>
            <a:r>
              <a:rPr lang="en-US" sz="1600" spc="1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mērogā</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marL="742950" marR="69215" lvl="1" indent="-285750" algn="just">
              <a:lnSpc>
                <a:spcPct val="115000"/>
              </a:lnSpc>
              <a:spcBef>
                <a:spcPts val="425"/>
              </a:spcBef>
              <a:spcAft>
                <a:spcPts val="0"/>
              </a:spcAft>
              <a:buClr>
                <a:srgbClr val="231F20"/>
              </a:buClr>
              <a:buSzPts val="1200"/>
              <a:buFont typeface="Times New Roman" panose="02020603050405020304" pitchFamily="18" charset="0"/>
              <a:buAutoNum type="arabicPeriod"/>
              <a:tabLst>
                <a:tab pos="337820" algn="l"/>
              </a:tabLst>
            </a:pPr>
            <a:r>
              <a:rPr lang="en-US" sz="1600" spc="0" dirty="0" err="1">
                <a:solidFill>
                  <a:srgbClr val="231F20"/>
                </a:solidFill>
                <a:effectLst/>
                <a:latin typeface="Times New Roman" panose="02020603050405020304" pitchFamily="18" charset="0"/>
                <a:ea typeface="Times New Roman" panose="02020603050405020304" pitchFamily="18" charset="0"/>
              </a:rPr>
              <a:t>Izmantojot</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pētnieciskās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mācīšanās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pieeju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izstrādājiet</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plānu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savai</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rīcībai</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ar</a:t>
            </a:r>
            <a:r>
              <a:rPr lang="en-US" sz="1600" spc="0" dirty="0">
                <a:solidFill>
                  <a:srgbClr val="231F20"/>
                </a:solidFill>
                <a:effectLst/>
                <a:latin typeface="Times New Roman" panose="02020603050405020304" pitchFamily="18" charset="0"/>
                <a:ea typeface="Times New Roman" panose="02020603050405020304" pitchFamily="18" charset="0"/>
              </a:rPr>
              <a:t> kuru </a:t>
            </a:r>
            <a:r>
              <a:rPr lang="en-US" sz="1600" spc="0" dirty="0" err="1">
                <a:solidFill>
                  <a:srgbClr val="231F20"/>
                </a:solidFill>
                <a:effectLst/>
                <a:latin typeface="Times New Roman" panose="02020603050405020304" pitchFamily="18" charset="0"/>
                <a:ea typeface="Times New Roman" panose="02020603050405020304" pitchFamily="18" charset="0"/>
              </a:rPr>
              <a:t>tiktu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atbalstīta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izvēlētā</a:t>
            </a:r>
            <a:r>
              <a:rPr lang="en-US" sz="1600" spc="-95"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ANO</a:t>
            </a:r>
            <a:r>
              <a:rPr lang="en-US" sz="1600" spc="-1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ilgtspējīgas</a:t>
            </a:r>
            <a:r>
              <a:rPr lang="en-US" sz="1600" spc="-1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attīstības</a:t>
            </a:r>
            <a:r>
              <a:rPr lang="en-US" sz="1600" spc="-1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mērķa</a:t>
            </a:r>
            <a:r>
              <a:rPr lang="en-US" sz="1600" spc="-2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sasniegšana</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1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demonstrējot</a:t>
            </a:r>
            <a:r>
              <a:rPr lang="en-US" sz="1600" spc="-1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principu</a:t>
            </a:r>
            <a:r>
              <a:rPr lang="en-US" sz="1600" spc="-20"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0" dirty="0" err="1">
                <a:solidFill>
                  <a:srgbClr val="231F20"/>
                </a:solidFill>
                <a:effectLst/>
                <a:latin typeface="Times New Roman" panose="02020603050405020304" pitchFamily="18" charset="0"/>
                <a:ea typeface="Times New Roman" panose="02020603050405020304" pitchFamily="18" charset="0"/>
              </a:rPr>
              <a:t>Domā</a:t>
            </a:r>
            <a:r>
              <a:rPr lang="en-US" sz="1600" spc="-1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globāli</a:t>
            </a:r>
            <a:r>
              <a:rPr lang="en-US" sz="1600" spc="-15"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2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rīko</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jies</a:t>
            </a:r>
            <a:r>
              <a:rPr lang="en-US" sz="1600" spc="1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lokāli</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r>
              <a:rPr lang="en-US" sz="16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1571664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B0A5D7B-1CE6-6B69-D88E-C455EC38EC4C}"/>
              </a:ext>
            </a:extLst>
          </p:cNvPr>
          <p:cNvSpPr>
            <a:spLocks noGrp="1"/>
          </p:cNvSpPr>
          <p:nvPr>
            <p:ph type="title"/>
          </p:nvPr>
        </p:nvSpPr>
        <p:spPr/>
        <p:txBody>
          <a:bodyPr>
            <a:normAutofit/>
          </a:bodyPr>
          <a:lstStyle/>
          <a:p>
            <a:pPr algn="ctr"/>
            <a:r>
              <a:rPr lang="lv-LV" sz="1800" b="1" dirty="0">
                <a:latin typeface="Times New Roman" panose="02020603050405020304" pitchFamily="18" charset="0"/>
                <a:cs typeface="Times New Roman" panose="02020603050405020304" pitchFamily="18" charset="0"/>
              </a:rPr>
              <a:t>5. Tēma</a:t>
            </a:r>
            <a:br>
              <a:rPr lang="lv-LV" sz="1800" b="1" dirty="0">
                <a:latin typeface="Times New Roman" panose="02020603050405020304" pitchFamily="18" charset="0"/>
                <a:cs typeface="Times New Roman" panose="02020603050405020304" pitchFamily="18" charset="0"/>
              </a:rPr>
            </a:br>
            <a:r>
              <a:rPr lang="en-US" sz="1800" b="1" kern="0" dirty="0" err="1">
                <a:solidFill>
                  <a:srgbClr val="231F20"/>
                </a:solidFill>
                <a:effectLst/>
                <a:latin typeface="Times New Roman" panose="02020603050405020304" pitchFamily="18" charset="0"/>
                <a:ea typeface="Gilroy"/>
                <a:cs typeface="Times New Roman" panose="02020603050405020304" pitchFamily="18" charset="0"/>
              </a:rPr>
              <a:t>Ilgtspējīga</a:t>
            </a:r>
            <a:r>
              <a:rPr lang="en-US" sz="1800" b="1" kern="0" dirty="0">
                <a:solidFill>
                  <a:srgbClr val="231F20"/>
                </a:solidFill>
                <a:effectLst/>
                <a:latin typeface="Times New Roman" panose="02020603050405020304" pitchFamily="18" charset="0"/>
                <a:ea typeface="Gilroy"/>
                <a:cs typeface="Times New Roman" panose="02020603050405020304" pitchFamily="18" charset="0"/>
              </a:rPr>
              <a:t> </a:t>
            </a:r>
            <a:r>
              <a:rPr lang="en-US" sz="1800" b="1" kern="0" dirty="0" err="1">
                <a:solidFill>
                  <a:srgbClr val="231F20"/>
                </a:solidFill>
                <a:effectLst/>
                <a:latin typeface="Times New Roman" panose="02020603050405020304" pitchFamily="18" charset="0"/>
                <a:ea typeface="Gilroy"/>
                <a:cs typeface="Times New Roman" panose="02020603050405020304" pitchFamily="18" charset="0"/>
              </a:rPr>
              <a:t>saimniekošana</a:t>
            </a:r>
            <a:r>
              <a:rPr lang="en-US" sz="1800" b="1" kern="0" dirty="0">
                <a:solidFill>
                  <a:srgbClr val="231F20"/>
                </a:solidFill>
                <a:effectLst/>
                <a:latin typeface="Times New Roman" panose="02020603050405020304" pitchFamily="18" charset="0"/>
                <a:ea typeface="Gilroy"/>
                <a:cs typeface="Times New Roman" panose="02020603050405020304" pitchFamily="18" charset="0"/>
              </a:rPr>
              <a:t> un </a:t>
            </a:r>
            <a:r>
              <a:rPr lang="en-US" sz="1800" b="1" kern="0" dirty="0" err="1">
                <a:solidFill>
                  <a:srgbClr val="231F20"/>
                </a:solidFill>
                <a:effectLst/>
                <a:latin typeface="Times New Roman" panose="02020603050405020304" pitchFamily="18" charset="0"/>
                <a:ea typeface="Gilroy"/>
                <a:cs typeface="Times New Roman" panose="02020603050405020304" pitchFamily="18" charset="0"/>
              </a:rPr>
              <a:t>ieguldījums</a:t>
            </a:r>
            <a:r>
              <a:rPr lang="en-US" sz="1800" b="1" kern="0" dirty="0">
                <a:solidFill>
                  <a:srgbClr val="231F20"/>
                </a:solidFill>
                <a:effectLst/>
                <a:latin typeface="Times New Roman" panose="02020603050405020304" pitchFamily="18" charset="0"/>
                <a:ea typeface="Gilroy"/>
                <a:cs typeface="Times New Roman" panose="02020603050405020304" pitchFamily="18" charset="0"/>
              </a:rPr>
              <a:t> </a:t>
            </a:r>
            <a:r>
              <a:rPr lang="en-US" sz="1800" b="1" kern="0" dirty="0" err="1">
                <a:solidFill>
                  <a:srgbClr val="231F20"/>
                </a:solidFill>
                <a:effectLst/>
                <a:latin typeface="Times New Roman" panose="02020603050405020304" pitchFamily="18" charset="0"/>
                <a:ea typeface="Gilroy"/>
                <a:cs typeface="Times New Roman" panose="02020603050405020304" pitchFamily="18" charset="0"/>
              </a:rPr>
              <a:t>cilvēkkapitālā</a:t>
            </a:r>
            <a:endParaRPr lang="en-US" sz="1800" b="1" dirty="0">
              <a:latin typeface="Times New Roman" panose="02020603050405020304" pitchFamily="18" charset="0"/>
              <a:cs typeface="Times New Roman" panose="02020603050405020304" pitchFamily="18" charset="0"/>
            </a:endParaRPr>
          </a:p>
        </p:txBody>
      </p:sp>
      <p:sp>
        <p:nvSpPr>
          <p:cNvPr id="3" name="Satura vietturis 2">
            <a:extLst>
              <a:ext uri="{FF2B5EF4-FFF2-40B4-BE49-F238E27FC236}">
                <a16:creationId xmlns:a16="http://schemas.microsoft.com/office/drawing/2014/main" id="{E62D156F-BDA1-54A0-21B1-E3B599B2F94B}"/>
              </a:ext>
            </a:extLst>
          </p:cNvPr>
          <p:cNvSpPr>
            <a:spLocks noGrp="1"/>
          </p:cNvSpPr>
          <p:nvPr>
            <p:ph idx="1"/>
          </p:nvPr>
        </p:nvSpPr>
        <p:spPr>
          <a:xfrm>
            <a:off x="1251678" y="1759975"/>
            <a:ext cx="10178322" cy="4119618"/>
          </a:xfrm>
        </p:spPr>
        <p:txBody>
          <a:bodyPr>
            <a:normAutofit/>
          </a:bodyPr>
          <a:lstStyle/>
          <a:p>
            <a:pPr marL="0" marR="109728" indent="0" algn="ctr" rtl="0" eaLnBrk="1" fontAlgn="t" latinLnBrk="0" hangingPunct="1">
              <a:lnSpc>
                <a:spcPts val="1195"/>
              </a:lnSpc>
              <a:spcBef>
                <a:spcPts val="440"/>
              </a:spcBef>
              <a:spcAft>
                <a:spcPts val="0"/>
              </a:spcAft>
              <a:buNone/>
            </a:pPr>
            <a:endParaRPr lang="en-US" sz="1800" b="0" i="0" u="none" strike="noStrike" dirty="0">
              <a:effectLst/>
              <a:latin typeface="Arial" panose="020B0604020202020204" pitchFamily="34" charset="0"/>
            </a:endParaRPr>
          </a:p>
          <a:p>
            <a:endParaRPr lang="en-US" dirty="0"/>
          </a:p>
        </p:txBody>
      </p:sp>
      <p:graphicFrame>
        <p:nvGraphicFramePr>
          <p:cNvPr id="4" name="Tabula 3">
            <a:extLst>
              <a:ext uri="{FF2B5EF4-FFF2-40B4-BE49-F238E27FC236}">
                <a16:creationId xmlns:a16="http://schemas.microsoft.com/office/drawing/2014/main" id="{FEC5331F-2424-1919-1555-D412DE98C134}"/>
              </a:ext>
            </a:extLst>
          </p:cNvPr>
          <p:cNvGraphicFramePr>
            <a:graphicFrameLocks noGrp="1"/>
          </p:cNvGraphicFramePr>
          <p:nvPr>
            <p:extLst>
              <p:ext uri="{D42A27DB-BD31-4B8C-83A1-F6EECF244321}">
                <p14:modId xmlns:p14="http://schemas.microsoft.com/office/powerpoint/2010/main" val="2620832936"/>
              </p:ext>
            </p:extLst>
          </p:nvPr>
        </p:nvGraphicFramePr>
        <p:xfrm>
          <a:off x="1651821" y="1880122"/>
          <a:ext cx="9438966" cy="3187781"/>
        </p:xfrm>
        <a:graphic>
          <a:graphicData uri="http://schemas.openxmlformats.org/drawingml/2006/table">
            <a:tbl>
              <a:tblPr firstRow="1" firstCol="1" lastRow="1" lastCol="1" bandRow="1" bandCol="1">
                <a:tableStyleId>{5C22544A-7EE6-4342-B048-85BDC9FD1C3A}</a:tableStyleId>
              </a:tblPr>
              <a:tblGrid>
                <a:gridCol w="1696435">
                  <a:extLst>
                    <a:ext uri="{9D8B030D-6E8A-4147-A177-3AD203B41FA5}">
                      <a16:colId xmlns:a16="http://schemas.microsoft.com/office/drawing/2014/main" val="2273399198"/>
                    </a:ext>
                  </a:extLst>
                </a:gridCol>
                <a:gridCol w="2894373">
                  <a:extLst>
                    <a:ext uri="{9D8B030D-6E8A-4147-A177-3AD203B41FA5}">
                      <a16:colId xmlns:a16="http://schemas.microsoft.com/office/drawing/2014/main" val="3290306813"/>
                    </a:ext>
                  </a:extLst>
                </a:gridCol>
                <a:gridCol w="4848158">
                  <a:extLst>
                    <a:ext uri="{9D8B030D-6E8A-4147-A177-3AD203B41FA5}">
                      <a16:colId xmlns:a16="http://schemas.microsoft.com/office/drawing/2014/main" val="1303079654"/>
                    </a:ext>
                  </a:extLst>
                </a:gridCol>
              </a:tblGrid>
              <a:tr h="1060721">
                <a:tc>
                  <a:txBody>
                    <a:bodyPr/>
                    <a:lstStyle/>
                    <a:p>
                      <a:pPr marL="114935" marR="108585" algn="ctr">
                        <a:lnSpc>
                          <a:spcPts val="1195"/>
                        </a:lnSpc>
                        <a:spcBef>
                          <a:spcPts val="440"/>
                        </a:spcBef>
                        <a:spcAft>
                          <a:spcPts val="0"/>
                        </a:spcAft>
                      </a:pPr>
                      <a:endParaRPr lang="lv-LV" sz="1600" dirty="0">
                        <a:effectLst/>
                      </a:endParaRPr>
                    </a:p>
                    <a:p>
                      <a:pPr marL="114935" marR="108585" algn="ctr">
                        <a:lnSpc>
                          <a:spcPts val="1195"/>
                        </a:lnSpc>
                        <a:spcBef>
                          <a:spcPts val="440"/>
                        </a:spcBef>
                        <a:spcAft>
                          <a:spcPts val="0"/>
                        </a:spcAft>
                      </a:pPr>
                      <a:r>
                        <a:rPr lang="en-US" sz="1600" dirty="0">
                          <a:effectLst/>
                        </a:rPr>
                        <a:t>Es </a:t>
                      </a:r>
                      <a:r>
                        <a:rPr lang="en-US" sz="1600" dirty="0" err="1">
                          <a:effectLst/>
                        </a:rPr>
                        <a:t>jau</a:t>
                      </a:r>
                      <a:r>
                        <a:rPr lang="en-US" sz="1600" dirty="0">
                          <a:effectLst/>
                        </a:rPr>
                        <a:t> </a:t>
                      </a:r>
                      <a:r>
                        <a:rPr lang="en-US" sz="1600" dirty="0" err="1">
                          <a:effectLst/>
                        </a:rPr>
                        <a:t>zinu</a:t>
                      </a:r>
                      <a:r>
                        <a:rPr lang="en-US" sz="1600" dirty="0">
                          <a:effectLst/>
                        </a:rPr>
                        <a:t>...</a:t>
                      </a:r>
                    </a:p>
                    <a:p>
                      <a:pPr marL="114935" marR="109220" algn="ctr">
                        <a:lnSpc>
                          <a:spcPts val="1170"/>
                        </a:lnSpc>
                        <a:spcAft>
                          <a:spcPts val="0"/>
                        </a:spcAft>
                      </a:pPr>
                      <a:r>
                        <a:rPr lang="en-US" sz="1600" dirty="0">
                          <a:effectLst/>
                        </a:rPr>
                        <a:t>(Ko es </a:t>
                      </a:r>
                      <a:r>
                        <a:rPr lang="en-US" sz="1600" dirty="0" err="1">
                          <a:effectLst/>
                        </a:rPr>
                        <a:t>zinu</a:t>
                      </a:r>
                      <a:r>
                        <a:rPr lang="en-US" sz="1600" dirty="0">
                          <a:effectLst/>
                        </a:rPr>
                        <a:t> par </a:t>
                      </a:r>
                      <a:r>
                        <a:rPr lang="en-US" sz="1600" dirty="0" err="1">
                          <a:effectLst/>
                        </a:rPr>
                        <a:t>šo</a:t>
                      </a:r>
                      <a:r>
                        <a:rPr lang="en-US" sz="1600" dirty="0">
                          <a:effectLst/>
                        </a:rPr>
                        <a:t> </a:t>
                      </a:r>
                      <a:r>
                        <a:rPr lang="en-US" sz="1600" dirty="0" err="1">
                          <a:effectLst/>
                        </a:rPr>
                        <a:t>tēmu</a:t>
                      </a:r>
                      <a:r>
                        <a:rPr lang="en-US" sz="1600" dirty="0">
                          <a:effectLst/>
                        </a:rPr>
                        <a:t>?)</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43915">
                        <a:lnSpc>
                          <a:spcPts val="1195"/>
                        </a:lnSpc>
                        <a:spcBef>
                          <a:spcPts val="440"/>
                        </a:spcBef>
                        <a:spcAft>
                          <a:spcPts val="0"/>
                        </a:spcAft>
                      </a:pPr>
                      <a:endParaRPr lang="lv-LV" sz="1600" dirty="0">
                        <a:effectLst/>
                      </a:endParaRPr>
                    </a:p>
                    <a:p>
                      <a:pPr marL="843915">
                        <a:lnSpc>
                          <a:spcPts val="1195"/>
                        </a:lnSpc>
                        <a:spcBef>
                          <a:spcPts val="440"/>
                        </a:spcBef>
                        <a:spcAft>
                          <a:spcPts val="0"/>
                        </a:spcAft>
                      </a:pPr>
                      <a:r>
                        <a:rPr lang="en-US" sz="1600" dirty="0" err="1">
                          <a:effectLst/>
                        </a:rPr>
                        <a:t>Temata</a:t>
                      </a:r>
                      <a:r>
                        <a:rPr lang="en-US" sz="1600" dirty="0">
                          <a:effectLst/>
                        </a:rPr>
                        <a:t> </a:t>
                      </a:r>
                      <a:r>
                        <a:rPr lang="en-US" sz="1600" dirty="0" err="1">
                          <a:effectLst/>
                        </a:rPr>
                        <a:t>beigās</a:t>
                      </a:r>
                      <a:r>
                        <a:rPr lang="en-US" sz="1600" dirty="0">
                          <a:effectLst/>
                        </a:rPr>
                        <a:t> es...</a:t>
                      </a:r>
                    </a:p>
                    <a:p>
                      <a:pPr marL="768985">
                        <a:lnSpc>
                          <a:spcPts val="1170"/>
                        </a:lnSpc>
                      </a:pPr>
                      <a:r>
                        <a:rPr lang="en-US" sz="1600" dirty="0">
                          <a:effectLst/>
                        </a:rPr>
                        <a:t>(Ko es </a:t>
                      </a:r>
                      <a:r>
                        <a:rPr lang="en-US" sz="1600" dirty="0" err="1">
                          <a:effectLst/>
                        </a:rPr>
                        <a:t>tematā</a:t>
                      </a:r>
                      <a:r>
                        <a:rPr lang="en-US" sz="1600" dirty="0">
                          <a:effectLst/>
                        </a:rPr>
                        <a:t> </a:t>
                      </a:r>
                      <a:r>
                        <a:rPr lang="en-US" sz="1600" dirty="0" err="1">
                          <a:effectLst/>
                        </a:rPr>
                        <a:t>apgūšu</a:t>
                      </a:r>
                      <a:r>
                        <a:rPr lang="en-US" sz="1600" dirty="0">
                          <a:effectLst/>
                        </a:rPr>
                        <a:t>?)</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466850" marR="1461770" algn="ctr">
                        <a:lnSpc>
                          <a:spcPts val="1195"/>
                        </a:lnSpc>
                        <a:spcBef>
                          <a:spcPts val="440"/>
                        </a:spcBef>
                        <a:spcAft>
                          <a:spcPts val="0"/>
                        </a:spcAft>
                      </a:pPr>
                      <a:endParaRPr lang="lv-LV" sz="1600" dirty="0">
                        <a:effectLst/>
                      </a:endParaRPr>
                    </a:p>
                    <a:p>
                      <a:pPr marL="1466850" marR="1461770" algn="ctr">
                        <a:lnSpc>
                          <a:spcPts val="1195"/>
                        </a:lnSpc>
                        <a:spcBef>
                          <a:spcPts val="440"/>
                        </a:spcBef>
                        <a:spcAft>
                          <a:spcPts val="0"/>
                        </a:spcAft>
                      </a:pPr>
                      <a:r>
                        <a:rPr lang="en-US" sz="1600" dirty="0">
                          <a:effectLst/>
                        </a:rPr>
                        <a:t>Lai to </a:t>
                      </a:r>
                      <a:r>
                        <a:rPr lang="en-US" sz="1600" dirty="0" err="1">
                          <a:effectLst/>
                        </a:rPr>
                        <a:t>sasniegtu</a:t>
                      </a:r>
                      <a:r>
                        <a:rPr lang="en-US" sz="1600" dirty="0">
                          <a:effectLst/>
                        </a:rPr>
                        <a:t>, </a:t>
                      </a:r>
                      <a:r>
                        <a:rPr lang="en-US" sz="1600" dirty="0" err="1">
                          <a:effectLst/>
                        </a:rPr>
                        <a:t>stundās</a:t>
                      </a:r>
                      <a:r>
                        <a:rPr lang="en-US" sz="1600" dirty="0">
                          <a:effectLst/>
                        </a:rPr>
                        <a:t> es ...</a:t>
                      </a:r>
                    </a:p>
                    <a:p>
                      <a:pPr marL="1466850" marR="1461770" algn="ctr">
                        <a:lnSpc>
                          <a:spcPts val="1170"/>
                        </a:lnSpc>
                        <a:spcAft>
                          <a:spcPts val="0"/>
                        </a:spcAft>
                      </a:pPr>
                      <a:r>
                        <a:rPr lang="en-US" sz="1600" dirty="0">
                          <a:effectLst/>
                        </a:rPr>
                        <a:t>(</a:t>
                      </a:r>
                      <a:r>
                        <a:rPr lang="en-US" sz="1600" dirty="0" err="1">
                          <a:effectLst/>
                        </a:rPr>
                        <a:t>Kādā</a:t>
                      </a:r>
                      <a:r>
                        <a:rPr lang="en-US" sz="1600" dirty="0">
                          <a:effectLst/>
                        </a:rPr>
                        <a:t> </a:t>
                      </a:r>
                      <a:r>
                        <a:rPr lang="en-US" sz="1600" dirty="0" err="1">
                          <a:effectLst/>
                        </a:rPr>
                        <a:t>veidā</a:t>
                      </a:r>
                      <a:r>
                        <a:rPr lang="en-US" sz="1600" dirty="0">
                          <a:effectLst/>
                        </a:rPr>
                        <a:t> </a:t>
                      </a:r>
                      <a:r>
                        <a:rPr lang="en-US" sz="1600" dirty="0" err="1">
                          <a:effectLst/>
                        </a:rPr>
                        <a:t>iemācīšos</a:t>
                      </a:r>
                      <a:r>
                        <a:rPr lang="en-US" sz="1600" dirty="0">
                          <a:effectLst/>
                        </a:rPr>
                        <a:t>?)</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330005665"/>
                  </a:ext>
                </a:extLst>
              </a:tr>
              <a:tr h="2063873">
                <a:tc>
                  <a:txBody>
                    <a:bodyPr/>
                    <a:lstStyle/>
                    <a:p>
                      <a:pPr marL="342900" marR="64135" lvl="0" indent="-342900">
                        <a:lnSpc>
                          <a:spcPct val="110000"/>
                        </a:lnSpc>
                        <a:spcBef>
                          <a:spcPts val="465"/>
                        </a:spcBef>
                        <a:spcAft>
                          <a:spcPts val="0"/>
                        </a:spcAft>
                        <a:buClr>
                          <a:srgbClr val="231F20"/>
                        </a:buClr>
                        <a:buSzPts val="800"/>
                        <a:buFont typeface="Times New Roman" panose="02020603050405020304" pitchFamily="18" charset="0"/>
                        <a:buChar char="●"/>
                        <a:tabLst>
                          <a:tab pos="216535" algn="l"/>
                        </a:tabLst>
                      </a:pPr>
                      <a:r>
                        <a:rPr lang="en-US" sz="1600" dirty="0" err="1">
                          <a:effectLst/>
                        </a:rPr>
                        <a:t>Kā</a:t>
                      </a:r>
                      <a:r>
                        <a:rPr lang="en-US" sz="1600" dirty="0">
                          <a:effectLst/>
                        </a:rPr>
                        <a:t> </a:t>
                      </a:r>
                      <a:r>
                        <a:rPr lang="en-US" sz="1600" dirty="0" err="1">
                          <a:effectLst/>
                        </a:rPr>
                        <a:t>veidot</a:t>
                      </a:r>
                      <a:r>
                        <a:rPr lang="en-US" sz="1600" dirty="0">
                          <a:effectLst/>
                        </a:rPr>
                        <a:t> </a:t>
                      </a:r>
                      <a:r>
                        <a:rPr lang="en-US" sz="1600" dirty="0" err="1">
                          <a:effectLst/>
                        </a:rPr>
                        <a:t>biznesa</a:t>
                      </a:r>
                      <a:r>
                        <a:rPr lang="en-US" sz="1600" dirty="0">
                          <a:effectLst/>
                        </a:rPr>
                        <a:t> </a:t>
                      </a:r>
                      <a:r>
                        <a:rPr lang="en-US" sz="1600" spc="-15" dirty="0" err="1">
                          <a:effectLst/>
                        </a:rPr>
                        <a:t>ideju</a:t>
                      </a:r>
                      <a:r>
                        <a:rPr lang="en-US" sz="1600" spc="-15" dirty="0">
                          <a:effectLst/>
                        </a:rPr>
                        <a:t> </a:t>
                      </a:r>
                      <a:r>
                        <a:rPr lang="en-US" sz="1600" dirty="0">
                          <a:effectLst/>
                        </a:rPr>
                        <a:t>un to </a:t>
                      </a:r>
                      <a:r>
                        <a:rPr lang="en-US" sz="1600" dirty="0" err="1">
                          <a:effectLst/>
                        </a:rPr>
                        <a:t>realizēt</a:t>
                      </a:r>
                      <a:r>
                        <a:rPr lang="en-US" sz="1600" dirty="0">
                          <a:effectLst/>
                        </a:rPr>
                        <a:t>.</a:t>
                      </a:r>
                    </a:p>
                    <a:p>
                      <a:pPr marL="342900" marR="103505" lvl="0" indent="-342900">
                        <a:lnSpc>
                          <a:spcPct val="110000"/>
                        </a:lnSpc>
                        <a:spcAft>
                          <a:spcPts val="0"/>
                        </a:spcAft>
                        <a:buClr>
                          <a:srgbClr val="231F20"/>
                        </a:buClr>
                        <a:buSzPts val="800"/>
                        <a:buFont typeface="Times New Roman" panose="02020603050405020304" pitchFamily="18" charset="0"/>
                        <a:buChar char="●"/>
                        <a:tabLst>
                          <a:tab pos="216535" algn="l"/>
                        </a:tabLst>
                      </a:pPr>
                      <a:r>
                        <a:rPr lang="en-US" sz="1600" dirty="0" err="1">
                          <a:effectLst/>
                        </a:rPr>
                        <a:t>Kā</a:t>
                      </a:r>
                      <a:r>
                        <a:rPr lang="en-US" sz="1600" dirty="0">
                          <a:effectLst/>
                        </a:rPr>
                        <a:t> </a:t>
                      </a:r>
                      <a:r>
                        <a:rPr lang="en-US" sz="1600" dirty="0" err="1">
                          <a:effectLst/>
                        </a:rPr>
                        <a:t>pieņemt</a:t>
                      </a:r>
                      <a:r>
                        <a:rPr lang="en-US" sz="1600" dirty="0">
                          <a:effectLst/>
                        </a:rPr>
                        <a:t> un </a:t>
                      </a:r>
                      <a:r>
                        <a:rPr lang="en-US" sz="1600" dirty="0" err="1">
                          <a:effectLst/>
                        </a:rPr>
                        <a:t>izvērtēt</a:t>
                      </a:r>
                      <a:r>
                        <a:rPr lang="en-US" sz="1600" dirty="0">
                          <a:effectLst/>
                        </a:rPr>
                        <a:t> </a:t>
                      </a:r>
                      <a:r>
                        <a:rPr lang="en-US" sz="1600" dirty="0" err="1">
                          <a:effectLst/>
                        </a:rPr>
                        <a:t>lēmumus</a:t>
                      </a:r>
                      <a:r>
                        <a:rPr lang="en-US" sz="1600" dirty="0">
                          <a:effectLst/>
                        </a:rPr>
                        <a:t> </a:t>
                      </a:r>
                      <a:r>
                        <a:rPr lang="en-US" sz="1600" dirty="0" err="1">
                          <a:effectLst/>
                        </a:rPr>
                        <a:t>pēc</a:t>
                      </a:r>
                      <a:r>
                        <a:rPr lang="en-US" sz="1600" spc="-10" dirty="0">
                          <a:effectLst/>
                        </a:rPr>
                        <a:t> </a:t>
                      </a:r>
                      <a:r>
                        <a:rPr lang="en-US" sz="1600" dirty="0">
                          <a:effectLst/>
                        </a:rPr>
                        <a:t>SVID.</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7950">
                        <a:lnSpc>
                          <a:spcPct val="110000"/>
                        </a:lnSpc>
                        <a:spcBef>
                          <a:spcPts val="460"/>
                        </a:spcBef>
                      </a:pPr>
                      <a:r>
                        <a:rPr lang="en-US" sz="1600" dirty="0" err="1">
                          <a:effectLst/>
                        </a:rPr>
                        <a:t>Analizēšu</a:t>
                      </a:r>
                      <a:r>
                        <a:rPr lang="en-US" sz="1600" dirty="0">
                          <a:effectLst/>
                        </a:rPr>
                        <a:t> </a:t>
                      </a:r>
                      <a:r>
                        <a:rPr lang="en-US" sz="1600" dirty="0" err="1">
                          <a:effectLst/>
                        </a:rPr>
                        <a:t>uzņēmēju</a:t>
                      </a:r>
                      <a:r>
                        <a:rPr lang="en-US" sz="1600" dirty="0">
                          <a:effectLst/>
                        </a:rPr>
                        <a:t> </a:t>
                      </a:r>
                      <a:r>
                        <a:rPr lang="en-US" sz="1600" dirty="0" err="1">
                          <a:effectLst/>
                        </a:rPr>
                        <a:t>veiksmes</a:t>
                      </a:r>
                      <a:r>
                        <a:rPr lang="en-US" sz="1600" dirty="0">
                          <a:effectLst/>
                        </a:rPr>
                        <a:t> </a:t>
                      </a:r>
                      <a:r>
                        <a:rPr lang="en-US" sz="1600" dirty="0" err="1">
                          <a:effectLst/>
                        </a:rPr>
                        <a:t>priekšnosacī</a:t>
                      </a:r>
                      <a:r>
                        <a:rPr lang="en-US" sz="1600" dirty="0">
                          <a:effectLst/>
                        </a:rPr>
                        <a:t>- </a:t>
                      </a:r>
                      <a:r>
                        <a:rPr lang="en-US" sz="1600" dirty="0" err="1">
                          <a:effectLst/>
                        </a:rPr>
                        <a:t>jumus</a:t>
                      </a:r>
                      <a:r>
                        <a:rPr lang="en-US" sz="1600" dirty="0">
                          <a:effectLst/>
                        </a:rPr>
                        <a:t> un </a:t>
                      </a:r>
                      <a:r>
                        <a:rPr lang="en-US" sz="1600" dirty="0" err="1">
                          <a:effectLst/>
                        </a:rPr>
                        <a:t>darbības</a:t>
                      </a:r>
                      <a:r>
                        <a:rPr lang="en-US" sz="1600" dirty="0">
                          <a:effectLst/>
                        </a:rPr>
                        <a:t> </a:t>
                      </a:r>
                      <a:r>
                        <a:rPr lang="en-US" sz="1600" dirty="0" err="1">
                          <a:effectLst/>
                        </a:rPr>
                        <a:t>pamatprincipus</a:t>
                      </a:r>
                      <a:r>
                        <a:rPr lang="en-US" sz="1600" dirty="0">
                          <a:effectLst/>
                        </a:rPr>
                        <a:t>.</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42900" marR="457835" lvl="0" indent="-342900">
                        <a:lnSpc>
                          <a:spcPct val="110000"/>
                        </a:lnSpc>
                        <a:spcBef>
                          <a:spcPts val="465"/>
                        </a:spcBef>
                        <a:spcAft>
                          <a:spcPts val="0"/>
                        </a:spcAft>
                        <a:buClr>
                          <a:srgbClr val="231F20"/>
                        </a:buClr>
                        <a:buSzPts val="800"/>
                        <a:buFont typeface="Times New Roman" panose="02020603050405020304" pitchFamily="18" charset="0"/>
                        <a:buChar char="●"/>
                        <a:tabLst>
                          <a:tab pos="215900" algn="l"/>
                        </a:tabLst>
                      </a:pPr>
                      <a:r>
                        <a:rPr lang="en-US" sz="1600" spc="-20" dirty="0" err="1">
                          <a:effectLst/>
                        </a:rPr>
                        <a:t>Veidošu</a:t>
                      </a:r>
                      <a:r>
                        <a:rPr lang="en-US" sz="1600" spc="-20" dirty="0">
                          <a:effectLst/>
                        </a:rPr>
                        <a:t> </a:t>
                      </a:r>
                      <a:r>
                        <a:rPr lang="en-US" sz="1600" dirty="0" err="1">
                          <a:effectLst/>
                        </a:rPr>
                        <a:t>savas</a:t>
                      </a:r>
                      <a:r>
                        <a:rPr lang="en-US" sz="1600" dirty="0">
                          <a:effectLst/>
                        </a:rPr>
                        <a:t> </a:t>
                      </a:r>
                      <a:r>
                        <a:rPr lang="en-US" sz="1600" dirty="0" err="1">
                          <a:effectLst/>
                        </a:rPr>
                        <a:t>idejas</a:t>
                      </a:r>
                      <a:r>
                        <a:rPr lang="en-US" sz="1600" dirty="0">
                          <a:effectLst/>
                        </a:rPr>
                        <a:t> </a:t>
                      </a:r>
                      <a:r>
                        <a:rPr lang="en-US" sz="1600" dirty="0" err="1">
                          <a:effectLst/>
                        </a:rPr>
                        <a:t>Biznesa</a:t>
                      </a:r>
                      <a:r>
                        <a:rPr lang="en-US" sz="1600" dirty="0">
                          <a:effectLst/>
                        </a:rPr>
                        <a:t> </a:t>
                      </a:r>
                      <a:r>
                        <a:rPr lang="en-US" sz="1600" dirty="0" err="1">
                          <a:effectLst/>
                        </a:rPr>
                        <a:t>modeļa</a:t>
                      </a:r>
                      <a:r>
                        <a:rPr lang="en-US" sz="1600" dirty="0">
                          <a:effectLst/>
                        </a:rPr>
                        <a:t> </a:t>
                      </a:r>
                      <a:r>
                        <a:rPr lang="en-US" sz="1600" dirty="0" err="1">
                          <a:effectLst/>
                        </a:rPr>
                        <a:t>kanvu</a:t>
                      </a:r>
                      <a:r>
                        <a:rPr lang="en-US" sz="1600" dirty="0">
                          <a:effectLst/>
                        </a:rPr>
                        <a:t>, </a:t>
                      </a:r>
                      <a:r>
                        <a:rPr lang="en-US" sz="1600" dirty="0" err="1">
                          <a:effectLst/>
                        </a:rPr>
                        <a:t>pamatošu</a:t>
                      </a:r>
                      <a:r>
                        <a:rPr lang="en-US" sz="1600" dirty="0">
                          <a:effectLst/>
                        </a:rPr>
                        <a:t> </a:t>
                      </a:r>
                      <a:r>
                        <a:rPr lang="en-US" sz="1600" dirty="0" err="1">
                          <a:effectLst/>
                        </a:rPr>
                        <a:t>sava</a:t>
                      </a:r>
                      <a:r>
                        <a:rPr lang="en-US" sz="1600" dirty="0">
                          <a:effectLst/>
                        </a:rPr>
                        <a:t> </a:t>
                      </a:r>
                      <a:r>
                        <a:rPr lang="en-US" sz="1600" dirty="0" err="1">
                          <a:effectLst/>
                        </a:rPr>
                        <a:t>piedāvātā</a:t>
                      </a:r>
                      <a:r>
                        <a:rPr lang="en-US" sz="1600" dirty="0">
                          <a:effectLst/>
                        </a:rPr>
                        <a:t> </a:t>
                      </a:r>
                      <a:r>
                        <a:rPr lang="en-US" sz="1600" dirty="0" err="1">
                          <a:effectLst/>
                        </a:rPr>
                        <a:t>produkta</a:t>
                      </a:r>
                      <a:r>
                        <a:rPr lang="en-US" sz="1600" dirty="0">
                          <a:effectLst/>
                        </a:rPr>
                        <a:t> </a:t>
                      </a:r>
                      <a:r>
                        <a:rPr lang="en-US" sz="1600" dirty="0" err="1">
                          <a:effectLst/>
                        </a:rPr>
                        <a:t>nepieciešamību</a:t>
                      </a:r>
                      <a:r>
                        <a:rPr lang="en-US" sz="1600" dirty="0">
                          <a:effectLst/>
                        </a:rPr>
                        <a:t> </a:t>
                      </a:r>
                      <a:r>
                        <a:rPr lang="en-US" sz="1600" dirty="0" err="1">
                          <a:effectLst/>
                        </a:rPr>
                        <a:t>tā</a:t>
                      </a:r>
                      <a:r>
                        <a:rPr lang="en-US" sz="1600" dirty="0">
                          <a:effectLst/>
                        </a:rPr>
                        <a:t> </a:t>
                      </a:r>
                      <a:r>
                        <a:rPr lang="en-US" sz="1600" dirty="0" err="1">
                          <a:effectLst/>
                        </a:rPr>
                        <a:t>potenciālajam</a:t>
                      </a:r>
                      <a:r>
                        <a:rPr lang="en-US" sz="1600" dirty="0">
                          <a:effectLst/>
                        </a:rPr>
                        <a:t> </a:t>
                      </a:r>
                      <a:r>
                        <a:rPr lang="en-US" sz="1600" dirty="0" err="1">
                          <a:effectLst/>
                        </a:rPr>
                        <a:t>patērētājam</a:t>
                      </a:r>
                      <a:r>
                        <a:rPr lang="en-US" sz="1600" spc="-10" dirty="0">
                          <a:effectLst/>
                        </a:rPr>
                        <a:t> </a:t>
                      </a:r>
                      <a:r>
                        <a:rPr lang="en-US" sz="1600" dirty="0" err="1">
                          <a:effectLst/>
                        </a:rPr>
                        <a:t>tirgū</a:t>
                      </a:r>
                      <a:r>
                        <a:rPr lang="en-US" sz="1600" dirty="0">
                          <a:effectLst/>
                        </a:rPr>
                        <a:t>.</a:t>
                      </a:r>
                    </a:p>
                    <a:p>
                      <a:pPr marL="342900" lvl="0" indent="-342900">
                        <a:lnSpc>
                          <a:spcPts val="1315"/>
                        </a:lnSpc>
                        <a:buClr>
                          <a:srgbClr val="231F20"/>
                        </a:buClr>
                        <a:buSzPts val="800"/>
                        <a:buFont typeface="Times New Roman" panose="02020603050405020304" pitchFamily="18" charset="0"/>
                        <a:buChar char="●"/>
                        <a:tabLst>
                          <a:tab pos="215900" algn="l"/>
                        </a:tabLst>
                      </a:pPr>
                      <a:r>
                        <a:rPr lang="en-US" sz="1600" dirty="0" err="1">
                          <a:effectLst/>
                        </a:rPr>
                        <a:t>Aprēķināšu</a:t>
                      </a:r>
                      <a:r>
                        <a:rPr lang="en-US" sz="1600" dirty="0">
                          <a:effectLst/>
                        </a:rPr>
                        <a:t> </a:t>
                      </a:r>
                      <a:r>
                        <a:rPr lang="en-US" sz="1600" dirty="0" err="1">
                          <a:effectLst/>
                        </a:rPr>
                        <a:t>ražošanas</a:t>
                      </a:r>
                      <a:r>
                        <a:rPr lang="en-US" sz="1600" spc="-10" dirty="0">
                          <a:effectLst/>
                        </a:rPr>
                        <a:t> </a:t>
                      </a:r>
                      <a:r>
                        <a:rPr lang="en-US" sz="1600" dirty="0" err="1">
                          <a:effectLst/>
                        </a:rPr>
                        <a:t>izmaksas</a:t>
                      </a:r>
                      <a:r>
                        <a:rPr lang="en-US" sz="1600" dirty="0">
                          <a:effectLst/>
                        </a:rPr>
                        <a:t>.</a:t>
                      </a:r>
                    </a:p>
                    <a:p>
                      <a:pPr marL="342900" marR="476885" lvl="0" indent="-342900">
                        <a:lnSpc>
                          <a:spcPct val="110000"/>
                        </a:lnSpc>
                        <a:spcBef>
                          <a:spcPts val="125"/>
                        </a:spcBef>
                        <a:spcAft>
                          <a:spcPts val="0"/>
                        </a:spcAft>
                        <a:buClr>
                          <a:srgbClr val="231F20"/>
                        </a:buClr>
                        <a:buSzPts val="800"/>
                        <a:buFont typeface="Times New Roman" panose="02020603050405020304" pitchFamily="18" charset="0"/>
                        <a:buChar char="●"/>
                        <a:tabLst>
                          <a:tab pos="215900" algn="l"/>
                        </a:tabLst>
                      </a:pPr>
                      <a:r>
                        <a:rPr lang="en-US" sz="1600" dirty="0" err="1">
                          <a:effectLst/>
                        </a:rPr>
                        <a:t>Apzināšu</a:t>
                      </a:r>
                      <a:r>
                        <a:rPr lang="en-US" sz="1600" dirty="0">
                          <a:effectLst/>
                        </a:rPr>
                        <a:t> </a:t>
                      </a:r>
                      <a:r>
                        <a:rPr lang="en-US" sz="1600" dirty="0" err="1">
                          <a:effectLst/>
                        </a:rPr>
                        <a:t>finansējumu</a:t>
                      </a:r>
                      <a:r>
                        <a:rPr lang="en-US" sz="1600" dirty="0">
                          <a:effectLst/>
                        </a:rPr>
                        <a:t> un </a:t>
                      </a:r>
                      <a:r>
                        <a:rPr lang="en-US" sz="1600" dirty="0" err="1">
                          <a:effectLst/>
                        </a:rPr>
                        <a:t>investīciju</a:t>
                      </a:r>
                      <a:r>
                        <a:rPr lang="en-US" sz="1600" dirty="0">
                          <a:effectLst/>
                        </a:rPr>
                        <a:t> </a:t>
                      </a:r>
                      <a:r>
                        <a:rPr lang="en-US" sz="1600" dirty="0" err="1">
                          <a:effectLst/>
                        </a:rPr>
                        <a:t>piesaistīšanas</a:t>
                      </a:r>
                      <a:r>
                        <a:rPr lang="en-US" sz="1600" dirty="0">
                          <a:effectLst/>
                        </a:rPr>
                        <a:t> </a:t>
                      </a:r>
                      <a:r>
                        <a:rPr lang="en-US" sz="1600" dirty="0" err="1">
                          <a:effectLst/>
                        </a:rPr>
                        <a:t>iespējas</a:t>
                      </a:r>
                      <a:r>
                        <a:rPr lang="en-US" sz="1600" dirty="0">
                          <a:effectLst/>
                        </a:rPr>
                        <a:t> </a:t>
                      </a:r>
                      <a:r>
                        <a:rPr lang="en-US" sz="1600" dirty="0" err="1">
                          <a:effectLst/>
                        </a:rPr>
                        <a:t>uzņēmēj</a:t>
                      </a:r>
                      <a:r>
                        <a:rPr lang="en-US" sz="1600" dirty="0">
                          <a:effectLst/>
                        </a:rPr>
                        <a:t>­ </a:t>
                      </a:r>
                      <a:r>
                        <a:rPr lang="en-US" sz="1600" dirty="0" err="1">
                          <a:effectLst/>
                        </a:rPr>
                        <a:t>darbības</a:t>
                      </a:r>
                      <a:r>
                        <a:rPr lang="en-US" sz="1600" dirty="0">
                          <a:effectLst/>
                        </a:rPr>
                        <a:t> </a:t>
                      </a:r>
                      <a:r>
                        <a:rPr lang="en-US" sz="1600" dirty="0" err="1">
                          <a:effectLst/>
                        </a:rPr>
                        <a:t>dažādos</a:t>
                      </a:r>
                      <a:r>
                        <a:rPr lang="en-US" sz="1600" dirty="0">
                          <a:effectLst/>
                        </a:rPr>
                        <a:t> </a:t>
                      </a:r>
                      <a:r>
                        <a:rPr lang="en-US" sz="1600" dirty="0" err="1">
                          <a:effectLst/>
                        </a:rPr>
                        <a:t>attīstības</a:t>
                      </a:r>
                      <a:r>
                        <a:rPr lang="en-US" sz="1600" dirty="0">
                          <a:effectLst/>
                        </a:rPr>
                        <a:t> </a:t>
                      </a:r>
                      <a:r>
                        <a:rPr lang="en-US" sz="1600" dirty="0" err="1">
                          <a:effectLst/>
                        </a:rPr>
                        <a:t>posmos</a:t>
                      </a:r>
                      <a:r>
                        <a:rPr lang="en-US" sz="1600" dirty="0">
                          <a:effectLst/>
                        </a:rPr>
                        <a:t>.</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719342174"/>
                  </a:ext>
                </a:extLst>
              </a:tr>
            </a:tbl>
          </a:graphicData>
        </a:graphic>
      </p:graphicFrame>
      <p:sp>
        <p:nvSpPr>
          <p:cNvPr id="5" name="Rectangle 1">
            <a:extLst>
              <a:ext uri="{FF2B5EF4-FFF2-40B4-BE49-F238E27FC236}">
                <a16:creationId xmlns:a16="http://schemas.microsoft.com/office/drawing/2014/main" id="{C51E6378-4CD3-FAF7-FF7D-7435B4590B5B}"/>
              </a:ext>
            </a:extLst>
          </p:cNvPr>
          <p:cNvSpPr>
            <a:spLocks noChangeArrowheads="1"/>
          </p:cNvSpPr>
          <p:nvPr/>
        </p:nvSpPr>
        <p:spPr bwMode="auto">
          <a:xfrm>
            <a:off x="969834" y="1068455"/>
            <a:ext cx="16199131"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b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1" i="0" u="none" strike="noStrike" cap="none" normalizeH="0" baseline="0" dirty="0" err="1">
                <a:ln>
                  <a:noFill/>
                </a:ln>
                <a:solidFill>
                  <a:srgbClr val="231F20"/>
                </a:solidFill>
                <a:effectLst/>
                <a:latin typeface="Gilroy" charset="0"/>
                <a:ea typeface="Times New Roman" panose="02020603050405020304" pitchFamily="18" charset="0"/>
              </a:rPr>
              <a:t>Sociālās</a:t>
            </a:r>
            <a:r>
              <a:rPr kumimoji="0" lang="en-US" altLang="en-US" sz="800" b="1" i="0" u="none" strike="noStrike" cap="none" normalizeH="0" baseline="0" dirty="0">
                <a:ln>
                  <a:noFill/>
                </a:ln>
                <a:solidFill>
                  <a:srgbClr val="231F20"/>
                </a:solidFill>
                <a:effectLst/>
                <a:latin typeface="Gilroy" charset="0"/>
                <a:ea typeface="Times New Roman" panose="02020603050405020304" pitchFamily="18" charset="0"/>
              </a:rPr>
              <a:t> </a:t>
            </a:r>
            <a:r>
              <a:rPr kumimoji="0" lang="en-US" altLang="en-US" sz="800" b="1" i="0" u="none" strike="noStrike" cap="none" normalizeH="0" baseline="0" dirty="0" err="1">
                <a:ln>
                  <a:noFill/>
                </a:ln>
                <a:solidFill>
                  <a:srgbClr val="231F20"/>
                </a:solidFill>
                <a:effectLst/>
                <a:latin typeface="Gilroy" charset="0"/>
                <a:ea typeface="Times New Roman" panose="02020603050405020304" pitchFamily="18" charset="0"/>
              </a:rPr>
              <a:t>zinības</a:t>
            </a:r>
            <a:r>
              <a:rPr kumimoji="0" lang="en-US" altLang="en-US" sz="800" b="1" i="0" u="none" strike="noStrike" cap="none" normalizeH="0" baseline="0" dirty="0">
                <a:ln>
                  <a:noFill/>
                </a:ln>
                <a:solidFill>
                  <a:srgbClr val="231F20"/>
                </a:solidFill>
                <a:effectLst/>
                <a:latin typeface="Gilroy" charset="0"/>
                <a:ea typeface="Times New Roman" panose="02020603050405020304" pitchFamily="18" charset="0"/>
              </a:rPr>
              <a:t> un </a:t>
            </a:r>
            <a:r>
              <a:rPr kumimoji="0" lang="en-US" altLang="en-US" sz="800" b="1" i="0" u="none" strike="noStrike" cap="none" normalizeH="0" baseline="0" dirty="0" err="1">
                <a:ln>
                  <a:noFill/>
                </a:ln>
                <a:solidFill>
                  <a:srgbClr val="231F20"/>
                </a:solidFill>
                <a:effectLst/>
                <a:latin typeface="Gilroy" charset="0"/>
                <a:ea typeface="Times New Roman" panose="02020603050405020304" pitchFamily="18" charset="0"/>
              </a:rPr>
              <a:t>vēsture</a:t>
            </a:r>
            <a:r>
              <a:rPr kumimoji="0" lang="en-US" altLang="en-US" sz="800" b="1" i="0" u="none" strike="noStrike" cap="none" normalizeH="0" baseline="0" dirty="0">
                <a:ln>
                  <a:noFill/>
                </a:ln>
                <a:solidFill>
                  <a:srgbClr val="231F20"/>
                </a:solidFill>
                <a:effectLst/>
                <a:latin typeface="Gilroy" charset="0"/>
                <a:ea typeface="Times New Roman" panose="02020603050405020304" pitchFamily="18" charset="0"/>
              </a:rPr>
              <a:t>. </a:t>
            </a:r>
            <a:r>
              <a:rPr kumimoji="0" lang="en-US" altLang="en-US" sz="800" b="1" i="0" u="none" strike="noStrike" cap="none" normalizeH="0" baseline="0" dirty="0" err="1">
                <a:ln>
                  <a:noFill/>
                </a:ln>
                <a:solidFill>
                  <a:srgbClr val="231F20"/>
                </a:solidFill>
                <a:effectLst/>
                <a:latin typeface="Gilroy" charset="0"/>
                <a:ea typeface="Times New Roman" panose="02020603050405020304" pitchFamily="18" charset="0"/>
              </a:rPr>
              <a:t>Pamatkurss</a:t>
            </a:r>
            <a:r>
              <a:rPr kumimoji="0" lang="en-US" altLang="en-US" sz="800" b="1" i="0" u="none" strike="noStrike" cap="none" normalizeH="0" baseline="0" dirty="0">
                <a:ln>
                  <a:noFill/>
                </a:ln>
                <a:solidFill>
                  <a:srgbClr val="231F20"/>
                </a:solidFill>
                <a:effectLst/>
                <a:latin typeface="Gilroy" charset="0"/>
                <a:ea typeface="Times New Roman" panose="02020603050405020304" pitchFamily="18" charset="0"/>
              </a:rPr>
              <a:t>. 5. </a:t>
            </a:r>
            <a:r>
              <a:rPr kumimoji="0" lang="en-US" altLang="en-US" sz="800" b="1" i="0" u="none" strike="noStrike" cap="none" normalizeH="0" baseline="0" dirty="0" err="1">
                <a:ln>
                  <a:noFill/>
                </a:ln>
                <a:solidFill>
                  <a:srgbClr val="231F20"/>
                </a:solidFill>
                <a:effectLst/>
                <a:latin typeface="Gilroy" charset="0"/>
                <a:ea typeface="Times New Roman" panose="02020603050405020304" pitchFamily="18" charset="0"/>
              </a:rPr>
              <a:t>Ilgtspējīga</a:t>
            </a:r>
            <a:r>
              <a:rPr kumimoji="0" lang="en-US" altLang="en-US" sz="800" b="1" i="0" u="none" strike="noStrike" cap="none" normalizeH="0" baseline="0" dirty="0">
                <a:ln>
                  <a:noFill/>
                </a:ln>
                <a:solidFill>
                  <a:srgbClr val="231F20"/>
                </a:solidFill>
                <a:effectLst/>
                <a:latin typeface="Gilroy" charset="0"/>
                <a:ea typeface="Times New Roman" panose="02020603050405020304" pitchFamily="18" charset="0"/>
              </a:rPr>
              <a:t> </a:t>
            </a:r>
            <a:r>
              <a:rPr kumimoji="0" lang="en-US" altLang="en-US" sz="800" b="1" i="0" u="none" strike="noStrike" cap="none" normalizeH="0" baseline="0" dirty="0" err="1">
                <a:ln>
                  <a:noFill/>
                </a:ln>
                <a:solidFill>
                  <a:srgbClr val="231F20"/>
                </a:solidFill>
                <a:effectLst/>
                <a:latin typeface="Gilroy" charset="0"/>
                <a:ea typeface="Times New Roman" panose="02020603050405020304" pitchFamily="18" charset="0"/>
              </a:rPr>
              <a:t>saimniekošana</a:t>
            </a:r>
            <a:r>
              <a:rPr kumimoji="0" lang="en-US" altLang="en-US" sz="800" b="1" i="0" u="none" strike="noStrike" cap="none" normalizeH="0" baseline="0" dirty="0">
                <a:ln>
                  <a:noFill/>
                </a:ln>
                <a:solidFill>
                  <a:srgbClr val="231F20"/>
                </a:solidFill>
                <a:effectLst/>
                <a:latin typeface="Gilroy" charset="0"/>
                <a:ea typeface="Times New Roman" panose="02020603050405020304" pitchFamily="18" charset="0"/>
              </a:rPr>
              <a:t> un </a:t>
            </a:r>
            <a:r>
              <a:rPr kumimoji="0" lang="en-US" altLang="en-US" sz="800" b="1" i="0" u="none" strike="noStrike" cap="none" normalizeH="0" baseline="0" dirty="0" err="1">
                <a:ln>
                  <a:noFill/>
                </a:ln>
                <a:solidFill>
                  <a:srgbClr val="231F20"/>
                </a:solidFill>
                <a:effectLst/>
                <a:latin typeface="Gilroy" charset="0"/>
                <a:ea typeface="Times New Roman" panose="02020603050405020304" pitchFamily="18" charset="0"/>
              </a:rPr>
              <a:t>ieguldījums</a:t>
            </a:r>
            <a:r>
              <a:rPr kumimoji="0" lang="en-US" altLang="en-US" sz="800" b="1" i="0" u="none" strike="noStrike" cap="none" normalizeH="0" baseline="0" dirty="0">
                <a:ln>
                  <a:noFill/>
                </a:ln>
                <a:solidFill>
                  <a:srgbClr val="231F20"/>
                </a:solidFill>
                <a:effectLst/>
                <a:latin typeface="Gilroy" charset="0"/>
                <a:ea typeface="Times New Roman" panose="02020603050405020304" pitchFamily="18" charset="0"/>
              </a:rPr>
              <a:t> </a:t>
            </a:r>
            <a:r>
              <a:rPr kumimoji="0" lang="en-US" altLang="en-US" sz="800" b="1" i="0" u="none" strike="noStrike" cap="none" normalizeH="0" baseline="0" dirty="0" err="1">
                <a:ln>
                  <a:noFill/>
                </a:ln>
                <a:solidFill>
                  <a:srgbClr val="231F20"/>
                </a:solidFill>
                <a:effectLst/>
                <a:latin typeface="Gilroy" charset="0"/>
                <a:ea typeface="Times New Roman" panose="02020603050405020304" pitchFamily="18" charset="0"/>
              </a:rPr>
              <a:t>cilvēkkapitālā</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87128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80C23D-33FA-DEBC-779A-47E56C486CDB}"/>
              </a:ext>
            </a:extLst>
          </p:cNvPr>
          <p:cNvSpPr txBox="1"/>
          <p:nvPr/>
        </p:nvSpPr>
        <p:spPr>
          <a:xfrm>
            <a:off x="1093508" y="405354"/>
            <a:ext cx="9879291" cy="1774845"/>
          </a:xfrm>
          <a:prstGeom prst="rect">
            <a:avLst/>
          </a:prstGeom>
          <a:noFill/>
        </p:spPr>
        <p:txBody>
          <a:bodyPr wrap="square">
            <a:spAutoFit/>
          </a:bodyPr>
          <a:lstStyle/>
          <a:p>
            <a:pPr marL="1971675" marR="1969770" algn="ctr">
              <a:spcBef>
                <a:spcPts val="1245"/>
              </a:spcBef>
              <a:spcAft>
                <a:spcPts val="0"/>
              </a:spcAft>
            </a:pPr>
            <a:r>
              <a:rPr lang="en-US" sz="1600" b="1" kern="0" dirty="0" err="1">
                <a:solidFill>
                  <a:srgbClr val="231F20"/>
                </a:solidFill>
                <a:effectLst/>
                <a:latin typeface="Times New Roman" panose="02020603050405020304" pitchFamily="18" charset="0"/>
                <a:ea typeface="Gilroy"/>
                <a:cs typeface="Times New Roman" panose="02020603050405020304" pitchFamily="18" charset="0"/>
              </a:rPr>
              <a:t>Biznesa</a:t>
            </a:r>
            <a:r>
              <a:rPr lang="en-US" sz="1600" b="1" kern="0" dirty="0">
                <a:solidFill>
                  <a:srgbClr val="231F20"/>
                </a:solidFill>
                <a:effectLst/>
                <a:latin typeface="Times New Roman" panose="02020603050405020304" pitchFamily="18" charset="0"/>
                <a:ea typeface="Gilroy"/>
                <a:cs typeface="Times New Roman" panose="02020603050405020304" pitchFamily="18" charset="0"/>
              </a:rPr>
              <a:t> </a:t>
            </a:r>
            <a:r>
              <a:rPr lang="en-US" sz="1600" b="1" kern="0" dirty="0" err="1">
                <a:solidFill>
                  <a:srgbClr val="231F20"/>
                </a:solidFill>
                <a:effectLst/>
                <a:latin typeface="Times New Roman" panose="02020603050405020304" pitchFamily="18" charset="0"/>
                <a:ea typeface="Gilroy"/>
                <a:cs typeface="Times New Roman" panose="02020603050405020304" pitchFamily="18" charset="0"/>
              </a:rPr>
              <a:t>kanva</a:t>
            </a:r>
            <a:r>
              <a:rPr lang="en-US" sz="1600" b="1" kern="0" dirty="0">
                <a:solidFill>
                  <a:srgbClr val="231F20"/>
                </a:solidFill>
                <a:effectLst/>
                <a:latin typeface="Times New Roman" panose="02020603050405020304" pitchFamily="18" charset="0"/>
                <a:ea typeface="Gilroy"/>
                <a:cs typeface="Times New Roman" panose="02020603050405020304" pitchFamily="18" charset="0"/>
              </a:rPr>
              <a:t>/</a:t>
            </a:r>
            <a:r>
              <a:rPr lang="en-US" sz="1600" b="1" kern="0" dirty="0" err="1">
                <a:solidFill>
                  <a:srgbClr val="231F20"/>
                </a:solidFill>
                <a:effectLst/>
                <a:latin typeface="Times New Roman" panose="02020603050405020304" pitchFamily="18" charset="0"/>
                <a:ea typeface="Gilroy"/>
                <a:cs typeface="Times New Roman" panose="02020603050405020304" pitchFamily="18" charset="0"/>
              </a:rPr>
              <a:t>Dzīvais</a:t>
            </a:r>
            <a:r>
              <a:rPr lang="en-US" sz="1600" b="1" kern="0" dirty="0">
                <a:solidFill>
                  <a:srgbClr val="231F20"/>
                </a:solidFill>
                <a:effectLst/>
                <a:latin typeface="Times New Roman" panose="02020603050405020304" pitchFamily="18" charset="0"/>
                <a:ea typeface="Gilroy"/>
                <a:cs typeface="Times New Roman" panose="02020603050405020304" pitchFamily="18" charset="0"/>
              </a:rPr>
              <a:t> </a:t>
            </a:r>
            <a:r>
              <a:rPr lang="en-US" sz="1600" b="1" kern="0" dirty="0" err="1">
                <a:solidFill>
                  <a:srgbClr val="231F20"/>
                </a:solidFill>
                <a:effectLst/>
                <a:latin typeface="Times New Roman" panose="02020603050405020304" pitchFamily="18" charset="0"/>
                <a:ea typeface="Gilroy"/>
                <a:cs typeface="Times New Roman" panose="02020603050405020304" pitchFamily="18" charset="0"/>
              </a:rPr>
              <a:t>biznesa</a:t>
            </a:r>
            <a:r>
              <a:rPr lang="en-US" sz="1600" b="1" kern="0" dirty="0">
                <a:solidFill>
                  <a:srgbClr val="231F20"/>
                </a:solidFill>
                <a:effectLst/>
                <a:latin typeface="Times New Roman" panose="02020603050405020304" pitchFamily="18" charset="0"/>
                <a:ea typeface="Gilroy"/>
                <a:cs typeface="Times New Roman" panose="02020603050405020304" pitchFamily="18" charset="0"/>
              </a:rPr>
              <a:t> </a:t>
            </a:r>
            <a:r>
              <a:rPr lang="en-US" sz="1600" b="1" kern="0" dirty="0" err="1">
                <a:solidFill>
                  <a:srgbClr val="231F20"/>
                </a:solidFill>
                <a:effectLst/>
                <a:latin typeface="Times New Roman" panose="02020603050405020304" pitchFamily="18" charset="0"/>
                <a:ea typeface="Gilroy"/>
                <a:cs typeface="Times New Roman" panose="02020603050405020304" pitchFamily="18" charset="0"/>
              </a:rPr>
              <a:t>plāns</a:t>
            </a:r>
            <a:endParaRPr lang="en-US" sz="1600" b="1" kern="0" dirty="0">
              <a:effectLst/>
              <a:latin typeface="Times New Roman" panose="02020603050405020304" pitchFamily="18" charset="0"/>
              <a:ea typeface="Gilroy"/>
              <a:cs typeface="Times New Roman" panose="02020603050405020304" pitchFamily="18" charset="0"/>
            </a:endParaRPr>
          </a:p>
          <a:p>
            <a:pPr marL="1971675" marR="1972310" algn="ctr">
              <a:spcBef>
                <a:spcPts val="385"/>
              </a:spcBef>
              <a:spcAft>
                <a:spcPts val="0"/>
              </a:spcAft>
            </a:pPr>
            <a:r>
              <a:rPr lang="en-US" sz="1600" b="1"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Biznesa</a:t>
            </a:r>
            <a:r>
              <a:rPr lang="en-US" sz="1600" b="1"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modeļa</a:t>
            </a:r>
            <a:r>
              <a:rPr lang="en-US" sz="1600" b="1"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šablons</a:t>
            </a:r>
            <a:r>
              <a:rPr lang="en-US" sz="1600" b="1"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pēc</a:t>
            </a:r>
            <a:r>
              <a:rPr lang="en-US" sz="1600" b="1"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lang="en-US" sz="1600" b="1"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Ostervaldera</a:t>
            </a:r>
            <a:r>
              <a:rPr lang="en-US" sz="1600" b="1"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i="1"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BusinessModelCanvas</a:t>
            </a:r>
            <a:endParaRPr lang="lv-LV" sz="1600" b="1" i="1"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1971675" marR="1972310" algn="ctr">
              <a:spcBef>
                <a:spcPts val="385"/>
              </a:spcBef>
              <a:spcAft>
                <a:spcPts val="0"/>
              </a:spcAft>
            </a:pPr>
            <a:endParaRPr lang="lv-LV" sz="1600" b="1" i="1" dirty="0">
              <a:solidFill>
                <a:srgbClr val="231F20"/>
              </a:solidFill>
              <a:effectLst/>
              <a:latin typeface="Lato-BoldItalic"/>
              <a:ea typeface="Times New Roman" panose="02020603050405020304" pitchFamily="18" charset="0"/>
            </a:endParaRPr>
          </a:p>
          <a:p>
            <a:pPr marL="1971675" marR="1972310" algn="ctr">
              <a:spcBef>
                <a:spcPts val="385"/>
              </a:spcBef>
              <a:spcAft>
                <a:spcPts val="0"/>
              </a:spcAft>
            </a:pPr>
            <a:endParaRPr lang="lv-LV" sz="1600" b="1" i="1" dirty="0">
              <a:solidFill>
                <a:srgbClr val="231F20"/>
              </a:solidFill>
              <a:latin typeface="Lato-BoldItalic"/>
              <a:ea typeface="Times New Roman" panose="02020603050405020304" pitchFamily="18" charset="0"/>
            </a:endParaRPr>
          </a:p>
          <a:p>
            <a:pPr marL="1971675" marR="1972310">
              <a:spcBef>
                <a:spcPts val="385"/>
              </a:spcBef>
              <a:spcAft>
                <a:spcPts val="0"/>
              </a:spcAft>
            </a:pPr>
            <a:endParaRPr lang="en-US" sz="1600" dirty="0">
              <a:effectLst/>
              <a:latin typeface="Times New Roman" panose="02020603050405020304" pitchFamily="18" charset="0"/>
              <a:ea typeface="Times New Roman" panose="02020603050405020304" pitchFamily="18" charset="0"/>
            </a:endParaRPr>
          </a:p>
        </p:txBody>
      </p:sp>
      <p:graphicFrame>
        <p:nvGraphicFramePr>
          <p:cNvPr id="4" name="Tabula 3">
            <a:extLst>
              <a:ext uri="{FF2B5EF4-FFF2-40B4-BE49-F238E27FC236}">
                <a16:creationId xmlns:a16="http://schemas.microsoft.com/office/drawing/2014/main" id="{AEC202E8-5342-02AE-C75C-0B17F658E080}"/>
              </a:ext>
            </a:extLst>
          </p:cNvPr>
          <p:cNvGraphicFramePr>
            <a:graphicFrameLocks noGrp="1"/>
          </p:cNvGraphicFramePr>
          <p:nvPr>
            <p:extLst>
              <p:ext uri="{D42A27DB-BD31-4B8C-83A1-F6EECF244321}">
                <p14:modId xmlns:p14="http://schemas.microsoft.com/office/powerpoint/2010/main" val="2858560742"/>
              </p:ext>
            </p:extLst>
          </p:nvPr>
        </p:nvGraphicFramePr>
        <p:xfrm>
          <a:off x="1428750" y="1432874"/>
          <a:ext cx="9669742" cy="5506022"/>
        </p:xfrm>
        <a:graphic>
          <a:graphicData uri="http://schemas.openxmlformats.org/drawingml/2006/table">
            <a:tbl>
              <a:tblPr firstRow="1" firstCol="1" lastRow="1" lastCol="1" bandRow="1" bandCol="1">
                <a:tableStyleId>{5C22544A-7EE6-4342-B048-85BDC9FD1C3A}</a:tableStyleId>
              </a:tblPr>
              <a:tblGrid>
                <a:gridCol w="1935808">
                  <a:extLst>
                    <a:ext uri="{9D8B030D-6E8A-4147-A177-3AD203B41FA5}">
                      <a16:colId xmlns:a16="http://schemas.microsoft.com/office/drawing/2014/main" val="145547378"/>
                    </a:ext>
                  </a:extLst>
                </a:gridCol>
                <a:gridCol w="1939128">
                  <a:extLst>
                    <a:ext uri="{9D8B030D-6E8A-4147-A177-3AD203B41FA5}">
                      <a16:colId xmlns:a16="http://schemas.microsoft.com/office/drawing/2014/main" val="4106739426"/>
                    </a:ext>
                  </a:extLst>
                </a:gridCol>
                <a:gridCol w="1923854">
                  <a:extLst>
                    <a:ext uri="{9D8B030D-6E8A-4147-A177-3AD203B41FA5}">
                      <a16:colId xmlns:a16="http://schemas.microsoft.com/office/drawing/2014/main" val="747162354"/>
                    </a:ext>
                  </a:extLst>
                </a:gridCol>
                <a:gridCol w="2002881">
                  <a:extLst>
                    <a:ext uri="{9D8B030D-6E8A-4147-A177-3AD203B41FA5}">
                      <a16:colId xmlns:a16="http://schemas.microsoft.com/office/drawing/2014/main" val="3606978424"/>
                    </a:ext>
                  </a:extLst>
                </a:gridCol>
                <a:gridCol w="1868071">
                  <a:extLst>
                    <a:ext uri="{9D8B030D-6E8A-4147-A177-3AD203B41FA5}">
                      <a16:colId xmlns:a16="http://schemas.microsoft.com/office/drawing/2014/main" val="1680047887"/>
                    </a:ext>
                  </a:extLst>
                </a:gridCol>
              </a:tblGrid>
              <a:tr h="2154578">
                <a:tc>
                  <a:txBody>
                    <a:bodyPr/>
                    <a:lstStyle/>
                    <a:p>
                      <a:pPr marL="107950" marR="106680">
                        <a:lnSpc>
                          <a:spcPct val="101000"/>
                        </a:lnSpc>
                        <a:spcBef>
                          <a:spcPts val="300"/>
                        </a:spcBef>
                        <a:spcAft>
                          <a:spcPts val="0"/>
                        </a:spcAft>
                      </a:pPr>
                      <a:r>
                        <a:rPr lang="en-US" sz="1200" dirty="0">
                          <a:effectLst/>
                        </a:rPr>
                        <a:t>GALVENIE SADAR­ BĪBAS PARTNERI/ PIEGĀDĀTĀJI</a:t>
                      </a:r>
                    </a:p>
                    <a:p>
                      <a:pPr marL="107950" marR="106680">
                        <a:lnSpc>
                          <a:spcPct val="101000"/>
                        </a:lnSpc>
                        <a:spcBef>
                          <a:spcPts val="5"/>
                        </a:spcBef>
                        <a:spcAft>
                          <a:spcPts val="0"/>
                        </a:spcAft>
                      </a:pPr>
                      <a:r>
                        <a:rPr lang="en-US" sz="1200" dirty="0" err="1">
                          <a:effectLst/>
                        </a:rPr>
                        <a:t>Kuri</a:t>
                      </a:r>
                      <a:r>
                        <a:rPr lang="en-US" sz="1200" dirty="0">
                          <a:effectLst/>
                        </a:rPr>
                        <a:t> </a:t>
                      </a:r>
                      <a:r>
                        <a:rPr lang="en-US" sz="1200" dirty="0" err="1">
                          <a:effectLst/>
                        </a:rPr>
                        <a:t>ir</a:t>
                      </a:r>
                      <a:r>
                        <a:rPr lang="en-US" sz="1200" dirty="0">
                          <a:effectLst/>
                        </a:rPr>
                        <a:t> </a:t>
                      </a:r>
                      <a:r>
                        <a:rPr lang="en-US" sz="1200" dirty="0" err="1">
                          <a:effectLst/>
                        </a:rPr>
                        <a:t>mūsu</a:t>
                      </a:r>
                      <a:r>
                        <a:rPr lang="en-US" sz="1200" dirty="0">
                          <a:effectLst/>
                        </a:rPr>
                        <a:t> </a:t>
                      </a:r>
                      <a:r>
                        <a:rPr lang="en-US" sz="1200" dirty="0" err="1">
                          <a:effectLst/>
                        </a:rPr>
                        <a:t>galvenie</a:t>
                      </a:r>
                      <a:r>
                        <a:rPr lang="en-US" sz="1200" dirty="0">
                          <a:effectLst/>
                        </a:rPr>
                        <a:t> </a:t>
                      </a:r>
                      <a:r>
                        <a:rPr lang="en-US" sz="1200" dirty="0" err="1">
                          <a:effectLst/>
                        </a:rPr>
                        <a:t>sadarbības</a:t>
                      </a:r>
                      <a:r>
                        <a:rPr lang="en-US" sz="1200" dirty="0">
                          <a:effectLst/>
                        </a:rPr>
                        <a:t> </a:t>
                      </a:r>
                      <a:r>
                        <a:rPr lang="en-US" sz="1200" dirty="0" err="1">
                          <a:effectLst/>
                        </a:rPr>
                        <a:t>partneri</a:t>
                      </a:r>
                      <a:r>
                        <a:rPr lang="en-US" sz="1200" dirty="0">
                          <a:effectLst/>
                        </a:rPr>
                        <a:t>?</a:t>
                      </a:r>
                    </a:p>
                    <a:p>
                      <a:pPr marL="107950" marR="106680">
                        <a:lnSpc>
                          <a:spcPct val="101000"/>
                        </a:lnSpc>
                        <a:spcBef>
                          <a:spcPts val="5"/>
                        </a:spcBef>
                        <a:spcAft>
                          <a:spcPts val="0"/>
                        </a:spcAft>
                      </a:pPr>
                      <a:r>
                        <a:rPr lang="en-US" sz="1200" dirty="0" err="1">
                          <a:effectLst/>
                        </a:rPr>
                        <a:t>Kuri</a:t>
                      </a:r>
                      <a:r>
                        <a:rPr lang="en-US" sz="1200" dirty="0">
                          <a:effectLst/>
                        </a:rPr>
                        <a:t> </a:t>
                      </a:r>
                      <a:r>
                        <a:rPr lang="en-US" sz="1200" dirty="0" err="1">
                          <a:effectLst/>
                        </a:rPr>
                        <a:t>ir</a:t>
                      </a:r>
                      <a:r>
                        <a:rPr lang="en-US" sz="1200" dirty="0">
                          <a:effectLst/>
                        </a:rPr>
                        <a:t> </a:t>
                      </a:r>
                      <a:r>
                        <a:rPr lang="en-US" sz="1200" dirty="0" err="1">
                          <a:effectLst/>
                        </a:rPr>
                        <a:t>mūsu</a:t>
                      </a:r>
                      <a:r>
                        <a:rPr lang="en-US" sz="1200" dirty="0">
                          <a:effectLst/>
                        </a:rPr>
                        <a:t> </a:t>
                      </a:r>
                      <a:r>
                        <a:rPr lang="en-US" sz="1200" dirty="0" err="1">
                          <a:effectLst/>
                        </a:rPr>
                        <a:t>galvenie</a:t>
                      </a:r>
                      <a:r>
                        <a:rPr lang="en-US" sz="1200" dirty="0">
                          <a:effectLst/>
                        </a:rPr>
                        <a:t> pie- </a:t>
                      </a:r>
                      <a:r>
                        <a:rPr lang="en-US" sz="1200" dirty="0" err="1">
                          <a:effectLst/>
                        </a:rPr>
                        <a:t>gādātāji</a:t>
                      </a:r>
                      <a:r>
                        <a:rPr lang="en-US" sz="1200" dirty="0">
                          <a:effectLst/>
                        </a:rPr>
                        <a:t>?</a:t>
                      </a:r>
                    </a:p>
                    <a:p>
                      <a:pPr marL="107950" marR="106680">
                        <a:lnSpc>
                          <a:spcPct val="101000"/>
                        </a:lnSpc>
                      </a:pPr>
                      <a:r>
                        <a:rPr lang="en-US" sz="1200" dirty="0">
                          <a:effectLst/>
                        </a:rPr>
                        <a:t>Kurus </a:t>
                      </a:r>
                      <a:r>
                        <a:rPr lang="en-US" sz="1200" dirty="0" err="1">
                          <a:effectLst/>
                        </a:rPr>
                        <a:t>galvenos</a:t>
                      </a:r>
                      <a:r>
                        <a:rPr lang="en-US" sz="1200" dirty="0">
                          <a:effectLst/>
                        </a:rPr>
                        <a:t> </a:t>
                      </a:r>
                      <a:r>
                        <a:rPr lang="en-US" sz="1200" dirty="0" err="1">
                          <a:effectLst/>
                        </a:rPr>
                        <a:t>resursus</a:t>
                      </a:r>
                      <a:r>
                        <a:rPr lang="en-US" sz="1200" dirty="0">
                          <a:effectLst/>
                        </a:rPr>
                        <a:t> </a:t>
                      </a:r>
                      <a:r>
                        <a:rPr lang="en-US" sz="1200" dirty="0" err="1">
                          <a:effectLst/>
                        </a:rPr>
                        <a:t>mēs</a:t>
                      </a:r>
                      <a:r>
                        <a:rPr lang="en-US" sz="1200" dirty="0">
                          <a:effectLst/>
                        </a:rPr>
                        <a:t> </a:t>
                      </a:r>
                      <a:r>
                        <a:rPr lang="en-US" sz="1200" dirty="0" err="1">
                          <a:effectLst/>
                        </a:rPr>
                        <a:t>iegādājamies</a:t>
                      </a:r>
                      <a:r>
                        <a:rPr lang="en-US" sz="1200" dirty="0">
                          <a:effectLst/>
                        </a:rPr>
                        <a:t> no part­ </a:t>
                      </a:r>
                      <a:r>
                        <a:rPr lang="en-US" sz="1200" dirty="0" err="1">
                          <a:effectLst/>
                        </a:rPr>
                        <a:t>neriem</a:t>
                      </a:r>
                      <a:r>
                        <a:rPr lang="en-US" sz="1200" dirty="0">
                          <a:effectLst/>
                        </a:rPr>
                        <a:t>?</a:t>
                      </a:r>
                    </a:p>
                    <a:p>
                      <a:pPr marL="107950" marR="106680">
                        <a:lnSpc>
                          <a:spcPct val="101000"/>
                        </a:lnSpc>
                        <a:spcBef>
                          <a:spcPts val="5"/>
                        </a:spcBef>
                        <a:spcAft>
                          <a:spcPts val="0"/>
                        </a:spcAft>
                      </a:pPr>
                      <a:r>
                        <a:rPr lang="en-US" sz="1200" dirty="0" err="1">
                          <a:effectLst/>
                        </a:rPr>
                        <a:t>Galvenās</a:t>
                      </a:r>
                      <a:r>
                        <a:rPr lang="en-US" sz="1200" dirty="0">
                          <a:effectLst/>
                        </a:rPr>
                        <a:t> </a:t>
                      </a:r>
                      <a:r>
                        <a:rPr lang="en-US" sz="1200" dirty="0" err="1">
                          <a:effectLst/>
                        </a:rPr>
                        <a:t>aktivitātes</a:t>
                      </a:r>
                      <a:r>
                        <a:rPr lang="en-US" sz="1200" dirty="0">
                          <a:effectLst/>
                        </a:rPr>
                        <a:t>, ko </a:t>
                      </a:r>
                      <a:r>
                        <a:rPr lang="en-US" sz="1200" dirty="0" err="1">
                          <a:effectLst/>
                        </a:rPr>
                        <a:t>veic</a:t>
                      </a:r>
                      <a:r>
                        <a:rPr lang="en-US" sz="1200" dirty="0">
                          <a:effectLst/>
                        </a:rPr>
                        <a:t> </a:t>
                      </a:r>
                      <a:r>
                        <a:rPr lang="en-US" sz="1200" dirty="0" err="1">
                          <a:effectLst/>
                        </a:rPr>
                        <a:t>mūsu</a:t>
                      </a:r>
                      <a:r>
                        <a:rPr lang="en-US" sz="1200" dirty="0">
                          <a:effectLst/>
                        </a:rPr>
                        <a:t> </a:t>
                      </a:r>
                      <a:r>
                        <a:rPr lang="en-US" sz="1200" dirty="0" err="1">
                          <a:effectLst/>
                        </a:rPr>
                        <a:t>partneri</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7315" marR="713105">
                        <a:lnSpc>
                          <a:spcPct val="101000"/>
                        </a:lnSpc>
                        <a:spcBef>
                          <a:spcPts val="305"/>
                        </a:spcBef>
                        <a:spcAft>
                          <a:spcPts val="0"/>
                        </a:spcAft>
                      </a:pPr>
                      <a:r>
                        <a:rPr lang="en-US" sz="1200" dirty="0">
                          <a:effectLst/>
                        </a:rPr>
                        <a:t>GALVENĀS AKTIVITĀTES</a:t>
                      </a:r>
                    </a:p>
                    <a:p>
                      <a:pPr marL="107315" marR="80645">
                        <a:lnSpc>
                          <a:spcPct val="101000"/>
                        </a:lnSpc>
                        <a:spcAft>
                          <a:spcPts val="0"/>
                        </a:spcAft>
                      </a:pPr>
                      <a:r>
                        <a:rPr lang="en-US" sz="1200" dirty="0" err="1">
                          <a:effectLst/>
                        </a:rPr>
                        <a:t>Kādas</a:t>
                      </a:r>
                      <a:r>
                        <a:rPr lang="en-US" sz="1200" dirty="0">
                          <a:effectLst/>
                        </a:rPr>
                        <a:t> </a:t>
                      </a:r>
                      <a:r>
                        <a:rPr lang="en-US" sz="1200" dirty="0" err="1">
                          <a:effectLst/>
                        </a:rPr>
                        <a:t>ir</a:t>
                      </a:r>
                      <a:r>
                        <a:rPr lang="en-US" sz="1200" dirty="0">
                          <a:effectLst/>
                        </a:rPr>
                        <a:t> </a:t>
                      </a:r>
                      <a:r>
                        <a:rPr lang="en-US" sz="1200" dirty="0" err="1">
                          <a:effectLst/>
                        </a:rPr>
                        <a:t>galvenās</a:t>
                      </a:r>
                      <a:r>
                        <a:rPr lang="en-US" sz="1200" dirty="0">
                          <a:effectLst/>
                        </a:rPr>
                        <a:t> </a:t>
                      </a:r>
                      <a:r>
                        <a:rPr lang="en-US" sz="1200" dirty="0" err="1">
                          <a:effectLst/>
                        </a:rPr>
                        <a:t>aktivitātes</a:t>
                      </a:r>
                      <a:r>
                        <a:rPr lang="en-US" sz="1200" dirty="0">
                          <a:effectLst/>
                        </a:rPr>
                        <a:t>, kas </a:t>
                      </a:r>
                      <a:r>
                        <a:rPr lang="en-US" sz="1200" dirty="0" err="1">
                          <a:effectLst/>
                        </a:rPr>
                        <a:t>saistītās</a:t>
                      </a:r>
                      <a:r>
                        <a:rPr lang="en-US" sz="1200" dirty="0">
                          <a:effectLst/>
                        </a:rPr>
                        <a:t> </a:t>
                      </a:r>
                      <a:r>
                        <a:rPr lang="en-US" sz="1200" dirty="0" err="1">
                          <a:effectLst/>
                        </a:rPr>
                        <a:t>ar</a:t>
                      </a:r>
                      <a:r>
                        <a:rPr lang="en-US" sz="1200" dirty="0">
                          <a:effectLst/>
                        </a:rPr>
                        <a:t> </a:t>
                      </a:r>
                      <a:r>
                        <a:rPr lang="en-US" sz="1200" dirty="0" err="1">
                          <a:effectLst/>
                        </a:rPr>
                        <a:t>mūsu</a:t>
                      </a:r>
                      <a:r>
                        <a:rPr lang="en-US" sz="1200" dirty="0">
                          <a:effectLst/>
                        </a:rPr>
                        <a:t> </a:t>
                      </a:r>
                      <a:r>
                        <a:rPr lang="en-US" sz="1200" dirty="0" err="1">
                          <a:effectLst/>
                        </a:rPr>
                        <a:t>produkta</a:t>
                      </a:r>
                      <a:r>
                        <a:rPr lang="en-US" sz="1200" dirty="0">
                          <a:effectLst/>
                        </a:rPr>
                        <a:t> </a:t>
                      </a:r>
                      <a:r>
                        <a:rPr lang="en-US" sz="1200" dirty="0" err="1">
                          <a:effectLst/>
                        </a:rPr>
                        <a:t>radīšanu</a:t>
                      </a:r>
                      <a:r>
                        <a:rPr lang="en-US" sz="1200" dirty="0">
                          <a:effectLst/>
                        </a:rPr>
                        <a:t>, </a:t>
                      </a:r>
                      <a:r>
                        <a:rPr lang="en-US" sz="1200" dirty="0" err="1">
                          <a:effectLst/>
                        </a:rPr>
                        <a:t>izplatīšanas</a:t>
                      </a:r>
                      <a:r>
                        <a:rPr lang="en-US" sz="1200" dirty="0">
                          <a:effectLst/>
                        </a:rPr>
                        <a:t> </a:t>
                      </a:r>
                      <a:r>
                        <a:rPr lang="en-US" sz="1200" dirty="0" err="1">
                          <a:effectLst/>
                        </a:rPr>
                        <a:t>kanāliem</a:t>
                      </a:r>
                      <a:r>
                        <a:rPr lang="en-US" sz="1200" dirty="0">
                          <a:effectLst/>
                        </a:rPr>
                        <a:t>, </a:t>
                      </a:r>
                      <a:r>
                        <a:rPr lang="en-US" sz="1200" dirty="0" err="1">
                          <a:effectLst/>
                        </a:rPr>
                        <a:t>klientu</a:t>
                      </a:r>
                      <a:r>
                        <a:rPr lang="en-US" sz="1200" dirty="0">
                          <a:effectLst/>
                        </a:rPr>
                        <a:t> </a:t>
                      </a:r>
                      <a:r>
                        <a:rPr lang="en-US" sz="1200" dirty="0" err="1">
                          <a:effectLst/>
                        </a:rPr>
                        <a:t>attiecībām</a:t>
                      </a:r>
                      <a:r>
                        <a:rPr lang="en-US" sz="1200" dirty="0">
                          <a:effectLst/>
                        </a:rPr>
                        <a:t>, </a:t>
                      </a:r>
                      <a:r>
                        <a:rPr lang="en-US" sz="1200" dirty="0" err="1">
                          <a:effectLst/>
                        </a:rPr>
                        <a:t>ieņēmumu</a:t>
                      </a:r>
                      <a:r>
                        <a:rPr lang="en-US" sz="1200" dirty="0">
                          <a:effectLst/>
                        </a:rPr>
                        <a:t> </a:t>
                      </a:r>
                      <a:r>
                        <a:rPr lang="en-US" sz="1200" dirty="0" err="1">
                          <a:effectLst/>
                        </a:rPr>
                        <a:t>avotiem</a:t>
                      </a:r>
                      <a:r>
                        <a:rPr lang="en-US" sz="1200" dirty="0">
                          <a:effectLst/>
                        </a:rPr>
                        <a:t>?</a:t>
                      </a:r>
                    </a:p>
                    <a:p>
                      <a:pPr marL="107950">
                        <a:spcBef>
                          <a:spcPts val="40"/>
                        </a:spcBef>
                        <a:spcAft>
                          <a:spcPts val="0"/>
                        </a:spcAft>
                      </a:pPr>
                      <a:r>
                        <a:rPr lang="en-US" sz="1200" dirty="0">
                          <a:effectLst/>
                        </a:rPr>
                        <a:t> </a:t>
                      </a:r>
                    </a:p>
                    <a:p>
                      <a:pPr marL="107315"/>
                      <a:r>
                        <a:rPr lang="en-US" sz="1200" dirty="0">
                          <a:effectLst/>
                        </a:rPr>
                        <a:t>Ko </a:t>
                      </a:r>
                      <a:r>
                        <a:rPr lang="en-US" sz="1200" dirty="0" err="1">
                          <a:effectLst/>
                        </a:rPr>
                        <a:t>jūs</a:t>
                      </a:r>
                      <a:r>
                        <a:rPr lang="en-US" sz="1200" dirty="0">
                          <a:effectLst/>
                        </a:rPr>
                        <a:t> </a:t>
                      </a:r>
                      <a:r>
                        <a:rPr lang="en-US" sz="1200" dirty="0" err="1">
                          <a:effectLst/>
                        </a:rPr>
                        <a:t>darāt</a:t>
                      </a:r>
                      <a:r>
                        <a:rPr lang="en-US" sz="1200" dirty="0">
                          <a:effectLst/>
                        </a:rPr>
                        <a:t>?</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7315" marR="75565">
                        <a:lnSpc>
                          <a:spcPct val="101000"/>
                        </a:lnSpc>
                        <a:spcBef>
                          <a:spcPts val="305"/>
                        </a:spcBef>
                        <a:spcAft>
                          <a:spcPts val="0"/>
                        </a:spcAft>
                      </a:pPr>
                      <a:r>
                        <a:rPr lang="en-US" sz="1200" dirty="0">
                          <a:effectLst/>
                        </a:rPr>
                        <a:t>VĒRTĪBAS PIEDĀVĀ­ JUMS/PRODUKTA UNIKALITĀTE</a:t>
                      </a:r>
                    </a:p>
                    <a:p>
                      <a:pPr marL="107315" marR="75565">
                        <a:lnSpc>
                          <a:spcPct val="101000"/>
                        </a:lnSpc>
                        <a:spcAft>
                          <a:spcPts val="0"/>
                        </a:spcAft>
                      </a:pPr>
                      <a:r>
                        <a:rPr lang="en-US" sz="1200" dirty="0">
                          <a:effectLst/>
                        </a:rPr>
                        <a:t>Ko </a:t>
                      </a:r>
                      <a:r>
                        <a:rPr lang="en-US" sz="1200" dirty="0" err="1">
                          <a:effectLst/>
                        </a:rPr>
                        <a:t>mēs</a:t>
                      </a:r>
                      <a:r>
                        <a:rPr lang="en-US" sz="1200" dirty="0">
                          <a:effectLst/>
                        </a:rPr>
                        <a:t> </a:t>
                      </a:r>
                      <a:r>
                        <a:rPr lang="en-US" sz="1200" dirty="0" err="1">
                          <a:effectLst/>
                        </a:rPr>
                        <a:t>piedāvājam</a:t>
                      </a:r>
                      <a:r>
                        <a:rPr lang="en-US" sz="1200" dirty="0">
                          <a:effectLst/>
                        </a:rPr>
                        <a:t> </a:t>
                      </a:r>
                      <a:r>
                        <a:rPr lang="en-US" sz="1200" dirty="0" err="1">
                          <a:effectLst/>
                        </a:rPr>
                        <a:t>savam</a:t>
                      </a:r>
                      <a:r>
                        <a:rPr lang="en-US" sz="1200" dirty="0">
                          <a:effectLst/>
                        </a:rPr>
                        <a:t> </a:t>
                      </a:r>
                      <a:r>
                        <a:rPr lang="en-US" sz="1200" dirty="0" err="1">
                          <a:effectLst/>
                        </a:rPr>
                        <a:t>klientam</a:t>
                      </a:r>
                      <a:r>
                        <a:rPr lang="en-US" sz="1200" dirty="0">
                          <a:effectLst/>
                        </a:rPr>
                        <a:t>?</a:t>
                      </a:r>
                    </a:p>
                    <a:p>
                      <a:pPr marL="107315" marR="75565">
                        <a:lnSpc>
                          <a:spcPct val="101000"/>
                        </a:lnSpc>
                        <a:spcBef>
                          <a:spcPts val="5"/>
                        </a:spcBef>
                        <a:spcAft>
                          <a:spcPts val="0"/>
                        </a:spcAft>
                      </a:pPr>
                      <a:r>
                        <a:rPr lang="en-US" sz="1200" dirty="0" err="1">
                          <a:effectLst/>
                        </a:rPr>
                        <a:t>Kuras</a:t>
                      </a:r>
                      <a:r>
                        <a:rPr lang="en-US" sz="1200" dirty="0">
                          <a:effectLst/>
                        </a:rPr>
                        <a:t> </a:t>
                      </a:r>
                      <a:r>
                        <a:rPr lang="en-US" sz="1200" dirty="0" err="1">
                          <a:effectLst/>
                        </a:rPr>
                        <a:t>klienta</a:t>
                      </a:r>
                      <a:r>
                        <a:rPr lang="en-US" sz="1200" dirty="0">
                          <a:effectLst/>
                        </a:rPr>
                        <a:t> </a:t>
                      </a:r>
                      <a:r>
                        <a:rPr lang="en-US" sz="1200" dirty="0" err="1">
                          <a:effectLst/>
                        </a:rPr>
                        <a:t>problēmas</a:t>
                      </a:r>
                      <a:r>
                        <a:rPr lang="en-US" sz="1200" dirty="0">
                          <a:effectLst/>
                        </a:rPr>
                        <a:t> </a:t>
                      </a:r>
                      <a:r>
                        <a:rPr lang="en-US" sz="1200" dirty="0" err="1">
                          <a:effectLst/>
                        </a:rPr>
                        <a:t>mēs</a:t>
                      </a:r>
                      <a:r>
                        <a:rPr lang="en-US" sz="1200" dirty="0">
                          <a:effectLst/>
                        </a:rPr>
                        <a:t> </a:t>
                      </a:r>
                      <a:r>
                        <a:rPr lang="en-US" sz="1200" dirty="0" err="1">
                          <a:effectLst/>
                        </a:rPr>
                        <a:t>atrisinām</a:t>
                      </a:r>
                      <a:r>
                        <a:rPr lang="en-US" sz="1200" dirty="0">
                          <a:effectLst/>
                        </a:rPr>
                        <a:t>?</a:t>
                      </a:r>
                    </a:p>
                    <a:p>
                      <a:pPr marL="107315" marR="75565">
                        <a:lnSpc>
                          <a:spcPct val="101000"/>
                        </a:lnSpc>
                        <a:spcAft>
                          <a:spcPts val="0"/>
                        </a:spcAft>
                      </a:pPr>
                      <a:r>
                        <a:rPr lang="en-US" sz="1200" dirty="0" err="1">
                          <a:effectLst/>
                        </a:rPr>
                        <a:t>Kuras</a:t>
                      </a:r>
                      <a:r>
                        <a:rPr lang="en-US" sz="1200" dirty="0">
                          <a:effectLst/>
                        </a:rPr>
                        <a:t> </a:t>
                      </a:r>
                      <a:r>
                        <a:rPr lang="en-US" sz="1200" dirty="0" err="1">
                          <a:effectLst/>
                        </a:rPr>
                        <a:t>klienta</a:t>
                      </a:r>
                      <a:r>
                        <a:rPr lang="en-US" sz="1200" dirty="0">
                          <a:effectLst/>
                        </a:rPr>
                        <a:t> </a:t>
                      </a:r>
                      <a:r>
                        <a:rPr lang="en-US" sz="1200" dirty="0" err="1">
                          <a:effectLst/>
                        </a:rPr>
                        <a:t>vajadzības</a:t>
                      </a:r>
                      <a:r>
                        <a:rPr lang="en-US" sz="1200" dirty="0">
                          <a:effectLst/>
                        </a:rPr>
                        <a:t> </a:t>
                      </a:r>
                      <a:r>
                        <a:rPr lang="en-US" sz="1200" dirty="0" err="1">
                          <a:effectLst/>
                        </a:rPr>
                        <a:t>apmierinām</a:t>
                      </a:r>
                      <a:r>
                        <a:rPr lang="en-US" sz="1200" dirty="0">
                          <a:effectLst/>
                        </a:rPr>
                        <a:t>?</a:t>
                      </a:r>
                    </a:p>
                    <a:p>
                      <a:pPr marL="107315" marR="75565">
                        <a:lnSpc>
                          <a:spcPct val="101000"/>
                        </a:lnSpc>
                        <a:spcBef>
                          <a:spcPts val="5"/>
                        </a:spcBef>
                        <a:spcAft>
                          <a:spcPts val="0"/>
                        </a:spcAft>
                      </a:pPr>
                      <a:r>
                        <a:rPr lang="en-US" sz="1200" dirty="0" err="1">
                          <a:effectLst/>
                        </a:rPr>
                        <a:t>Kādas</a:t>
                      </a:r>
                      <a:r>
                        <a:rPr lang="en-US" sz="1200" dirty="0">
                          <a:effectLst/>
                        </a:rPr>
                        <a:t> </a:t>
                      </a:r>
                      <a:r>
                        <a:rPr lang="en-US" sz="1200" dirty="0" err="1">
                          <a:effectLst/>
                        </a:rPr>
                        <a:t>preču</a:t>
                      </a:r>
                      <a:r>
                        <a:rPr lang="en-US" sz="1200" dirty="0">
                          <a:effectLst/>
                        </a:rPr>
                        <a:t> un </a:t>
                      </a:r>
                      <a:r>
                        <a:rPr lang="en-US" sz="1200" dirty="0" err="1">
                          <a:effectLst/>
                        </a:rPr>
                        <a:t>pakal</a:t>
                      </a:r>
                      <a:r>
                        <a:rPr lang="en-US" sz="1200" dirty="0">
                          <a:effectLst/>
                        </a:rPr>
                        <a:t>- </a:t>
                      </a:r>
                      <a:r>
                        <a:rPr lang="en-US" sz="1200" dirty="0" err="1">
                          <a:effectLst/>
                        </a:rPr>
                        <a:t>pojumu</a:t>
                      </a:r>
                      <a:r>
                        <a:rPr lang="en-US" sz="1200" dirty="0">
                          <a:effectLst/>
                        </a:rPr>
                        <a:t> </a:t>
                      </a:r>
                      <a:r>
                        <a:rPr lang="en-US" sz="1200" dirty="0" err="1">
                          <a:effectLst/>
                        </a:rPr>
                        <a:t>komplektus</a:t>
                      </a:r>
                      <a:r>
                        <a:rPr lang="en-US" sz="1200" dirty="0">
                          <a:effectLst/>
                        </a:rPr>
                        <a:t> </a:t>
                      </a:r>
                      <a:r>
                        <a:rPr lang="en-US" sz="1200" dirty="0" err="1">
                          <a:effectLst/>
                        </a:rPr>
                        <a:t>mēs</a:t>
                      </a:r>
                      <a:r>
                        <a:rPr lang="en-US" sz="1200" dirty="0">
                          <a:effectLst/>
                        </a:rPr>
                        <a:t> </a:t>
                      </a:r>
                      <a:r>
                        <a:rPr lang="en-US" sz="1200" dirty="0" err="1">
                          <a:effectLst/>
                        </a:rPr>
                        <a:t>piedāvājam</a:t>
                      </a:r>
                      <a:r>
                        <a:rPr lang="en-US" sz="1200" dirty="0">
                          <a:effectLst/>
                        </a:rPr>
                        <a:t> </a:t>
                      </a:r>
                      <a:r>
                        <a:rPr lang="en-US" sz="1200" dirty="0" err="1">
                          <a:effectLst/>
                        </a:rPr>
                        <a:t>klientiem</a:t>
                      </a:r>
                      <a:r>
                        <a:rPr lang="en-US" sz="1200" dirty="0">
                          <a:effectLst/>
                        </a:rPr>
                        <a:t>?</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7315" marR="682625">
                        <a:lnSpc>
                          <a:spcPct val="101000"/>
                        </a:lnSpc>
                        <a:spcBef>
                          <a:spcPts val="305"/>
                        </a:spcBef>
                        <a:spcAft>
                          <a:spcPts val="0"/>
                        </a:spcAft>
                      </a:pPr>
                      <a:r>
                        <a:rPr lang="en-US" sz="1200" dirty="0">
                          <a:effectLst/>
                        </a:rPr>
                        <a:t>ATTIECĪBAS AR</a:t>
                      </a:r>
                      <a:r>
                        <a:rPr lang="en-US" sz="1200" spc="-15" dirty="0">
                          <a:effectLst/>
                        </a:rPr>
                        <a:t> </a:t>
                      </a:r>
                      <a:r>
                        <a:rPr lang="en-US" sz="1200" dirty="0">
                          <a:effectLst/>
                        </a:rPr>
                        <a:t>KLIENTIEM</a:t>
                      </a:r>
                    </a:p>
                    <a:p>
                      <a:pPr marL="107315" marR="97790">
                        <a:lnSpc>
                          <a:spcPct val="101000"/>
                        </a:lnSpc>
                        <a:spcAft>
                          <a:spcPts val="0"/>
                        </a:spcAft>
                      </a:pPr>
                      <a:r>
                        <a:rPr lang="en-US" sz="1200" dirty="0" err="1">
                          <a:effectLst/>
                        </a:rPr>
                        <a:t>Kādas</a:t>
                      </a:r>
                      <a:r>
                        <a:rPr lang="en-US" sz="1200" dirty="0">
                          <a:effectLst/>
                        </a:rPr>
                        <a:t> </a:t>
                      </a:r>
                      <a:r>
                        <a:rPr lang="en-US" sz="1200" dirty="0" err="1">
                          <a:effectLst/>
                        </a:rPr>
                        <a:t>attiecības</a:t>
                      </a:r>
                      <a:r>
                        <a:rPr lang="en-US" sz="1200" dirty="0">
                          <a:effectLst/>
                        </a:rPr>
                        <a:t> </a:t>
                      </a:r>
                      <a:r>
                        <a:rPr lang="en-US" sz="1200" dirty="0" err="1">
                          <a:effectLst/>
                        </a:rPr>
                        <a:t>klienti</a:t>
                      </a:r>
                      <a:r>
                        <a:rPr lang="en-US" sz="1200" dirty="0">
                          <a:effectLst/>
                        </a:rPr>
                        <a:t> </a:t>
                      </a:r>
                      <a:r>
                        <a:rPr lang="en-US" sz="1200" dirty="0" err="1">
                          <a:effectLst/>
                        </a:rPr>
                        <a:t>sagaida</a:t>
                      </a:r>
                      <a:r>
                        <a:rPr lang="en-US" sz="1200" dirty="0">
                          <a:effectLst/>
                        </a:rPr>
                        <a:t> no</a:t>
                      </a:r>
                      <a:r>
                        <a:rPr lang="en-US" sz="1200" spc="30" dirty="0">
                          <a:effectLst/>
                        </a:rPr>
                        <a:t> </a:t>
                      </a:r>
                      <a:r>
                        <a:rPr lang="en-US" sz="1200" dirty="0">
                          <a:effectLst/>
                        </a:rPr>
                        <a:t>mums?</a:t>
                      </a:r>
                    </a:p>
                    <a:p>
                      <a:pPr marL="107315" marR="97790">
                        <a:lnSpc>
                          <a:spcPct val="101000"/>
                        </a:lnSpc>
                        <a:spcBef>
                          <a:spcPts val="5"/>
                        </a:spcBef>
                        <a:spcAft>
                          <a:spcPts val="0"/>
                        </a:spcAft>
                      </a:pPr>
                      <a:r>
                        <a:rPr lang="en-US" sz="1200" dirty="0" err="1">
                          <a:effectLst/>
                        </a:rPr>
                        <a:t>Kuras</a:t>
                      </a:r>
                      <a:r>
                        <a:rPr lang="en-US" sz="1200" dirty="0">
                          <a:effectLst/>
                        </a:rPr>
                        <a:t> </a:t>
                      </a:r>
                      <a:r>
                        <a:rPr lang="en-US" sz="1200" dirty="0" err="1">
                          <a:effectLst/>
                        </a:rPr>
                        <a:t>attiecības</a:t>
                      </a:r>
                      <a:r>
                        <a:rPr lang="en-US" sz="1200" dirty="0">
                          <a:effectLst/>
                        </a:rPr>
                        <a:t> </a:t>
                      </a:r>
                      <a:r>
                        <a:rPr lang="en-US" sz="1200" dirty="0" err="1">
                          <a:effectLst/>
                        </a:rPr>
                        <a:t>jau</a:t>
                      </a:r>
                      <a:r>
                        <a:rPr lang="en-US" sz="1200" dirty="0">
                          <a:effectLst/>
                        </a:rPr>
                        <a:t> </a:t>
                      </a:r>
                      <a:r>
                        <a:rPr lang="en-US" sz="1200" dirty="0" err="1">
                          <a:effectLst/>
                        </a:rPr>
                        <a:t>ir</a:t>
                      </a:r>
                      <a:r>
                        <a:rPr lang="en-US" sz="1200" dirty="0">
                          <a:effectLst/>
                        </a:rPr>
                        <a:t> nodi- </a:t>
                      </a:r>
                      <a:r>
                        <a:rPr lang="en-US" sz="1200" dirty="0" err="1">
                          <a:effectLst/>
                        </a:rPr>
                        <a:t>binātas</a:t>
                      </a:r>
                      <a:r>
                        <a:rPr lang="en-US" sz="1200" dirty="0">
                          <a:effectLst/>
                        </a:rPr>
                        <a:t>?</a:t>
                      </a:r>
                    </a:p>
                    <a:p>
                      <a:pPr marL="107315" marR="97790">
                        <a:lnSpc>
                          <a:spcPct val="101000"/>
                        </a:lnSpc>
                        <a:spcAft>
                          <a:spcPts val="0"/>
                        </a:spcAft>
                      </a:pPr>
                      <a:r>
                        <a:rPr lang="en-US" sz="1200" dirty="0" err="1">
                          <a:effectLst/>
                        </a:rPr>
                        <a:t>Kā</a:t>
                      </a:r>
                      <a:r>
                        <a:rPr lang="en-US" sz="1200" dirty="0">
                          <a:effectLst/>
                        </a:rPr>
                        <a:t> </a:t>
                      </a:r>
                      <a:r>
                        <a:rPr lang="en-US" sz="1200" dirty="0" err="1">
                          <a:effectLst/>
                        </a:rPr>
                        <a:t>tās</a:t>
                      </a:r>
                      <a:r>
                        <a:rPr lang="en-US" sz="1200" dirty="0">
                          <a:effectLst/>
                        </a:rPr>
                        <a:t> </a:t>
                      </a:r>
                      <a:r>
                        <a:rPr lang="en-US" sz="1200" dirty="0" err="1">
                          <a:effectLst/>
                        </a:rPr>
                        <a:t>ir</a:t>
                      </a:r>
                      <a:r>
                        <a:rPr lang="en-US" sz="1200" dirty="0">
                          <a:effectLst/>
                        </a:rPr>
                        <a:t> </a:t>
                      </a:r>
                      <a:r>
                        <a:rPr lang="en-US" sz="1200" dirty="0" err="1">
                          <a:effectLst/>
                        </a:rPr>
                        <a:t>integrētas</a:t>
                      </a:r>
                      <a:r>
                        <a:rPr lang="en-US" sz="1200" dirty="0">
                          <a:effectLst/>
                        </a:rPr>
                        <a:t> </a:t>
                      </a:r>
                      <a:r>
                        <a:rPr lang="en-US" sz="1200" dirty="0" err="1">
                          <a:effectLst/>
                        </a:rPr>
                        <a:t>mūsu</a:t>
                      </a:r>
                      <a:r>
                        <a:rPr lang="en-US" sz="1200" dirty="0">
                          <a:effectLst/>
                        </a:rPr>
                        <a:t> </a:t>
                      </a:r>
                      <a:r>
                        <a:rPr lang="en-US" sz="1200" dirty="0" err="1">
                          <a:effectLst/>
                        </a:rPr>
                        <a:t>biznesa</a:t>
                      </a:r>
                      <a:r>
                        <a:rPr lang="en-US" sz="1200" dirty="0">
                          <a:effectLst/>
                        </a:rPr>
                        <a:t> </a:t>
                      </a:r>
                      <a:r>
                        <a:rPr lang="en-US" sz="1200" dirty="0" err="1">
                          <a:effectLst/>
                        </a:rPr>
                        <a:t>modelī</a:t>
                      </a:r>
                      <a:r>
                        <a:rPr lang="en-US" sz="1200" dirty="0">
                          <a:effectLst/>
                        </a:rPr>
                        <a:t>?</a:t>
                      </a:r>
                    </a:p>
                    <a:p>
                      <a:pPr marL="107315" marR="97790">
                        <a:lnSpc>
                          <a:spcPct val="101000"/>
                        </a:lnSpc>
                        <a:spcBef>
                          <a:spcPts val="5"/>
                        </a:spcBef>
                        <a:spcAft>
                          <a:spcPts val="0"/>
                        </a:spcAft>
                      </a:pPr>
                      <a:r>
                        <a:rPr lang="en-US" sz="1200" dirty="0" err="1">
                          <a:effectLst/>
                        </a:rPr>
                        <a:t>Cik</a:t>
                      </a:r>
                      <a:r>
                        <a:rPr lang="en-US" sz="1200" dirty="0">
                          <a:effectLst/>
                        </a:rPr>
                        <a:t> mums </a:t>
                      </a:r>
                      <a:r>
                        <a:rPr lang="en-US" sz="1200" dirty="0" err="1">
                          <a:effectLst/>
                        </a:rPr>
                        <a:t>izmaksā</a:t>
                      </a:r>
                      <a:r>
                        <a:rPr lang="en-US" sz="1200" dirty="0">
                          <a:effectLst/>
                        </a:rPr>
                        <a:t> </a:t>
                      </a:r>
                      <a:r>
                        <a:rPr lang="en-US" sz="1200" dirty="0" err="1">
                          <a:effectLst/>
                        </a:rPr>
                        <a:t>šīs</a:t>
                      </a:r>
                      <a:r>
                        <a:rPr lang="en-US" sz="1200" dirty="0">
                          <a:effectLst/>
                        </a:rPr>
                        <a:t> </a:t>
                      </a:r>
                      <a:r>
                        <a:rPr lang="en-US" sz="1200" dirty="0" err="1">
                          <a:effectLst/>
                        </a:rPr>
                        <a:t>klientu</a:t>
                      </a:r>
                      <a:r>
                        <a:rPr lang="en-US" sz="1200" dirty="0">
                          <a:effectLst/>
                        </a:rPr>
                        <a:t> </a:t>
                      </a:r>
                      <a:r>
                        <a:rPr lang="en-US" sz="1200" dirty="0" err="1">
                          <a:effectLst/>
                        </a:rPr>
                        <a:t>attiecības</a:t>
                      </a:r>
                      <a:r>
                        <a:rPr lang="en-US" sz="1200" dirty="0">
                          <a:effectLst/>
                        </a:rPr>
                        <a:t>?</a:t>
                      </a:r>
                    </a:p>
                    <a:p>
                      <a:pPr marL="107950">
                        <a:spcBef>
                          <a:spcPts val="30"/>
                        </a:spcBef>
                        <a:spcAft>
                          <a:spcPts val="0"/>
                        </a:spcAft>
                      </a:pPr>
                      <a:r>
                        <a:rPr lang="en-US" sz="1200" dirty="0">
                          <a:effectLst/>
                        </a:rPr>
                        <a:t> </a:t>
                      </a:r>
                    </a:p>
                    <a:p>
                      <a:pPr marL="107315"/>
                      <a:r>
                        <a:rPr lang="en-US" sz="1200" dirty="0" err="1">
                          <a:effectLst/>
                        </a:rPr>
                        <a:t>Kā</a:t>
                      </a:r>
                      <a:r>
                        <a:rPr lang="en-US" sz="1200" dirty="0">
                          <a:effectLst/>
                        </a:rPr>
                        <a:t> </a:t>
                      </a:r>
                      <a:r>
                        <a:rPr lang="en-US" sz="1200" dirty="0" err="1">
                          <a:effectLst/>
                        </a:rPr>
                        <a:t>jūs</a:t>
                      </a:r>
                      <a:r>
                        <a:rPr lang="en-US" sz="1200" dirty="0">
                          <a:effectLst/>
                        </a:rPr>
                        <a:t> </a:t>
                      </a:r>
                      <a:r>
                        <a:rPr lang="en-US" sz="1200" dirty="0" err="1">
                          <a:effectLst/>
                        </a:rPr>
                        <a:t>sadarbojaties</a:t>
                      </a:r>
                      <a:r>
                        <a:rPr lang="en-US" sz="1200" dirty="0">
                          <a:effectLst/>
                        </a:rPr>
                        <a:t>?</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7315" marR="48895">
                        <a:lnSpc>
                          <a:spcPct val="101000"/>
                        </a:lnSpc>
                        <a:spcBef>
                          <a:spcPts val="305"/>
                        </a:spcBef>
                        <a:spcAft>
                          <a:spcPts val="0"/>
                        </a:spcAft>
                      </a:pPr>
                      <a:r>
                        <a:rPr lang="en-US" sz="1200" dirty="0">
                          <a:effectLst/>
                        </a:rPr>
                        <a:t>PATĒRĒTAJU GRUPAS (RAKSTUROJUMS)</a:t>
                      </a:r>
                    </a:p>
                    <a:p>
                      <a:pPr marL="107315" marR="48895">
                        <a:lnSpc>
                          <a:spcPct val="101000"/>
                        </a:lnSpc>
                        <a:spcAft>
                          <a:spcPts val="0"/>
                        </a:spcAft>
                      </a:pPr>
                      <a:r>
                        <a:rPr lang="en-US" sz="1200" dirty="0">
                          <a:effectLst/>
                        </a:rPr>
                        <a:t>Kam </a:t>
                      </a:r>
                      <a:r>
                        <a:rPr lang="en-US" sz="1200" dirty="0" err="1">
                          <a:effectLst/>
                        </a:rPr>
                        <a:t>mēs</a:t>
                      </a:r>
                      <a:r>
                        <a:rPr lang="en-US" sz="1200" dirty="0">
                          <a:effectLst/>
                        </a:rPr>
                        <a:t> </a:t>
                      </a:r>
                      <a:r>
                        <a:rPr lang="en-US" sz="1200" dirty="0" err="1">
                          <a:effectLst/>
                        </a:rPr>
                        <a:t>radām</a:t>
                      </a:r>
                      <a:r>
                        <a:rPr lang="en-US" sz="1200" dirty="0">
                          <a:effectLst/>
                        </a:rPr>
                        <a:t> </a:t>
                      </a:r>
                      <a:r>
                        <a:rPr lang="en-US" sz="1200" dirty="0" err="1">
                          <a:effectLst/>
                        </a:rPr>
                        <a:t>savu</a:t>
                      </a:r>
                      <a:r>
                        <a:rPr lang="en-US" sz="1200" dirty="0">
                          <a:effectLst/>
                        </a:rPr>
                        <a:t> </a:t>
                      </a:r>
                      <a:r>
                        <a:rPr lang="en-US" sz="1200" dirty="0" err="1">
                          <a:effectLst/>
                        </a:rPr>
                        <a:t>produktu</a:t>
                      </a:r>
                      <a:r>
                        <a:rPr lang="en-US" sz="1200" dirty="0">
                          <a:effectLst/>
                        </a:rPr>
                        <a:t>?</a:t>
                      </a:r>
                    </a:p>
                    <a:p>
                      <a:pPr marL="107315" marR="48895">
                        <a:lnSpc>
                          <a:spcPct val="101000"/>
                        </a:lnSpc>
                        <a:spcBef>
                          <a:spcPts val="5"/>
                        </a:spcBef>
                        <a:spcAft>
                          <a:spcPts val="0"/>
                        </a:spcAft>
                      </a:pPr>
                      <a:r>
                        <a:rPr lang="en-US" sz="1200" dirty="0" err="1">
                          <a:effectLst/>
                        </a:rPr>
                        <a:t>Kuri</a:t>
                      </a:r>
                      <a:r>
                        <a:rPr lang="en-US" sz="1200" dirty="0">
                          <a:effectLst/>
                        </a:rPr>
                        <a:t> </a:t>
                      </a:r>
                      <a:r>
                        <a:rPr lang="en-US" sz="1200" dirty="0" err="1">
                          <a:effectLst/>
                        </a:rPr>
                        <a:t>ir</a:t>
                      </a:r>
                      <a:r>
                        <a:rPr lang="en-US" sz="1200" dirty="0">
                          <a:effectLst/>
                        </a:rPr>
                        <a:t> </a:t>
                      </a:r>
                      <a:r>
                        <a:rPr lang="en-US" sz="1200" dirty="0" err="1">
                          <a:effectLst/>
                        </a:rPr>
                        <a:t>mūsu</a:t>
                      </a:r>
                      <a:r>
                        <a:rPr lang="en-US" sz="1200" dirty="0">
                          <a:effectLst/>
                        </a:rPr>
                        <a:t> </a:t>
                      </a:r>
                      <a:r>
                        <a:rPr lang="en-US" sz="1200" dirty="0" err="1">
                          <a:effectLst/>
                        </a:rPr>
                        <a:t>paši</a:t>
                      </a:r>
                      <a:r>
                        <a:rPr lang="en-US" sz="1200" dirty="0">
                          <a:effectLst/>
                        </a:rPr>
                        <a:t> </a:t>
                      </a:r>
                      <a:r>
                        <a:rPr lang="en-US" sz="1200" dirty="0" err="1">
                          <a:effectLst/>
                        </a:rPr>
                        <a:t>svarī</a:t>
                      </a:r>
                      <a:r>
                        <a:rPr lang="en-US" sz="1200" dirty="0">
                          <a:effectLst/>
                        </a:rPr>
                        <a:t>­ </a:t>
                      </a:r>
                      <a:r>
                        <a:rPr lang="en-US" sz="1200" dirty="0" err="1">
                          <a:effectLst/>
                        </a:rPr>
                        <a:t>gākie</a:t>
                      </a:r>
                      <a:r>
                        <a:rPr lang="en-US" sz="1200" dirty="0">
                          <a:effectLst/>
                        </a:rPr>
                        <a:t> </a:t>
                      </a:r>
                      <a:r>
                        <a:rPr lang="en-US" sz="1200" dirty="0" err="1">
                          <a:effectLst/>
                        </a:rPr>
                        <a:t>klienti</a:t>
                      </a:r>
                      <a:r>
                        <a:rPr lang="en-US" sz="1200" dirty="0">
                          <a:effectLst/>
                        </a:rPr>
                        <a:t>?</a:t>
                      </a:r>
                    </a:p>
                    <a:p>
                      <a:pPr marL="107950">
                        <a:spcBef>
                          <a:spcPts val="30"/>
                        </a:spcBef>
                        <a:spcAft>
                          <a:spcPts val="0"/>
                        </a:spcAft>
                      </a:pPr>
                      <a:r>
                        <a:rPr lang="en-US" sz="1200" dirty="0">
                          <a:effectLst/>
                        </a:rPr>
                        <a:t> </a:t>
                      </a:r>
                    </a:p>
                    <a:p>
                      <a:pPr marL="107315"/>
                      <a:r>
                        <a:rPr lang="en-US" sz="1200" dirty="0">
                          <a:effectLst/>
                        </a:rPr>
                        <a:t>Kam </a:t>
                      </a:r>
                      <a:r>
                        <a:rPr lang="en-US" sz="1200" dirty="0" err="1">
                          <a:effectLst/>
                        </a:rPr>
                        <a:t>jūs</a:t>
                      </a:r>
                      <a:r>
                        <a:rPr lang="en-US" sz="1200" dirty="0">
                          <a:effectLst/>
                        </a:rPr>
                        <a:t> </a:t>
                      </a:r>
                      <a:r>
                        <a:rPr lang="en-US" sz="1200" dirty="0" err="1">
                          <a:effectLst/>
                        </a:rPr>
                        <a:t>palīdzat</a:t>
                      </a:r>
                      <a:r>
                        <a:rPr lang="en-US" sz="1200" dirty="0">
                          <a:effectLst/>
                        </a:rPr>
                        <a:t>?</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314302385"/>
                  </a:ext>
                </a:extLst>
              </a:tr>
              <a:tr h="2322741">
                <a:tc>
                  <a:txBody>
                    <a:bodyPr/>
                    <a:lstStyle/>
                    <a:p>
                      <a:pPr marL="107950">
                        <a:spcBef>
                          <a:spcPts val="895"/>
                        </a:spcBef>
                      </a:pPr>
                      <a:r>
                        <a:rPr lang="en-US" sz="1200">
                          <a:effectLst/>
                        </a:rPr>
                        <a:t>Kas jums palīdz?</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7315" marR="319405" algn="just">
                        <a:lnSpc>
                          <a:spcPct val="101000"/>
                        </a:lnSpc>
                        <a:spcBef>
                          <a:spcPts val="305"/>
                        </a:spcBef>
                        <a:spcAft>
                          <a:spcPts val="0"/>
                        </a:spcAft>
                      </a:pPr>
                      <a:r>
                        <a:rPr lang="en-US" sz="1200">
                          <a:effectLst/>
                        </a:rPr>
                        <a:t>GALVENIE NEPIE­ CIEŠAMIE RESURSI</a:t>
                      </a:r>
                    </a:p>
                    <a:p>
                      <a:pPr marL="107315" marR="354330" algn="just">
                        <a:lnSpc>
                          <a:spcPct val="101000"/>
                        </a:lnSpc>
                        <a:spcAft>
                          <a:spcPts val="0"/>
                        </a:spcAft>
                      </a:pPr>
                      <a:r>
                        <a:rPr lang="en-US" sz="1200">
                          <a:effectLst/>
                        </a:rPr>
                        <a:t>Kādi galvenie resursi ir nepieciešami, lai radītu produktu?</a:t>
                      </a:r>
                    </a:p>
                    <a:p>
                      <a:pPr marL="107315" marR="80645">
                        <a:lnSpc>
                          <a:spcPct val="101000"/>
                        </a:lnSpc>
                        <a:spcBef>
                          <a:spcPts val="5"/>
                        </a:spcBef>
                        <a:spcAft>
                          <a:spcPts val="0"/>
                        </a:spcAft>
                      </a:pPr>
                      <a:r>
                        <a:rPr lang="en-US" sz="1200">
                          <a:effectLst/>
                        </a:rPr>
                        <a:t>Kādi resursi ir nepieciešami izplatīšanas kanāliem, attiecībām ar klientiem</a:t>
                      </a:r>
                    </a:p>
                    <a:p>
                      <a:pPr marL="107315" marR="80645">
                        <a:lnSpc>
                          <a:spcPct val="101000"/>
                        </a:lnSpc>
                        <a:spcBef>
                          <a:spcPts val="5"/>
                        </a:spcBef>
                        <a:spcAft>
                          <a:spcPts val="0"/>
                        </a:spcAft>
                      </a:pPr>
                      <a:r>
                        <a:rPr lang="en-US" sz="1200">
                          <a:effectLst/>
                        </a:rPr>
                        <a:t>un ieņēmumu avotu nodrošināšanai?</a:t>
                      </a:r>
                    </a:p>
                    <a:p>
                      <a:pPr marL="107950">
                        <a:spcBef>
                          <a:spcPts val="5"/>
                        </a:spcBef>
                        <a:spcAft>
                          <a:spcPts val="0"/>
                        </a:spcAft>
                      </a:pPr>
                      <a:r>
                        <a:rPr lang="en-US" sz="1200">
                          <a:effectLst/>
                        </a:rPr>
                        <a:t> </a:t>
                      </a:r>
                    </a:p>
                    <a:p>
                      <a:pPr marL="107315" marR="80645">
                        <a:lnSpc>
                          <a:spcPts val="1350"/>
                        </a:lnSpc>
                        <a:spcAft>
                          <a:spcPts val="0"/>
                        </a:spcAft>
                      </a:pPr>
                      <a:r>
                        <a:rPr lang="en-US" sz="1200">
                          <a:effectLst/>
                        </a:rPr>
                        <a:t>Kas jūs esat un </a:t>
                      </a:r>
                      <a:r>
                        <a:rPr lang="en-US" sz="1200" spc="-15">
                          <a:effectLst/>
                        </a:rPr>
                        <a:t>kādi </a:t>
                      </a:r>
                      <a:r>
                        <a:rPr lang="en-US" sz="1200">
                          <a:effectLst/>
                        </a:rPr>
                        <a:t>resursi jums</a:t>
                      </a:r>
                      <a:r>
                        <a:rPr lang="en-US" sz="1200" spc="25">
                          <a:effectLst/>
                        </a:rPr>
                        <a:t> </a:t>
                      </a:r>
                      <a:r>
                        <a:rPr lang="en-US" sz="1200">
                          <a:effectLst/>
                        </a:rPr>
                        <a:t>ir?</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7315" marR="75565">
                        <a:lnSpc>
                          <a:spcPct val="101000"/>
                        </a:lnSpc>
                        <a:spcBef>
                          <a:spcPts val="890"/>
                        </a:spcBef>
                        <a:spcAft>
                          <a:spcPts val="0"/>
                        </a:spcAft>
                      </a:pPr>
                      <a:r>
                        <a:rPr lang="en-US" sz="1200">
                          <a:effectLst/>
                        </a:rPr>
                        <a:t>Kādā veidā jūs palīdzat savam klientam?</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7315" marR="494030">
                        <a:lnSpc>
                          <a:spcPct val="101000"/>
                        </a:lnSpc>
                        <a:spcBef>
                          <a:spcPts val="305"/>
                        </a:spcBef>
                        <a:spcAft>
                          <a:spcPts val="0"/>
                        </a:spcAft>
                      </a:pPr>
                      <a:r>
                        <a:rPr lang="en-US" sz="1200">
                          <a:effectLst/>
                        </a:rPr>
                        <a:t>IZPLATĪŠANAS (NOIETA) KANĀLI</a:t>
                      </a:r>
                    </a:p>
                    <a:p>
                      <a:pPr marL="107315" marR="97790">
                        <a:lnSpc>
                          <a:spcPct val="101000"/>
                        </a:lnSpc>
                        <a:spcBef>
                          <a:spcPts val="5"/>
                        </a:spcBef>
                        <a:spcAft>
                          <a:spcPts val="0"/>
                        </a:spcAft>
                      </a:pPr>
                      <a:r>
                        <a:rPr lang="en-US" sz="1200">
                          <a:effectLst/>
                        </a:rPr>
                        <a:t>Kurus izplatīšanas kanālus labprātāk vēlas izmantot mūsu klienti?</a:t>
                      </a:r>
                    </a:p>
                    <a:p>
                      <a:pPr marL="107315" marR="97790">
                        <a:lnSpc>
                          <a:spcPct val="101000"/>
                        </a:lnSpc>
                        <a:spcAft>
                          <a:spcPts val="0"/>
                        </a:spcAft>
                      </a:pPr>
                      <a:r>
                        <a:rPr lang="en-US" sz="1200">
                          <a:effectLst/>
                        </a:rPr>
                        <a:t>Kā mēs sasniedzam savus klientus tagad?</a:t>
                      </a:r>
                    </a:p>
                    <a:p>
                      <a:pPr marL="107315" marR="97790">
                        <a:lnSpc>
                          <a:spcPct val="101000"/>
                        </a:lnSpc>
                        <a:spcBef>
                          <a:spcPts val="5"/>
                        </a:spcBef>
                        <a:spcAft>
                          <a:spcPts val="0"/>
                        </a:spcAft>
                      </a:pPr>
                      <a:r>
                        <a:rPr lang="en-US" sz="1200">
                          <a:effectLst/>
                        </a:rPr>
                        <a:t>Kā mūsu izplatīšanas kanāli ir saistīti?</a:t>
                      </a:r>
                    </a:p>
                    <a:p>
                      <a:pPr marL="107315" marR="252095" algn="just">
                        <a:lnSpc>
                          <a:spcPct val="101000"/>
                        </a:lnSpc>
                        <a:spcAft>
                          <a:spcPts val="0"/>
                        </a:spcAft>
                      </a:pPr>
                      <a:r>
                        <a:rPr lang="en-US" sz="1200">
                          <a:effectLst/>
                        </a:rPr>
                        <a:t>Kuri no izplatīšanas kanā- liem darbojas vislabāk un ir paši lētākie?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7950"/>
                      <a:r>
                        <a:rPr lang="en-US" sz="1200" dirty="0">
                          <a:effectLst/>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826501153"/>
                  </a:ext>
                </a:extLst>
              </a:tr>
              <a:tr h="709682">
                <a:tc>
                  <a:txBody>
                    <a:bodyPr/>
                    <a:lstStyle/>
                    <a:p>
                      <a:pPr marL="107950"/>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7950"/>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7950"/>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7315" marR="97790">
                        <a:lnSpc>
                          <a:spcPct val="101000"/>
                        </a:lnSpc>
                        <a:spcAft>
                          <a:spcPts val="0"/>
                        </a:spcAft>
                      </a:pPr>
                      <a:r>
                        <a:rPr lang="en-US" sz="1200">
                          <a:effectLst/>
                        </a:rPr>
                        <a:t>Kādā veidā par jums uzzina?</a:t>
                      </a:r>
                    </a:p>
                    <a:p>
                      <a:pPr marL="107315">
                        <a:lnSpc>
                          <a:spcPct val="101000"/>
                        </a:lnSpc>
                      </a:pPr>
                      <a:r>
                        <a:rPr lang="en-US" sz="1200">
                          <a:effectLst/>
                        </a:rPr>
                        <a:t>Kā piegādājat savu unikālo produktu?</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7950"/>
                      <a:r>
                        <a:rPr lang="en-US" sz="1200" dirty="0">
                          <a:effectLst/>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324312424"/>
                  </a:ext>
                </a:extLst>
              </a:tr>
            </a:tbl>
          </a:graphicData>
        </a:graphic>
      </p:graphicFrame>
    </p:spTree>
    <p:extLst>
      <p:ext uri="{BB962C8B-B14F-4D97-AF65-F5344CB8AC3E}">
        <p14:creationId xmlns:p14="http://schemas.microsoft.com/office/powerpoint/2010/main" val="3751993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C17D263-C1E3-4DA1-187A-505EF006079E}"/>
              </a:ext>
            </a:extLst>
          </p:cNvPr>
          <p:cNvSpPr>
            <a:spLocks noGrp="1"/>
          </p:cNvSpPr>
          <p:nvPr>
            <p:ph type="title"/>
          </p:nvPr>
        </p:nvSpPr>
        <p:spPr>
          <a:xfrm>
            <a:off x="1251678" y="382385"/>
            <a:ext cx="10178322" cy="1160665"/>
          </a:xfrm>
        </p:spPr>
        <p:txBody>
          <a:bodyPr>
            <a:normAutofit fontScale="90000"/>
          </a:bodyPr>
          <a:lstStyle/>
          <a:p>
            <a:pPr marL="1971675" marR="1969770" algn="ctr">
              <a:spcBef>
                <a:spcPts val="1245"/>
              </a:spcBef>
              <a:spcAft>
                <a:spcPts val="0"/>
              </a:spcAft>
            </a:pPr>
            <a:r>
              <a:rPr lang="en-US" sz="2000" kern="0" dirty="0" err="1">
                <a:solidFill>
                  <a:srgbClr val="231F20"/>
                </a:solidFill>
                <a:effectLst/>
                <a:latin typeface="Times New Roman" panose="02020603050405020304" pitchFamily="18" charset="0"/>
                <a:ea typeface="Gilroy"/>
                <a:cs typeface="Times New Roman" panose="02020603050405020304" pitchFamily="18" charset="0"/>
              </a:rPr>
              <a:t>Biznesa</a:t>
            </a:r>
            <a:r>
              <a:rPr lang="en-US" sz="2000" kern="0" dirty="0">
                <a:solidFill>
                  <a:srgbClr val="231F20"/>
                </a:solidFill>
                <a:effectLst/>
                <a:latin typeface="Times New Roman" panose="02020603050405020304" pitchFamily="18" charset="0"/>
                <a:ea typeface="Gilroy"/>
                <a:cs typeface="Times New Roman" panose="02020603050405020304" pitchFamily="18" charset="0"/>
              </a:rPr>
              <a:t> </a:t>
            </a:r>
            <a:r>
              <a:rPr lang="en-US" sz="2000" kern="0" dirty="0" err="1">
                <a:solidFill>
                  <a:srgbClr val="231F20"/>
                </a:solidFill>
                <a:effectLst/>
                <a:latin typeface="Times New Roman" panose="02020603050405020304" pitchFamily="18" charset="0"/>
                <a:ea typeface="Gilroy"/>
                <a:cs typeface="Times New Roman" panose="02020603050405020304" pitchFamily="18" charset="0"/>
              </a:rPr>
              <a:t>kanva</a:t>
            </a:r>
            <a:r>
              <a:rPr lang="en-US" sz="2000" kern="0" dirty="0">
                <a:solidFill>
                  <a:srgbClr val="231F20"/>
                </a:solidFill>
                <a:effectLst/>
                <a:latin typeface="Times New Roman" panose="02020603050405020304" pitchFamily="18" charset="0"/>
                <a:ea typeface="Gilroy"/>
                <a:cs typeface="Times New Roman" panose="02020603050405020304" pitchFamily="18" charset="0"/>
              </a:rPr>
              <a:t>/</a:t>
            </a:r>
            <a:r>
              <a:rPr lang="en-US" sz="2000" kern="0" dirty="0" err="1">
                <a:solidFill>
                  <a:srgbClr val="231F20"/>
                </a:solidFill>
                <a:effectLst/>
                <a:latin typeface="Times New Roman" panose="02020603050405020304" pitchFamily="18" charset="0"/>
                <a:ea typeface="Gilroy"/>
                <a:cs typeface="Times New Roman" panose="02020603050405020304" pitchFamily="18" charset="0"/>
              </a:rPr>
              <a:t>Dzīvais</a:t>
            </a:r>
            <a:r>
              <a:rPr lang="en-US" sz="2000" kern="0" dirty="0">
                <a:solidFill>
                  <a:srgbClr val="231F20"/>
                </a:solidFill>
                <a:effectLst/>
                <a:latin typeface="Times New Roman" panose="02020603050405020304" pitchFamily="18" charset="0"/>
                <a:ea typeface="Gilroy"/>
                <a:cs typeface="Times New Roman" panose="02020603050405020304" pitchFamily="18" charset="0"/>
              </a:rPr>
              <a:t> </a:t>
            </a:r>
            <a:r>
              <a:rPr lang="en-US" sz="2000" kern="0" dirty="0" err="1">
                <a:solidFill>
                  <a:srgbClr val="231F20"/>
                </a:solidFill>
                <a:effectLst/>
                <a:latin typeface="Times New Roman" panose="02020603050405020304" pitchFamily="18" charset="0"/>
                <a:ea typeface="Gilroy"/>
                <a:cs typeface="Times New Roman" panose="02020603050405020304" pitchFamily="18" charset="0"/>
              </a:rPr>
              <a:t>biznesa</a:t>
            </a:r>
            <a:r>
              <a:rPr lang="en-US" sz="2000" kern="0" dirty="0">
                <a:solidFill>
                  <a:srgbClr val="231F20"/>
                </a:solidFill>
                <a:effectLst/>
                <a:latin typeface="Times New Roman" panose="02020603050405020304" pitchFamily="18" charset="0"/>
                <a:ea typeface="Gilroy"/>
                <a:cs typeface="Times New Roman" panose="02020603050405020304" pitchFamily="18" charset="0"/>
              </a:rPr>
              <a:t> </a:t>
            </a:r>
            <a:r>
              <a:rPr lang="en-US" sz="2000" kern="0" dirty="0" err="1">
                <a:solidFill>
                  <a:srgbClr val="231F20"/>
                </a:solidFill>
                <a:effectLst/>
                <a:latin typeface="Times New Roman" panose="02020603050405020304" pitchFamily="18" charset="0"/>
                <a:ea typeface="Gilroy"/>
                <a:cs typeface="Times New Roman" panose="02020603050405020304" pitchFamily="18" charset="0"/>
              </a:rPr>
              <a:t>plāns</a:t>
            </a:r>
            <a:br>
              <a:rPr lang="en-US" sz="2000" kern="0" dirty="0">
                <a:effectLst/>
                <a:latin typeface="Times New Roman" panose="02020603050405020304" pitchFamily="18" charset="0"/>
                <a:ea typeface="Gilroy"/>
                <a:cs typeface="Times New Roman" panose="02020603050405020304" pitchFamily="18" charset="0"/>
              </a:rPr>
            </a:br>
            <a:r>
              <a:rPr lang="en-US" sz="2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Biznesa</a:t>
            </a:r>
            <a:r>
              <a:rPr lang="en-US" sz="2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modeļa</a:t>
            </a:r>
            <a:r>
              <a:rPr lang="en-US" sz="2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šablons</a:t>
            </a:r>
            <a:r>
              <a:rPr lang="en-US" sz="2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lv-LV" sz="2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pēc</a:t>
            </a:r>
            <a:r>
              <a:rPr lang="en-US" sz="2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lang="en-US" sz="2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Ostervaldera</a:t>
            </a:r>
            <a:r>
              <a:rPr lang="en-US" sz="2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BusinessModelCanvas</a:t>
            </a:r>
            <a:br>
              <a:rPr lang="en-US" sz="1800" dirty="0">
                <a:effectLst/>
                <a:latin typeface="Times New Roman" panose="02020603050405020304" pitchFamily="18" charset="0"/>
                <a:ea typeface="Times New Roman" panose="02020603050405020304" pitchFamily="18" charset="0"/>
              </a:rPr>
            </a:br>
            <a:endParaRPr lang="en-US" sz="2400" dirty="0"/>
          </a:p>
        </p:txBody>
      </p:sp>
      <p:sp>
        <p:nvSpPr>
          <p:cNvPr id="3" name="Satura vietturis 2">
            <a:extLst>
              <a:ext uri="{FF2B5EF4-FFF2-40B4-BE49-F238E27FC236}">
                <a16:creationId xmlns:a16="http://schemas.microsoft.com/office/drawing/2014/main" id="{363AAC6A-746C-FA39-C82A-125F0FC1B7A3}"/>
              </a:ext>
            </a:extLst>
          </p:cNvPr>
          <p:cNvSpPr>
            <a:spLocks noGrp="1"/>
          </p:cNvSpPr>
          <p:nvPr>
            <p:ph idx="1"/>
          </p:nvPr>
        </p:nvSpPr>
        <p:spPr/>
        <p:txBody>
          <a:bodyPr/>
          <a:lstStyle/>
          <a:p>
            <a:r>
              <a:rPr lang="en-US" sz="1800" dirty="0" err="1">
                <a:solidFill>
                  <a:srgbClr val="231F20"/>
                </a:solidFill>
                <a:effectLst/>
                <a:latin typeface="Times New Roman" panose="02020603050405020304" pitchFamily="18" charset="0"/>
                <a:ea typeface="Times New Roman" panose="02020603050405020304" pitchFamily="18" charset="0"/>
              </a:rPr>
              <a:t>Resurss</a:t>
            </a:r>
            <a:r>
              <a:rPr lang="en-US" sz="1800" dirty="0">
                <a:solidFill>
                  <a:srgbClr val="231F20"/>
                </a:solidFill>
                <a:effectLst/>
                <a:latin typeface="Times New Roman" panose="02020603050405020304" pitchFamily="18" charset="0"/>
                <a:ea typeface="Times New Roman" panose="02020603050405020304" pitchFamily="18" charset="0"/>
              </a:rPr>
              <a:t>: </a:t>
            </a:r>
            <a:r>
              <a:rPr lang="en-US" sz="1800" u="sng" dirty="0">
                <a:solidFill>
                  <a:srgbClr val="231F20"/>
                </a:solidFill>
                <a:effectLst/>
                <a:latin typeface="Times New Roman" panose="02020603050405020304" pitchFamily="18" charset="0"/>
                <a:ea typeface="Times New Roman" panose="02020603050405020304" pitchFamily="18" charset="0"/>
                <a:hlinkClick r:id="rId2"/>
              </a:rPr>
              <a:t>https://www.youtube.com/watch?v=RzkdJiax6T</a:t>
            </a:r>
            <a:r>
              <a:rPr lang="en-US" sz="1800" u="sng" dirty="0">
                <a:solidFill>
                  <a:srgbClr val="231F20"/>
                </a:solidFill>
                <a:effectLst/>
                <a:uFill>
                  <a:solidFill>
                    <a:srgbClr val="A7A9AC"/>
                  </a:solidFill>
                </a:uFill>
                <a:latin typeface="Times New Roman" panose="02020603050405020304" pitchFamily="18" charset="0"/>
                <a:ea typeface="Times New Roman" panose="02020603050405020304" pitchFamily="18" charset="0"/>
              </a:rPr>
              <a:t>w (42 min)</a:t>
            </a:r>
            <a:r>
              <a:rPr lang="en-US" sz="1800" dirty="0">
                <a:solidFill>
                  <a:srgbClr val="231F20"/>
                </a:solidFill>
                <a:effectLst/>
                <a:latin typeface="Times New Roman" panose="02020603050405020304" pitchFamily="18" charset="0"/>
                <a:ea typeface="Times New Roman" panose="02020603050405020304" pitchFamily="18" charset="0"/>
              </a:rPr>
              <a:t>; </a:t>
            </a:r>
            <a:r>
              <a:rPr lang="en-US" sz="1800" u="sng" dirty="0">
                <a:solidFill>
                  <a:srgbClr val="231F20"/>
                </a:solidFill>
                <a:effectLst/>
                <a:latin typeface="Times New Roman" panose="02020603050405020304" pitchFamily="18" charset="0"/>
                <a:ea typeface="Times New Roman" panose="02020603050405020304" pitchFamily="18" charset="0"/>
                <a:hlinkClick r:id="rId3"/>
              </a:rPr>
              <a:t>https://www.youtube.com/</a:t>
            </a:r>
            <a:r>
              <a:rPr lang="en-US" sz="1800" u="sng" dirty="0" err="1">
                <a:solidFill>
                  <a:srgbClr val="231F20"/>
                </a:solidFill>
                <a:effectLst/>
                <a:latin typeface="Times New Roman" panose="02020603050405020304" pitchFamily="18" charset="0"/>
                <a:ea typeface="Times New Roman" panose="02020603050405020304" pitchFamily="18" charset="0"/>
                <a:hlinkClick r:id="rId3"/>
              </a:rPr>
              <a:t>watch?v</a:t>
            </a:r>
            <a:r>
              <a:rPr lang="en-US" sz="1800" u="sng" dirty="0">
                <a:solidFill>
                  <a:srgbClr val="231F20"/>
                </a:solidFill>
                <a:effectLst/>
                <a:latin typeface="Times New Roman" panose="02020603050405020304" pitchFamily="18" charset="0"/>
                <a:ea typeface="Times New Roman" panose="02020603050405020304" pitchFamily="18" charset="0"/>
                <a:hlinkClick r:id="rId3"/>
              </a:rPr>
              <a:t>=RpFiL­1TVLw</a:t>
            </a:r>
            <a:r>
              <a:rPr lang="en-US" sz="1800" u="none" strike="noStrike" dirty="0">
                <a:solidFill>
                  <a:srgbClr val="231F20"/>
                </a:solidFill>
                <a:effectLst/>
                <a:latin typeface="Times New Roman" panose="02020603050405020304" pitchFamily="18" charset="0"/>
                <a:ea typeface="Times New Roman" panose="02020603050405020304" pitchFamily="18" charset="0"/>
                <a:hlinkClick r:id="rId3"/>
              </a:rPr>
              <a:t> </a:t>
            </a:r>
            <a:r>
              <a:rPr lang="en-US" sz="1800" dirty="0">
                <a:solidFill>
                  <a:srgbClr val="231F20"/>
                </a:solidFill>
                <a:effectLst/>
                <a:latin typeface="Times New Roman" panose="02020603050405020304" pitchFamily="18" charset="0"/>
                <a:ea typeface="Times New Roman" panose="02020603050405020304" pitchFamily="18" charset="0"/>
              </a:rPr>
              <a:t>(6 min)</a:t>
            </a:r>
            <a:endParaRPr lang="en-US" sz="1800" dirty="0">
              <a:effectLst/>
              <a:latin typeface="Times New Roman" panose="02020603050405020304" pitchFamily="18" charset="0"/>
              <a:ea typeface="Times New Roman" panose="02020603050405020304" pitchFamily="18" charset="0"/>
            </a:endParaRPr>
          </a:p>
          <a:p>
            <a:pPr marL="0" indent="0">
              <a:buNone/>
            </a:pPr>
            <a:endParaRPr lang="lv-LV" sz="1800" b="1" u="sng" dirty="0">
              <a:solidFill>
                <a:srgbClr val="231F20"/>
              </a:solidFill>
              <a:latin typeface="Times New Roman" panose="02020603050405020304" pitchFamily="18" charset="0"/>
              <a:ea typeface="Times New Roman" panose="02020603050405020304" pitchFamily="18" charset="0"/>
              <a:hlinkClick r:id="rId4"/>
            </a:endParaRPr>
          </a:p>
          <a:p>
            <a:r>
              <a:rPr lang="en-US" sz="1800" u="sng" dirty="0">
                <a:solidFill>
                  <a:srgbClr val="231F20"/>
                </a:solidFill>
                <a:effectLst/>
                <a:latin typeface="Times New Roman" panose="02020603050405020304" pitchFamily="18" charset="0"/>
                <a:ea typeface="Times New Roman" panose="02020603050405020304" pitchFamily="18" charset="0"/>
                <a:hlinkClick r:id="rId4"/>
              </a:rPr>
              <a:t>https://www.youtube.com/watch?v=SemHh0n19L</a:t>
            </a:r>
            <a:r>
              <a:rPr lang="en-US" sz="1800" u="sng" dirty="0">
                <a:solidFill>
                  <a:srgbClr val="231F20"/>
                </a:solidFill>
                <a:effectLst/>
                <a:uFill>
                  <a:solidFill>
                    <a:srgbClr val="A7A9AC"/>
                  </a:solidFill>
                </a:uFill>
                <a:latin typeface="Times New Roman" panose="02020603050405020304" pitchFamily="18" charset="0"/>
                <a:ea typeface="Times New Roman" panose="02020603050405020304" pitchFamily="18" charset="0"/>
              </a:rPr>
              <a:t>A – </a:t>
            </a:r>
            <a:r>
              <a:rPr lang="en-US" sz="1800" u="sng" dirty="0" err="1">
                <a:solidFill>
                  <a:srgbClr val="231F20"/>
                </a:solidFill>
                <a:effectLst/>
                <a:uFill>
                  <a:solidFill>
                    <a:srgbClr val="A7A9AC"/>
                  </a:solidFill>
                </a:uFill>
                <a:latin typeface="Times New Roman" panose="02020603050405020304" pitchFamily="18" charset="0"/>
                <a:ea typeface="Times New Roman" panose="02020603050405020304" pitchFamily="18" charset="0"/>
              </a:rPr>
              <a:t>dzīves</a:t>
            </a:r>
            <a:r>
              <a:rPr lang="en-US" sz="1800" u="sng" dirty="0">
                <a:solidFill>
                  <a:srgbClr val="231F20"/>
                </a:solidFill>
                <a:effectLst/>
                <a:uFill>
                  <a:solidFill>
                    <a:srgbClr val="A7A9AC"/>
                  </a:solidFill>
                </a:uFill>
                <a:latin typeface="Times New Roman" panose="02020603050405020304" pitchFamily="18" charset="0"/>
                <a:ea typeface="Times New Roman" panose="02020603050405020304" pitchFamily="18" charset="0"/>
              </a:rPr>
              <a:t> </a:t>
            </a:r>
            <a:r>
              <a:rPr lang="en-US" sz="1800" u="sng" dirty="0" err="1">
                <a:solidFill>
                  <a:srgbClr val="231F20"/>
                </a:solidFill>
                <a:effectLst/>
                <a:uFill>
                  <a:solidFill>
                    <a:srgbClr val="A7A9AC"/>
                  </a:solidFill>
                </a:uFill>
                <a:latin typeface="Times New Roman" panose="02020603050405020304" pitchFamily="18" charset="0"/>
                <a:ea typeface="Times New Roman" panose="02020603050405020304" pitchFamily="18" charset="0"/>
              </a:rPr>
              <a:t>dizainēšana</a:t>
            </a:r>
            <a:endParaRPr lang="en-US" sz="1800" dirty="0">
              <a:effectLst/>
              <a:latin typeface="Times New Roman" panose="02020603050405020304" pitchFamily="18" charset="0"/>
              <a:ea typeface="Times New Roman" panose="02020603050405020304" pitchFamily="18" charset="0"/>
            </a:endParaRPr>
          </a:p>
          <a:p>
            <a:pPr marL="342900" lvl="0" indent="-342900" algn="just">
              <a:spcBef>
                <a:spcPts val="170"/>
              </a:spcBef>
              <a:spcAft>
                <a:spcPts val="0"/>
              </a:spcAft>
              <a:buClr>
                <a:srgbClr val="231F20"/>
              </a:buClr>
              <a:buSzPts val="800"/>
              <a:buFont typeface="Times New Roman" panose="02020603050405020304" pitchFamily="18" charset="0"/>
              <a:buChar char="●"/>
              <a:tabLst>
                <a:tab pos="180340" algn="l"/>
              </a:tabLst>
            </a:pPr>
            <a:r>
              <a:rPr lang="en-US" sz="1800" dirty="0">
                <a:effectLst/>
                <a:latin typeface="Times New Roman" panose="02020603050405020304" pitchFamily="18" charset="0"/>
                <a:ea typeface="Times New Roman" panose="02020603050405020304" pitchFamily="18" charset="0"/>
              </a:rPr>
              <a:t>Lai </a:t>
            </a:r>
            <a:r>
              <a:rPr lang="en-US" sz="1800" dirty="0" err="1">
                <a:effectLst/>
                <a:latin typeface="Times New Roman" panose="02020603050405020304" pitchFamily="18" charset="0"/>
                <a:ea typeface="Times New Roman" panose="02020603050405020304" pitchFamily="18" charset="0"/>
              </a:rPr>
              <a:t>veiksmīgi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izveidotu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biznesa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kanvu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ir</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vērts</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izmantot</a:t>
            </a:r>
            <a:r>
              <a:rPr lang="en-US" sz="1800" dirty="0">
                <a:effectLst/>
                <a:latin typeface="Times New Roman" panose="02020603050405020304" pitchFamily="18" charset="0"/>
                <a:ea typeface="Times New Roman" panose="02020603050405020304" pitchFamily="18" charset="0"/>
              </a:rPr>
              <a:t> </a:t>
            </a:r>
            <a:r>
              <a:rPr lang="en-US" sz="1800" b="1" dirty="0" err="1">
                <a:solidFill>
                  <a:srgbClr val="80327C"/>
                </a:solidFill>
                <a:effectLst/>
                <a:latin typeface="Times New Roman" panose="02020603050405020304" pitchFamily="18" charset="0"/>
                <a:ea typeface="Times New Roman" panose="02020603050405020304" pitchFamily="18" charset="0"/>
              </a:rPr>
              <a:t>Dizaina</a:t>
            </a:r>
            <a:r>
              <a:rPr lang="en-US" sz="1800" b="1" dirty="0">
                <a:solidFill>
                  <a:srgbClr val="80327C"/>
                </a:solidFill>
                <a:effectLst/>
                <a:latin typeface="Times New Roman" panose="02020603050405020304" pitchFamily="18" charset="0"/>
                <a:ea typeface="Times New Roman" panose="02020603050405020304" pitchFamily="18" charset="0"/>
              </a:rPr>
              <a:t> </a:t>
            </a:r>
            <a:r>
              <a:rPr lang="en-US" sz="1800" b="1" dirty="0" err="1">
                <a:solidFill>
                  <a:srgbClr val="80327C"/>
                </a:solidFill>
                <a:effectLst/>
                <a:latin typeface="Times New Roman" panose="02020603050405020304" pitchFamily="18" charset="0"/>
                <a:ea typeface="Times New Roman" panose="02020603050405020304" pitchFamily="18" charset="0"/>
              </a:rPr>
              <a:t>domāšanas</a:t>
            </a:r>
            <a:r>
              <a:rPr lang="en-US" sz="1800" b="1" spc="-30" dirty="0">
                <a:solidFill>
                  <a:srgbClr val="80327C"/>
                </a:solidFill>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soļus</a:t>
            </a:r>
            <a:r>
              <a:rPr lang="en-US" sz="1800" dirty="0">
                <a:effectLst/>
                <a:latin typeface="Times New Roman" panose="02020603050405020304" pitchFamily="18" charset="0"/>
                <a:ea typeface="Times New Roman" panose="02020603050405020304" pitchFamily="18" charset="0"/>
              </a:rPr>
              <a:t>:</a:t>
            </a:r>
          </a:p>
          <a:p>
            <a:pPr marL="179705" marR="69215" algn="just">
              <a:lnSpc>
                <a:spcPct val="115000"/>
              </a:lnSpc>
              <a:spcBef>
                <a:spcPts val="220"/>
              </a:spcBef>
              <a:spcAft>
                <a:spcPts val="0"/>
              </a:spcAft>
            </a:pPr>
            <a:r>
              <a:rPr lang="en-US" sz="1800" b="1" dirty="0" err="1">
                <a:solidFill>
                  <a:srgbClr val="80327C"/>
                </a:solidFill>
                <a:effectLst/>
                <a:latin typeface="Times New Roman" panose="02020603050405020304" pitchFamily="18" charset="0"/>
                <a:ea typeface="Times New Roman" panose="02020603050405020304" pitchFamily="18" charset="0"/>
              </a:rPr>
              <a:t>Empatizēt</a:t>
            </a:r>
            <a:r>
              <a:rPr lang="en-US" sz="1800" b="1" dirty="0">
                <a:solidFill>
                  <a:srgbClr val="80327C"/>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a:t>
            </a:r>
            <a:r>
              <a:rPr lang="en-US" sz="1800" i="1" dirty="0" err="1">
                <a:solidFill>
                  <a:srgbClr val="231F20"/>
                </a:solidFill>
                <a:effectLst/>
                <a:latin typeface="Times New Roman" panose="02020603050405020304" pitchFamily="18" charset="0"/>
                <a:ea typeface="Times New Roman" panose="02020603050405020304" pitchFamily="18" charset="0"/>
              </a:rPr>
              <a:t>kā</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i="1" dirty="0" err="1">
                <a:solidFill>
                  <a:srgbClr val="231F20"/>
                </a:solidFill>
                <a:effectLst/>
                <a:latin typeface="Times New Roman" panose="02020603050405020304" pitchFamily="18" charset="0"/>
                <a:ea typeface="Times New Roman" panose="02020603050405020304" pitchFamily="18" charset="0"/>
              </a:rPr>
              <a:t>jūtas</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i="1" dirty="0" err="1">
                <a:solidFill>
                  <a:srgbClr val="231F20"/>
                </a:solidFill>
                <a:effectLst/>
                <a:latin typeface="Times New Roman" panose="02020603050405020304" pitchFamily="18" charset="0"/>
                <a:ea typeface="Times New Roman" panose="02020603050405020304" pitchFamily="18" charset="0"/>
              </a:rPr>
              <a:t>potenciālais</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i="1" dirty="0" err="1">
                <a:solidFill>
                  <a:srgbClr val="231F20"/>
                </a:solidFill>
                <a:effectLst/>
                <a:latin typeface="Times New Roman" panose="02020603050405020304" pitchFamily="18" charset="0"/>
                <a:ea typeface="Times New Roman" panose="02020603050405020304" pitchFamily="18" charset="0"/>
              </a:rPr>
              <a:t>klients</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i="1" dirty="0" err="1">
                <a:solidFill>
                  <a:srgbClr val="231F20"/>
                </a:solidFill>
                <a:effectLst/>
                <a:latin typeface="Times New Roman" panose="02020603050405020304" pitchFamily="18" charset="0"/>
                <a:ea typeface="Times New Roman" panose="02020603050405020304" pitchFamily="18" charset="0"/>
              </a:rPr>
              <a:t>ar</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i="1" dirty="0" err="1">
                <a:solidFill>
                  <a:srgbClr val="231F20"/>
                </a:solidFill>
                <a:effectLst/>
                <a:latin typeface="Times New Roman" panose="02020603050405020304" pitchFamily="18" charset="0"/>
                <a:ea typeface="Times New Roman" panose="02020603050405020304" pitchFamily="18" charset="0"/>
              </a:rPr>
              <a:t>savu</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i="1" dirty="0" err="1">
                <a:solidFill>
                  <a:srgbClr val="231F20"/>
                </a:solidFill>
                <a:effectLst/>
                <a:latin typeface="Times New Roman" panose="02020603050405020304" pitchFamily="18" charset="0"/>
                <a:ea typeface="Times New Roman" panose="02020603050405020304" pitchFamily="18" charset="0"/>
              </a:rPr>
              <a:t>vajadzību</a:t>
            </a:r>
            <a:r>
              <a:rPr lang="en-US" sz="1800" i="1" dirty="0">
                <a:solidFill>
                  <a:srgbClr val="231F20"/>
                </a:solidFill>
                <a:effectLst/>
                <a:latin typeface="Times New Roman" panose="02020603050405020304" pitchFamily="18" charset="0"/>
                <a:ea typeface="Times New Roman" panose="02020603050405020304" pitchFamily="18" charset="0"/>
              </a:rPr>
              <a:t>/</a:t>
            </a:r>
            <a:r>
              <a:rPr lang="en-US" sz="1800" i="1" dirty="0" err="1">
                <a:solidFill>
                  <a:srgbClr val="231F20"/>
                </a:solidFill>
                <a:effectLst/>
                <a:latin typeface="Times New Roman" panose="02020603050405020304" pitchFamily="18" charset="0"/>
                <a:ea typeface="Times New Roman" panose="02020603050405020304" pitchFamily="18" charset="0"/>
              </a:rPr>
              <a:t>problēmu</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b="1" dirty="0">
                <a:solidFill>
                  <a:srgbClr val="80327C"/>
                </a:solidFill>
                <a:effectLst/>
                <a:latin typeface="Times New Roman" panose="02020603050405020304" pitchFamily="18" charset="0"/>
                <a:ea typeface="Times New Roman" panose="02020603050405020304" pitchFamily="18" charset="0"/>
              </a:rPr>
              <a:t>→ </a:t>
            </a:r>
            <a:r>
              <a:rPr lang="en-US" sz="1800" b="1" dirty="0" err="1">
                <a:solidFill>
                  <a:srgbClr val="80327C"/>
                </a:solidFill>
                <a:effectLst/>
                <a:latin typeface="Times New Roman" panose="02020603050405020304" pitchFamily="18" charset="0"/>
                <a:ea typeface="Times New Roman" panose="02020603050405020304" pitchFamily="18" charset="0"/>
              </a:rPr>
              <a:t>Problēmas</a:t>
            </a:r>
            <a:r>
              <a:rPr lang="en-US" sz="1800" b="1" dirty="0">
                <a:solidFill>
                  <a:srgbClr val="80327C"/>
                </a:solidFill>
                <a:effectLst/>
                <a:latin typeface="Times New Roman" panose="02020603050405020304" pitchFamily="18" charset="0"/>
                <a:ea typeface="Times New Roman" panose="02020603050405020304" pitchFamily="18" charset="0"/>
              </a:rPr>
              <a:t> </a:t>
            </a:r>
            <a:r>
              <a:rPr lang="en-US" sz="1800" b="1" dirty="0" err="1">
                <a:solidFill>
                  <a:srgbClr val="80327C"/>
                </a:solidFill>
                <a:effectLst/>
                <a:latin typeface="Times New Roman" panose="02020603050405020304" pitchFamily="18" charset="0"/>
                <a:ea typeface="Times New Roman" panose="02020603050405020304" pitchFamily="18" charset="0"/>
              </a:rPr>
              <a:t>definēšana</a:t>
            </a:r>
            <a:r>
              <a:rPr lang="en-US" sz="1800" b="1" dirty="0">
                <a:solidFill>
                  <a:srgbClr val="80327C"/>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a:t>
            </a:r>
            <a:r>
              <a:rPr lang="en-US" sz="1800" i="1" dirty="0">
                <a:solidFill>
                  <a:srgbClr val="231F20"/>
                </a:solidFill>
                <a:effectLst/>
                <a:latin typeface="Times New Roman" panose="02020603050405020304" pitchFamily="18" charset="0"/>
                <a:ea typeface="Times New Roman" panose="02020603050405020304" pitchFamily="18" charset="0"/>
              </a:rPr>
              <a:t>kas </a:t>
            </a:r>
            <a:r>
              <a:rPr lang="en-US" sz="1800" i="1" dirty="0" err="1">
                <a:solidFill>
                  <a:srgbClr val="231F20"/>
                </a:solidFill>
                <a:effectLst/>
                <a:latin typeface="Times New Roman" panose="02020603050405020304" pitchFamily="18" charset="0"/>
                <a:ea typeface="Times New Roman" panose="02020603050405020304" pitchFamily="18" charset="0"/>
              </a:rPr>
              <a:t>nepieciešams</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i="1" dirty="0" err="1">
                <a:solidFill>
                  <a:srgbClr val="231F20"/>
                </a:solidFill>
                <a:effectLst/>
                <a:latin typeface="Times New Roman" panose="02020603050405020304" pitchFamily="18" charset="0"/>
                <a:ea typeface="Times New Roman" panose="02020603050405020304" pitchFamily="18" charset="0"/>
              </a:rPr>
              <a:t>mūsu</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i="1" dirty="0" err="1">
                <a:solidFill>
                  <a:srgbClr val="231F20"/>
                </a:solidFill>
                <a:effectLst/>
                <a:latin typeface="Times New Roman" panose="02020603050405020304" pitchFamily="18" charset="0"/>
                <a:ea typeface="Times New Roman" panose="02020603050405020304" pitchFamily="18" charset="0"/>
              </a:rPr>
              <a:t>potenciālajam</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i="1" dirty="0" err="1">
                <a:solidFill>
                  <a:srgbClr val="231F20"/>
                </a:solidFill>
                <a:effectLst/>
                <a:latin typeface="Times New Roman" panose="02020603050405020304" pitchFamily="18" charset="0"/>
                <a:ea typeface="Times New Roman" panose="02020603050405020304" pitchFamily="18" charset="0"/>
              </a:rPr>
              <a:t>klientam</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b="1" dirty="0">
                <a:solidFill>
                  <a:srgbClr val="80327C"/>
                </a:solidFill>
                <a:effectLst/>
                <a:latin typeface="Times New Roman" panose="02020603050405020304" pitchFamily="18" charset="0"/>
                <a:ea typeface="Times New Roman" panose="02020603050405020304" pitchFamily="18" charset="0"/>
              </a:rPr>
              <a:t>→ </a:t>
            </a:r>
            <a:r>
              <a:rPr lang="en-US" sz="1800" b="1" dirty="0" err="1">
                <a:solidFill>
                  <a:srgbClr val="80327C"/>
                </a:solidFill>
                <a:effectLst/>
                <a:latin typeface="Times New Roman" panose="02020603050405020304" pitchFamily="18" charset="0"/>
                <a:ea typeface="Times New Roman" panose="02020603050405020304" pitchFamily="18" charset="0"/>
              </a:rPr>
              <a:t>Ideju</a:t>
            </a:r>
            <a:r>
              <a:rPr lang="en-US" sz="1800" b="1" dirty="0">
                <a:solidFill>
                  <a:srgbClr val="80327C"/>
                </a:solidFill>
                <a:effectLst/>
                <a:latin typeface="Times New Roman" panose="02020603050405020304" pitchFamily="18" charset="0"/>
                <a:ea typeface="Times New Roman" panose="02020603050405020304" pitchFamily="18" charset="0"/>
              </a:rPr>
              <a:t> </a:t>
            </a:r>
            <a:r>
              <a:rPr lang="en-US" sz="1800" b="1" dirty="0" err="1">
                <a:solidFill>
                  <a:srgbClr val="80327C"/>
                </a:solidFill>
                <a:effectLst/>
                <a:latin typeface="Times New Roman" panose="02020603050405020304" pitchFamily="18" charset="0"/>
                <a:ea typeface="Times New Roman" panose="02020603050405020304" pitchFamily="18" charset="0"/>
              </a:rPr>
              <a:t>ģenerēšana</a:t>
            </a:r>
            <a:r>
              <a:rPr lang="en-US" sz="1800" b="1" dirty="0">
                <a:solidFill>
                  <a:srgbClr val="80327C"/>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a:t>
            </a:r>
            <a:r>
              <a:rPr lang="en-US" sz="1800" i="1" dirty="0" err="1">
                <a:solidFill>
                  <a:srgbClr val="231F20"/>
                </a:solidFill>
                <a:effectLst/>
                <a:latin typeface="Times New Roman" panose="02020603050405020304" pitchFamily="18" charset="0"/>
                <a:ea typeface="Times New Roman" panose="02020603050405020304" pitchFamily="18" charset="0"/>
              </a:rPr>
              <a:t>kā</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i="1" dirty="0" err="1">
                <a:solidFill>
                  <a:srgbClr val="231F20"/>
                </a:solidFill>
                <a:effectLst/>
                <a:latin typeface="Times New Roman" panose="02020603050405020304" pitchFamily="18" charset="0"/>
                <a:ea typeface="Times New Roman" panose="02020603050405020304" pitchFamily="18" charset="0"/>
              </a:rPr>
              <a:t>mēs</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i="1" dirty="0" err="1">
                <a:solidFill>
                  <a:srgbClr val="231F20"/>
                </a:solidFill>
                <a:effectLst/>
                <a:latin typeface="Times New Roman" panose="02020603050405020304" pitchFamily="18" charset="0"/>
                <a:ea typeface="Times New Roman" panose="02020603050405020304" pitchFamily="18" charset="0"/>
              </a:rPr>
              <a:t>varam</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i="1" dirty="0" err="1">
                <a:solidFill>
                  <a:srgbClr val="231F20"/>
                </a:solidFill>
                <a:effectLst/>
                <a:latin typeface="Times New Roman" panose="02020603050405020304" pitchFamily="18" charset="0"/>
                <a:ea typeface="Times New Roman" panose="02020603050405020304" pitchFamily="18" charset="0"/>
              </a:rPr>
              <a:t>atrisināt</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i="1" dirty="0" err="1">
                <a:solidFill>
                  <a:srgbClr val="231F20"/>
                </a:solidFill>
                <a:effectLst/>
                <a:latin typeface="Times New Roman" panose="02020603050405020304" pitchFamily="18" charset="0"/>
                <a:ea typeface="Times New Roman" panose="02020603050405020304" pitchFamily="18" charset="0"/>
              </a:rPr>
              <a:t>problēmu</a:t>
            </a:r>
            <a:r>
              <a:rPr lang="en-US" sz="1800" dirty="0">
                <a:solidFill>
                  <a:srgbClr val="231F20"/>
                </a:solidFill>
                <a:effectLst/>
                <a:latin typeface="Times New Roman" panose="02020603050405020304" pitchFamily="18" charset="0"/>
                <a:ea typeface="Times New Roman" panose="02020603050405020304" pitchFamily="18" charset="0"/>
              </a:rPr>
              <a:t>) </a:t>
            </a:r>
            <a:r>
              <a:rPr lang="en-US" sz="1800" b="1" dirty="0">
                <a:solidFill>
                  <a:srgbClr val="80327C"/>
                </a:solidFill>
                <a:effectLst/>
                <a:latin typeface="Times New Roman" panose="02020603050405020304" pitchFamily="18" charset="0"/>
                <a:ea typeface="Times New Roman" panose="02020603050405020304" pitchFamily="18" charset="0"/>
              </a:rPr>
              <a:t>→ </a:t>
            </a:r>
            <a:r>
              <a:rPr lang="en-US" sz="1800" b="1" dirty="0" err="1">
                <a:solidFill>
                  <a:srgbClr val="80327C"/>
                </a:solidFill>
                <a:effectLst/>
                <a:latin typeface="Times New Roman" panose="02020603050405020304" pitchFamily="18" charset="0"/>
                <a:ea typeface="Times New Roman" panose="02020603050405020304" pitchFamily="18" charset="0"/>
              </a:rPr>
              <a:t>Prototipu</a:t>
            </a:r>
            <a:r>
              <a:rPr lang="en-US" sz="1800" b="1" dirty="0">
                <a:solidFill>
                  <a:srgbClr val="80327C"/>
                </a:solidFill>
                <a:effectLst/>
                <a:latin typeface="Times New Roman" panose="02020603050405020304" pitchFamily="18" charset="0"/>
                <a:ea typeface="Times New Roman" panose="02020603050405020304" pitchFamily="18" charset="0"/>
              </a:rPr>
              <a:t> </a:t>
            </a:r>
            <a:r>
              <a:rPr lang="en-US" sz="1800" b="1" dirty="0" err="1">
                <a:solidFill>
                  <a:srgbClr val="80327C"/>
                </a:solidFill>
                <a:effectLst/>
                <a:latin typeface="Times New Roman" panose="02020603050405020304" pitchFamily="18" charset="0"/>
                <a:ea typeface="Times New Roman" panose="02020603050405020304" pitchFamily="18" charset="0"/>
              </a:rPr>
              <a:t>veidošana</a:t>
            </a:r>
            <a:r>
              <a:rPr lang="en-US" sz="1800" b="1" dirty="0">
                <a:solidFill>
                  <a:srgbClr val="80327C"/>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a:t>
            </a:r>
            <a:r>
              <a:rPr lang="en-US" sz="1800" i="1" dirty="0" err="1">
                <a:solidFill>
                  <a:srgbClr val="231F20"/>
                </a:solidFill>
                <a:effectLst/>
                <a:latin typeface="Times New Roman" panose="02020603050405020304" pitchFamily="18" charset="0"/>
                <a:ea typeface="Times New Roman" panose="02020603050405020304" pitchFamily="18" charset="0"/>
              </a:rPr>
              <a:t>kāds</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i="1" dirty="0" err="1">
                <a:solidFill>
                  <a:srgbClr val="231F20"/>
                </a:solidFill>
                <a:effectLst/>
                <a:latin typeface="Times New Roman" panose="02020603050405020304" pitchFamily="18" charset="0"/>
                <a:ea typeface="Times New Roman" panose="02020603050405020304" pitchFamily="18" charset="0"/>
              </a:rPr>
              <a:t>izskatīsies</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i="1" dirty="0" err="1">
                <a:solidFill>
                  <a:srgbClr val="231F20"/>
                </a:solidFill>
                <a:effectLst/>
                <a:latin typeface="Times New Roman" panose="02020603050405020304" pitchFamily="18" charset="0"/>
                <a:ea typeface="Times New Roman" panose="02020603050405020304" pitchFamily="18" charset="0"/>
              </a:rPr>
              <a:t>potenciālais</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i="1" dirty="0" err="1">
                <a:solidFill>
                  <a:srgbClr val="231F20"/>
                </a:solidFill>
                <a:effectLst/>
                <a:latin typeface="Times New Roman" panose="02020603050405020304" pitchFamily="18" charset="0"/>
                <a:ea typeface="Times New Roman" panose="02020603050405020304" pitchFamily="18" charset="0"/>
              </a:rPr>
              <a:t>risinājums</a:t>
            </a:r>
            <a:r>
              <a:rPr lang="en-US" sz="1800" i="1" dirty="0">
                <a:solidFill>
                  <a:srgbClr val="231F20"/>
                </a:solidFill>
                <a:effectLst/>
                <a:latin typeface="Times New Roman" panose="02020603050405020304" pitchFamily="18" charset="0"/>
                <a:ea typeface="Times New Roman" panose="02020603050405020304" pitchFamily="18" charset="0"/>
              </a:rPr>
              <a:t>/</a:t>
            </a:r>
            <a:r>
              <a:rPr lang="en-US" sz="1800" i="1" dirty="0" err="1">
                <a:solidFill>
                  <a:srgbClr val="231F20"/>
                </a:solidFill>
                <a:effectLst/>
                <a:latin typeface="Times New Roman" panose="02020603050405020304" pitchFamily="18" charset="0"/>
                <a:ea typeface="Times New Roman" panose="02020603050405020304" pitchFamily="18" charset="0"/>
              </a:rPr>
              <a:t>produkts</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b="1" dirty="0">
                <a:solidFill>
                  <a:srgbClr val="80327C"/>
                </a:solidFill>
                <a:effectLst/>
                <a:latin typeface="Times New Roman" panose="02020603050405020304" pitchFamily="18" charset="0"/>
                <a:ea typeface="Times New Roman" panose="02020603050405020304" pitchFamily="18" charset="0"/>
              </a:rPr>
              <a:t>→ </a:t>
            </a:r>
            <a:r>
              <a:rPr lang="en-US" sz="1800" b="1" dirty="0" err="1">
                <a:solidFill>
                  <a:srgbClr val="80327C"/>
                </a:solidFill>
                <a:effectLst/>
                <a:latin typeface="Times New Roman" panose="02020603050405020304" pitchFamily="18" charset="0"/>
                <a:ea typeface="Times New Roman" panose="02020603050405020304" pitchFamily="18" charset="0"/>
              </a:rPr>
              <a:t>Testēšana</a:t>
            </a:r>
            <a:r>
              <a:rPr lang="en-US" sz="1800" b="1" dirty="0">
                <a:solidFill>
                  <a:srgbClr val="80327C"/>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a:t>
            </a:r>
            <a:r>
              <a:rPr lang="en-US" sz="1800" i="1" dirty="0" err="1">
                <a:solidFill>
                  <a:srgbClr val="231F20"/>
                </a:solidFill>
                <a:effectLst/>
                <a:latin typeface="Times New Roman" panose="02020603050405020304" pitchFamily="18" charset="0"/>
                <a:ea typeface="Times New Roman" panose="02020603050405020304" pitchFamily="18" charset="0"/>
              </a:rPr>
              <a:t>pārbaude</a:t>
            </a:r>
            <a:r>
              <a:rPr lang="en-US" sz="1800" i="1" dirty="0">
                <a:solidFill>
                  <a:srgbClr val="231F20"/>
                </a:solidFill>
                <a:effectLst/>
                <a:latin typeface="Times New Roman" panose="02020603050405020304" pitchFamily="18" charset="0"/>
                <a:ea typeface="Times New Roman" panose="02020603050405020304" pitchFamily="18" charset="0"/>
              </a:rPr>
              <a:t> pie </a:t>
            </a:r>
            <a:r>
              <a:rPr lang="en-US" sz="1800" i="1" dirty="0" err="1">
                <a:solidFill>
                  <a:srgbClr val="231F20"/>
                </a:solidFill>
                <a:effectLst/>
                <a:latin typeface="Times New Roman" panose="02020603050405020304" pitchFamily="18" charset="0"/>
                <a:ea typeface="Times New Roman" panose="02020603050405020304" pitchFamily="18" charset="0"/>
              </a:rPr>
              <a:t>potenciālajiem</a:t>
            </a:r>
            <a:r>
              <a:rPr lang="en-US" sz="1800" i="1" dirty="0">
                <a:solidFill>
                  <a:srgbClr val="231F20"/>
                </a:solidFill>
                <a:effectLst/>
                <a:latin typeface="Times New Roman" panose="02020603050405020304" pitchFamily="18" charset="0"/>
                <a:ea typeface="Times New Roman" panose="02020603050405020304" pitchFamily="18" charset="0"/>
              </a:rPr>
              <a:t> </a:t>
            </a:r>
            <a:r>
              <a:rPr lang="en-US" sz="1800" i="1" dirty="0" err="1">
                <a:solidFill>
                  <a:srgbClr val="231F20"/>
                </a:solidFill>
                <a:effectLst/>
                <a:latin typeface="Times New Roman" panose="02020603050405020304" pitchFamily="18" charset="0"/>
                <a:ea typeface="Times New Roman" panose="02020603050405020304" pitchFamily="18" charset="0"/>
              </a:rPr>
              <a:t>klientiem</a:t>
            </a:r>
            <a:r>
              <a:rPr lang="en-US" sz="1800" i="1" dirty="0">
                <a:solidFill>
                  <a:srgbClr val="231F2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8183235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BB08B75-8C0D-9104-0F41-A7B41EFC8A03}"/>
              </a:ext>
            </a:extLst>
          </p:cNvPr>
          <p:cNvSpPr>
            <a:spLocks noGrp="1"/>
          </p:cNvSpPr>
          <p:nvPr>
            <p:ph type="title"/>
          </p:nvPr>
        </p:nvSpPr>
        <p:spPr>
          <a:xfrm>
            <a:off x="1251678" y="382385"/>
            <a:ext cx="10178322" cy="1135330"/>
          </a:xfrm>
        </p:spPr>
        <p:txBody>
          <a:bodyPr/>
          <a:lstStyle/>
          <a:p>
            <a:pPr algn="ctr">
              <a:spcBef>
                <a:spcPts val="10"/>
              </a:spcBef>
            </a:pPr>
            <a:r>
              <a:rPr lang="en-US" sz="1800" dirty="0">
                <a:effectLst/>
                <a:latin typeface="Times New Roman" panose="02020603050405020304" pitchFamily="18" charset="0"/>
                <a:ea typeface="Times New Roman" panose="02020603050405020304" pitchFamily="18" charset="0"/>
              </a:rPr>
              <a:t> </a:t>
            </a:r>
            <a:br>
              <a:rPr lang="en-US" sz="1800" dirty="0">
                <a:effectLst/>
                <a:latin typeface="Times New Roman" panose="02020603050405020304" pitchFamily="18" charset="0"/>
                <a:ea typeface="Times New Roman" panose="02020603050405020304" pitchFamily="18" charset="0"/>
              </a:rPr>
            </a:br>
            <a:r>
              <a:rPr lang="en-US" sz="1800" kern="0" dirty="0" err="1">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Infografikas</a:t>
            </a:r>
            <a:r>
              <a:rPr lang="en-US" sz="1800" kern="0" spc="150" dirty="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kern="0" dirty="0" err="1">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veidošana</a:t>
            </a:r>
            <a:br>
              <a:rPr lang="en-US" sz="1800" kern="0" dirty="0">
                <a:effectLst/>
                <a:latin typeface="Times New Roman" panose="02020603050405020304" pitchFamily="18" charset="0"/>
                <a:ea typeface="Calibri" panose="020F0502020204030204" pitchFamily="34" charset="0"/>
                <a:cs typeface="Times New Roman" panose="02020603050405020304" pitchFamily="18" charset="0"/>
              </a:rPr>
            </a:br>
            <a:r>
              <a:rPr lang="lv-LV" sz="18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lv-LV" sz="1800" i="1" kern="0" dirty="0">
                <a:effectLst/>
                <a:latin typeface="Times New Roman" panose="02020603050405020304" pitchFamily="18" charset="0"/>
                <a:ea typeface="Calibri" panose="020F0502020204030204" pitchFamily="34" charset="0"/>
                <a:cs typeface="Times New Roman" panose="02020603050405020304" pitchFamily="18" charset="0"/>
              </a:rPr>
              <a:t>atgādne</a:t>
            </a:r>
            <a:r>
              <a:rPr lang="lv-LV" sz="2800" i="1" kern="0" dirty="0">
                <a:effectLst/>
                <a:latin typeface="Calibri" panose="020F0502020204030204" pitchFamily="34" charset="0"/>
                <a:ea typeface="Calibri" panose="020F0502020204030204" pitchFamily="34" charset="0"/>
                <a:cs typeface="Calibri" panose="020F0502020204030204" pitchFamily="34" charset="0"/>
              </a:rPr>
              <a:t>)</a:t>
            </a: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7" name="Satura vietturis 6">
            <a:extLst>
              <a:ext uri="{FF2B5EF4-FFF2-40B4-BE49-F238E27FC236}">
                <a16:creationId xmlns:a16="http://schemas.microsoft.com/office/drawing/2014/main" id="{76D039B4-A208-F44B-D519-62126E36BDE3}"/>
              </a:ext>
            </a:extLst>
          </p:cNvPr>
          <p:cNvSpPr>
            <a:spLocks noGrp="1"/>
          </p:cNvSpPr>
          <p:nvPr>
            <p:ph idx="1"/>
          </p:nvPr>
        </p:nvSpPr>
        <p:spPr>
          <a:xfrm>
            <a:off x="762000" y="1279590"/>
            <a:ext cx="10519134" cy="5081048"/>
          </a:xfrm>
        </p:spPr>
        <p:txBody>
          <a:bodyPr>
            <a:normAutofit fontScale="77500" lnSpcReduction="20000"/>
          </a:bodyPr>
          <a:lstStyle/>
          <a:p>
            <a:pPr marL="71755" marR="67945" indent="179705" algn="just">
              <a:lnSpc>
                <a:spcPct val="115000"/>
              </a:lnSpc>
              <a:spcBef>
                <a:spcPts val="1465"/>
              </a:spcBef>
              <a:spcAft>
                <a:spcPts val="0"/>
              </a:spcAft>
            </a:pPr>
            <a:r>
              <a:rPr lang="en-US" sz="1900" b="1" dirty="0" err="1">
                <a:solidFill>
                  <a:srgbClr val="231F20"/>
                </a:solidFill>
                <a:effectLst/>
                <a:latin typeface="Times New Roman" panose="02020603050405020304" pitchFamily="18" charset="0"/>
                <a:ea typeface="Times New Roman" panose="02020603050405020304" pitchFamily="18" charset="0"/>
              </a:rPr>
              <a:t>Infografika</a:t>
            </a:r>
            <a:r>
              <a:rPr lang="en-US" sz="1900" b="1"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ir</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vizuāls</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stāsts</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kurš</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ietver</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informāciju</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datus</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vai</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zināšanas</a:t>
            </a:r>
            <a:r>
              <a:rPr lang="en-US" sz="1900" dirty="0">
                <a:solidFill>
                  <a:srgbClr val="231F20"/>
                </a:solidFill>
                <a:effectLst/>
                <a:latin typeface="Times New Roman" panose="02020603050405020304" pitchFamily="18" charset="0"/>
                <a:ea typeface="Times New Roman" panose="02020603050405020304" pitchFamily="18" charset="0"/>
              </a:rPr>
              <a:t>, kas </a:t>
            </a:r>
            <a:r>
              <a:rPr lang="en-US" sz="1900" dirty="0" err="1">
                <a:solidFill>
                  <a:srgbClr val="231F20"/>
                </a:solidFill>
                <a:effectLst/>
                <a:latin typeface="Times New Roman" panose="02020603050405020304" pitchFamily="18" charset="0"/>
                <a:ea typeface="Times New Roman" panose="02020603050405020304" pitchFamily="18" charset="0"/>
              </a:rPr>
              <a:t>ir</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izstāstīti</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skaidri</a:t>
            </a:r>
            <a:r>
              <a:rPr lang="en-US" sz="1900" dirty="0">
                <a:solidFill>
                  <a:srgbClr val="231F20"/>
                </a:solidFill>
                <a:effectLst/>
                <a:latin typeface="Times New Roman" panose="02020603050405020304" pitchFamily="18" charset="0"/>
                <a:ea typeface="Times New Roman" panose="02020603050405020304" pitchFamily="18" charset="0"/>
              </a:rPr>
              <a:t>,</a:t>
            </a:r>
            <a:r>
              <a:rPr lang="en-US" sz="1900" spc="5"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ar</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jēgu</a:t>
            </a:r>
            <a:r>
              <a:rPr lang="en-US" sz="1900" dirty="0">
                <a:solidFill>
                  <a:srgbClr val="231F20"/>
                </a:solidFill>
                <a:effectLst/>
                <a:latin typeface="Times New Roman" panose="02020603050405020304" pitchFamily="18" charset="0"/>
                <a:ea typeface="Times New Roman" panose="02020603050405020304" pitchFamily="18" charset="0"/>
              </a:rPr>
              <a:t> un </a:t>
            </a:r>
            <a:r>
              <a:rPr lang="en-US" sz="1900" dirty="0" err="1">
                <a:solidFill>
                  <a:srgbClr val="231F20"/>
                </a:solidFill>
                <a:effectLst/>
                <a:latin typeface="Times New Roman" panose="02020603050405020304" pitchFamily="18" charset="0"/>
                <a:ea typeface="Times New Roman" panose="02020603050405020304" pitchFamily="18" charset="0"/>
              </a:rPr>
              <a:t>kontekstu</a:t>
            </a:r>
            <a:r>
              <a:rPr lang="en-US" sz="1900" dirty="0">
                <a:solidFill>
                  <a:srgbClr val="231F20"/>
                </a:solidFill>
                <a:effectLst/>
                <a:latin typeface="Times New Roman" panose="02020603050405020304" pitchFamily="18" charset="0"/>
                <a:ea typeface="Times New Roman" panose="02020603050405020304" pitchFamily="18" charset="0"/>
              </a:rPr>
              <a:t> un bez </a:t>
            </a:r>
            <a:r>
              <a:rPr lang="en-US" sz="1900" dirty="0" err="1">
                <a:solidFill>
                  <a:srgbClr val="231F20"/>
                </a:solidFill>
                <a:effectLst/>
                <a:latin typeface="Times New Roman" panose="02020603050405020304" pitchFamily="18" charset="0"/>
                <a:ea typeface="Times New Roman" panose="02020603050405020304" pitchFamily="18" charset="0"/>
              </a:rPr>
              <a:t>aizspriedumiem</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Infografika</a:t>
            </a:r>
            <a:r>
              <a:rPr lang="en-US" sz="1900" dirty="0">
                <a:solidFill>
                  <a:srgbClr val="231F20"/>
                </a:solidFill>
                <a:effectLst/>
                <a:latin typeface="Times New Roman" panose="02020603050405020304" pitchFamily="18" charset="0"/>
                <a:ea typeface="Times New Roman" panose="02020603050405020304" pitchFamily="18" charset="0"/>
              </a:rPr>
              <a:t> nav </a:t>
            </a:r>
            <a:r>
              <a:rPr lang="en-US" sz="1900" dirty="0" err="1">
                <a:solidFill>
                  <a:srgbClr val="231F20"/>
                </a:solidFill>
                <a:effectLst/>
                <a:latin typeface="Times New Roman" panose="02020603050405020304" pitchFamily="18" charset="0"/>
                <a:ea typeface="Times New Roman" panose="02020603050405020304" pitchFamily="18" charset="0"/>
              </a:rPr>
              <a:t>informācijas</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saraksts</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liela</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datu</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grupa</a:t>
            </a:r>
            <a:r>
              <a:rPr lang="en-US" sz="1900" spc="5"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ar</a:t>
            </a:r>
            <a:r>
              <a:rPr lang="en-US" sz="1900" spc="1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grafikiem</a:t>
            </a:r>
            <a:r>
              <a:rPr lang="en-US" sz="1900" spc="1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vai</a:t>
            </a:r>
            <a:r>
              <a:rPr lang="en-US" sz="1900" spc="1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statistikas</a:t>
            </a:r>
            <a:r>
              <a:rPr lang="en-US" sz="1900" spc="15"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kopums</a:t>
            </a:r>
            <a:r>
              <a:rPr lang="en-US" sz="1900" dirty="0">
                <a:solidFill>
                  <a:srgbClr val="231F20"/>
                </a:solidFill>
                <a:effectLst/>
                <a:latin typeface="Times New Roman" panose="02020603050405020304" pitchFamily="18" charset="0"/>
                <a:ea typeface="Times New Roman" panose="02020603050405020304" pitchFamily="18" charset="0"/>
              </a:rPr>
              <a:t>.</a:t>
            </a:r>
            <a:endParaRPr lang="en-US" sz="1900" dirty="0">
              <a:effectLst/>
              <a:latin typeface="Times New Roman" panose="02020603050405020304" pitchFamily="18" charset="0"/>
              <a:ea typeface="Times New Roman" panose="02020603050405020304" pitchFamily="18" charset="0"/>
            </a:endParaRPr>
          </a:p>
          <a:p>
            <a:pPr marL="252095" algn="just">
              <a:lnSpc>
                <a:spcPts val="1375"/>
              </a:lnSpc>
            </a:pPr>
            <a:r>
              <a:rPr lang="en-US" sz="1900" dirty="0" err="1">
                <a:solidFill>
                  <a:srgbClr val="231F20"/>
                </a:solidFill>
                <a:effectLst/>
                <a:latin typeface="Times New Roman" panose="02020603050405020304" pitchFamily="18" charset="0"/>
                <a:ea typeface="Times New Roman" panose="02020603050405020304" pitchFamily="18" charset="0"/>
              </a:rPr>
              <a:t>Infografiku</a:t>
            </a:r>
            <a:r>
              <a:rPr lang="en-US" sz="1900" spc="3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veidošana</a:t>
            </a:r>
            <a:r>
              <a:rPr lang="en-US" sz="1900" spc="3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attīsta</a:t>
            </a:r>
            <a:r>
              <a:rPr lang="en-US" sz="1900" dirty="0">
                <a:solidFill>
                  <a:srgbClr val="231F20"/>
                </a:solidFill>
                <a:effectLst/>
                <a:latin typeface="Times New Roman" panose="02020603050405020304" pitchFamily="18" charset="0"/>
                <a:ea typeface="Times New Roman" panose="02020603050405020304" pitchFamily="18" charset="0"/>
              </a:rPr>
              <a:t>:</a:t>
            </a:r>
            <a:endParaRPr lang="en-US" sz="1900" dirty="0">
              <a:effectLst/>
              <a:latin typeface="Times New Roman" panose="02020603050405020304" pitchFamily="18" charset="0"/>
              <a:ea typeface="Times New Roman" panose="02020603050405020304" pitchFamily="18" charset="0"/>
            </a:endParaRPr>
          </a:p>
          <a:p>
            <a:pPr marL="742950" lvl="1" indent="-285750">
              <a:spcBef>
                <a:spcPts val="225"/>
              </a:spcBef>
              <a:spcAft>
                <a:spcPts val="0"/>
              </a:spcAft>
              <a:buClr>
                <a:srgbClr val="231F20"/>
              </a:buClr>
              <a:buSzPts val="800"/>
              <a:buFont typeface="Times New Roman" panose="02020603050405020304" pitchFamily="18" charset="0"/>
              <a:buChar char="●"/>
              <a:tabLst>
                <a:tab pos="360680" algn="l"/>
              </a:tabLst>
            </a:pPr>
            <a:r>
              <a:rPr lang="en-US" sz="1900" dirty="0" err="1">
                <a:solidFill>
                  <a:srgbClr val="231F20"/>
                </a:solidFill>
                <a:effectLst/>
                <a:latin typeface="Times New Roman" panose="02020603050405020304" pitchFamily="18" charset="0"/>
                <a:ea typeface="Times New Roman" panose="02020603050405020304" pitchFamily="18" charset="0"/>
              </a:rPr>
              <a:t>mērķa</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definēšanas</a:t>
            </a:r>
            <a:r>
              <a:rPr lang="en-US" sz="1900" dirty="0">
                <a:solidFill>
                  <a:srgbClr val="231F20"/>
                </a:solidFill>
                <a:effectLst/>
                <a:latin typeface="Times New Roman" panose="02020603050405020304" pitchFamily="18" charset="0"/>
                <a:ea typeface="Times New Roman" panose="02020603050405020304" pitchFamily="18" charset="0"/>
              </a:rPr>
              <a:t> un </a:t>
            </a:r>
            <a:r>
              <a:rPr lang="en-US" sz="1900" dirty="0" err="1">
                <a:solidFill>
                  <a:srgbClr val="231F20"/>
                </a:solidFill>
                <a:effectLst/>
                <a:latin typeface="Times New Roman" panose="02020603050405020304" pitchFamily="18" charset="0"/>
                <a:ea typeface="Times New Roman" panose="02020603050405020304" pitchFamily="18" charset="0"/>
              </a:rPr>
              <a:t>realizēšanas</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prasmi</a:t>
            </a:r>
            <a:r>
              <a:rPr lang="en-US" sz="1900" dirty="0">
                <a:solidFill>
                  <a:srgbClr val="231F20"/>
                </a:solidFill>
                <a:effectLst/>
                <a:latin typeface="Times New Roman" panose="02020603050405020304" pitchFamily="18" charset="0"/>
                <a:ea typeface="Times New Roman" panose="02020603050405020304" pitchFamily="18" charset="0"/>
              </a:rPr>
              <a:t>;</a:t>
            </a:r>
            <a:endParaRPr lang="en-US" sz="1900" dirty="0">
              <a:effectLst/>
              <a:latin typeface="Times New Roman" panose="02020603050405020304" pitchFamily="18" charset="0"/>
              <a:ea typeface="Times New Roman" panose="02020603050405020304" pitchFamily="18" charset="0"/>
            </a:endParaRPr>
          </a:p>
          <a:p>
            <a:pPr marL="742950" lvl="1" indent="-285750">
              <a:spcBef>
                <a:spcPts val="220"/>
              </a:spcBef>
              <a:buClr>
                <a:srgbClr val="231F20"/>
              </a:buClr>
              <a:buSzPts val="800"/>
              <a:buFont typeface="Times New Roman" panose="02020603050405020304" pitchFamily="18" charset="0"/>
              <a:buChar char="●"/>
              <a:tabLst>
                <a:tab pos="360680" algn="l"/>
              </a:tabLst>
            </a:pPr>
            <a:r>
              <a:rPr lang="en-US" sz="1900" dirty="0" err="1">
                <a:solidFill>
                  <a:srgbClr val="231F20"/>
                </a:solidFill>
                <a:effectLst/>
                <a:latin typeface="Times New Roman" panose="02020603050405020304" pitchFamily="18" charset="0"/>
                <a:ea typeface="Times New Roman" panose="02020603050405020304" pitchFamily="18" charset="0"/>
              </a:rPr>
              <a:t>stāstu</a:t>
            </a:r>
            <a:r>
              <a:rPr lang="en-US" sz="1900" spc="-1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veidošanas</a:t>
            </a:r>
            <a:r>
              <a:rPr lang="en-US" sz="1900" spc="-5" dirty="0">
                <a:solidFill>
                  <a:srgbClr val="231F20"/>
                </a:solidFill>
                <a:effectLst/>
                <a:latin typeface="Times New Roman" panose="02020603050405020304" pitchFamily="18" charset="0"/>
                <a:ea typeface="Times New Roman" panose="02020603050405020304" pitchFamily="18" charset="0"/>
              </a:rPr>
              <a:t> </a:t>
            </a:r>
            <a:r>
              <a:rPr lang="en-US" sz="1900" dirty="0">
                <a:solidFill>
                  <a:srgbClr val="231F20"/>
                </a:solidFill>
                <a:effectLst/>
                <a:latin typeface="Times New Roman" panose="02020603050405020304" pitchFamily="18" charset="0"/>
                <a:ea typeface="Times New Roman" panose="02020603050405020304" pitchFamily="18" charset="0"/>
              </a:rPr>
              <a:t>un </a:t>
            </a:r>
            <a:r>
              <a:rPr lang="en-US" sz="1900" dirty="0" err="1">
                <a:solidFill>
                  <a:srgbClr val="231F20"/>
                </a:solidFill>
                <a:effectLst/>
                <a:latin typeface="Times New Roman" panose="02020603050405020304" pitchFamily="18" charset="0"/>
                <a:ea typeface="Times New Roman" panose="02020603050405020304" pitchFamily="18" charset="0"/>
              </a:rPr>
              <a:t>rakstīšanas</a:t>
            </a:r>
            <a:r>
              <a:rPr lang="en-US" sz="1900" spc="-5"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prasmi</a:t>
            </a:r>
            <a:r>
              <a:rPr lang="en-US" sz="1900" dirty="0">
                <a:solidFill>
                  <a:srgbClr val="231F20"/>
                </a:solidFill>
                <a:effectLst/>
                <a:latin typeface="Times New Roman" panose="02020603050405020304" pitchFamily="18" charset="0"/>
                <a:ea typeface="Times New Roman" panose="02020603050405020304" pitchFamily="18" charset="0"/>
              </a:rPr>
              <a:t>;</a:t>
            </a:r>
            <a:endParaRPr lang="en-US" sz="1900" dirty="0">
              <a:effectLst/>
              <a:latin typeface="Times New Roman" panose="02020603050405020304" pitchFamily="18" charset="0"/>
              <a:ea typeface="Times New Roman" panose="02020603050405020304" pitchFamily="18" charset="0"/>
            </a:endParaRPr>
          </a:p>
          <a:p>
            <a:pPr marL="742950" lvl="1" indent="-285750">
              <a:spcBef>
                <a:spcPts val="220"/>
              </a:spcBef>
              <a:buClr>
                <a:srgbClr val="231F20"/>
              </a:buClr>
              <a:buSzPts val="800"/>
              <a:buFont typeface="Times New Roman" panose="02020603050405020304" pitchFamily="18" charset="0"/>
              <a:buChar char="●"/>
              <a:tabLst>
                <a:tab pos="360680" algn="l"/>
              </a:tabLst>
            </a:pPr>
            <a:r>
              <a:rPr lang="en-US" sz="1900" dirty="0" err="1">
                <a:solidFill>
                  <a:srgbClr val="231F20"/>
                </a:solidFill>
                <a:effectLst/>
                <a:latin typeface="Times New Roman" panose="02020603050405020304" pitchFamily="18" charset="0"/>
                <a:ea typeface="Times New Roman" panose="02020603050405020304" pitchFamily="18" charset="0"/>
              </a:rPr>
              <a:t>datu</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meklēšanas</a:t>
            </a:r>
            <a:r>
              <a:rPr lang="en-US" sz="1900" dirty="0">
                <a:solidFill>
                  <a:srgbClr val="231F20"/>
                </a:solidFill>
                <a:effectLst/>
                <a:latin typeface="Times New Roman" panose="02020603050405020304" pitchFamily="18" charset="0"/>
                <a:ea typeface="Times New Roman" panose="02020603050405020304" pitchFamily="18" charset="0"/>
              </a:rPr>
              <a:t> un atlases </a:t>
            </a:r>
            <a:r>
              <a:rPr lang="en-US" sz="1900" dirty="0" err="1">
                <a:solidFill>
                  <a:srgbClr val="231F20"/>
                </a:solidFill>
                <a:effectLst/>
                <a:latin typeface="Times New Roman" panose="02020603050405020304" pitchFamily="18" charset="0"/>
                <a:ea typeface="Times New Roman" panose="02020603050405020304" pitchFamily="18" charset="0"/>
              </a:rPr>
              <a:t>prasmi</a:t>
            </a:r>
            <a:r>
              <a:rPr lang="en-US" sz="1900" dirty="0">
                <a:solidFill>
                  <a:srgbClr val="231F20"/>
                </a:solidFill>
                <a:effectLst/>
                <a:latin typeface="Times New Roman" panose="02020603050405020304" pitchFamily="18" charset="0"/>
                <a:ea typeface="Times New Roman" panose="02020603050405020304" pitchFamily="18" charset="0"/>
              </a:rPr>
              <a:t>;</a:t>
            </a:r>
            <a:endParaRPr lang="en-US" sz="1900" dirty="0">
              <a:effectLst/>
              <a:latin typeface="Times New Roman" panose="02020603050405020304" pitchFamily="18" charset="0"/>
              <a:ea typeface="Times New Roman" panose="02020603050405020304" pitchFamily="18" charset="0"/>
            </a:endParaRPr>
          </a:p>
          <a:p>
            <a:pPr marL="742950" lvl="1" indent="-285750">
              <a:spcBef>
                <a:spcPts val="220"/>
              </a:spcBef>
              <a:buClr>
                <a:srgbClr val="231F20"/>
              </a:buClr>
              <a:buSzPts val="800"/>
              <a:buFont typeface="Times New Roman" panose="02020603050405020304" pitchFamily="18" charset="0"/>
              <a:buChar char="●"/>
              <a:tabLst>
                <a:tab pos="360680" algn="l"/>
              </a:tabLst>
            </a:pPr>
            <a:r>
              <a:rPr lang="en-US" sz="1900" dirty="0" err="1">
                <a:solidFill>
                  <a:srgbClr val="231F20"/>
                </a:solidFill>
                <a:effectLst/>
                <a:latin typeface="Times New Roman" panose="02020603050405020304" pitchFamily="18" charset="0"/>
                <a:ea typeface="Times New Roman" panose="02020603050405020304" pitchFamily="18" charset="0"/>
              </a:rPr>
              <a:t>informācijas</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vizualizēšanas</a:t>
            </a:r>
            <a:r>
              <a:rPr lang="en-US" sz="1900" dirty="0">
                <a:solidFill>
                  <a:srgbClr val="231F20"/>
                </a:solidFill>
                <a:effectLst/>
                <a:latin typeface="Times New Roman" panose="02020603050405020304" pitchFamily="18" charset="0"/>
                <a:ea typeface="Times New Roman" panose="02020603050405020304" pitchFamily="18" charset="0"/>
              </a:rPr>
              <a:t> un </a:t>
            </a:r>
            <a:r>
              <a:rPr lang="en-US" sz="1900" dirty="0" err="1">
                <a:solidFill>
                  <a:srgbClr val="231F20"/>
                </a:solidFill>
                <a:effectLst/>
                <a:latin typeface="Times New Roman" panose="02020603050405020304" pitchFamily="18" charset="0"/>
                <a:ea typeface="Times New Roman" panose="02020603050405020304" pitchFamily="18" charset="0"/>
              </a:rPr>
              <a:t>pasniegšanas</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prasmes</a:t>
            </a:r>
            <a:r>
              <a:rPr lang="en-US" sz="1900" dirty="0">
                <a:solidFill>
                  <a:srgbClr val="231F20"/>
                </a:solidFill>
                <a:effectLst/>
                <a:latin typeface="Times New Roman" panose="02020603050405020304" pitchFamily="18" charset="0"/>
                <a:ea typeface="Times New Roman" panose="02020603050405020304" pitchFamily="18" charset="0"/>
              </a:rPr>
              <a:t>;</a:t>
            </a:r>
            <a:endParaRPr lang="en-US" sz="1900" dirty="0">
              <a:effectLst/>
              <a:latin typeface="Times New Roman" panose="02020603050405020304" pitchFamily="18" charset="0"/>
              <a:ea typeface="Times New Roman" panose="02020603050405020304" pitchFamily="18" charset="0"/>
            </a:endParaRPr>
          </a:p>
          <a:p>
            <a:pPr marL="742950" lvl="1" indent="-285750">
              <a:spcBef>
                <a:spcPts val="220"/>
              </a:spcBef>
              <a:buClr>
                <a:srgbClr val="231F20"/>
              </a:buClr>
              <a:buSzPts val="800"/>
              <a:buFont typeface="Times New Roman" panose="02020603050405020304" pitchFamily="18" charset="0"/>
              <a:buChar char="●"/>
              <a:tabLst>
                <a:tab pos="360680" algn="l"/>
              </a:tabLst>
            </a:pPr>
            <a:r>
              <a:rPr lang="en-US" sz="1900" dirty="0" err="1">
                <a:solidFill>
                  <a:srgbClr val="231F20"/>
                </a:solidFill>
                <a:effectLst/>
                <a:latin typeface="Times New Roman" panose="02020603050405020304" pitchFamily="18" charset="0"/>
                <a:ea typeface="Times New Roman" panose="02020603050405020304" pitchFamily="18" charset="0"/>
              </a:rPr>
              <a:t>digitālās</a:t>
            </a:r>
            <a:r>
              <a:rPr lang="en-US" sz="190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prasmes</a:t>
            </a:r>
            <a:r>
              <a:rPr lang="en-US" sz="1900" dirty="0">
                <a:solidFill>
                  <a:srgbClr val="231F20"/>
                </a:solidFill>
                <a:effectLst/>
                <a:latin typeface="Times New Roman" panose="02020603050405020304" pitchFamily="18" charset="0"/>
                <a:ea typeface="Times New Roman" panose="02020603050405020304" pitchFamily="18" charset="0"/>
              </a:rPr>
              <a:t>.</a:t>
            </a:r>
            <a:endParaRPr lang="en-US" sz="1900" dirty="0">
              <a:effectLst/>
              <a:latin typeface="Times New Roman" panose="02020603050405020304" pitchFamily="18" charset="0"/>
              <a:ea typeface="Times New Roman" panose="02020603050405020304" pitchFamily="18" charset="0"/>
            </a:endParaRPr>
          </a:p>
          <a:p>
            <a:pPr marL="71755">
              <a:spcBef>
                <a:spcPts val="1050"/>
              </a:spcBef>
              <a:spcAft>
                <a:spcPts val="0"/>
              </a:spcAft>
            </a:pPr>
            <a:r>
              <a:rPr lang="en-US" sz="1900" dirty="0" err="1">
                <a:solidFill>
                  <a:srgbClr val="231F20"/>
                </a:solidFill>
                <a:effectLst/>
                <a:latin typeface="Times New Roman" panose="02020603050405020304" pitchFamily="18" charset="0"/>
                <a:ea typeface="Times New Roman" panose="02020603050405020304" pitchFamily="18" charset="0"/>
              </a:rPr>
              <a:t>Infografiku</a:t>
            </a:r>
            <a:r>
              <a:rPr lang="en-US" sz="1900" spc="25" dirty="0">
                <a:solidFill>
                  <a:srgbClr val="231F20"/>
                </a:solidFill>
                <a:effectLst/>
                <a:latin typeface="Times New Roman" panose="02020603050405020304" pitchFamily="18" charset="0"/>
                <a:ea typeface="Times New Roman" panose="02020603050405020304" pitchFamily="18" charset="0"/>
              </a:rPr>
              <a:t> </a:t>
            </a:r>
            <a:r>
              <a:rPr lang="en-US" sz="1900" dirty="0">
                <a:solidFill>
                  <a:srgbClr val="231F20"/>
                </a:solidFill>
                <a:effectLst/>
                <a:latin typeface="Times New Roman" panose="02020603050405020304" pitchFamily="18" charset="0"/>
                <a:ea typeface="Times New Roman" panose="02020603050405020304" pitchFamily="18" charset="0"/>
              </a:rPr>
              <a:t>var</a:t>
            </a:r>
            <a:r>
              <a:rPr lang="en-US" sz="1900" spc="3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zīmēt</a:t>
            </a:r>
            <a:r>
              <a:rPr lang="en-US" sz="1900" spc="3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uz</a:t>
            </a:r>
            <a:r>
              <a:rPr lang="en-US" sz="1900" spc="3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papīra</a:t>
            </a:r>
            <a:r>
              <a:rPr lang="en-US" sz="1900" dirty="0">
                <a:solidFill>
                  <a:srgbClr val="231F20"/>
                </a:solidFill>
                <a:effectLst/>
                <a:latin typeface="Times New Roman" panose="02020603050405020304" pitchFamily="18" charset="0"/>
                <a:ea typeface="Times New Roman" panose="02020603050405020304" pitchFamily="18" charset="0"/>
              </a:rPr>
              <a:t>,</a:t>
            </a:r>
            <a:r>
              <a:rPr lang="en-US" sz="1900" spc="25" dirty="0">
                <a:solidFill>
                  <a:srgbClr val="231F20"/>
                </a:solidFill>
                <a:effectLst/>
                <a:latin typeface="Times New Roman" panose="02020603050405020304" pitchFamily="18" charset="0"/>
                <a:ea typeface="Times New Roman" panose="02020603050405020304" pitchFamily="18" charset="0"/>
              </a:rPr>
              <a:t> </a:t>
            </a:r>
            <a:r>
              <a:rPr lang="en-US" sz="1900" dirty="0">
                <a:solidFill>
                  <a:srgbClr val="231F20"/>
                </a:solidFill>
                <a:effectLst/>
                <a:latin typeface="Times New Roman" panose="02020603050405020304" pitchFamily="18" charset="0"/>
                <a:ea typeface="Times New Roman" panose="02020603050405020304" pitchFamily="18" charset="0"/>
              </a:rPr>
              <a:t>bet</a:t>
            </a:r>
            <a:r>
              <a:rPr lang="en-US" sz="1900" spc="3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ērtāk</a:t>
            </a:r>
            <a:r>
              <a:rPr lang="en-US" sz="1900" spc="30" dirty="0">
                <a:solidFill>
                  <a:srgbClr val="231F20"/>
                </a:solidFill>
                <a:effectLst/>
                <a:latin typeface="Times New Roman" panose="02020603050405020304" pitchFamily="18" charset="0"/>
                <a:ea typeface="Times New Roman" panose="02020603050405020304" pitchFamily="18" charset="0"/>
              </a:rPr>
              <a:t> </a:t>
            </a:r>
            <a:r>
              <a:rPr lang="en-US" sz="1900" dirty="0">
                <a:solidFill>
                  <a:srgbClr val="231F20"/>
                </a:solidFill>
                <a:effectLst/>
                <a:latin typeface="Times New Roman" panose="02020603050405020304" pitchFamily="18" charset="0"/>
                <a:ea typeface="Times New Roman" panose="02020603050405020304" pitchFamily="18" charset="0"/>
              </a:rPr>
              <a:t>to</a:t>
            </a:r>
            <a:r>
              <a:rPr lang="en-US" sz="1900" spc="3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veidot</a:t>
            </a:r>
            <a:r>
              <a:rPr lang="en-US" sz="1900" spc="25"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ar</a:t>
            </a:r>
            <a:r>
              <a:rPr lang="en-US" sz="1900" spc="3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kādu</a:t>
            </a:r>
            <a:r>
              <a:rPr lang="en-US" sz="1900" spc="30" dirty="0">
                <a:solidFill>
                  <a:srgbClr val="231F20"/>
                </a:solidFill>
                <a:effectLst/>
                <a:latin typeface="Times New Roman" panose="02020603050405020304" pitchFamily="18" charset="0"/>
                <a:ea typeface="Times New Roman" panose="02020603050405020304" pitchFamily="18" charset="0"/>
              </a:rPr>
              <a:t> </a:t>
            </a:r>
            <a:r>
              <a:rPr lang="en-US" sz="1900" dirty="0">
                <a:solidFill>
                  <a:srgbClr val="231F20"/>
                </a:solidFill>
                <a:effectLst/>
                <a:latin typeface="Times New Roman" panose="02020603050405020304" pitchFamily="18" charset="0"/>
                <a:ea typeface="Times New Roman" panose="02020603050405020304" pitchFamily="18" charset="0"/>
              </a:rPr>
              <a:t>no</a:t>
            </a:r>
            <a:r>
              <a:rPr lang="en-US" sz="1900" spc="25"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internetā</a:t>
            </a:r>
            <a:r>
              <a:rPr lang="en-US" sz="1900" spc="3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piedāvātajiem</a:t>
            </a:r>
            <a:r>
              <a:rPr lang="en-US" sz="1900" spc="3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rīkiem</a:t>
            </a:r>
            <a:r>
              <a:rPr lang="en-US" sz="1900" dirty="0">
                <a:solidFill>
                  <a:srgbClr val="231F20"/>
                </a:solidFill>
                <a:effectLst/>
                <a:latin typeface="Times New Roman" panose="02020603050405020304" pitchFamily="18" charset="0"/>
                <a:ea typeface="Times New Roman" panose="02020603050405020304" pitchFamily="18" charset="0"/>
              </a:rPr>
              <a:t>.</a:t>
            </a:r>
            <a:endParaRPr lang="en-US" sz="1900" dirty="0">
              <a:effectLst/>
              <a:latin typeface="Times New Roman" panose="02020603050405020304" pitchFamily="18" charset="0"/>
              <a:ea typeface="Times New Roman" panose="02020603050405020304" pitchFamily="18" charset="0"/>
            </a:endParaRPr>
          </a:p>
          <a:p>
            <a:pPr marL="342900" lvl="0" indent="-342900">
              <a:spcBef>
                <a:spcPts val="790"/>
              </a:spcBef>
              <a:buClr>
                <a:srgbClr val="231F20"/>
              </a:buClr>
              <a:buSzPts val="1200"/>
              <a:buFont typeface="Times New Roman" panose="02020603050405020304" pitchFamily="18" charset="0"/>
              <a:buAutoNum type="arabicPeriod"/>
              <a:tabLst>
                <a:tab pos="252730" algn="l"/>
              </a:tabLst>
            </a:pPr>
            <a:r>
              <a:rPr lang="en-US" sz="1900" spc="0" dirty="0">
                <a:solidFill>
                  <a:srgbClr val="231F20"/>
                </a:solidFill>
                <a:effectLst/>
                <a:latin typeface="Times New Roman" panose="02020603050405020304" pitchFamily="18" charset="0"/>
                <a:ea typeface="Times New Roman" panose="02020603050405020304" pitchFamily="18" charset="0"/>
              </a:rPr>
              <a:t>Canva</a:t>
            </a:r>
            <a:r>
              <a:rPr lang="en-US" sz="1900" spc="20" dirty="0">
                <a:solidFill>
                  <a:srgbClr val="231F20"/>
                </a:solidFill>
                <a:effectLst/>
                <a:latin typeface="Times New Roman" panose="02020603050405020304" pitchFamily="18" charset="0"/>
                <a:ea typeface="Times New Roman" panose="02020603050405020304" pitchFamily="18" charset="0"/>
              </a:rPr>
              <a:t> </a:t>
            </a:r>
            <a:r>
              <a:rPr lang="en-US" sz="1900" u="sng" spc="0" dirty="0">
                <a:solidFill>
                  <a:srgbClr val="231F20"/>
                </a:solidFill>
                <a:effectLst/>
                <a:latin typeface="Times New Roman" panose="02020603050405020304" pitchFamily="18" charset="0"/>
                <a:ea typeface="Times New Roman" panose="02020603050405020304" pitchFamily="18" charset="0"/>
                <a:hlinkClick r:id="rId2"/>
              </a:rPr>
              <a:t>https://www.canva.com/</a:t>
            </a:r>
            <a:endParaRPr lang="en-US" sz="1900" spc="0" dirty="0">
              <a:effectLst/>
              <a:latin typeface="Times New Roman" panose="02020603050405020304" pitchFamily="18" charset="0"/>
              <a:ea typeface="Times New Roman" panose="02020603050405020304" pitchFamily="18" charset="0"/>
            </a:endParaRPr>
          </a:p>
          <a:p>
            <a:pPr marL="342900" lvl="0" indent="-342900">
              <a:spcBef>
                <a:spcPts val="220"/>
              </a:spcBef>
              <a:buClr>
                <a:srgbClr val="231F20"/>
              </a:buClr>
              <a:buSzPts val="1200"/>
              <a:buFont typeface="Times New Roman" panose="02020603050405020304" pitchFamily="18" charset="0"/>
              <a:buAutoNum type="arabicPeriod"/>
              <a:tabLst>
                <a:tab pos="252730" algn="l"/>
              </a:tabLst>
            </a:pPr>
            <a:r>
              <a:rPr lang="en-US" sz="1900" spc="0" dirty="0">
                <a:solidFill>
                  <a:srgbClr val="231F20"/>
                </a:solidFill>
                <a:effectLst/>
                <a:latin typeface="Times New Roman" panose="02020603050405020304" pitchFamily="18" charset="0"/>
                <a:ea typeface="Times New Roman" panose="02020603050405020304" pitchFamily="18" charset="0"/>
              </a:rPr>
              <a:t>easel.ly</a:t>
            </a:r>
            <a:r>
              <a:rPr lang="en-US" sz="1900" spc="20" dirty="0">
                <a:solidFill>
                  <a:srgbClr val="231F20"/>
                </a:solidFill>
                <a:effectLst/>
                <a:latin typeface="Times New Roman" panose="02020603050405020304" pitchFamily="18" charset="0"/>
                <a:ea typeface="Times New Roman" panose="02020603050405020304" pitchFamily="18" charset="0"/>
              </a:rPr>
              <a:t> </a:t>
            </a:r>
            <a:r>
              <a:rPr lang="en-US" sz="1900" u="sng" spc="0" dirty="0">
                <a:solidFill>
                  <a:srgbClr val="231F20"/>
                </a:solidFill>
                <a:effectLst/>
                <a:latin typeface="Times New Roman" panose="02020603050405020304" pitchFamily="18" charset="0"/>
                <a:ea typeface="Times New Roman" panose="02020603050405020304" pitchFamily="18" charset="0"/>
                <a:hlinkClick r:id="rId3"/>
              </a:rPr>
              <a:t>https://www.easel.ly/</a:t>
            </a:r>
            <a:endParaRPr lang="en-US" sz="1900" spc="0" dirty="0">
              <a:effectLst/>
              <a:latin typeface="Times New Roman" panose="02020603050405020304" pitchFamily="18" charset="0"/>
              <a:ea typeface="Times New Roman" panose="02020603050405020304" pitchFamily="18" charset="0"/>
            </a:endParaRPr>
          </a:p>
          <a:p>
            <a:pPr marL="342900" lvl="0" indent="-342900">
              <a:spcBef>
                <a:spcPts val="220"/>
              </a:spcBef>
              <a:buClr>
                <a:srgbClr val="231F20"/>
              </a:buClr>
              <a:buSzPts val="1200"/>
              <a:buFont typeface="Times New Roman" panose="02020603050405020304" pitchFamily="18" charset="0"/>
              <a:buAutoNum type="arabicPeriod"/>
              <a:tabLst>
                <a:tab pos="252730" algn="l"/>
              </a:tabLst>
            </a:pPr>
            <a:r>
              <a:rPr lang="en-US" sz="1900" spc="0" dirty="0" err="1">
                <a:solidFill>
                  <a:srgbClr val="231F20"/>
                </a:solidFill>
                <a:effectLst/>
                <a:latin typeface="Times New Roman" panose="02020603050405020304" pitchFamily="18" charset="0"/>
                <a:ea typeface="Times New Roman" panose="02020603050405020304" pitchFamily="18" charset="0"/>
              </a:rPr>
              <a:t>Infogram</a:t>
            </a:r>
            <a:r>
              <a:rPr lang="en-US" sz="1900" spc="35" dirty="0">
                <a:solidFill>
                  <a:srgbClr val="231F20"/>
                </a:solidFill>
                <a:effectLst/>
                <a:latin typeface="Times New Roman" panose="02020603050405020304" pitchFamily="18" charset="0"/>
                <a:ea typeface="Times New Roman" panose="02020603050405020304" pitchFamily="18" charset="0"/>
              </a:rPr>
              <a:t> </a:t>
            </a:r>
            <a:r>
              <a:rPr lang="en-US" sz="1900" u="sng" spc="0" dirty="0">
                <a:solidFill>
                  <a:srgbClr val="231F20"/>
                </a:solidFill>
                <a:effectLst/>
                <a:uFill>
                  <a:solidFill>
                    <a:srgbClr val="A7A9AC"/>
                  </a:solidFill>
                </a:uFill>
                <a:latin typeface="Times New Roman" panose="02020603050405020304" pitchFamily="18" charset="0"/>
                <a:ea typeface="Times New Roman" panose="02020603050405020304" pitchFamily="18" charset="0"/>
              </a:rPr>
              <a:t>https://infogram.com/</a:t>
            </a:r>
            <a:endParaRPr lang="en-US" sz="1900" spc="0" dirty="0">
              <a:effectLst/>
              <a:latin typeface="Times New Roman" panose="02020603050405020304" pitchFamily="18" charset="0"/>
              <a:ea typeface="Times New Roman" panose="02020603050405020304" pitchFamily="18" charset="0"/>
            </a:endParaRPr>
          </a:p>
          <a:p>
            <a:pPr marL="342900" lvl="0" indent="-342900">
              <a:spcBef>
                <a:spcPts val="215"/>
              </a:spcBef>
              <a:buClr>
                <a:srgbClr val="231F20"/>
              </a:buClr>
              <a:buSzPts val="1200"/>
              <a:buFont typeface="Times New Roman" panose="02020603050405020304" pitchFamily="18" charset="0"/>
              <a:buAutoNum type="arabicPeriod"/>
              <a:tabLst>
                <a:tab pos="252730" algn="l"/>
              </a:tabLst>
            </a:pPr>
            <a:r>
              <a:rPr lang="en-US" sz="1900" spc="0" dirty="0">
                <a:solidFill>
                  <a:srgbClr val="231F20"/>
                </a:solidFill>
                <a:effectLst/>
                <a:latin typeface="Times New Roman" panose="02020603050405020304" pitchFamily="18" charset="0"/>
                <a:ea typeface="Times New Roman" panose="02020603050405020304" pitchFamily="18" charset="0"/>
              </a:rPr>
              <a:t>Piktochart</a:t>
            </a:r>
            <a:r>
              <a:rPr lang="en-US" sz="1900" spc="40" dirty="0">
                <a:solidFill>
                  <a:srgbClr val="231F20"/>
                </a:solidFill>
                <a:effectLst/>
                <a:latin typeface="Times New Roman" panose="02020603050405020304" pitchFamily="18" charset="0"/>
                <a:ea typeface="Times New Roman" panose="02020603050405020304" pitchFamily="18" charset="0"/>
              </a:rPr>
              <a:t> </a:t>
            </a:r>
            <a:r>
              <a:rPr lang="en-US" sz="1900" u="sng" spc="0" dirty="0">
                <a:solidFill>
                  <a:srgbClr val="231F20"/>
                </a:solidFill>
                <a:effectLst/>
                <a:uFill>
                  <a:solidFill>
                    <a:srgbClr val="A7A9AC"/>
                  </a:solidFill>
                </a:uFill>
                <a:latin typeface="Times New Roman" panose="02020603050405020304" pitchFamily="18" charset="0"/>
                <a:ea typeface="Times New Roman" panose="02020603050405020304" pitchFamily="18" charset="0"/>
              </a:rPr>
              <a:t>https://piktochart.com/</a:t>
            </a:r>
            <a:endParaRPr lang="en-US" sz="1900" spc="0" dirty="0">
              <a:effectLst/>
              <a:latin typeface="Times New Roman" panose="02020603050405020304" pitchFamily="18" charset="0"/>
              <a:ea typeface="Times New Roman" panose="02020603050405020304" pitchFamily="18" charset="0"/>
            </a:endParaRPr>
          </a:p>
          <a:p>
            <a:pPr marL="342900" lvl="0" indent="-342900">
              <a:spcBef>
                <a:spcPts val="220"/>
              </a:spcBef>
              <a:buClr>
                <a:srgbClr val="231F20"/>
              </a:buClr>
              <a:buSzPts val="1200"/>
              <a:buFont typeface="Times New Roman" panose="02020603050405020304" pitchFamily="18" charset="0"/>
              <a:buAutoNum type="arabicPeriod"/>
              <a:tabLst>
                <a:tab pos="252730" algn="l"/>
              </a:tabLst>
            </a:pPr>
            <a:r>
              <a:rPr lang="en-US" sz="1900" spc="0" dirty="0" err="1">
                <a:solidFill>
                  <a:srgbClr val="231F20"/>
                </a:solidFill>
                <a:effectLst/>
                <a:latin typeface="Times New Roman" panose="02020603050405020304" pitchFamily="18" charset="0"/>
                <a:ea typeface="Times New Roman" panose="02020603050405020304" pitchFamily="18" charset="0"/>
              </a:rPr>
              <a:t>Venngage</a:t>
            </a:r>
            <a:r>
              <a:rPr lang="en-US" sz="1900" spc="10" dirty="0">
                <a:solidFill>
                  <a:srgbClr val="231F20"/>
                </a:solidFill>
                <a:effectLst/>
                <a:latin typeface="Times New Roman" panose="02020603050405020304" pitchFamily="18" charset="0"/>
                <a:ea typeface="Times New Roman" panose="02020603050405020304" pitchFamily="18" charset="0"/>
              </a:rPr>
              <a:t> </a:t>
            </a:r>
            <a:r>
              <a:rPr lang="en-US" sz="1900" u="sng" spc="0" dirty="0">
                <a:solidFill>
                  <a:srgbClr val="231F20"/>
                </a:solidFill>
                <a:effectLst/>
                <a:uFill>
                  <a:solidFill>
                    <a:srgbClr val="A7A9AC"/>
                  </a:solidFill>
                </a:uFill>
                <a:latin typeface="Times New Roman" panose="02020603050405020304" pitchFamily="18" charset="0"/>
                <a:ea typeface="Times New Roman" panose="02020603050405020304" pitchFamily="18" charset="0"/>
              </a:rPr>
              <a:t>https://venngage.com/</a:t>
            </a:r>
            <a:endParaRPr lang="en-US" sz="1900" spc="0" dirty="0">
              <a:effectLst/>
              <a:latin typeface="Times New Roman" panose="02020603050405020304" pitchFamily="18" charset="0"/>
              <a:ea typeface="Times New Roman" panose="02020603050405020304" pitchFamily="18" charset="0"/>
            </a:endParaRPr>
          </a:p>
          <a:p>
            <a:pPr marL="342900" lvl="0" indent="-342900">
              <a:spcBef>
                <a:spcPts val="300"/>
              </a:spcBef>
              <a:buClr>
                <a:srgbClr val="231F20"/>
              </a:buClr>
              <a:buSzPts val="1200"/>
              <a:buFont typeface="Times New Roman" panose="02020603050405020304" pitchFamily="18" charset="0"/>
              <a:buAutoNum type="arabicPeriod"/>
              <a:tabLst>
                <a:tab pos="252730" algn="l"/>
              </a:tabLst>
            </a:pPr>
            <a:r>
              <a:rPr lang="en-US" sz="1900" spc="0" dirty="0" err="1">
                <a:solidFill>
                  <a:srgbClr val="231F20"/>
                </a:solidFill>
                <a:effectLst/>
                <a:latin typeface="Times New Roman" panose="02020603050405020304" pitchFamily="18" charset="0"/>
                <a:ea typeface="Times New Roman" panose="02020603050405020304" pitchFamily="18" charset="0"/>
              </a:rPr>
              <a:t>Visme</a:t>
            </a:r>
            <a:r>
              <a:rPr lang="en-US" sz="1900" spc="0" dirty="0">
                <a:solidFill>
                  <a:srgbClr val="231F20"/>
                </a:solidFill>
                <a:effectLst/>
                <a:latin typeface="Times New Roman" panose="02020603050405020304" pitchFamily="18" charset="0"/>
                <a:ea typeface="Times New Roman" panose="02020603050405020304" pitchFamily="18" charset="0"/>
              </a:rPr>
              <a:t> </a:t>
            </a:r>
            <a:r>
              <a:rPr lang="en-US" sz="1900" u="sng" spc="0" dirty="0">
                <a:solidFill>
                  <a:srgbClr val="231F20"/>
                </a:solidFill>
                <a:effectLst/>
                <a:latin typeface="Times New Roman" panose="02020603050405020304" pitchFamily="18" charset="0"/>
                <a:ea typeface="Times New Roman" panose="02020603050405020304" pitchFamily="18" charset="0"/>
                <a:hlinkClick r:id="rId4"/>
              </a:rPr>
              <a:t>https://www.visme.co/</a:t>
            </a:r>
            <a:endParaRPr lang="en-US" sz="1900" spc="0" dirty="0">
              <a:effectLst/>
              <a:latin typeface="Times New Roman" panose="02020603050405020304" pitchFamily="18" charset="0"/>
              <a:ea typeface="Times New Roman" panose="02020603050405020304" pitchFamily="18" charset="0"/>
            </a:endParaRPr>
          </a:p>
          <a:p>
            <a:r>
              <a:rPr lang="en-US" sz="1900" dirty="0">
                <a:effectLst/>
                <a:latin typeface="Times New Roman" panose="02020603050405020304" pitchFamily="18" charset="0"/>
                <a:ea typeface="Times New Roman" panose="02020603050405020304" pitchFamily="18" charset="0"/>
              </a:rPr>
              <a:t> </a:t>
            </a:r>
          </a:p>
          <a:p>
            <a:pPr marL="252095">
              <a:spcBef>
                <a:spcPts val="895"/>
              </a:spcBef>
              <a:spcAft>
                <a:spcPts val="0"/>
              </a:spcAft>
            </a:pPr>
            <a:r>
              <a:rPr lang="en-US" sz="1900" dirty="0">
                <a:solidFill>
                  <a:srgbClr val="231F20"/>
                </a:solidFill>
                <a:effectLst/>
                <a:latin typeface="Times New Roman" panose="02020603050405020304" pitchFamily="18" charset="0"/>
                <a:ea typeface="Times New Roman" panose="02020603050405020304" pitchFamily="18" charset="0"/>
              </a:rPr>
              <a:t>Ja</a:t>
            </a:r>
            <a:r>
              <a:rPr lang="en-US" sz="1900" spc="3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vēlies</a:t>
            </a:r>
            <a:r>
              <a:rPr lang="en-US" sz="1900" spc="3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palīdzību</a:t>
            </a:r>
            <a:r>
              <a:rPr lang="en-US" sz="1900" spc="3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infografikas</a:t>
            </a:r>
            <a:r>
              <a:rPr lang="en-US" sz="1900" spc="35"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veidošanai</a:t>
            </a:r>
            <a:r>
              <a:rPr lang="en-US" sz="1900" dirty="0">
                <a:solidFill>
                  <a:srgbClr val="231F20"/>
                </a:solidFill>
                <a:effectLst/>
                <a:latin typeface="Times New Roman" panose="02020603050405020304" pitchFamily="18" charset="0"/>
                <a:ea typeface="Times New Roman" panose="02020603050405020304" pitchFamily="18" charset="0"/>
              </a:rPr>
              <a:t>,</a:t>
            </a:r>
            <a:r>
              <a:rPr lang="en-US" sz="1900" spc="3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izmanto</a:t>
            </a:r>
            <a:r>
              <a:rPr lang="en-US" sz="1900" spc="3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kādu</a:t>
            </a:r>
            <a:r>
              <a:rPr lang="en-US" sz="1900" spc="30" dirty="0">
                <a:solidFill>
                  <a:srgbClr val="231F20"/>
                </a:solidFill>
                <a:effectLst/>
                <a:latin typeface="Times New Roman" panose="02020603050405020304" pitchFamily="18" charset="0"/>
                <a:ea typeface="Times New Roman" panose="02020603050405020304" pitchFamily="18" charset="0"/>
              </a:rPr>
              <a:t> </a:t>
            </a:r>
            <a:r>
              <a:rPr lang="en-US" sz="1900" dirty="0">
                <a:solidFill>
                  <a:srgbClr val="231F20"/>
                </a:solidFill>
                <a:effectLst/>
                <a:latin typeface="Times New Roman" panose="02020603050405020304" pitchFamily="18" charset="0"/>
                <a:ea typeface="Times New Roman" panose="02020603050405020304" pitchFamily="18" charset="0"/>
              </a:rPr>
              <a:t>no</a:t>
            </a:r>
            <a:r>
              <a:rPr lang="en-US" sz="1900" spc="35"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šīm</a:t>
            </a:r>
            <a:r>
              <a:rPr lang="en-US" sz="1900" spc="3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vietnēm</a:t>
            </a:r>
            <a:r>
              <a:rPr lang="en-US" sz="1900" dirty="0">
                <a:solidFill>
                  <a:srgbClr val="231F20"/>
                </a:solidFill>
                <a:effectLst/>
                <a:latin typeface="Times New Roman" panose="02020603050405020304" pitchFamily="18" charset="0"/>
                <a:ea typeface="Times New Roman" panose="02020603050405020304" pitchFamily="18" charset="0"/>
              </a:rPr>
              <a:t>.</a:t>
            </a:r>
            <a:endParaRPr lang="en-US" sz="1900" dirty="0">
              <a:effectLst/>
              <a:latin typeface="Times New Roman" panose="02020603050405020304" pitchFamily="18" charset="0"/>
              <a:ea typeface="Times New Roman" panose="02020603050405020304" pitchFamily="18" charset="0"/>
            </a:endParaRPr>
          </a:p>
          <a:p>
            <a:pPr marL="252095" marR="261620" indent="-180340">
              <a:lnSpc>
                <a:spcPct val="115000"/>
              </a:lnSpc>
              <a:spcBef>
                <a:spcPts val="785"/>
              </a:spcBef>
              <a:spcAft>
                <a:spcPts val="0"/>
              </a:spcAft>
            </a:pPr>
            <a:r>
              <a:rPr lang="en-US" sz="1900" dirty="0">
                <a:solidFill>
                  <a:srgbClr val="231F20"/>
                </a:solidFill>
                <a:effectLst/>
                <a:latin typeface="Times New Roman" panose="02020603050405020304" pitchFamily="18" charset="0"/>
                <a:ea typeface="Times New Roman" panose="02020603050405020304" pitchFamily="18" charset="0"/>
              </a:rPr>
              <a:t>12</a:t>
            </a:r>
            <a:r>
              <a:rPr lang="en-US" sz="1900" spc="5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rīki</a:t>
            </a:r>
            <a:r>
              <a:rPr lang="en-US" sz="1900" dirty="0">
                <a:solidFill>
                  <a:srgbClr val="231F20"/>
                </a:solidFill>
                <a:effectLst/>
                <a:latin typeface="Times New Roman" panose="02020603050405020304" pitchFamily="18" charset="0"/>
                <a:ea typeface="Times New Roman" panose="02020603050405020304" pitchFamily="18" charset="0"/>
              </a:rPr>
              <a:t>,</a:t>
            </a:r>
            <a:r>
              <a:rPr lang="en-US" sz="1900" spc="5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lai</a:t>
            </a:r>
            <a:r>
              <a:rPr lang="en-US" sz="1900" spc="5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izveidotu</a:t>
            </a:r>
            <a:r>
              <a:rPr lang="en-US" sz="1900" spc="5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infografiku</a:t>
            </a:r>
            <a:r>
              <a:rPr lang="en-US" sz="1900" spc="50" dirty="0">
                <a:solidFill>
                  <a:srgbClr val="231F20"/>
                </a:solidFill>
                <a:effectLst/>
                <a:latin typeface="Times New Roman" panose="02020603050405020304" pitchFamily="18" charset="0"/>
                <a:ea typeface="Times New Roman" panose="02020603050405020304" pitchFamily="18" charset="0"/>
              </a:rPr>
              <a:t> </a:t>
            </a:r>
            <a:r>
              <a:rPr lang="en-US" sz="1900" dirty="0">
                <a:solidFill>
                  <a:srgbClr val="231F20"/>
                </a:solidFill>
                <a:effectLst/>
                <a:latin typeface="Times New Roman" panose="02020603050405020304" pitchFamily="18" charset="0"/>
                <a:ea typeface="Times New Roman" panose="02020603050405020304" pitchFamily="18" charset="0"/>
              </a:rPr>
              <a:t>30</a:t>
            </a:r>
            <a:r>
              <a:rPr lang="en-US" sz="1900" spc="50"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minūtēs</a:t>
            </a:r>
            <a:r>
              <a:rPr lang="en-US" sz="1900" dirty="0">
                <a:solidFill>
                  <a:srgbClr val="231F20"/>
                </a:solidFill>
                <a:effectLst/>
                <a:latin typeface="Times New Roman" panose="02020603050405020304" pitchFamily="18" charset="0"/>
                <a:ea typeface="Times New Roman" panose="02020603050405020304" pitchFamily="18" charset="0"/>
              </a:rPr>
              <a:t>.</a:t>
            </a:r>
            <a:r>
              <a:rPr lang="en-US" sz="1900" spc="55" dirty="0">
                <a:solidFill>
                  <a:srgbClr val="231F20"/>
                </a:solidFill>
                <a:effectLst/>
                <a:latin typeface="Times New Roman" panose="02020603050405020304" pitchFamily="18" charset="0"/>
                <a:ea typeface="Times New Roman" panose="02020603050405020304" pitchFamily="18" charset="0"/>
              </a:rPr>
              <a:t> </a:t>
            </a:r>
            <a:r>
              <a:rPr lang="en-US" sz="1900" u="sng" dirty="0">
                <a:solidFill>
                  <a:srgbClr val="231F20"/>
                </a:solidFill>
                <a:effectLst/>
                <a:latin typeface="Times New Roman" panose="02020603050405020304" pitchFamily="18" charset="0"/>
                <a:ea typeface="Times New Roman" panose="02020603050405020304" pitchFamily="18" charset="0"/>
                <a:hlinkClick r:id="rId5"/>
              </a:rPr>
              <a:t>https://buffer.com/library/</a:t>
            </a:r>
            <a:r>
              <a:rPr lang="en-US" sz="1900" u="sng" dirty="0" err="1">
                <a:solidFill>
                  <a:srgbClr val="231F20"/>
                </a:solidFill>
                <a:effectLst/>
                <a:latin typeface="Times New Roman" panose="02020603050405020304" pitchFamily="18" charset="0"/>
                <a:ea typeface="Times New Roman" panose="02020603050405020304" pitchFamily="18" charset="0"/>
                <a:hlinkClick r:id="rId5"/>
              </a:rPr>
              <a:t>infographic­makers</a:t>
            </a:r>
            <a:r>
              <a:rPr lang="en-US" sz="1900" u="sng" dirty="0">
                <a:solidFill>
                  <a:srgbClr val="231F20"/>
                </a:solidFill>
                <a:effectLst/>
                <a:latin typeface="Times New Roman" panose="02020603050405020304" pitchFamily="18" charset="0"/>
                <a:ea typeface="Times New Roman" panose="02020603050405020304" pitchFamily="18" charset="0"/>
                <a:hlinkClick r:id="rId5"/>
              </a:rPr>
              <a:t>/</a:t>
            </a:r>
            <a:r>
              <a:rPr lang="en-US" sz="1900" spc="-285" dirty="0">
                <a:solidFill>
                  <a:srgbClr val="231F20"/>
                </a:solidFill>
                <a:effectLst/>
                <a:latin typeface="Times New Roman" panose="02020603050405020304" pitchFamily="18" charset="0"/>
                <a:ea typeface="Times New Roman" panose="02020603050405020304" pitchFamily="18" charset="0"/>
              </a:rPr>
              <a:t> </a:t>
            </a:r>
            <a:r>
              <a:rPr lang="en-US" sz="1900" dirty="0">
                <a:solidFill>
                  <a:srgbClr val="231F20"/>
                </a:solidFill>
                <a:effectLst/>
                <a:latin typeface="Times New Roman" panose="02020603050405020304" pitchFamily="18" charset="0"/>
                <a:ea typeface="Times New Roman" panose="02020603050405020304" pitchFamily="18" charset="0"/>
              </a:rPr>
              <a:t>(</a:t>
            </a:r>
            <a:r>
              <a:rPr lang="en-US" sz="1900" dirty="0" err="1">
                <a:solidFill>
                  <a:srgbClr val="231F20"/>
                </a:solidFill>
                <a:effectLst/>
                <a:latin typeface="Times New Roman" panose="02020603050405020304" pitchFamily="18" charset="0"/>
                <a:ea typeface="Times New Roman" panose="02020603050405020304" pitchFamily="18" charset="0"/>
              </a:rPr>
              <a:t>skatīts</a:t>
            </a:r>
            <a:r>
              <a:rPr lang="en-US" sz="1900" spc="10" dirty="0">
                <a:solidFill>
                  <a:srgbClr val="231F20"/>
                </a:solidFill>
                <a:effectLst/>
                <a:latin typeface="Times New Roman" panose="02020603050405020304" pitchFamily="18" charset="0"/>
                <a:ea typeface="Times New Roman" panose="02020603050405020304" pitchFamily="18" charset="0"/>
              </a:rPr>
              <a:t> </a:t>
            </a:r>
            <a:r>
              <a:rPr lang="en-US" sz="1900" dirty="0">
                <a:solidFill>
                  <a:srgbClr val="231F20"/>
                </a:solidFill>
                <a:effectLst/>
                <a:latin typeface="Times New Roman" panose="02020603050405020304" pitchFamily="18" charset="0"/>
                <a:ea typeface="Times New Roman" panose="02020603050405020304" pitchFamily="18" charset="0"/>
              </a:rPr>
              <a:t>05.08.2020)</a:t>
            </a:r>
            <a:endParaRPr lang="en-US" sz="1900" dirty="0">
              <a:effectLst/>
              <a:latin typeface="Times New Roman" panose="02020603050405020304" pitchFamily="18" charset="0"/>
              <a:ea typeface="Times New Roman" panose="02020603050405020304" pitchFamily="18" charset="0"/>
            </a:endParaRPr>
          </a:p>
          <a:p>
            <a:pPr marL="71755">
              <a:lnSpc>
                <a:spcPts val="1380"/>
              </a:lnSpc>
            </a:pPr>
            <a:r>
              <a:rPr lang="en-US" sz="1900" dirty="0" err="1">
                <a:solidFill>
                  <a:srgbClr val="231F20"/>
                </a:solidFill>
                <a:effectLst/>
                <a:latin typeface="Times New Roman" panose="02020603050405020304" pitchFamily="18" charset="0"/>
                <a:ea typeface="Times New Roman" panose="02020603050405020304" pitchFamily="18" charset="0"/>
              </a:rPr>
              <a:t>Radi</a:t>
            </a:r>
            <a:r>
              <a:rPr lang="en-US" sz="1900" spc="55" dirty="0">
                <a:solidFill>
                  <a:srgbClr val="231F20"/>
                </a:solidFill>
                <a:effectLst/>
                <a:latin typeface="Times New Roman" panose="02020603050405020304" pitchFamily="18" charset="0"/>
                <a:ea typeface="Times New Roman" panose="02020603050405020304" pitchFamily="18" charset="0"/>
              </a:rPr>
              <a:t> </a:t>
            </a:r>
            <a:r>
              <a:rPr lang="en-US" sz="1900" dirty="0" err="1">
                <a:solidFill>
                  <a:srgbClr val="231F20"/>
                </a:solidFill>
                <a:effectLst/>
                <a:latin typeface="Times New Roman" panose="02020603050405020304" pitchFamily="18" charset="0"/>
                <a:ea typeface="Times New Roman" panose="02020603050405020304" pitchFamily="18" charset="0"/>
              </a:rPr>
              <a:t>saturu</a:t>
            </a:r>
            <a:r>
              <a:rPr lang="en-US" sz="1900" dirty="0">
                <a:solidFill>
                  <a:srgbClr val="231F20"/>
                </a:solidFill>
                <a:effectLst/>
                <a:latin typeface="Times New Roman" panose="02020603050405020304" pitchFamily="18" charset="0"/>
                <a:ea typeface="Times New Roman" panose="02020603050405020304" pitchFamily="18" charset="0"/>
              </a:rPr>
              <a:t>.</a:t>
            </a:r>
            <a:r>
              <a:rPr lang="en-US" sz="1900" spc="55" dirty="0">
                <a:solidFill>
                  <a:srgbClr val="231F20"/>
                </a:solidFill>
                <a:effectLst/>
                <a:latin typeface="Times New Roman" panose="02020603050405020304" pitchFamily="18" charset="0"/>
                <a:ea typeface="Times New Roman" panose="02020603050405020304" pitchFamily="18" charset="0"/>
              </a:rPr>
              <a:t> </a:t>
            </a:r>
            <a:r>
              <a:rPr lang="en-US" sz="1900" u="sng" dirty="0">
                <a:solidFill>
                  <a:srgbClr val="231F20"/>
                </a:solidFill>
                <a:effectLst/>
                <a:latin typeface="Times New Roman" panose="02020603050405020304" pitchFamily="18" charset="0"/>
                <a:ea typeface="Times New Roman" panose="02020603050405020304" pitchFamily="18" charset="0"/>
                <a:hlinkClick r:id="rId6"/>
              </a:rPr>
              <a:t>https://www.skolanakotnei.lv/</a:t>
            </a:r>
            <a:r>
              <a:rPr lang="en-US" sz="1900" u="sng" dirty="0" err="1">
                <a:solidFill>
                  <a:srgbClr val="231F20"/>
                </a:solidFill>
                <a:effectLst/>
                <a:latin typeface="Times New Roman" panose="02020603050405020304" pitchFamily="18" charset="0"/>
                <a:ea typeface="Times New Roman" panose="02020603050405020304" pitchFamily="18" charset="0"/>
                <a:hlinkClick r:id="rId6"/>
              </a:rPr>
              <a:t>macibas</a:t>
            </a:r>
            <a:r>
              <a:rPr lang="en-US" sz="1900" u="sng" dirty="0">
                <a:solidFill>
                  <a:srgbClr val="231F20"/>
                </a:solidFill>
                <a:effectLst/>
                <a:latin typeface="Times New Roman" panose="02020603050405020304" pitchFamily="18" charset="0"/>
                <a:ea typeface="Times New Roman" panose="02020603050405020304" pitchFamily="18" charset="0"/>
                <a:hlinkClick r:id="rId6"/>
              </a:rPr>
              <a:t>/</a:t>
            </a:r>
            <a:r>
              <a:rPr lang="en-US" sz="1900" u="sng" dirty="0" err="1">
                <a:solidFill>
                  <a:srgbClr val="231F20"/>
                </a:solidFill>
                <a:effectLst/>
                <a:latin typeface="Times New Roman" panose="02020603050405020304" pitchFamily="18" charset="0"/>
                <a:ea typeface="Times New Roman" panose="02020603050405020304" pitchFamily="18" charset="0"/>
                <a:hlinkClick r:id="rId6"/>
              </a:rPr>
              <a:t>radi­saturu</a:t>
            </a:r>
            <a:r>
              <a:rPr lang="en-US" sz="1900" u="sng" dirty="0">
                <a:solidFill>
                  <a:srgbClr val="231F20"/>
                </a:solidFill>
                <a:effectLst/>
                <a:latin typeface="Times New Roman" panose="02020603050405020304" pitchFamily="18" charset="0"/>
                <a:ea typeface="Times New Roman" panose="02020603050405020304" pitchFamily="18" charset="0"/>
                <a:hlinkClick r:id="rId6"/>
              </a:rPr>
              <a:t>/</a:t>
            </a:r>
            <a:r>
              <a:rPr lang="en-US" sz="1900" u="sng" dirty="0" err="1">
                <a:solidFill>
                  <a:srgbClr val="231F20"/>
                </a:solidFill>
                <a:effectLst/>
                <a:latin typeface="Times New Roman" panose="02020603050405020304" pitchFamily="18" charset="0"/>
                <a:ea typeface="Times New Roman" panose="02020603050405020304" pitchFamily="18" charset="0"/>
                <a:hlinkClick r:id="rId6"/>
              </a:rPr>
              <a:t>infografikas</a:t>
            </a:r>
            <a:r>
              <a:rPr lang="en-US" sz="1900" u="sng" dirty="0">
                <a:solidFill>
                  <a:srgbClr val="231F20"/>
                </a:solidFill>
                <a:effectLst/>
                <a:latin typeface="Times New Roman" panose="02020603050405020304" pitchFamily="18" charset="0"/>
                <a:ea typeface="Times New Roman" panose="02020603050405020304" pitchFamily="18" charset="0"/>
                <a:hlinkClick r:id="rId6"/>
              </a:rPr>
              <a:t>/</a:t>
            </a:r>
            <a:endParaRPr lang="en-US" sz="19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908559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904C1FF-C920-1309-E757-32CB1303500C}"/>
              </a:ext>
            </a:extLst>
          </p:cNvPr>
          <p:cNvSpPr>
            <a:spLocks noGrp="1"/>
          </p:cNvSpPr>
          <p:nvPr>
            <p:ph type="title"/>
          </p:nvPr>
        </p:nvSpPr>
        <p:spPr>
          <a:xfrm>
            <a:off x="1313910" y="475884"/>
            <a:ext cx="10178322" cy="1492132"/>
          </a:xfrm>
        </p:spPr>
        <p:txBody>
          <a:bodyPr>
            <a:normAutofit/>
          </a:bodyPr>
          <a:lstStyle/>
          <a:p>
            <a:pPr algn="ctr"/>
            <a:r>
              <a:rPr lang="lv-LV" sz="2000" b="1" dirty="0" err="1">
                <a:latin typeface="Times New Roman" panose="02020603050405020304" pitchFamily="18" charset="0"/>
                <a:cs typeface="Times New Roman" panose="02020603050405020304" pitchFamily="18" charset="0"/>
              </a:rPr>
              <a:t>Infografikas</a:t>
            </a:r>
            <a:endParaRPr lang="en-US" sz="2000" b="1" dirty="0">
              <a:latin typeface="Times New Roman" panose="02020603050405020304" pitchFamily="18" charset="0"/>
              <a:cs typeface="Times New Roman" panose="02020603050405020304" pitchFamily="18" charset="0"/>
            </a:endParaRPr>
          </a:p>
        </p:txBody>
      </p:sp>
      <p:sp>
        <p:nvSpPr>
          <p:cNvPr id="3" name="Satura vietturis 2">
            <a:extLst>
              <a:ext uri="{FF2B5EF4-FFF2-40B4-BE49-F238E27FC236}">
                <a16:creationId xmlns:a16="http://schemas.microsoft.com/office/drawing/2014/main" id="{5A8F792D-C025-C09C-0205-66871538172D}"/>
              </a:ext>
            </a:extLst>
          </p:cNvPr>
          <p:cNvSpPr>
            <a:spLocks noGrp="1"/>
          </p:cNvSpPr>
          <p:nvPr>
            <p:ph idx="1"/>
          </p:nvPr>
        </p:nvSpPr>
        <p:spPr/>
        <p:txBody>
          <a:bodyPr>
            <a:normAutofit lnSpcReduction="10000"/>
          </a:bodyPr>
          <a:lstStyle/>
          <a:p>
            <a:pPr marL="104775">
              <a:spcBef>
                <a:spcPts val="500"/>
              </a:spcBef>
              <a:spcAft>
                <a:spcPts val="0"/>
              </a:spcAft>
            </a:pPr>
            <a:r>
              <a:rPr lang="en-US" sz="1800" b="1" dirty="0" err="1">
                <a:solidFill>
                  <a:srgbClr val="231F20"/>
                </a:solidFill>
                <a:effectLst/>
                <a:latin typeface="Times New Roman" panose="02020603050405020304" pitchFamily="18" charset="0"/>
                <a:ea typeface="Times New Roman" panose="02020603050405020304" pitchFamily="18" charset="0"/>
              </a:rPr>
              <a:t>Infografikā</a:t>
            </a:r>
            <a:r>
              <a:rPr lang="en-US" sz="1800" b="1" spc="30" dirty="0">
                <a:solidFill>
                  <a:srgbClr val="231F20"/>
                </a:solidFill>
                <a:effectLst/>
                <a:latin typeface="Times New Roman" panose="02020603050405020304" pitchFamily="18" charset="0"/>
                <a:ea typeface="Times New Roman" panose="02020603050405020304" pitchFamily="18" charset="0"/>
              </a:rPr>
              <a:t> </a:t>
            </a:r>
            <a:r>
              <a:rPr lang="en-US" sz="1800" b="1" dirty="0" err="1">
                <a:solidFill>
                  <a:srgbClr val="231F20"/>
                </a:solidFill>
                <a:effectLst/>
                <a:latin typeface="Times New Roman" panose="02020603050405020304" pitchFamily="18" charset="0"/>
                <a:ea typeface="Times New Roman" panose="02020603050405020304" pitchFamily="18" charset="0"/>
              </a:rPr>
              <a:t>vislabāk</a:t>
            </a:r>
            <a:r>
              <a:rPr lang="en-US" sz="1800" b="1" spc="30" dirty="0">
                <a:solidFill>
                  <a:srgbClr val="231F20"/>
                </a:solidFill>
                <a:effectLst/>
                <a:latin typeface="Times New Roman" panose="02020603050405020304" pitchFamily="18" charset="0"/>
                <a:ea typeface="Times New Roman" panose="02020603050405020304" pitchFamily="18" charset="0"/>
              </a:rPr>
              <a:t> </a:t>
            </a:r>
            <a:r>
              <a:rPr lang="en-US" sz="1800" b="1" dirty="0" err="1">
                <a:solidFill>
                  <a:srgbClr val="231F20"/>
                </a:solidFill>
                <a:effectLst/>
                <a:latin typeface="Times New Roman" panose="02020603050405020304" pitchFamily="18" charset="0"/>
                <a:ea typeface="Times New Roman" panose="02020603050405020304" pitchFamily="18" charset="0"/>
              </a:rPr>
              <a:t>ir</a:t>
            </a:r>
            <a:r>
              <a:rPr lang="en-US" sz="1800" b="1" spc="10" dirty="0">
                <a:solidFill>
                  <a:srgbClr val="231F20"/>
                </a:solidFill>
                <a:effectLst/>
                <a:latin typeface="Times New Roman" panose="02020603050405020304" pitchFamily="18" charset="0"/>
                <a:ea typeface="Times New Roman" panose="02020603050405020304" pitchFamily="18" charset="0"/>
              </a:rPr>
              <a:t> </a:t>
            </a:r>
            <a:r>
              <a:rPr lang="en-US" sz="1800" b="1" dirty="0" err="1">
                <a:solidFill>
                  <a:srgbClr val="231F20"/>
                </a:solidFill>
                <a:effectLst/>
                <a:latin typeface="Times New Roman" panose="02020603050405020304" pitchFamily="18" charset="0"/>
                <a:ea typeface="Times New Roman" panose="02020603050405020304" pitchFamily="18" charset="0"/>
              </a:rPr>
              <a:t>vizualizēt</a:t>
            </a:r>
            <a:r>
              <a:rPr lang="en-US" sz="1800" b="1" dirty="0">
                <a:solidFill>
                  <a:srgbClr val="231F2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342900" lvl="0" indent="-342900">
              <a:spcBef>
                <a:spcPts val="745"/>
              </a:spcBef>
              <a:spcAft>
                <a:spcPts val="0"/>
              </a:spcAft>
              <a:buClr>
                <a:srgbClr val="231F20"/>
              </a:buClr>
              <a:buSzPts val="800"/>
              <a:buFont typeface="Times New Roman" panose="02020603050405020304" pitchFamily="18" charset="0"/>
              <a:buChar char="●"/>
              <a:tabLst>
                <a:tab pos="285115" algn="l"/>
              </a:tabLst>
            </a:pPr>
            <a:r>
              <a:rPr lang="en-US" sz="1800" dirty="0" err="1">
                <a:solidFill>
                  <a:srgbClr val="231F20"/>
                </a:solidFill>
                <a:effectLst/>
                <a:latin typeface="Times New Roman" panose="02020603050405020304" pitchFamily="18" charset="0"/>
                <a:ea typeface="Times New Roman" panose="02020603050405020304" pitchFamily="18" charset="0"/>
              </a:rPr>
              <a:t>stāstus</a:t>
            </a:r>
            <a:r>
              <a:rPr lang="en-US" sz="1800" dirty="0">
                <a:solidFill>
                  <a:srgbClr val="231F20"/>
                </a:solidFill>
                <a:effectLst/>
                <a:latin typeface="Times New Roman" panose="02020603050405020304" pitchFamily="18" charset="0"/>
                <a:ea typeface="Times New Roman" panose="02020603050405020304" pitchFamily="18" charset="0"/>
              </a:rPr>
              <a:t>,</a:t>
            </a:r>
            <a:r>
              <a:rPr lang="en-US" sz="1800" spc="-10"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procesus</a:t>
            </a:r>
            <a:r>
              <a:rPr lang="en-US" sz="1800" dirty="0">
                <a:solidFill>
                  <a:srgbClr val="231F20"/>
                </a:solidFill>
                <a:effectLst/>
                <a:latin typeface="Times New Roman" panose="02020603050405020304" pitchFamily="18" charset="0"/>
                <a:ea typeface="Times New Roman" panose="02020603050405020304" pitchFamily="18" charset="0"/>
              </a:rPr>
              <a:t>,</a:t>
            </a:r>
            <a:r>
              <a:rPr lang="en-US" sz="1800" spc="-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notikumus</a:t>
            </a:r>
            <a:r>
              <a:rPr lang="en-US" sz="1800" spc="-10"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laika</a:t>
            </a:r>
            <a:r>
              <a:rPr lang="en-US" sz="1800" spc="-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intervālā</a:t>
            </a:r>
            <a:r>
              <a:rPr lang="en-US" sz="1800" dirty="0">
                <a:solidFill>
                  <a:srgbClr val="231F2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342900" lvl="0" indent="-342900">
              <a:spcBef>
                <a:spcPts val="180"/>
              </a:spcBef>
              <a:spcAft>
                <a:spcPts val="0"/>
              </a:spcAft>
              <a:buClr>
                <a:srgbClr val="231F20"/>
              </a:buClr>
              <a:buSzPts val="800"/>
              <a:buFont typeface="Times New Roman" panose="02020603050405020304" pitchFamily="18" charset="0"/>
              <a:buChar char="●"/>
              <a:tabLst>
                <a:tab pos="285115" algn="l"/>
              </a:tabLst>
            </a:pPr>
            <a:r>
              <a:rPr lang="en-US" sz="1800" dirty="0" err="1">
                <a:solidFill>
                  <a:srgbClr val="231F20"/>
                </a:solidFill>
                <a:effectLst/>
                <a:latin typeface="Times New Roman" panose="02020603050405020304" pitchFamily="18" charset="0"/>
                <a:ea typeface="Times New Roman" panose="02020603050405020304" pitchFamily="18" charset="0"/>
              </a:rPr>
              <a:t>sakarības</a:t>
            </a:r>
            <a:r>
              <a:rPr lang="en-US" sz="1800" dirty="0">
                <a:solidFill>
                  <a:srgbClr val="231F20"/>
                </a:solidFill>
                <a:effectLst/>
                <a:latin typeface="Times New Roman" panose="02020603050405020304" pitchFamily="18" charset="0"/>
                <a:ea typeface="Times New Roman" panose="02020603050405020304" pitchFamily="18" charset="0"/>
              </a:rPr>
              <a:t>,</a:t>
            </a:r>
            <a:r>
              <a:rPr lang="en-US" sz="1800" spc="-1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hierarhiju</a:t>
            </a:r>
            <a:r>
              <a:rPr lang="en-US" sz="1800" dirty="0">
                <a:solidFill>
                  <a:srgbClr val="231F2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342900" lvl="0" indent="-342900">
              <a:spcBef>
                <a:spcPts val="175"/>
              </a:spcBef>
              <a:spcAft>
                <a:spcPts val="0"/>
              </a:spcAft>
              <a:buClr>
                <a:srgbClr val="231F20"/>
              </a:buClr>
              <a:buSzPts val="800"/>
              <a:buFont typeface="Times New Roman" panose="02020603050405020304" pitchFamily="18" charset="0"/>
              <a:buChar char="●"/>
              <a:tabLst>
                <a:tab pos="285115" algn="l"/>
              </a:tabLst>
            </a:pPr>
            <a:r>
              <a:rPr lang="en-US" sz="1800" dirty="0" err="1">
                <a:solidFill>
                  <a:srgbClr val="231F20"/>
                </a:solidFill>
                <a:effectLst/>
                <a:latin typeface="Times New Roman" panose="02020603050405020304" pitchFamily="18" charset="0"/>
                <a:ea typeface="Times New Roman" panose="02020603050405020304" pitchFamily="18" charset="0"/>
              </a:rPr>
              <a:t>datu</a:t>
            </a:r>
            <a:r>
              <a:rPr lang="en-US" sz="1800"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analīzi</a:t>
            </a:r>
            <a:r>
              <a:rPr lang="en-US" sz="1800" dirty="0">
                <a:solidFill>
                  <a:srgbClr val="231F20"/>
                </a:solidFill>
                <a:effectLst/>
                <a:latin typeface="Times New Roman" panose="02020603050405020304" pitchFamily="18" charset="0"/>
                <a:ea typeface="Times New Roman" panose="02020603050405020304" pitchFamily="18" charset="0"/>
              </a:rPr>
              <a:t>, tendences;</a:t>
            </a:r>
            <a:endParaRPr lang="en-US" sz="1800" dirty="0">
              <a:effectLst/>
              <a:latin typeface="Times New Roman" panose="02020603050405020304" pitchFamily="18" charset="0"/>
              <a:ea typeface="Times New Roman" panose="02020603050405020304" pitchFamily="18" charset="0"/>
            </a:endParaRPr>
          </a:p>
          <a:p>
            <a:pPr marL="342900" lvl="0" indent="-342900">
              <a:spcBef>
                <a:spcPts val="180"/>
              </a:spcBef>
              <a:spcAft>
                <a:spcPts val="0"/>
              </a:spcAft>
              <a:buClr>
                <a:srgbClr val="231F20"/>
              </a:buClr>
              <a:buSzPts val="800"/>
              <a:buFont typeface="Times New Roman" panose="02020603050405020304" pitchFamily="18" charset="0"/>
              <a:buChar char="●"/>
              <a:tabLst>
                <a:tab pos="285115" algn="l"/>
              </a:tabLst>
            </a:pPr>
            <a:r>
              <a:rPr lang="en-US" sz="1800" dirty="0" err="1">
                <a:solidFill>
                  <a:srgbClr val="231F20"/>
                </a:solidFill>
                <a:effectLst/>
                <a:latin typeface="Times New Roman" panose="02020603050405020304" pitchFamily="18" charset="0"/>
                <a:ea typeface="Times New Roman" panose="02020603050405020304" pitchFamily="18" charset="0"/>
              </a:rPr>
              <a:t>koncepcijas</a:t>
            </a:r>
            <a:r>
              <a:rPr lang="en-US" sz="1800" dirty="0">
                <a:solidFill>
                  <a:srgbClr val="231F20"/>
                </a:solidFill>
                <a:effectLst/>
                <a:latin typeface="Times New Roman" panose="02020603050405020304" pitchFamily="18" charset="0"/>
                <a:ea typeface="Times New Roman" panose="02020603050405020304" pitchFamily="18" charset="0"/>
              </a:rPr>
              <a:t> un </a:t>
            </a:r>
            <a:r>
              <a:rPr lang="en-US" sz="1800" dirty="0" err="1">
                <a:solidFill>
                  <a:srgbClr val="231F20"/>
                </a:solidFill>
                <a:effectLst/>
                <a:latin typeface="Times New Roman" panose="02020603050405020304" pitchFamily="18" charset="0"/>
                <a:ea typeface="Times New Roman" panose="02020603050405020304" pitchFamily="18" charset="0"/>
              </a:rPr>
              <a:t>plānus</a:t>
            </a:r>
            <a:r>
              <a:rPr lang="en-US" sz="1800" dirty="0">
                <a:solidFill>
                  <a:srgbClr val="231F2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104775">
              <a:spcBef>
                <a:spcPts val="500"/>
              </a:spcBef>
              <a:spcAft>
                <a:spcPts val="0"/>
              </a:spcAft>
            </a:pPr>
            <a:r>
              <a:rPr lang="en-US" sz="1800" b="1" dirty="0" err="1">
                <a:solidFill>
                  <a:srgbClr val="231F20"/>
                </a:solidFill>
                <a:effectLst/>
                <a:latin typeface="Times New Roman" panose="02020603050405020304" pitchFamily="18" charset="0"/>
                <a:ea typeface="Times New Roman" panose="02020603050405020304" pitchFamily="18" charset="0"/>
              </a:rPr>
              <a:t>Infografikas</a:t>
            </a:r>
            <a:r>
              <a:rPr lang="en-US" sz="1800" b="1" spc="30" dirty="0">
                <a:solidFill>
                  <a:srgbClr val="231F20"/>
                </a:solidFill>
                <a:effectLst/>
                <a:latin typeface="Times New Roman" panose="02020603050405020304" pitchFamily="18" charset="0"/>
                <a:ea typeface="Times New Roman" panose="02020603050405020304" pitchFamily="18" charset="0"/>
              </a:rPr>
              <a:t> </a:t>
            </a:r>
            <a:r>
              <a:rPr lang="en-US" sz="1800" b="1" dirty="0" err="1">
                <a:solidFill>
                  <a:srgbClr val="231F20"/>
                </a:solidFill>
                <a:effectLst/>
                <a:latin typeface="Times New Roman" panose="02020603050405020304" pitchFamily="18" charset="0"/>
                <a:ea typeface="Times New Roman" panose="02020603050405020304" pitchFamily="18" charset="0"/>
              </a:rPr>
              <a:t>vērtēšanas</a:t>
            </a:r>
            <a:r>
              <a:rPr lang="en-US" sz="1800" b="1" spc="35" dirty="0">
                <a:solidFill>
                  <a:srgbClr val="231F20"/>
                </a:solidFill>
                <a:effectLst/>
                <a:latin typeface="Times New Roman" panose="02020603050405020304" pitchFamily="18" charset="0"/>
                <a:ea typeface="Times New Roman" panose="02020603050405020304" pitchFamily="18" charset="0"/>
              </a:rPr>
              <a:t> </a:t>
            </a:r>
            <a:r>
              <a:rPr lang="en-US" sz="1800" b="1" dirty="0" err="1">
                <a:solidFill>
                  <a:srgbClr val="231F20"/>
                </a:solidFill>
                <a:effectLst/>
                <a:latin typeface="Times New Roman" panose="02020603050405020304" pitchFamily="18" charset="0"/>
                <a:ea typeface="Times New Roman" panose="02020603050405020304" pitchFamily="18" charset="0"/>
              </a:rPr>
              <a:t>kritēriji</a:t>
            </a:r>
            <a:endParaRPr lang="en-US" sz="1800" dirty="0">
              <a:effectLst/>
              <a:latin typeface="Times New Roman" panose="02020603050405020304" pitchFamily="18" charset="0"/>
              <a:ea typeface="Times New Roman" panose="02020603050405020304" pitchFamily="18" charset="0"/>
            </a:endParaRPr>
          </a:p>
          <a:p>
            <a:pPr marL="104775" marR="69850">
              <a:lnSpc>
                <a:spcPct val="112000"/>
              </a:lnSpc>
              <a:spcBef>
                <a:spcPts val="745"/>
              </a:spcBef>
              <a:spcAft>
                <a:spcPts val="0"/>
              </a:spcAft>
            </a:pPr>
            <a:r>
              <a:rPr lang="en-US" sz="1800" dirty="0" err="1">
                <a:solidFill>
                  <a:srgbClr val="231F20"/>
                </a:solidFill>
                <a:effectLst/>
                <a:latin typeface="Times New Roman" panose="02020603050405020304" pitchFamily="18" charset="0"/>
                <a:ea typeface="Times New Roman" panose="02020603050405020304" pitchFamily="18" charset="0"/>
              </a:rPr>
              <a:t>Labas</a:t>
            </a:r>
            <a:r>
              <a:rPr lang="en-US" sz="1800" spc="3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infografikas</a:t>
            </a:r>
            <a:r>
              <a:rPr lang="en-US" sz="1800" spc="40"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pamatā</a:t>
            </a:r>
            <a:r>
              <a:rPr lang="en-US" sz="1800" spc="3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ir</a:t>
            </a:r>
            <a:r>
              <a:rPr lang="en-US" sz="1800" spc="40"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skaidrs</a:t>
            </a:r>
            <a:r>
              <a:rPr lang="en-US" sz="1800" spc="40"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un</a:t>
            </a:r>
            <a:r>
              <a:rPr lang="en-US" sz="1800" spc="3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vērtīgs</a:t>
            </a:r>
            <a:r>
              <a:rPr lang="en-US" sz="1800" spc="-270"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stāsts</a:t>
            </a:r>
            <a:r>
              <a:rPr lang="en-US" sz="1800" dirty="0">
                <a:solidFill>
                  <a:srgbClr val="231F20"/>
                </a:solidFill>
                <a:effectLst/>
                <a:latin typeface="Times New Roman" panose="02020603050405020304" pitchFamily="18" charset="0"/>
                <a:ea typeface="Times New Roman" panose="02020603050405020304" pitchFamily="18" charset="0"/>
              </a:rPr>
              <a:t>,</a:t>
            </a:r>
            <a:r>
              <a:rPr lang="en-US" sz="1800" spc="20"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kuru</a:t>
            </a:r>
            <a:r>
              <a:rPr lang="en-US" sz="1800" spc="2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veido</a:t>
            </a:r>
            <a:r>
              <a:rPr lang="en-US" sz="1800" spc="2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droši</a:t>
            </a:r>
            <a:r>
              <a:rPr lang="en-US" sz="1800" spc="2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un</a:t>
            </a:r>
            <a:r>
              <a:rPr lang="en-US" sz="1800" spc="2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pārbaudāmi</a:t>
            </a:r>
            <a:r>
              <a:rPr lang="en-US" sz="1800" spc="20"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dati</a:t>
            </a:r>
            <a:r>
              <a:rPr lang="en-US" sz="1800" dirty="0">
                <a:solidFill>
                  <a:srgbClr val="231F2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104775" marR="102235">
              <a:lnSpc>
                <a:spcPct val="112000"/>
              </a:lnSpc>
              <a:spcBef>
                <a:spcPts val="580"/>
              </a:spcBef>
              <a:spcAft>
                <a:spcPts val="0"/>
              </a:spcAft>
            </a:pPr>
            <a:r>
              <a:rPr lang="en-US" sz="1800" dirty="0" err="1">
                <a:solidFill>
                  <a:srgbClr val="231F20"/>
                </a:solidFill>
                <a:effectLst/>
                <a:latin typeface="Times New Roman" panose="02020603050405020304" pitchFamily="18" charset="0"/>
                <a:ea typeface="Times New Roman" panose="02020603050405020304" pitchFamily="18" charset="0"/>
              </a:rPr>
              <a:t>Svarīgs</a:t>
            </a:r>
            <a:r>
              <a:rPr lang="en-US" sz="1800" spc="30"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ir</a:t>
            </a:r>
            <a:r>
              <a:rPr lang="en-US" sz="1800" spc="3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konteksts</a:t>
            </a:r>
            <a:r>
              <a:rPr lang="en-US" sz="1800" dirty="0">
                <a:solidFill>
                  <a:srgbClr val="231F20"/>
                </a:solidFill>
                <a:effectLst/>
                <a:latin typeface="Times New Roman" panose="02020603050405020304" pitchFamily="18" charset="0"/>
                <a:ea typeface="Times New Roman" panose="02020603050405020304" pitchFamily="18" charset="0"/>
              </a:rPr>
              <a:t>,</a:t>
            </a:r>
            <a:r>
              <a:rPr lang="en-US" sz="1800" spc="30"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kurš</a:t>
            </a:r>
            <a:r>
              <a:rPr lang="en-US" sz="1800" spc="3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padara</a:t>
            </a:r>
            <a:r>
              <a:rPr lang="en-US" sz="1800" spc="3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datus</a:t>
            </a:r>
            <a:r>
              <a:rPr lang="en-US" sz="1800" spc="30"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jēgpil</a:t>
            </a:r>
            <a:r>
              <a:rPr lang="en-US" sz="1800" dirty="0">
                <a:solidFill>
                  <a:srgbClr val="231F20"/>
                </a:solidFill>
                <a:effectLst/>
                <a:latin typeface="Times New Roman" panose="02020603050405020304" pitchFamily="18" charset="0"/>
                <a:ea typeface="Times New Roman" panose="02020603050405020304" pitchFamily="18" charset="0"/>
              </a:rPr>
              <a:t>-</a:t>
            </a:r>
            <a:r>
              <a:rPr lang="en-US" sz="1800" spc="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nus</a:t>
            </a:r>
            <a:r>
              <a:rPr lang="en-US" sz="1800" spc="3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un</a:t>
            </a:r>
            <a:r>
              <a:rPr lang="en-US" sz="1800" spc="40"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noved</a:t>
            </a:r>
            <a:r>
              <a:rPr lang="en-US" sz="1800" spc="3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infografikas</a:t>
            </a:r>
            <a:r>
              <a:rPr lang="en-US" sz="1800" spc="40"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skatītāju</a:t>
            </a:r>
            <a:r>
              <a:rPr lang="en-US" sz="1800" spc="40"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līdz</a:t>
            </a:r>
            <a:r>
              <a:rPr lang="en-US" sz="1800" spc="3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autora</a:t>
            </a:r>
            <a:r>
              <a:rPr lang="en-US" sz="1800" spc="-270"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iecerētajiem</a:t>
            </a:r>
            <a:r>
              <a:rPr lang="en-US" sz="1800" spc="10"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secinājumiem</a:t>
            </a:r>
            <a:r>
              <a:rPr lang="en-US" sz="1800" dirty="0">
                <a:solidFill>
                  <a:srgbClr val="231F2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104775" marR="172085">
              <a:lnSpc>
                <a:spcPct val="112000"/>
              </a:lnSpc>
              <a:spcBef>
                <a:spcPts val="580"/>
              </a:spcBef>
              <a:spcAft>
                <a:spcPts val="0"/>
              </a:spcAft>
            </a:pPr>
            <a:r>
              <a:rPr lang="en-US" sz="1800" dirty="0" err="1">
                <a:solidFill>
                  <a:srgbClr val="231F20"/>
                </a:solidFill>
                <a:effectLst/>
                <a:latin typeface="Times New Roman" panose="02020603050405020304" pitchFamily="18" charset="0"/>
                <a:ea typeface="Times New Roman" panose="02020603050405020304" pitchFamily="18" charset="0"/>
              </a:rPr>
              <a:t>Infografikas</a:t>
            </a:r>
            <a:r>
              <a:rPr lang="en-US" sz="1800" spc="40"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būtiska</a:t>
            </a:r>
            <a:r>
              <a:rPr lang="en-US" sz="1800" spc="4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sastāvdaļa</a:t>
            </a:r>
            <a:r>
              <a:rPr lang="en-US" sz="1800" spc="4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ir</a:t>
            </a:r>
            <a:r>
              <a:rPr lang="en-US" sz="1800" spc="4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ilustrācija</a:t>
            </a:r>
            <a:r>
              <a:rPr lang="en-US" sz="1800" dirty="0">
                <a:solidFill>
                  <a:srgbClr val="231F20"/>
                </a:solidFill>
                <a:effectLst/>
                <a:latin typeface="Times New Roman" panose="02020603050405020304" pitchFamily="18" charset="0"/>
                <a:ea typeface="Times New Roman" panose="02020603050405020304" pitchFamily="18" charset="0"/>
              </a:rPr>
              <a:t>,</a:t>
            </a:r>
            <a:r>
              <a:rPr lang="en-US" sz="1800" spc="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kas</a:t>
            </a:r>
            <a:r>
              <a:rPr lang="en-US" sz="1800" spc="3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atbilst</a:t>
            </a:r>
            <a:r>
              <a:rPr lang="en-US" sz="1800" spc="40"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temata</a:t>
            </a:r>
            <a:r>
              <a:rPr lang="en-US" sz="1800" spc="3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saturam</a:t>
            </a:r>
            <a:r>
              <a:rPr lang="en-US" sz="1800" spc="35" dirty="0">
                <a:solidFill>
                  <a:srgbClr val="231F20"/>
                </a:solidFill>
                <a:effectLst/>
                <a:latin typeface="Times New Roman" panose="02020603050405020304" pitchFamily="18" charset="0"/>
                <a:ea typeface="Times New Roman" panose="02020603050405020304" pitchFamily="18" charset="0"/>
              </a:rPr>
              <a:t> </a:t>
            </a:r>
            <a:r>
              <a:rPr lang="en-US" sz="1800" dirty="0">
                <a:solidFill>
                  <a:srgbClr val="231F20"/>
                </a:solidFill>
                <a:effectLst/>
                <a:latin typeface="Times New Roman" panose="02020603050405020304" pitchFamily="18" charset="0"/>
                <a:ea typeface="Times New Roman" panose="02020603050405020304" pitchFamily="18" charset="0"/>
              </a:rPr>
              <a:t>un</a:t>
            </a:r>
            <a:r>
              <a:rPr lang="en-US" sz="1800" spc="40"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vizualizē</a:t>
            </a:r>
            <a:r>
              <a:rPr lang="en-US" sz="1800" spc="35" dirty="0">
                <a:solidFill>
                  <a:srgbClr val="231F20"/>
                </a:solidFill>
                <a:effectLst/>
                <a:latin typeface="Times New Roman" panose="02020603050405020304" pitchFamily="18" charset="0"/>
                <a:ea typeface="Times New Roman" panose="02020603050405020304" pitchFamily="18" charset="0"/>
              </a:rPr>
              <a:t> </a:t>
            </a:r>
            <a:r>
              <a:rPr lang="en-US" sz="1800" dirty="0" err="1">
                <a:solidFill>
                  <a:srgbClr val="231F20"/>
                </a:solidFill>
                <a:effectLst/>
                <a:latin typeface="Times New Roman" panose="02020603050405020304" pitchFamily="18" charset="0"/>
                <a:ea typeface="Times New Roman" panose="02020603050405020304" pitchFamily="18" charset="0"/>
              </a:rPr>
              <a:t>datus</a:t>
            </a:r>
            <a:r>
              <a:rPr lang="en-US" sz="1800" dirty="0">
                <a:solidFill>
                  <a:srgbClr val="231F2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endParaRPr lang="en-US" dirty="0"/>
          </a:p>
        </p:txBody>
      </p:sp>
      <p:pic>
        <p:nvPicPr>
          <p:cNvPr id="5" name="Attēls 4">
            <a:extLst>
              <a:ext uri="{FF2B5EF4-FFF2-40B4-BE49-F238E27FC236}">
                <a16:creationId xmlns:a16="http://schemas.microsoft.com/office/drawing/2014/main" id="{6196DD84-72A9-8423-9FF7-C28728B1B1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2379" y="157899"/>
            <a:ext cx="1905000" cy="3657600"/>
          </a:xfrm>
          <a:prstGeom prst="rect">
            <a:avLst/>
          </a:prstGeom>
        </p:spPr>
      </p:pic>
    </p:spTree>
    <p:extLst>
      <p:ext uri="{BB962C8B-B14F-4D97-AF65-F5344CB8AC3E}">
        <p14:creationId xmlns:p14="http://schemas.microsoft.com/office/powerpoint/2010/main" val="909086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5CC709C-2F44-9A5E-21BB-024A3A28B81C}"/>
              </a:ext>
            </a:extLst>
          </p:cNvPr>
          <p:cNvSpPr>
            <a:spLocks noGrp="1"/>
          </p:cNvSpPr>
          <p:nvPr>
            <p:ph type="title"/>
          </p:nvPr>
        </p:nvSpPr>
        <p:spPr>
          <a:xfrm>
            <a:off x="1346928" y="457594"/>
            <a:ext cx="10178322" cy="1492132"/>
          </a:xfrm>
        </p:spPr>
        <p:txBody>
          <a:bodyPr/>
          <a:lstStyle/>
          <a:p>
            <a:pPr algn="ctr"/>
            <a:r>
              <a:rPr lang="en-US" sz="2800" b="1" dirty="0" err="1">
                <a:solidFill>
                  <a:srgbClr val="231F20"/>
                </a:solidFill>
                <a:effectLst/>
                <a:latin typeface="Calibri" panose="020F0502020204030204" pitchFamily="34" charset="0"/>
                <a:ea typeface="Calibri" panose="020F0502020204030204" pitchFamily="34" charset="0"/>
                <a:cs typeface="Calibri" panose="020F0502020204030204" pitchFamily="34" charset="0"/>
              </a:rPr>
              <a:t>Darba</a:t>
            </a:r>
            <a:r>
              <a:rPr lang="en-US" sz="2800" b="1" spc="75" dirty="0">
                <a:solidFill>
                  <a:srgbClr val="231F20"/>
                </a:solidFill>
                <a:effectLst/>
                <a:latin typeface="Calibri" panose="020F0502020204030204" pitchFamily="34" charset="0"/>
                <a:ea typeface="Calibri" panose="020F0502020204030204" pitchFamily="34" charset="0"/>
                <a:cs typeface="Calibri" panose="020F0502020204030204" pitchFamily="34" charset="0"/>
              </a:rPr>
              <a:t> </a:t>
            </a:r>
            <a:r>
              <a:rPr lang="en-US" sz="2800" b="1" dirty="0" err="1">
                <a:solidFill>
                  <a:srgbClr val="231F20"/>
                </a:solidFill>
                <a:effectLst/>
                <a:latin typeface="Calibri" panose="020F0502020204030204" pitchFamily="34" charset="0"/>
                <a:ea typeface="Calibri" panose="020F0502020204030204" pitchFamily="34" charset="0"/>
                <a:cs typeface="Calibri" panose="020F0502020204030204" pitchFamily="34" charset="0"/>
              </a:rPr>
              <a:t>tirgus</a:t>
            </a:r>
            <a:r>
              <a:rPr lang="en-US" sz="2800" b="1" spc="70" dirty="0">
                <a:solidFill>
                  <a:srgbClr val="231F20"/>
                </a:solidFill>
                <a:effectLst/>
                <a:latin typeface="Calibri" panose="020F0502020204030204" pitchFamily="34" charset="0"/>
                <a:ea typeface="Calibri" panose="020F0502020204030204" pitchFamily="34" charset="0"/>
                <a:cs typeface="Calibri" panose="020F0502020204030204" pitchFamily="34" charset="0"/>
              </a:rPr>
              <a:t> </a:t>
            </a:r>
            <a:r>
              <a:rPr lang="en-US" sz="2800" b="1" dirty="0" err="1">
                <a:solidFill>
                  <a:srgbClr val="231F20"/>
                </a:solidFill>
                <a:effectLst/>
                <a:latin typeface="Calibri" panose="020F0502020204030204" pitchFamily="34" charset="0"/>
                <a:ea typeface="Calibri" panose="020F0502020204030204" pitchFamily="34" charset="0"/>
                <a:cs typeface="Calibri" panose="020F0502020204030204" pitchFamily="34" charset="0"/>
              </a:rPr>
              <a:t>prasības</a:t>
            </a:r>
            <a:r>
              <a:rPr lang="en-US" sz="2800" b="1" spc="75" dirty="0">
                <a:solidFill>
                  <a:srgbClr val="231F20"/>
                </a:solidFill>
                <a:effectLst/>
                <a:latin typeface="Calibri" panose="020F0502020204030204" pitchFamily="34" charset="0"/>
                <a:ea typeface="Calibri" panose="020F0502020204030204" pitchFamily="34" charset="0"/>
                <a:cs typeface="Calibri" panose="020F0502020204030204" pitchFamily="34" charset="0"/>
              </a:rPr>
              <a:t> </a:t>
            </a:r>
            <a:r>
              <a:rPr lang="en-US" sz="2800" b="1" dirty="0">
                <a:solidFill>
                  <a:srgbClr val="231F20"/>
                </a:solidFill>
                <a:effectLst/>
                <a:latin typeface="Calibri" panose="020F0502020204030204" pitchFamily="34" charset="0"/>
                <a:ea typeface="Calibri" panose="020F0502020204030204" pitchFamily="34" charset="0"/>
                <a:cs typeface="Calibri" panose="020F0502020204030204" pitchFamily="34" charset="0"/>
              </a:rPr>
              <a:t>21.</a:t>
            </a:r>
            <a:r>
              <a:rPr lang="en-US" sz="2800" b="1" spc="75" dirty="0">
                <a:solidFill>
                  <a:srgbClr val="231F20"/>
                </a:solidFill>
                <a:effectLst/>
                <a:latin typeface="Calibri" panose="020F0502020204030204" pitchFamily="34" charset="0"/>
                <a:ea typeface="Calibri" panose="020F0502020204030204" pitchFamily="34" charset="0"/>
                <a:cs typeface="Calibri" panose="020F0502020204030204" pitchFamily="34" charset="0"/>
              </a:rPr>
              <a:t> </a:t>
            </a:r>
            <a:r>
              <a:rPr lang="en-US" sz="2800" b="1" dirty="0" err="1">
                <a:solidFill>
                  <a:srgbClr val="231F20"/>
                </a:solidFill>
                <a:effectLst/>
                <a:latin typeface="Calibri" panose="020F0502020204030204" pitchFamily="34" charset="0"/>
                <a:ea typeface="Calibri" panose="020F0502020204030204" pitchFamily="34" charset="0"/>
                <a:cs typeface="Calibri" panose="020F0502020204030204" pitchFamily="34" charset="0"/>
              </a:rPr>
              <a:t>gadsimtā</a:t>
            </a:r>
            <a:br>
              <a:rPr lang="en-US" sz="1800" dirty="0">
                <a:effectLst/>
                <a:latin typeface="Times New Roman" panose="02020603050405020304" pitchFamily="18" charset="0"/>
                <a:ea typeface="Times New Roman" panose="02020603050405020304" pitchFamily="18" charset="0"/>
              </a:rPr>
            </a:br>
            <a:endParaRPr lang="en-US" dirty="0"/>
          </a:p>
        </p:txBody>
      </p:sp>
      <p:sp>
        <p:nvSpPr>
          <p:cNvPr id="3" name="Satura vietturis 2">
            <a:extLst>
              <a:ext uri="{FF2B5EF4-FFF2-40B4-BE49-F238E27FC236}">
                <a16:creationId xmlns:a16="http://schemas.microsoft.com/office/drawing/2014/main" id="{5BE304CB-7EFC-B88C-FE92-300A725192A5}"/>
              </a:ext>
            </a:extLst>
          </p:cNvPr>
          <p:cNvSpPr>
            <a:spLocks noGrp="1"/>
          </p:cNvSpPr>
          <p:nvPr>
            <p:ph idx="1"/>
          </p:nvPr>
        </p:nvSpPr>
        <p:spPr>
          <a:xfrm>
            <a:off x="1009650" y="1825624"/>
            <a:ext cx="10344150" cy="4594029"/>
          </a:xfrm>
        </p:spPr>
        <p:txBody>
          <a:bodyPr>
            <a:normAutofit fontScale="92500" lnSpcReduction="10000"/>
          </a:bodyPr>
          <a:lstStyle/>
          <a:p>
            <a:r>
              <a:rPr lang="en-US" sz="1700" b="1" dirty="0" err="1">
                <a:solidFill>
                  <a:srgbClr val="231F20"/>
                </a:solidFill>
                <a:effectLst/>
                <a:latin typeface="Times New Roman" panose="02020603050405020304" pitchFamily="18" charset="0"/>
                <a:ea typeface="Times New Roman" panose="02020603050405020304" pitchFamily="18" charset="0"/>
              </a:rPr>
              <a:t>Sasniedzamais</a:t>
            </a:r>
            <a:r>
              <a:rPr lang="en-US" sz="1700" b="1" dirty="0">
                <a:solidFill>
                  <a:srgbClr val="231F20"/>
                </a:solidFill>
                <a:effectLst/>
                <a:latin typeface="Times New Roman" panose="02020603050405020304" pitchFamily="18" charset="0"/>
                <a:ea typeface="Times New Roman" panose="02020603050405020304" pitchFamily="18" charset="0"/>
              </a:rPr>
              <a:t> </a:t>
            </a:r>
            <a:r>
              <a:rPr lang="en-US" sz="1700" b="1" dirty="0" err="1">
                <a:solidFill>
                  <a:srgbClr val="231F20"/>
                </a:solidFill>
                <a:effectLst/>
                <a:latin typeface="Times New Roman" panose="02020603050405020304" pitchFamily="18" charset="0"/>
                <a:ea typeface="Times New Roman" panose="02020603050405020304" pitchFamily="18" charset="0"/>
              </a:rPr>
              <a:t>rezultāts</a:t>
            </a:r>
            <a:r>
              <a:rPr lang="en-US" sz="1700" b="1"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analizēšu</a:t>
            </a:r>
            <a:r>
              <a:rPr lang="en-US" sz="170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darba</a:t>
            </a:r>
            <a:r>
              <a:rPr lang="en-US" sz="170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tirgu</a:t>
            </a:r>
            <a:r>
              <a:rPr lang="en-US" sz="1700" dirty="0">
                <a:solidFill>
                  <a:srgbClr val="231F20"/>
                </a:solidFill>
                <a:effectLst/>
                <a:latin typeface="Times New Roman" panose="02020603050405020304" pitchFamily="18" charset="0"/>
                <a:ea typeface="Times New Roman" panose="02020603050405020304" pitchFamily="18" charset="0"/>
              </a:rPr>
              <a:t> no </a:t>
            </a:r>
            <a:r>
              <a:rPr lang="en-US" sz="1700" dirty="0" err="1">
                <a:solidFill>
                  <a:srgbClr val="231F20"/>
                </a:solidFill>
                <a:effectLst/>
                <a:latin typeface="Times New Roman" panose="02020603050405020304" pitchFamily="18" charset="0"/>
                <a:ea typeface="Times New Roman" panose="02020603050405020304" pitchFamily="18" charset="0"/>
              </a:rPr>
              <a:t>pieprasījuma</a:t>
            </a:r>
            <a:r>
              <a:rPr lang="en-US" sz="1700" dirty="0">
                <a:solidFill>
                  <a:srgbClr val="231F20"/>
                </a:solidFill>
                <a:effectLst/>
                <a:latin typeface="Times New Roman" panose="02020603050405020304" pitchFamily="18" charset="0"/>
                <a:ea typeface="Times New Roman" panose="02020603050405020304" pitchFamily="18" charset="0"/>
              </a:rPr>
              <a:t> un </a:t>
            </a:r>
            <a:r>
              <a:rPr lang="en-US" sz="1700" dirty="0" err="1">
                <a:solidFill>
                  <a:srgbClr val="231F20"/>
                </a:solidFill>
                <a:effectLst/>
                <a:latin typeface="Times New Roman" panose="02020603050405020304" pitchFamily="18" charset="0"/>
                <a:ea typeface="Times New Roman" panose="02020603050405020304" pitchFamily="18" charset="0"/>
              </a:rPr>
              <a:t>piedāvājuma</a:t>
            </a:r>
            <a:r>
              <a:rPr lang="en-US" sz="170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viedokļa</a:t>
            </a:r>
            <a:r>
              <a:rPr lang="en-US" sz="170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izvērtēšu</a:t>
            </a:r>
            <a:r>
              <a:rPr lang="en-US" sz="1700" spc="-285"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savas</a:t>
            </a:r>
            <a:r>
              <a:rPr lang="en-US" sz="170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nākotnes</a:t>
            </a:r>
            <a:r>
              <a:rPr lang="en-US" sz="170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karjeras</a:t>
            </a:r>
            <a:r>
              <a:rPr lang="en-US" sz="170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iespējas</a:t>
            </a:r>
            <a:r>
              <a:rPr lang="en-US" sz="170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balstoties</a:t>
            </a:r>
            <a:r>
              <a:rPr lang="en-US" sz="170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uz</a:t>
            </a:r>
            <a:r>
              <a:rPr lang="en-US" sz="170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savu</a:t>
            </a:r>
            <a:r>
              <a:rPr lang="en-US" sz="170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vērtību</a:t>
            </a:r>
            <a:r>
              <a:rPr lang="en-US" sz="170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prasmju</a:t>
            </a:r>
            <a:r>
              <a:rPr lang="en-US" sz="170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spēju</a:t>
            </a:r>
            <a:r>
              <a:rPr lang="en-US" sz="170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rakstura</a:t>
            </a:r>
            <a:r>
              <a:rPr lang="en-US" sz="1700" dirty="0">
                <a:solidFill>
                  <a:srgbClr val="231F20"/>
                </a:solidFill>
                <a:effectLst/>
                <a:latin typeface="Times New Roman" panose="02020603050405020304" pitchFamily="18" charset="0"/>
                <a:ea typeface="Times New Roman" panose="02020603050405020304" pitchFamily="18" charset="0"/>
              </a:rPr>
              <a:t> un </a:t>
            </a:r>
            <a:r>
              <a:rPr lang="en-US" sz="1700" dirty="0" err="1">
                <a:solidFill>
                  <a:srgbClr val="231F20"/>
                </a:solidFill>
                <a:effectLst/>
                <a:latin typeface="Times New Roman" panose="02020603050405020304" pitchFamily="18" charset="0"/>
                <a:ea typeface="Times New Roman" panose="02020603050405020304" pitchFamily="18" charset="0"/>
              </a:rPr>
              <a:t>vajadzību</a:t>
            </a:r>
            <a:r>
              <a:rPr lang="en-US" sz="1700" spc="5"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izpēti</a:t>
            </a:r>
            <a:r>
              <a:rPr lang="en-US" sz="1700" dirty="0">
                <a:solidFill>
                  <a:srgbClr val="231F20"/>
                </a:solidFill>
                <a:effectLst/>
                <a:latin typeface="Times New Roman" panose="02020603050405020304" pitchFamily="18" charset="0"/>
                <a:ea typeface="Times New Roman" panose="02020603050405020304" pitchFamily="18" charset="0"/>
              </a:rPr>
              <a:t>.</a:t>
            </a:r>
            <a:endParaRPr lang="en-US" sz="1700" dirty="0">
              <a:effectLst/>
              <a:latin typeface="Times New Roman" panose="02020603050405020304" pitchFamily="18" charset="0"/>
              <a:ea typeface="Times New Roman" panose="02020603050405020304" pitchFamily="18" charset="0"/>
            </a:endParaRPr>
          </a:p>
          <a:p>
            <a:pPr marL="342900" marR="69215" lvl="0" indent="-342900" algn="just">
              <a:lnSpc>
                <a:spcPct val="115000"/>
              </a:lnSpc>
              <a:spcBef>
                <a:spcPts val="565"/>
              </a:spcBef>
              <a:spcAft>
                <a:spcPts val="0"/>
              </a:spcAft>
              <a:buClr>
                <a:srgbClr val="231F20"/>
              </a:buClr>
              <a:buSzPts val="1200"/>
              <a:buFont typeface="Times New Roman" panose="02020603050405020304" pitchFamily="18" charset="0"/>
              <a:buAutoNum type="arabicPeriod"/>
              <a:tabLst>
                <a:tab pos="252730" algn="l"/>
              </a:tabLst>
            </a:pPr>
            <a:r>
              <a:rPr lang="en-US" sz="1700" spc="0" dirty="0" err="1">
                <a:solidFill>
                  <a:srgbClr val="231F20"/>
                </a:solidFill>
                <a:effectLst/>
                <a:latin typeface="Times New Roman" panose="02020603050405020304" pitchFamily="18" charset="0"/>
                <a:ea typeface="Times New Roman" panose="02020603050405020304" pitchFamily="18" charset="0"/>
              </a:rPr>
              <a:t>Iepazīsties</a:t>
            </a:r>
            <a:r>
              <a:rPr lang="en-US" sz="1700" spc="12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ar</a:t>
            </a:r>
            <a:r>
              <a:rPr lang="en-US" sz="1700" spc="125"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Rīgas</a:t>
            </a:r>
            <a:r>
              <a:rPr lang="en-US" sz="1700" spc="125"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Biznesa</a:t>
            </a:r>
            <a:r>
              <a:rPr lang="en-US" sz="1700" spc="125"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skolas</a:t>
            </a:r>
            <a:r>
              <a:rPr lang="en-US" sz="1700" spc="12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pētījumā</a:t>
            </a:r>
            <a:r>
              <a:rPr lang="en-US" sz="1700" spc="125" dirty="0">
                <a:solidFill>
                  <a:srgbClr val="231F20"/>
                </a:solidFill>
                <a:effectLst/>
                <a:latin typeface="Times New Roman" panose="02020603050405020304" pitchFamily="18" charset="0"/>
                <a:ea typeface="Times New Roman" panose="02020603050405020304" pitchFamily="18" charset="0"/>
              </a:rPr>
              <a:t> </a:t>
            </a:r>
            <a:r>
              <a:rPr lang="en-US" sz="1700" spc="0" dirty="0">
                <a:solidFill>
                  <a:srgbClr val="231F20"/>
                </a:solidFill>
                <a:effectLst/>
                <a:latin typeface="Times New Roman" panose="02020603050405020304" pitchFamily="18" charset="0"/>
                <a:ea typeface="Times New Roman" panose="02020603050405020304" pitchFamily="18" charset="0"/>
              </a:rPr>
              <a:t>“</a:t>
            </a:r>
            <a:r>
              <a:rPr lang="en-US" sz="1700" spc="0" dirty="0" err="1">
                <a:solidFill>
                  <a:srgbClr val="231F20"/>
                </a:solidFill>
                <a:effectLst/>
                <a:latin typeface="Times New Roman" panose="02020603050405020304" pitchFamily="18" charset="0"/>
                <a:ea typeface="Times New Roman" panose="02020603050405020304" pitchFamily="18" charset="0"/>
              </a:rPr>
              <a:t>Darba</a:t>
            </a:r>
            <a:r>
              <a:rPr lang="en-US" sz="1700" spc="125"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tirgū</a:t>
            </a:r>
            <a:r>
              <a:rPr lang="en-US" sz="1700" spc="125"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pieprasītās</a:t>
            </a:r>
            <a:r>
              <a:rPr lang="en-US" sz="1700" spc="125"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prasmes</a:t>
            </a:r>
            <a:r>
              <a:rPr lang="en-US" sz="1700" spc="0" dirty="0">
                <a:solidFill>
                  <a:srgbClr val="231F20"/>
                </a:solidFill>
                <a:effectLst/>
                <a:latin typeface="Times New Roman" panose="02020603050405020304" pitchFamily="18" charset="0"/>
                <a:ea typeface="Times New Roman" panose="02020603050405020304" pitchFamily="18" charset="0"/>
              </a:rPr>
              <a:t>:</a:t>
            </a:r>
            <a:r>
              <a:rPr lang="en-US" sz="1700" spc="12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iespējas</a:t>
            </a:r>
            <a:r>
              <a:rPr lang="en-US" sz="1700" spc="125"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izmantot</a:t>
            </a:r>
            <a:r>
              <a:rPr lang="en-US" sz="1700" spc="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darba</a:t>
            </a:r>
            <a:r>
              <a:rPr lang="en-US" sz="1700" spc="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sludinājumu</a:t>
            </a:r>
            <a:r>
              <a:rPr lang="en-US" sz="1700" spc="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informāciju</a:t>
            </a:r>
            <a:r>
              <a:rPr lang="en-US" sz="1700" spc="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darba</a:t>
            </a:r>
            <a:r>
              <a:rPr lang="en-US" sz="1700" spc="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tirgū</a:t>
            </a:r>
            <a:r>
              <a:rPr lang="en-US" sz="1700" spc="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pieprasīto</a:t>
            </a:r>
            <a:r>
              <a:rPr lang="en-US" sz="1700" spc="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prasmju</a:t>
            </a:r>
            <a:r>
              <a:rPr lang="en-US" sz="1700" spc="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identificēšanā</a:t>
            </a:r>
            <a:r>
              <a:rPr lang="en-US" sz="1700" spc="0" dirty="0">
                <a:solidFill>
                  <a:srgbClr val="231F20"/>
                </a:solidFill>
                <a:effectLst/>
                <a:latin typeface="Times New Roman" panose="02020603050405020304" pitchFamily="18" charset="0"/>
                <a:ea typeface="Times New Roman" panose="02020603050405020304" pitchFamily="18" charset="0"/>
              </a:rPr>
              <a:t>” </a:t>
            </a:r>
            <a:endParaRPr lang="lv-LV" sz="1700" spc="0" dirty="0">
              <a:solidFill>
                <a:srgbClr val="231F20"/>
              </a:solidFill>
              <a:effectLst/>
              <a:latin typeface="Times New Roman" panose="02020603050405020304" pitchFamily="18" charset="0"/>
              <a:ea typeface="Times New Roman" panose="02020603050405020304" pitchFamily="18" charset="0"/>
            </a:endParaRPr>
          </a:p>
          <a:p>
            <a:pPr marL="342900" marR="69215" lvl="0" indent="-342900" algn="just">
              <a:lnSpc>
                <a:spcPct val="115000"/>
              </a:lnSpc>
              <a:spcBef>
                <a:spcPts val="565"/>
              </a:spcBef>
              <a:spcAft>
                <a:spcPts val="0"/>
              </a:spcAft>
              <a:buClr>
                <a:srgbClr val="231F20"/>
              </a:buClr>
              <a:buSzPts val="1200"/>
              <a:buFont typeface="Times New Roman" panose="02020603050405020304" pitchFamily="18" charset="0"/>
              <a:buAutoNum type="arabicPeriod"/>
              <a:tabLst>
                <a:tab pos="252730" algn="l"/>
              </a:tabLst>
            </a:pPr>
            <a:r>
              <a:rPr lang="en-US" sz="1700" spc="0" dirty="0">
                <a:solidFill>
                  <a:srgbClr val="231F20"/>
                </a:solidFill>
                <a:effectLst/>
                <a:latin typeface="Times New Roman" panose="02020603050405020304" pitchFamily="18" charset="0"/>
                <a:ea typeface="Times New Roman" panose="02020603050405020304" pitchFamily="18" charset="0"/>
              </a:rPr>
              <a:t>(</a:t>
            </a:r>
            <a:r>
              <a:rPr lang="en-US" sz="1700" u="sng" spc="0" dirty="0">
                <a:solidFill>
                  <a:srgbClr val="231F20"/>
                </a:solidFill>
                <a:effectLst/>
                <a:uFill>
                  <a:solidFill>
                    <a:srgbClr val="A7A9AC"/>
                  </a:solidFill>
                </a:uFill>
                <a:latin typeface="Times New Roman" panose="02020603050405020304" pitchFamily="18" charset="0"/>
                <a:ea typeface="Times New Roman" panose="02020603050405020304" pitchFamily="18" charset="0"/>
              </a:rPr>
              <a:t>https://juc.lv/</a:t>
            </a:r>
            <a:r>
              <a:rPr lang="en-US" sz="1700" spc="5" dirty="0">
                <a:solidFill>
                  <a:srgbClr val="231F20"/>
                </a:solidFill>
                <a:effectLst/>
                <a:latin typeface="Times New Roman" panose="02020603050405020304" pitchFamily="18" charset="0"/>
                <a:ea typeface="Times New Roman" panose="02020603050405020304" pitchFamily="18" charset="0"/>
              </a:rPr>
              <a:t> </a:t>
            </a:r>
            <a:r>
              <a:rPr lang="en-US" sz="1700" u="sng" spc="0" dirty="0" err="1">
                <a:solidFill>
                  <a:srgbClr val="231F20"/>
                </a:solidFill>
                <a:effectLst/>
                <a:uFill>
                  <a:solidFill>
                    <a:srgbClr val="A7A9AC"/>
                  </a:solidFill>
                </a:uFill>
                <a:latin typeface="Times New Roman" panose="02020603050405020304" pitchFamily="18" charset="0"/>
                <a:ea typeface="Times New Roman" panose="02020603050405020304" pitchFamily="18" charset="0"/>
              </a:rPr>
              <a:t>wp­content</a:t>
            </a:r>
            <a:r>
              <a:rPr lang="en-US" sz="1700" u="sng" spc="0" dirty="0">
                <a:solidFill>
                  <a:srgbClr val="231F20"/>
                </a:solidFill>
                <a:effectLst/>
                <a:uFill>
                  <a:solidFill>
                    <a:srgbClr val="A7A9AC"/>
                  </a:solidFill>
                </a:uFill>
                <a:latin typeface="Times New Roman" panose="02020603050405020304" pitchFamily="18" charset="0"/>
                <a:ea typeface="Times New Roman" panose="02020603050405020304" pitchFamily="18" charset="0"/>
              </a:rPr>
              <a:t>/uploads/2017/07/BizzSkillSet_Study­Report_2018_LAT.pdf­ 6.lpp</a:t>
            </a:r>
            <a:r>
              <a:rPr lang="en-US" sz="1700" spc="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darba</a:t>
            </a:r>
            <a:r>
              <a:rPr lang="en-US" sz="1700" spc="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sludināju</a:t>
            </a:r>
            <a:r>
              <a:rPr lang="en-US" sz="1700" spc="0" dirty="0">
                <a:solidFill>
                  <a:srgbClr val="231F20"/>
                </a:solidFill>
                <a:effectLst/>
                <a:latin typeface="Times New Roman" panose="02020603050405020304" pitchFamily="18" charset="0"/>
                <a:ea typeface="Times New Roman" panose="02020603050405020304" pitchFamily="18" charset="0"/>
              </a:rPr>
              <a:t>-</a:t>
            </a:r>
            <a:r>
              <a:rPr lang="en-US" sz="1700" spc="-285"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mos</a:t>
            </a:r>
            <a:r>
              <a:rPr lang="en-US" sz="1700" spc="1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biežāk</a:t>
            </a:r>
            <a:r>
              <a:rPr lang="en-US" sz="1700" spc="15"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pieprasītajām</a:t>
            </a:r>
            <a:r>
              <a:rPr lang="en-US" sz="1700" spc="15"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prasmēm</a:t>
            </a:r>
            <a:r>
              <a:rPr lang="en-US" sz="1700" spc="0" dirty="0">
                <a:solidFill>
                  <a:srgbClr val="231F20"/>
                </a:solidFill>
                <a:effectLst/>
                <a:latin typeface="Times New Roman" panose="02020603050405020304" pitchFamily="18" charset="0"/>
                <a:ea typeface="Times New Roman" panose="02020603050405020304" pitchFamily="18" charset="0"/>
              </a:rPr>
              <a:t>,</a:t>
            </a:r>
            <a:r>
              <a:rPr lang="en-US" sz="1700" spc="1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atbildi</a:t>
            </a:r>
            <a:r>
              <a:rPr lang="en-US" sz="1700" spc="15"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uz</a:t>
            </a:r>
            <a:r>
              <a:rPr lang="en-US" sz="1700" spc="15"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jautājumiem</a:t>
            </a:r>
            <a:r>
              <a:rPr lang="en-US" sz="1700" spc="0" dirty="0">
                <a:solidFill>
                  <a:srgbClr val="231F20"/>
                </a:solidFill>
                <a:effectLst/>
                <a:latin typeface="Times New Roman" panose="02020603050405020304" pitchFamily="18" charset="0"/>
                <a:ea typeface="Times New Roman" panose="02020603050405020304" pitchFamily="18" charset="0"/>
              </a:rPr>
              <a:t>!</a:t>
            </a:r>
            <a:endParaRPr lang="en-US" sz="1700" spc="0" dirty="0">
              <a:effectLst/>
              <a:latin typeface="Times New Roman" panose="02020603050405020304" pitchFamily="18" charset="0"/>
              <a:ea typeface="Times New Roman" panose="02020603050405020304" pitchFamily="18" charset="0"/>
            </a:endParaRPr>
          </a:p>
          <a:p>
            <a:pPr marL="742950" lvl="1" indent="-285750">
              <a:spcBef>
                <a:spcPts val="280"/>
              </a:spcBef>
              <a:spcAft>
                <a:spcPts val="0"/>
              </a:spcAft>
              <a:buClr>
                <a:srgbClr val="231F20"/>
              </a:buClr>
              <a:buSzPts val="800"/>
              <a:buFont typeface="Times New Roman" panose="02020603050405020304" pitchFamily="18" charset="0"/>
              <a:buChar char="●"/>
              <a:tabLst>
                <a:tab pos="360680" algn="l"/>
              </a:tabLst>
            </a:pPr>
            <a:r>
              <a:rPr lang="en-US" sz="1700" dirty="0" err="1">
                <a:solidFill>
                  <a:srgbClr val="231F20"/>
                </a:solidFill>
                <a:effectLst/>
                <a:latin typeface="Times New Roman" panose="02020603050405020304" pitchFamily="18" charset="0"/>
                <a:ea typeface="Times New Roman" panose="02020603050405020304" pitchFamily="18" charset="0"/>
              </a:rPr>
              <a:t>Kādas</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ir</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dirty="0">
                <a:solidFill>
                  <a:srgbClr val="231F20"/>
                </a:solidFill>
                <a:effectLst/>
                <a:latin typeface="Times New Roman" panose="02020603050405020304" pitchFamily="18" charset="0"/>
                <a:ea typeface="Times New Roman" panose="02020603050405020304" pitchFamily="18" charset="0"/>
              </a:rPr>
              <a:t>3</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pieprasītākās</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personības</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iezīmes</a:t>
            </a:r>
            <a:r>
              <a:rPr lang="en-US" sz="1700" dirty="0">
                <a:solidFill>
                  <a:srgbClr val="231F20"/>
                </a:solidFill>
                <a:effectLst/>
                <a:latin typeface="Times New Roman" panose="02020603050405020304" pitchFamily="18" charset="0"/>
                <a:ea typeface="Times New Roman" panose="02020603050405020304" pitchFamily="18" charset="0"/>
              </a:rPr>
              <a:t>/</a:t>
            </a:r>
            <a:r>
              <a:rPr lang="en-US" sz="1700" dirty="0" err="1">
                <a:solidFill>
                  <a:srgbClr val="231F20"/>
                </a:solidFill>
                <a:effectLst/>
                <a:latin typeface="Times New Roman" panose="02020603050405020304" pitchFamily="18" charset="0"/>
                <a:ea typeface="Times New Roman" panose="02020603050405020304" pitchFamily="18" charset="0"/>
              </a:rPr>
              <a:t>rakstura</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īpašības</a:t>
            </a:r>
            <a:r>
              <a:rPr lang="en-US" sz="1700" dirty="0">
                <a:solidFill>
                  <a:srgbClr val="231F20"/>
                </a:solidFill>
                <a:effectLst/>
                <a:latin typeface="Times New Roman" panose="02020603050405020304" pitchFamily="18" charset="0"/>
                <a:ea typeface="Times New Roman" panose="02020603050405020304" pitchFamily="18" charset="0"/>
              </a:rPr>
              <a:t>?</a:t>
            </a:r>
            <a:endParaRPr lang="en-US" sz="1700" dirty="0">
              <a:effectLst/>
              <a:latin typeface="Times New Roman" panose="02020603050405020304" pitchFamily="18" charset="0"/>
              <a:ea typeface="Times New Roman" panose="02020603050405020304" pitchFamily="18" charset="0"/>
            </a:endParaRPr>
          </a:p>
          <a:p>
            <a:pPr marL="742950" lvl="1" indent="-285750">
              <a:spcBef>
                <a:spcPts val="225"/>
              </a:spcBef>
              <a:spcAft>
                <a:spcPts val="0"/>
              </a:spcAft>
              <a:buClr>
                <a:srgbClr val="231F20"/>
              </a:buClr>
              <a:buSzPts val="800"/>
              <a:buFont typeface="Times New Roman" panose="02020603050405020304" pitchFamily="18" charset="0"/>
              <a:buChar char="●"/>
              <a:tabLst>
                <a:tab pos="360680" algn="l"/>
              </a:tabLst>
            </a:pPr>
            <a:r>
              <a:rPr lang="en-US" sz="1700" dirty="0" err="1">
                <a:solidFill>
                  <a:srgbClr val="231F20"/>
                </a:solidFill>
                <a:effectLst/>
                <a:latin typeface="Times New Roman" panose="02020603050405020304" pitchFamily="18" charset="0"/>
                <a:ea typeface="Times New Roman" panose="02020603050405020304" pitchFamily="18" charset="0"/>
              </a:rPr>
              <a:t>Kuras</a:t>
            </a:r>
            <a:r>
              <a:rPr lang="en-US" sz="1700" spc="3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ir</a:t>
            </a:r>
            <a:r>
              <a:rPr lang="en-US" sz="1700" spc="3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pieprasītākās</a:t>
            </a:r>
            <a:r>
              <a:rPr lang="en-US" sz="1700" spc="3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svešvalodas</a:t>
            </a:r>
            <a:r>
              <a:rPr lang="en-US" sz="1700" dirty="0">
                <a:solidFill>
                  <a:srgbClr val="231F20"/>
                </a:solidFill>
                <a:effectLst/>
                <a:latin typeface="Times New Roman" panose="02020603050405020304" pitchFamily="18" charset="0"/>
                <a:ea typeface="Times New Roman" panose="02020603050405020304" pitchFamily="18" charset="0"/>
              </a:rPr>
              <a:t>?</a:t>
            </a:r>
            <a:endParaRPr lang="en-US" sz="1700" dirty="0">
              <a:effectLst/>
              <a:latin typeface="Times New Roman" panose="02020603050405020304" pitchFamily="18" charset="0"/>
              <a:ea typeface="Times New Roman" panose="02020603050405020304" pitchFamily="18" charset="0"/>
            </a:endParaRPr>
          </a:p>
          <a:p>
            <a:pPr marL="742950" lvl="1" indent="-285750">
              <a:spcBef>
                <a:spcPts val="220"/>
              </a:spcBef>
              <a:buClr>
                <a:srgbClr val="231F20"/>
              </a:buClr>
              <a:buSzPts val="800"/>
              <a:buFont typeface="Times New Roman" panose="02020603050405020304" pitchFamily="18" charset="0"/>
              <a:buChar char="●"/>
              <a:tabLst>
                <a:tab pos="360680" algn="l"/>
              </a:tabLst>
            </a:pPr>
            <a:r>
              <a:rPr lang="en-US" sz="1700" dirty="0" err="1">
                <a:solidFill>
                  <a:srgbClr val="231F20"/>
                </a:solidFill>
                <a:effectLst/>
                <a:latin typeface="Times New Roman" panose="02020603050405020304" pitchFamily="18" charset="0"/>
                <a:ea typeface="Times New Roman" panose="02020603050405020304" pitchFamily="18" charset="0"/>
              </a:rPr>
              <a:t>Nosauc</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dirty="0">
                <a:solidFill>
                  <a:srgbClr val="231F20"/>
                </a:solidFill>
                <a:effectLst/>
                <a:latin typeface="Times New Roman" panose="02020603050405020304" pitchFamily="18" charset="0"/>
                <a:ea typeface="Times New Roman" panose="02020603050405020304" pitchFamily="18" charset="0"/>
              </a:rPr>
              <a:t>3</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specifiskās</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prasmes</a:t>
            </a:r>
            <a:r>
              <a:rPr lang="en-US" sz="1700" spc="40" dirty="0">
                <a:solidFill>
                  <a:srgbClr val="231F20"/>
                </a:solidFill>
                <a:effectLst/>
                <a:latin typeface="Times New Roman" panose="02020603050405020304" pitchFamily="18" charset="0"/>
                <a:ea typeface="Times New Roman" panose="02020603050405020304" pitchFamily="18" charset="0"/>
              </a:rPr>
              <a:t> </a:t>
            </a:r>
            <a:r>
              <a:rPr lang="en-US" sz="1700" dirty="0">
                <a:solidFill>
                  <a:srgbClr val="231F20"/>
                </a:solidFill>
                <a:effectLst/>
                <a:latin typeface="Times New Roman" panose="02020603050405020304" pitchFamily="18" charset="0"/>
                <a:ea typeface="Times New Roman" panose="02020603050405020304" pitchFamily="18" charset="0"/>
              </a:rPr>
              <a:t>(</a:t>
            </a:r>
            <a:r>
              <a:rPr lang="en-US" sz="1700" dirty="0" err="1">
                <a:solidFill>
                  <a:srgbClr val="231F20"/>
                </a:solidFill>
                <a:effectLst/>
                <a:latin typeface="Times New Roman" panose="02020603050405020304" pitchFamily="18" charset="0"/>
                <a:ea typeface="Times New Roman" panose="02020603050405020304" pitchFamily="18" charset="0"/>
              </a:rPr>
              <a:t>prasmes</a:t>
            </a:r>
            <a:r>
              <a:rPr lang="en-US" sz="1700" dirty="0">
                <a:solidFill>
                  <a:srgbClr val="231F20"/>
                </a:solidFill>
                <a:effectLst/>
                <a:latin typeface="Times New Roman" panose="02020603050405020304" pitchFamily="18" charset="0"/>
                <a:ea typeface="Times New Roman" panose="02020603050405020304" pitchFamily="18" charset="0"/>
              </a:rPr>
              <a:t>,</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kuras</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nepieciešamas</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konkrētā</a:t>
            </a:r>
            <a:r>
              <a:rPr lang="en-US" sz="1700" spc="4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amata</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pildīšanai</a:t>
            </a:r>
            <a:r>
              <a:rPr lang="en-US" sz="1700" dirty="0">
                <a:solidFill>
                  <a:srgbClr val="231F20"/>
                </a:solidFill>
                <a:effectLst/>
                <a:latin typeface="Times New Roman" panose="02020603050405020304" pitchFamily="18" charset="0"/>
                <a:ea typeface="Times New Roman" panose="02020603050405020304" pitchFamily="18" charset="0"/>
              </a:rPr>
              <a:t>)?</a:t>
            </a:r>
            <a:endParaRPr lang="en-US" sz="1700" dirty="0">
              <a:effectLst/>
              <a:latin typeface="Times New Roman" panose="02020603050405020304" pitchFamily="18" charset="0"/>
              <a:ea typeface="Times New Roman" panose="02020603050405020304" pitchFamily="18" charset="0"/>
            </a:endParaRPr>
          </a:p>
          <a:p>
            <a:pPr marL="742950" lvl="1" indent="-285750">
              <a:spcBef>
                <a:spcPts val="220"/>
              </a:spcBef>
              <a:buClr>
                <a:srgbClr val="231F20"/>
              </a:buClr>
              <a:buSzPts val="800"/>
              <a:buFont typeface="Times New Roman" panose="02020603050405020304" pitchFamily="18" charset="0"/>
              <a:buChar char="●"/>
              <a:tabLst>
                <a:tab pos="360680" algn="l"/>
              </a:tabLst>
            </a:pPr>
            <a:r>
              <a:rPr lang="en-US" sz="1700" dirty="0" err="1">
                <a:solidFill>
                  <a:srgbClr val="231F20"/>
                </a:solidFill>
                <a:effectLst/>
                <a:latin typeface="Times New Roman" panose="02020603050405020304" pitchFamily="18" charset="0"/>
                <a:ea typeface="Times New Roman" panose="02020603050405020304" pitchFamily="18" charset="0"/>
              </a:rPr>
              <a:t>Kādas</a:t>
            </a:r>
            <a:r>
              <a:rPr lang="en-US" sz="1700" spc="25"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vēl</a:t>
            </a:r>
            <a:r>
              <a:rPr lang="en-US" sz="1700" spc="25"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ir</a:t>
            </a:r>
            <a:r>
              <a:rPr lang="en-US" sz="1700" spc="3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prasības</a:t>
            </a:r>
            <a:r>
              <a:rPr lang="en-US" sz="1700" spc="25"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darba</a:t>
            </a:r>
            <a:r>
              <a:rPr lang="en-US" sz="1700" spc="3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pretendentam</a:t>
            </a:r>
            <a:r>
              <a:rPr lang="en-US" sz="1700" dirty="0">
                <a:solidFill>
                  <a:srgbClr val="231F20"/>
                </a:solidFill>
                <a:effectLst/>
                <a:latin typeface="Times New Roman" panose="02020603050405020304" pitchFamily="18" charset="0"/>
                <a:ea typeface="Times New Roman" panose="02020603050405020304" pitchFamily="18" charset="0"/>
              </a:rPr>
              <a:t>?</a:t>
            </a:r>
            <a:endParaRPr lang="en-US" sz="1700" dirty="0">
              <a:effectLst/>
              <a:latin typeface="Times New Roman" panose="02020603050405020304" pitchFamily="18" charset="0"/>
              <a:ea typeface="Times New Roman" panose="02020603050405020304" pitchFamily="18" charset="0"/>
            </a:endParaRPr>
          </a:p>
          <a:p>
            <a:pPr marL="342900" marR="69850" lvl="0" indent="-342900">
              <a:lnSpc>
                <a:spcPct val="115000"/>
              </a:lnSpc>
              <a:spcBef>
                <a:spcPts val="785"/>
              </a:spcBef>
              <a:spcAft>
                <a:spcPts val="0"/>
              </a:spcAft>
              <a:buClr>
                <a:srgbClr val="231F20"/>
              </a:buClr>
              <a:buSzPts val="1200"/>
              <a:buFont typeface="Times New Roman" panose="02020603050405020304" pitchFamily="18" charset="0"/>
              <a:buAutoNum type="arabicPeriod"/>
              <a:tabLst>
                <a:tab pos="226695" algn="l"/>
              </a:tabLst>
            </a:pPr>
            <a:r>
              <a:rPr lang="en-US" sz="1700" spc="0" dirty="0" err="1">
                <a:solidFill>
                  <a:srgbClr val="231F20"/>
                </a:solidFill>
                <a:effectLst/>
                <a:latin typeface="Times New Roman" panose="02020603050405020304" pitchFamily="18" charset="0"/>
                <a:ea typeface="Times New Roman" panose="02020603050405020304" pitchFamily="18" charset="0"/>
              </a:rPr>
              <a:t>Iepazīsties</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ar</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konkrētajiem</a:t>
            </a:r>
            <a:r>
              <a:rPr lang="en-US" sz="1700" spc="4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darba</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piedāvājumiem</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savā</a:t>
            </a:r>
            <a:r>
              <a:rPr lang="en-US" sz="1700" spc="4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novadā</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spc="0" dirty="0">
                <a:solidFill>
                  <a:srgbClr val="231F20"/>
                </a:solidFill>
                <a:effectLst/>
                <a:latin typeface="Times New Roman" panose="02020603050405020304" pitchFamily="18" charset="0"/>
                <a:ea typeface="Times New Roman" panose="02020603050405020304" pitchFamily="18" charset="0"/>
              </a:rPr>
              <a:t>un/</a:t>
            </a:r>
            <a:r>
              <a:rPr lang="en-US" sz="1700" spc="0" dirty="0" err="1">
                <a:solidFill>
                  <a:srgbClr val="231F20"/>
                </a:solidFill>
                <a:effectLst/>
                <a:latin typeface="Times New Roman" panose="02020603050405020304" pitchFamily="18" charset="0"/>
                <a:ea typeface="Times New Roman" panose="02020603050405020304" pitchFamily="18" charset="0"/>
              </a:rPr>
              <a:t>vai</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profesijā</a:t>
            </a:r>
            <a:r>
              <a:rPr lang="en-US" sz="1700" spc="0" dirty="0">
                <a:solidFill>
                  <a:srgbClr val="231F20"/>
                </a:solidFill>
                <a:effectLst/>
                <a:latin typeface="Times New Roman" panose="02020603050405020304" pitchFamily="18" charset="0"/>
                <a:ea typeface="Times New Roman" panose="02020603050405020304" pitchFamily="18" charset="0"/>
              </a:rPr>
              <a:t>,</a:t>
            </a:r>
            <a:r>
              <a:rPr lang="en-US" sz="1700" spc="40" dirty="0">
                <a:solidFill>
                  <a:srgbClr val="231F20"/>
                </a:solidFill>
                <a:effectLst/>
                <a:latin typeface="Times New Roman" panose="02020603050405020304" pitchFamily="18" charset="0"/>
                <a:ea typeface="Times New Roman" panose="02020603050405020304" pitchFamily="18" charset="0"/>
              </a:rPr>
              <a:t> </a:t>
            </a:r>
            <a:r>
              <a:rPr lang="en-US" sz="1700" spc="0" dirty="0">
                <a:solidFill>
                  <a:srgbClr val="231F20"/>
                </a:solidFill>
                <a:effectLst/>
                <a:latin typeface="Times New Roman" panose="02020603050405020304" pitchFamily="18" charset="0"/>
                <a:ea typeface="Times New Roman" panose="02020603050405020304" pitchFamily="18" charset="0"/>
              </a:rPr>
              <a:t>kuru</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vēlies</a:t>
            </a:r>
            <a:r>
              <a:rPr lang="en-US" sz="1700" spc="35"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apgūt</a:t>
            </a:r>
            <a:r>
              <a:rPr lang="en-US" sz="1700" spc="-285" dirty="0">
                <a:solidFill>
                  <a:srgbClr val="231F20"/>
                </a:solidFill>
                <a:effectLst/>
                <a:latin typeface="Times New Roman" panose="02020603050405020304" pitchFamily="18" charset="0"/>
                <a:ea typeface="Times New Roman" panose="02020603050405020304" pitchFamily="18" charset="0"/>
              </a:rPr>
              <a:t> </a:t>
            </a:r>
            <a:r>
              <a:rPr lang="en-US" sz="1700" spc="0" dirty="0">
                <a:solidFill>
                  <a:srgbClr val="231F20"/>
                </a:solidFill>
                <a:effectLst/>
                <a:latin typeface="Times New Roman" panose="02020603050405020304" pitchFamily="18" charset="0"/>
                <a:ea typeface="Times New Roman" panose="02020603050405020304" pitchFamily="18" charset="0"/>
              </a:rPr>
              <a:t>un</a:t>
            </a:r>
            <a:r>
              <a:rPr lang="en-US" sz="1700" spc="1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atbildi</a:t>
            </a:r>
            <a:r>
              <a:rPr lang="en-US" sz="1700" spc="1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uz</a:t>
            </a:r>
            <a:r>
              <a:rPr lang="en-US" sz="1700" spc="10" dirty="0">
                <a:solidFill>
                  <a:srgbClr val="231F20"/>
                </a:solidFill>
                <a:effectLst/>
                <a:latin typeface="Times New Roman" panose="02020603050405020304" pitchFamily="18" charset="0"/>
                <a:ea typeface="Times New Roman" panose="02020603050405020304" pitchFamily="18" charset="0"/>
              </a:rPr>
              <a:t> </a:t>
            </a:r>
            <a:r>
              <a:rPr lang="en-US" sz="1700" spc="0" dirty="0" err="1">
                <a:solidFill>
                  <a:srgbClr val="231F20"/>
                </a:solidFill>
                <a:effectLst/>
                <a:latin typeface="Times New Roman" panose="02020603050405020304" pitchFamily="18" charset="0"/>
                <a:ea typeface="Times New Roman" panose="02020603050405020304" pitchFamily="18" charset="0"/>
              </a:rPr>
              <a:t>jautājumiem</a:t>
            </a:r>
            <a:r>
              <a:rPr lang="en-US" sz="1700" spc="0" dirty="0">
                <a:solidFill>
                  <a:srgbClr val="231F20"/>
                </a:solidFill>
                <a:effectLst/>
                <a:latin typeface="Times New Roman" panose="02020603050405020304" pitchFamily="18" charset="0"/>
                <a:ea typeface="Times New Roman" panose="02020603050405020304" pitchFamily="18" charset="0"/>
              </a:rPr>
              <a:t>!</a:t>
            </a:r>
            <a:endParaRPr lang="en-US" sz="1700" spc="0" dirty="0">
              <a:effectLst/>
              <a:latin typeface="Times New Roman" panose="02020603050405020304" pitchFamily="18" charset="0"/>
              <a:ea typeface="Times New Roman" panose="02020603050405020304" pitchFamily="18" charset="0"/>
            </a:endParaRPr>
          </a:p>
          <a:p>
            <a:pPr marL="742950" lvl="1" indent="-285750">
              <a:spcBef>
                <a:spcPts val="280"/>
              </a:spcBef>
              <a:spcAft>
                <a:spcPts val="0"/>
              </a:spcAft>
              <a:buClr>
                <a:srgbClr val="231F20"/>
              </a:buClr>
              <a:buSzPts val="800"/>
              <a:buFont typeface="Times New Roman" panose="02020603050405020304" pitchFamily="18" charset="0"/>
              <a:buChar char="●"/>
              <a:tabLst>
                <a:tab pos="360680" algn="l"/>
              </a:tabLst>
            </a:pPr>
            <a:r>
              <a:rPr lang="en-US" sz="1700" dirty="0" err="1">
                <a:solidFill>
                  <a:srgbClr val="231F20"/>
                </a:solidFill>
                <a:effectLst/>
                <a:latin typeface="Times New Roman" panose="02020603050405020304" pitchFamily="18" charset="0"/>
                <a:ea typeface="Times New Roman" panose="02020603050405020304" pitchFamily="18" charset="0"/>
              </a:rPr>
              <a:t>Kādas</a:t>
            </a:r>
            <a:r>
              <a:rPr lang="en-US" sz="1700" spc="3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rakstura</a:t>
            </a:r>
            <a:r>
              <a:rPr lang="en-US" sz="1700" spc="3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iezīmes</a:t>
            </a:r>
            <a:r>
              <a:rPr lang="en-US" sz="1700" spc="3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tiek</a:t>
            </a:r>
            <a:r>
              <a:rPr lang="en-US" sz="1700" spc="3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pieprasītas</a:t>
            </a:r>
            <a:r>
              <a:rPr lang="en-US" sz="1700" dirty="0">
                <a:solidFill>
                  <a:srgbClr val="231F20"/>
                </a:solidFill>
                <a:effectLst/>
                <a:latin typeface="Times New Roman" panose="02020603050405020304" pitchFamily="18" charset="0"/>
                <a:ea typeface="Times New Roman" panose="02020603050405020304" pitchFamily="18" charset="0"/>
              </a:rPr>
              <a:t>?</a:t>
            </a:r>
            <a:endParaRPr lang="en-US" sz="1700" dirty="0">
              <a:effectLst/>
              <a:latin typeface="Times New Roman" panose="02020603050405020304" pitchFamily="18" charset="0"/>
              <a:ea typeface="Times New Roman" panose="02020603050405020304" pitchFamily="18" charset="0"/>
            </a:endParaRPr>
          </a:p>
          <a:p>
            <a:pPr marL="742950" lvl="1" indent="-285750">
              <a:spcBef>
                <a:spcPts val="220"/>
              </a:spcBef>
              <a:buClr>
                <a:srgbClr val="231F20"/>
              </a:buClr>
              <a:buSzPts val="800"/>
              <a:buFont typeface="Times New Roman" panose="02020603050405020304" pitchFamily="18" charset="0"/>
              <a:buChar char="●"/>
              <a:tabLst>
                <a:tab pos="360680" algn="l"/>
              </a:tabLst>
            </a:pPr>
            <a:r>
              <a:rPr lang="en-US" sz="1700" dirty="0">
                <a:solidFill>
                  <a:srgbClr val="231F20"/>
                </a:solidFill>
                <a:effectLst/>
                <a:latin typeface="Times New Roman" panose="02020603050405020304" pitchFamily="18" charset="0"/>
                <a:ea typeface="Times New Roman" panose="02020603050405020304" pitchFamily="18" charset="0"/>
              </a:rPr>
              <a:t>Vai</a:t>
            </a:r>
            <a:r>
              <a:rPr lang="en-US" sz="1700" spc="15"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tiek</a:t>
            </a:r>
            <a:r>
              <a:rPr lang="en-US" sz="1700" spc="2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pieprasītas</a:t>
            </a:r>
            <a:r>
              <a:rPr lang="en-US" sz="1700" spc="2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svešvalodu</a:t>
            </a:r>
            <a:r>
              <a:rPr lang="en-US" sz="1700" spc="2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zināšanas</a:t>
            </a:r>
            <a:r>
              <a:rPr lang="en-US" sz="1700" dirty="0">
                <a:solidFill>
                  <a:srgbClr val="231F20"/>
                </a:solidFill>
                <a:effectLst/>
                <a:latin typeface="Times New Roman" panose="02020603050405020304" pitchFamily="18" charset="0"/>
                <a:ea typeface="Times New Roman" panose="02020603050405020304" pitchFamily="18" charset="0"/>
              </a:rPr>
              <a:t>?</a:t>
            </a:r>
            <a:endParaRPr lang="en-US" sz="1700" dirty="0">
              <a:effectLst/>
              <a:latin typeface="Times New Roman" panose="02020603050405020304" pitchFamily="18" charset="0"/>
              <a:ea typeface="Times New Roman" panose="02020603050405020304" pitchFamily="18" charset="0"/>
            </a:endParaRPr>
          </a:p>
          <a:p>
            <a:pPr marL="742950" lvl="1" indent="-285750">
              <a:spcBef>
                <a:spcPts val="220"/>
              </a:spcBef>
              <a:buClr>
                <a:srgbClr val="231F20"/>
              </a:buClr>
              <a:buSzPts val="800"/>
              <a:buFont typeface="Times New Roman" panose="02020603050405020304" pitchFamily="18" charset="0"/>
              <a:buChar char="●"/>
              <a:tabLst>
                <a:tab pos="360680" algn="l"/>
              </a:tabLst>
            </a:pPr>
            <a:r>
              <a:rPr lang="en-US" sz="1700" dirty="0" err="1">
                <a:solidFill>
                  <a:srgbClr val="231F20"/>
                </a:solidFill>
                <a:effectLst/>
                <a:latin typeface="Times New Roman" panose="02020603050405020304" pitchFamily="18" charset="0"/>
                <a:ea typeface="Times New Roman" panose="02020603050405020304" pitchFamily="18" charset="0"/>
              </a:rPr>
              <a:t>Kādas</a:t>
            </a:r>
            <a:r>
              <a:rPr lang="en-US" sz="1700" spc="5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specifiskas</a:t>
            </a:r>
            <a:r>
              <a:rPr lang="en-US" sz="1700" spc="5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prasmes</a:t>
            </a:r>
            <a:r>
              <a:rPr lang="en-US" sz="1700" spc="5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tiek</a:t>
            </a:r>
            <a:r>
              <a:rPr lang="en-US" sz="1700" spc="5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norādītas</a:t>
            </a:r>
            <a:r>
              <a:rPr lang="en-US" sz="1700" dirty="0">
                <a:solidFill>
                  <a:srgbClr val="231F20"/>
                </a:solidFill>
                <a:effectLst/>
                <a:latin typeface="Times New Roman" panose="02020603050405020304" pitchFamily="18" charset="0"/>
                <a:ea typeface="Times New Roman" panose="02020603050405020304" pitchFamily="18" charset="0"/>
              </a:rPr>
              <a:t>?</a:t>
            </a:r>
            <a:endParaRPr lang="en-US" sz="1700" dirty="0">
              <a:effectLst/>
              <a:latin typeface="Times New Roman" panose="02020603050405020304" pitchFamily="18" charset="0"/>
              <a:ea typeface="Times New Roman" panose="02020603050405020304" pitchFamily="18" charset="0"/>
            </a:endParaRPr>
          </a:p>
          <a:p>
            <a:pPr marL="742950" lvl="1" indent="-285750">
              <a:spcBef>
                <a:spcPts val="220"/>
              </a:spcBef>
              <a:buClr>
                <a:srgbClr val="231F20"/>
              </a:buClr>
              <a:buSzPts val="800"/>
              <a:buFont typeface="Times New Roman" panose="02020603050405020304" pitchFamily="18" charset="0"/>
              <a:buChar char="●"/>
              <a:tabLst>
                <a:tab pos="360680" algn="l"/>
              </a:tabLst>
            </a:pPr>
            <a:r>
              <a:rPr lang="en-US" sz="1700" dirty="0">
                <a:solidFill>
                  <a:srgbClr val="231F20"/>
                </a:solidFill>
                <a:effectLst/>
                <a:latin typeface="Times New Roman" panose="02020603050405020304" pitchFamily="18" charset="0"/>
                <a:ea typeface="Times New Roman" panose="02020603050405020304" pitchFamily="18" charset="0"/>
              </a:rPr>
              <a:t>Vai</a:t>
            </a:r>
            <a:r>
              <a:rPr lang="en-US" sz="1700" spc="5"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ir</a:t>
            </a:r>
            <a:r>
              <a:rPr lang="en-US" sz="1700" spc="1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citas</a:t>
            </a:r>
            <a:r>
              <a:rPr lang="en-US" sz="1700" spc="1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prasības</a:t>
            </a:r>
            <a:r>
              <a:rPr lang="en-US" sz="1700" dirty="0">
                <a:solidFill>
                  <a:srgbClr val="231F20"/>
                </a:solidFill>
                <a:effectLst/>
                <a:latin typeface="Times New Roman" panose="02020603050405020304" pitchFamily="18" charset="0"/>
                <a:ea typeface="Times New Roman" panose="02020603050405020304" pitchFamily="18" charset="0"/>
              </a:rPr>
              <a:t>?</a:t>
            </a:r>
            <a:r>
              <a:rPr lang="en-US" sz="1700" spc="5"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Kādas</a:t>
            </a:r>
            <a:r>
              <a:rPr lang="en-US" sz="1700" spc="1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tās</a:t>
            </a:r>
            <a:r>
              <a:rPr lang="en-US" sz="1700" spc="10" dirty="0">
                <a:solidFill>
                  <a:srgbClr val="231F20"/>
                </a:solidFill>
                <a:effectLst/>
                <a:latin typeface="Times New Roman" panose="02020603050405020304" pitchFamily="18" charset="0"/>
                <a:ea typeface="Times New Roman" panose="02020603050405020304" pitchFamily="18" charset="0"/>
              </a:rPr>
              <a:t> </a:t>
            </a:r>
            <a:r>
              <a:rPr lang="en-US" sz="1700" dirty="0" err="1">
                <a:solidFill>
                  <a:srgbClr val="231F20"/>
                </a:solidFill>
                <a:effectLst/>
                <a:latin typeface="Times New Roman" panose="02020603050405020304" pitchFamily="18" charset="0"/>
                <a:ea typeface="Times New Roman" panose="02020603050405020304" pitchFamily="18" charset="0"/>
              </a:rPr>
              <a:t>ir</a:t>
            </a:r>
            <a:r>
              <a:rPr lang="en-US" sz="1700" dirty="0">
                <a:solidFill>
                  <a:srgbClr val="231F20"/>
                </a:solidFill>
                <a:effectLst/>
                <a:latin typeface="Times New Roman" panose="02020603050405020304" pitchFamily="18" charset="0"/>
                <a:ea typeface="Times New Roman" panose="02020603050405020304" pitchFamily="18" charset="0"/>
              </a:rPr>
              <a:t>?</a:t>
            </a:r>
            <a:endParaRPr lang="en-US" sz="17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41781120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D12FEA5-8D02-DD8F-59E4-D33318E8BD4F}"/>
              </a:ext>
            </a:extLst>
          </p:cNvPr>
          <p:cNvSpPr>
            <a:spLocks noGrp="1"/>
          </p:cNvSpPr>
          <p:nvPr>
            <p:ph type="title"/>
          </p:nvPr>
        </p:nvSpPr>
        <p:spPr/>
        <p:txBody>
          <a:bodyPr/>
          <a:lstStyle/>
          <a:p>
            <a:endParaRPr lang="en-US" dirty="0"/>
          </a:p>
        </p:txBody>
      </p:sp>
      <p:sp>
        <p:nvSpPr>
          <p:cNvPr id="3" name="Satura vietturis 2">
            <a:extLst>
              <a:ext uri="{FF2B5EF4-FFF2-40B4-BE49-F238E27FC236}">
                <a16:creationId xmlns:a16="http://schemas.microsoft.com/office/drawing/2014/main" id="{C03CA89F-FF0C-47EB-B071-B38C756FD1E5}"/>
              </a:ext>
            </a:extLst>
          </p:cNvPr>
          <p:cNvSpPr>
            <a:spLocks noGrp="1"/>
          </p:cNvSpPr>
          <p:nvPr>
            <p:ph idx="1"/>
          </p:nvPr>
        </p:nvSpPr>
        <p:spPr>
          <a:xfrm>
            <a:off x="1251678" y="1874517"/>
            <a:ext cx="10178322" cy="3421383"/>
          </a:xfrm>
        </p:spPr>
        <p:txBody>
          <a:bodyPr/>
          <a:lstStyle/>
          <a:p>
            <a:pPr marL="0" lvl="0" indent="0">
              <a:spcBef>
                <a:spcPts val="790"/>
              </a:spcBef>
              <a:spcAft>
                <a:spcPts val="0"/>
              </a:spcAft>
              <a:buClr>
                <a:srgbClr val="231F20"/>
              </a:buClr>
              <a:buSzPts val="1200"/>
              <a:buNone/>
              <a:tabLst>
                <a:tab pos="227330" algn="l"/>
              </a:tabLst>
            </a:pPr>
            <a:r>
              <a:rPr lang="lv-LV" sz="1600" spc="0" dirty="0">
                <a:solidFill>
                  <a:srgbClr val="231F20"/>
                </a:solidFill>
                <a:effectLst/>
                <a:latin typeface="Times New Roman" panose="02020603050405020304" pitchFamily="18" charset="0"/>
                <a:ea typeface="Times New Roman" panose="02020603050405020304" pitchFamily="18" charset="0"/>
              </a:rPr>
              <a:t>3. </a:t>
            </a:r>
            <a:r>
              <a:rPr lang="en-US" sz="1600" spc="0" dirty="0" err="1">
                <a:solidFill>
                  <a:srgbClr val="231F20"/>
                </a:solidFill>
                <a:effectLst/>
                <a:latin typeface="Times New Roman" panose="02020603050405020304" pitchFamily="18" charset="0"/>
                <a:ea typeface="Times New Roman" panose="02020603050405020304" pitchFamily="18" charset="0"/>
              </a:rPr>
              <a:t>Pāros</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pārrunājiet</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šādus</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jautājumus.Ko</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nozīmē</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atbildīgs</a:t>
            </a:r>
            <a:r>
              <a:rPr lang="en-US" sz="1600" b="1" spc="0" dirty="0">
                <a:solidFill>
                  <a:srgbClr val="231F20"/>
                </a:solidFill>
                <a:effectLst/>
                <a:latin typeface="Times New Roman" panose="02020603050405020304" pitchFamily="18" charset="0"/>
                <a:ea typeface="Times New Roman" panose="02020603050405020304" pitchFamily="18" charset="0"/>
              </a:rPr>
              <a:t>,</a:t>
            </a:r>
            <a:r>
              <a:rPr lang="en-US" sz="1600" b="1" spc="35"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precīzs</a:t>
            </a:r>
            <a:r>
              <a:rPr lang="en-US" sz="1600" b="1" spc="0" dirty="0">
                <a:solidFill>
                  <a:srgbClr val="231F20"/>
                </a:solidFill>
                <a:effectLst/>
                <a:latin typeface="Times New Roman" panose="02020603050405020304" pitchFamily="18" charset="0"/>
                <a:ea typeface="Times New Roman" panose="02020603050405020304" pitchFamily="18" charset="0"/>
              </a:rPr>
              <a:t>,</a:t>
            </a:r>
            <a:r>
              <a:rPr lang="en-US" sz="1600" b="1" spc="4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patstāvīgs</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marL="742950" marR="411480" lvl="1" indent="-285750">
              <a:lnSpc>
                <a:spcPct val="115000"/>
              </a:lnSpc>
              <a:spcBef>
                <a:spcPts val="505"/>
              </a:spcBef>
              <a:spcAft>
                <a:spcPts val="0"/>
              </a:spcAft>
              <a:buClr>
                <a:srgbClr val="231F20"/>
              </a:buClr>
              <a:buSzPts val="800"/>
              <a:buFont typeface="Times New Roman" panose="02020603050405020304" pitchFamily="18" charset="0"/>
              <a:buChar char="●"/>
              <a:tabLst>
                <a:tab pos="360680" algn="l"/>
              </a:tabLst>
            </a:pPr>
            <a:r>
              <a:rPr lang="en-US" sz="1600" dirty="0" err="1">
                <a:solidFill>
                  <a:srgbClr val="231F20"/>
                </a:solidFill>
                <a:effectLst/>
                <a:latin typeface="Times New Roman" panose="02020603050405020304" pitchFamily="18" charset="0"/>
                <a:ea typeface="Times New Roman" panose="02020603050405020304" pitchFamily="18" charset="0"/>
              </a:rPr>
              <a:t>Kā</a:t>
            </a:r>
            <a:r>
              <a:rPr lang="en-US" sz="1600" spc="3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šīs</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īpašības</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izpaužas</a:t>
            </a:r>
            <a:r>
              <a:rPr lang="en-US" sz="1600" spc="3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jūsu</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ikdienas</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mācību</a:t>
            </a:r>
            <a:r>
              <a:rPr lang="en-US" sz="1600" spc="3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darbā</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dirty="0">
                <a:solidFill>
                  <a:srgbClr val="231F20"/>
                </a:solidFill>
                <a:effectLst/>
                <a:latin typeface="Times New Roman" panose="02020603050405020304" pitchFamily="18" charset="0"/>
                <a:ea typeface="Times New Roman" panose="02020603050405020304" pitchFamily="18" charset="0"/>
              </a:rPr>
              <a:t>un</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kā</a:t>
            </a:r>
            <a:r>
              <a:rPr lang="en-US" sz="1600" spc="3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jūs</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savstarpēji</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novērtētu</a:t>
            </a:r>
            <a:r>
              <a:rPr lang="en-US" sz="1600" spc="3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viens</a:t>
            </a:r>
            <a:r>
              <a:rPr lang="en-US" sz="1600" spc="-28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otru</a:t>
            </a:r>
            <a:r>
              <a:rPr lang="en-US" sz="1600" spc="10" dirty="0">
                <a:solidFill>
                  <a:srgbClr val="231F20"/>
                </a:solidFill>
                <a:effectLst/>
                <a:latin typeface="Times New Roman" panose="02020603050405020304" pitchFamily="18" charset="0"/>
                <a:ea typeface="Times New Roman" panose="02020603050405020304" pitchFamily="18" charset="0"/>
              </a:rPr>
              <a:t> </a:t>
            </a:r>
            <a:r>
              <a:rPr lang="en-US" sz="1600" dirty="0">
                <a:solidFill>
                  <a:srgbClr val="231F20"/>
                </a:solidFill>
                <a:effectLst/>
                <a:latin typeface="Times New Roman" panose="02020603050405020304" pitchFamily="18" charset="0"/>
                <a:ea typeface="Times New Roman" panose="02020603050405020304" pitchFamily="18" charset="0"/>
              </a:rPr>
              <a:t>–</a:t>
            </a:r>
            <a:r>
              <a:rPr lang="en-US" sz="1600" spc="1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cik</a:t>
            </a:r>
            <a:r>
              <a:rPr lang="en-US" sz="1600" spc="1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lielā</a:t>
            </a:r>
            <a:r>
              <a:rPr lang="en-US" sz="1600" spc="1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mērā</a:t>
            </a:r>
            <a:r>
              <a:rPr lang="en-US" sz="1600" spc="1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jūs</a:t>
            </a:r>
            <a:r>
              <a:rPr lang="en-US" sz="1600" spc="1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esat</a:t>
            </a:r>
            <a:r>
              <a:rPr lang="en-US" sz="1600" spc="1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atbilstoši</a:t>
            </a:r>
            <a:r>
              <a:rPr lang="en-US" sz="1600" spc="1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darba</a:t>
            </a:r>
            <a:r>
              <a:rPr lang="en-US" sz="1600" spc="1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tirgus</a:t>
            </a:r>
            <a:r>
              <a:rPr lang="en-US" sz="1600" spc="1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prasībām</a:t>
            </a:r>
            <a:r>
              <a:rPr lang="en-US" sz="1600" dirty="0">
                <a:solidFill>
                  <a:srgbClr val="231F2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L="742950" lvl="1" indent="-285750">
              <a:lnSpc>
                <a:spcPts val="1380"/>
              </a:lnSpc>
              <a:spcBef>
                <a:spcPts val="220"/>
              </a:spcBef>
              <a:spcAft>
                <a:spcPts val="0"/>
              </a:spcAft>
              <a:buClr>
                <a:srgbClr val="231F20"/>
              </a:buClr>
              <a:buSzPts val="800"/>
              <a:buFont typeface="Times New Roman" panose="02020603050405020304" pitchFamily="18" charset="0"/>
              <a:buChar char="●"/>
              <a:tabLst>
                <a:tab pos="360680" algn="l"/>
              </a:tabLst>
            </a:pPr>
            <a:r>
              <a:rPr lang="en-US" sz="1600" dirty="0" err="1">
                <a:solidFill>
                  <a:srgbClr val="231F20"/>
                </a:solidFill>
                <a:effectLst/>
                <a:latin typeface="Times New Roman" panose="02020603050405020304" pitchFamily="18" charset="0"/>
                <a:ea typeface="Times New Roman" panose="02020603050405020304" pitchFamily="18" charset="0"/>
              </a:rPr>
              <a:t>Grupā</a:t>
            </a:r>
            <a:r>
              <a:rPr lang="en-US" sz="1600" spc="3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pārrunājiet</a:t>
            </a:r>
            <a:r>
              <a:rPr lang="en-US" sz="1600" dirty="0">
                <a:solidFill>
                  <a:srgbClr val="231F20"/>
                </a:solidFill>
                <a:effectLst/>
                <a:latin typeface="Times New Roman" panose="02020603050405020304" pitchFamily="18" charset="0"/>
                <a:ea typeface="Times New Roman" panose="02020603050405020304" pitchFamily="18" charset="0"/>
              </a:rPr>
              <a:t>,</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dirty="0">
                <a:solidFill>
                  <a:srgbClr val="231F20"/>
                </a:solidFill>
                <a:effectLst/>
                <a:latin typeface="Times New Roman" panose="02020603050405020304" pitchFamily="18" charset="0"/>
                <a:ea typeface="Times New Roman" panose="02020603050405020304" pitchFamily="18" charset="0"/>
              </a:rPr>
              <a:t>ko</a:t>
            </a:r>
            <a:r>
              <a:rPr lang="en-US" sz="1600" spc="3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nozīmē</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b="1" dirty="0" err="1">
                <a:solidFill>
                  <a:srgbClr val="231F20"/>
                </a:solidFill>
                <a:effectLst/>
                <a:latin typeface="Times New Roman" panose="02020603050405020304" pitchFamily="18" charset="0"/>
                <a:ea typeface="Times New Roman" panose="02020603050405020304" pitchFamily="18" charset="0"/>
              </a:rPr>
              <a:t>komunikācijas</a:t>
            </a:r>
            <a:r>
              <a:rPr lang="en-US" sz="1600" b="1" spc="35" dirty="0">
                <a:solidFill>
                  <a:srgbClr val="231F20"/>
                </a:solidFill>
                <a:effectLst/>
                <a:latin typeface="Times New Roman" panose="02020603050405020304" pitchFamily="18" charset="0"/>
                <a:ea typeface="Times New Roman" panose="02020603050405020304" pitchFamily="18" charset="0"/>
              </a:rPr>
              <a:t> </a:t>
            </a:r>
            <a:r>
              <a:rPr lang="en-US" sz="1600" b="1" dirty="0" err="1">
                <a:solidFill>
                  <a:srgbClr val="231F20"/>
                </a:solidFill>
                <a:effectLst/>
                <a:latin typeface="Times New Roman" panose="02020603050405020304" pitchFamily="18" charset="0"/>
                <a:ea typeface="Times New Roman" panose="02020603050405020304" pitchFamily="18" charset="0"/>
              </a:rPr>
              <a:t>prasmes</a:t>
            </a:r>
            <a:r>
              <a:rPr lang="en-US" sz="1600" b="1" spc="30" dirty="0">
                <a:solidFill>
                  <a:srgbClr val="231F20"/>
                </a:solidFill>
                <a:effectLst/>
                <a:latin typeface="Times New Roman" panose="02020603050405020304" pitchFamily="18" charset="0"/>
                <a:ea typeface="Times New Roman" panose="02020603050405020304" pitchFamily="18" charset="0"/>
              </a:rPr>
              <a:t> </a:t>
            </a:r>
            <a:r>
              <a:rPr lang="en-US" sz="1600" b="1" dirty="0">
                <a:solidFill>
                  <a:srgbClr val="231F20"/>
                </a:solidFill>
                <a:effectLst/>
                <a:latin typeface="Times New Roman" panose="02020603050405020304" pitchFamily="18" charset="0"/>
                <a:ea typeface="Times New Roman" panose="02020603050405020304" pitchFamily="18" charset="0"/>
              </a:rPr>
              <a:t>un</a:t>
            </a:r>
            <a:r>
              <a:rPr lang="en-US" sz="1600" b="1" spc="35" dirty="0">
                <a:solidFill>
                  <a:srgbClr val="231F20"/>
                </a:solidFill>
                <a:effectLst/>
                <a:latin typeface="Times New Roman" panose="02020603050405020304" pitchFamily="18" charset="0"/>
                <a:ea typeface="Times New Roman" panose="02020603050405020304" pitchFamily="18" charset="0"/>
              </a:rPr>
              <a:t> </a:t>
            </a:r>
            <a:r>
              <a:rPr lang="en-US" sz="1600" b="1" dirty="0" err="1">
                <a:solidFill>
                  <a:srgbClr val="231F20"/>
                </a:solidFill>
                <a:effectLst/>
                <a:latin typeface="Times New Roman" panose="02020603050405020304" pitchFamily="18" charset="0"/>
                <a:ea typeface="Times New Roman" panose="02020603050405020304" pitchFamily="18" charset="0"/>
              </a:rPr>
              <a:t>prasmes</a:t>
            </a:r>
            <a:r>
              <a:rPr lang="en-US" sz="1600" b="1" spc="35" dirty="0">
                <a:solidFill>
                  <a:srgbClr val="231F20"/>
                </a:solidFill>
                <a:effectLst/>
                <a:latin typeface="Times New Roman" panose="02020603050405020304" pitchFamily="18" charset="0"/>
                <a:ea typeface="Times New Roman" panose="02020603050405020304" pitchFamily="18" charset="0"/>
              </a:rPr>
              <a:t> </a:t>
            </a:r>
            <a:r>
              <a:rPr lang="en-US" sz="1600" b="1" dirty="0" err="1">
                <a:solidFill>
                  <a:srgbClr val="231F20"/>
                </a:solidFill>
                <a:effectLst/>
                <a:latin typeface="Times New Roman" panose="02020603050405020304" pitchFamily="18" charset="0"/>
                <a:ea typeface="Times New Roman" panose="02020603050405020304" pitchFamily="18" charset="0"/>
              </a:rPr>
              <a:t>strādāt</a:t>
            </a:r>
            <a:r>
              <a:rPr lang="en-US" sz="1600" b="1" spc="30" dirty="0">
                <a:solidFill>
                  <a:srgbClr val="231F20"/>
                </a:solidFill>
                <a:effectLst/>
                <a:latin typeface="Times New Roman" panose="02020603050405020304" pitchFamily="18" charset="0"/>
                <a:ea typeface="Times New Roman" panose="02020603050405020304" pitchFamily="18" charset="0"/>
              </a:rPr>
              <a:t> </a:t>
            </a:r>
            <a:r>
              <a:rPr lang="en-US" sz="1600" b="1" dirty="0" err="1">
                <a:solidFill>
                  <a:srgbClr val="231F20"/>
                </a:solidFill>
                <a:effectLst/>
                <a:latin typeface="Times New Roman" panose="02020603050405020304" pitchFamily="18" charset="0"/>
                <a:ea typeface="Times New Roman" panose="02020603050405020304" pitchFamily="18" charset="0"/>
              </a:rPr>
              <a:t>komandā</a:t>
            </a:r>
            <a:r>
              <a:rPr lang="en-US" sz="1600" b="1" dirty="0">
                <a:solidFill>
                  <a:srgbClr val="231F2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L="742950" lvl="1" indent="-285750">
              <a:spcBef>
                <a:spcPts val="220"/>
              </a:spcBef>
              <a:buClr>
                <a:srgbClr val="231F20"/>
              </a:buClr>
              <a:buSzPts val="800"/>
              <a:buFont typeface="Times New Roman" panose="02020603050405020304" pitchFamily="18" charset="0"/>
              <a:buChar char="●"/>
              <a:tabLst>
                <a:tab pos="360680" algn="l"/>
              </a:tabLst>
            </a:pPr>
            <a:r>
              <a:rPr lang="en-US" sz="1600" dirty="0" err="1">
                <a:solidFill>
                  <a:srgbClr val="231F20"/>
                </a:solidFill>
                <a:effectLst/>
                <a:latin typeface="Times New Roman" panose="02020603050405020304" pitchFamily="18" charset="0"/>
                <a:ea typeface="Times New Roman" panose="02020603050405020304" pitchFamily="18" charset="0"/>
              </a:rPr>
              <a:t>Savstarpēji</a:t>
            </a:r>
            <a:r>
              <a:rPr lang="en-US" sz="1600" spc="3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izvērtējiet</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savu</a:t>
            </a:r>
            <a:r>
              <a:rPr lang="en-US" sz="1600" spc="3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atbilstību</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darba</a:t>
            </a:r>
            <a:r>
              <a:rPr lang="en-US" sz="1600" spc="3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tirgus</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prasībām</a:t>
            </a:r>
            <a:r>
              <a:rPr lang="en-US" sz="1600" dirty="0">
                <a:solidFill>
                  <a:srgbClr val="231F2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L="0" marR="70485" lvl="0" indent="0">
              <a:lnSpc>
                <a:spcPct val="115000"/>
              </a:lnSpc>
              <a:spcBef>
                <a:spcPts val="785"/>
              </a:spcBef>
              <a:spcAft>
                <a:spcPts val="0"/>
              </a:spcAft>
              <a:buClr>
                <a:srgbClr val="231F20"/>
              </a:buClr>
              <a:buSzPts val="1200"/>
              <a:buNone/>
              <a:tabLst>
                <a:tab pos="226695" algn="l"/>
              </a:tabLst>
            </a:pPr>
            <a:r>
              <a:rPr lang="lv-LV" sz="1600" spc="0" dirty="0">
                <a:solidFill>
                  <a:srgbClr val="231F20"/>
                </a:solidFill>
                <a:effectLst/>
                <a:latin typeface="Times New Roman" panose="02020603050405020304" pitchFamily="18" charset="0"/>
                <a:ea typeface="Times New Roman" panose="02020603050405020304" pitchFamily="18" charset="0"/>
              </a:rPr>
              <a:t>4. </a:t>
            </a:r>
            <a:r>
              <a:rPr lang="en-US" sz="1600" spc="0" dirty="0" err="1">
                <a:solidFill>
                  <a:srgbClr val="231F20"/>
                </a:solidFill>
                <a:effectLst/>
                <a:latin typeface="Times New Roman" panose="02020603050405020304" pitchFamily="18" charset="0"/>
                <a:ea typeface="Times New Roman" panose="02020603050405020304" pitchFamily="18" charset="0"/>
              </a:rPr>
              <a:t>Izveidojiet</a:t>
            </a:r>
            <a:r>
              <a:rPr lang="en-US" sz="1600" spc="4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infografiku</a:t>
            </a:r>
            <a:r>
              <a:rPr lang="en-US" sz="1600" spc="45"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0" dirty="0" err="1">
                <a:solidFill>
                  <a:srgbClr val="231F20"/>
                </a:solidFill>
                <a:effectLst/>
                <a:latin typeface="Times New Roman" panose="02020603050405020304" pitchFamily="18" charset="0"/>
                <a:ea typeface="Times New Roman" panose="02020603050405020304" pitchFamily="18" charset="0"/>
              </a:rPr>
              <a:t>izmantojot</a:t>
            </a:r>
            <a:r>
              <a:rPr lang="en-US" sz="1600" spc="45"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stratēģiju</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40"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par</a:t>
            </a:r>
            <a:r>
              <a:rPr lang="en-US" sz="1600" spc="4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savu</a:t>
            </a:r>
            <a:r>
              <a:rPr lang="en-US" sz="1600" spc="4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nākotnes</a:t>
            </a:r>
            <a:r>
              <a:rPr lang="en-US" sz="1600" spc="4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profesiju</a:t>
            </a:r>
            <a:r>
              <a:rPr lang="en-US" sz="1600" spc="45"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0" dirty="0" err="1">
                <a:solidFill>
                  <a:srgbClr val="231F20"/>
                </a:solidFill>
                <a:effectLst/>
                <a:latin typeface="Times New Roman" panose="02020603050405020304" pitchFamily="18" charset="0"/>
                <a:ea typeface="Times New Roman" panose="02020603050405020304" pitchFamily="18" charset="0"/>
              </a:rPr>
              <a:t>vispirms</a:t>
            </a:r>
            <a:r>
              <a:rPr lang="en-US" sz="1600" spc="4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vienojoties</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28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kāda</a:t>
            </a:r>
            <a:r>
              <a:rPr lang="en-US" sz="1600" spc="3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informācija</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ir</a:t>
            </a:r>
            <a:r>
              <a:rPr lang="en-US" sz="1600" spc="3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nepieciešama</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3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lai</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par</a:t>
            </a:r>
            <a:r>
              <a:rPr lang="en-US" sz="1600" spc="3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šo</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profesiju</a:t>
            </a:r>
            <a:r>
              <a:rPr lang="en-US" sz="1600" spc="3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gūtu</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pēc</a:t>
            </a:r>
            <a:r>
              <a:rPr lang="en-US" sz="1600" spc="3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iespējas</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pilnīgāku</a:t>
            </a:r>
            <a:r>
              <a:rPr lang="en-US" sz="1600" spc="3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priekšstatu</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endParaRPr lang="en-US" dirty="0"/>
          </a:p>
        </p:txBody>
      </p:sp>
      <p:pic>
        <p:nvPicPr>
          <p:cNvPr id="5" name="Attēls 4">
            <a:extLst>
              <a:ext uri="{FF2B5EF4-FFF2-40B4-BE49-F238E27FC236}">
                <a16:creationId xmlns:a16="http://schemas.microsoft.com/office/drawing/2014/main" id="{E6D0984A-58FD-7694-B534-6260B07C42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38412" y="3663046"/>
            <a:ext cx="2799761" cy="3124986"/>
          </a:xfrm>
          <a:prstGeom prst="rect">
            <a:avLst/>
          </a:prstGeom>
        </p:spPr>
      </p:pic>
    </p:spTree>
    <p:extLst>
      <p:ext uri="{BB962C8B-B14F-4D97-AF65-F5344CB8AC3E}">
        <p14:creationId xmlns:p14="http://schemas.microsoft.com/office/powerpoint/2010/main" val="21623151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D1AFC5B-55C9-5CD5-4325-1E2873C88BD9}"/>
              </a:ext>
            </a:extLst>
          </p:cNvPr>
          <p:cNvSpPr>
            <a:spLocks noGrp="1"/>
          </p:cNvSpPr>
          <p:nvPr>
            <p:ph type="title"/>
          </p:nvPr>
        </p:nvSpPr>
        <p:spPr>
          <a:xfrm>
            <a:off x="1642203" y="249035"/>
            <a:ext cx="10178322" cy="1160665"/>
          </a:xfrm>
        </p:spPr>
        <p:txBody>
          <a:bodyPr>
            <a:normAutofit/>
          </a:bodyPr>
          <a:lstStyle/>
          <a:p>
            <a:pPr algn="ctr"/>
            <a:r>
              <a:rPr lang="lv-LV" sz="2800" dirty="0">
                <a:latin typeface="Times New Roman" panose="02020603050405020304" pitchFamily="18" charset="0"/>
                <a:cs typeface="Times New Roman" panose="02020603050405020304" pitchFamily="18" charset="0"/>
              </a:rPr>
              <a:t>Vēl daži rīki ikdienas mācību procesā</a:t>
            </a:r>
            <a:endParaRPr lang="en-US" sz="2800" dirty="0">
              <a:latin typeface="Times New Roman" panose="02020603050405020304" pitchFamily="18" charset="0"/>
              <a:cs typeface="Times New Roman" panose="02020603050405020304" pitchFamily="18" charset="0"/>
            </a:endParaRPr>
          </a:p>
        </p:txBody>
      </p:sp>
      <p:sp>
        <p:nvSpPr>
          <p:cNvPr id="3" name="Satura vietturis 2">
            <a:extLst>
              <a:ext uri="{FF2B5EF4-FFF2-40B4-BE49-F238E27FC236}">
                <a16:creationId xmlns:a16="http://schemas.microsoft.com/office/drawing/2014/main" id="{1EFACE69-C71B-8E02-408F-516F387DF451}"/>
              </a:ext>
            </a:extLst>
          </p:cNvPr>
          <p:cNvSpPr>
            <a:spLocks noGrp="1"/>
          </p:cNvSpPr>
          <p:nvPr>
            <p:ph idx="1"/>
          </p:nvPr>
        </p:nvSpPr>
        <p:spPr>
          <a:xfrm>
            <a:off x="1251678" y="1409700"/>
            <a:ext cx="10178322" cy="5065915"/>
          </a:xfrm>
        </p:spPr>
        <p:txBody>
          <a:bodyPr>
            <a:normAutofit fontScale="85000" lnSpcReduction="20000"/>
          </a:bodyPr>
          <a:lstStyle/>
          <a:p>
            <a:pPr marL="0" indent="0">
              <a:buNone/>
            </a:pPr>
            <a:endParaRPr lang="en-US" sz="1700" dirty="0"/>
          </a:p>
          <a:p>
            <a:r>
              <a:rPr lang="en-US" sz="1900" dirty="0">
                <a:latin typeface="Times New Roman" panose="02020603050405020304" pitchFamily="18" charset="0"/>
                <a:cs typeface="Times New Roman" panose="02020603050405020304" pitchFamily="18" charset="0"/>
              </a:rPr>
              <a:t>1.8. </a:t>
            </a:r>
            <a:r>
              <a:rPr lang="en-US" sz="1900" dirty="0" err="1">
                <a:latin typeface="Times New Roman" panose="02020603050405020304" pitchFamily="18" charset="0"/>
                <a:cs typeface="Times New Roman" panose="02020603050405020304" pitchFamily="18" charset="0"/>
              </a:rPr>
              <a:t>Daudzveidīgi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digitālie</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rīki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mācību</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procesā</a:t>
            </a:r>
            <a:r>
              <a:rPr lang="lv-LV" sz="1900" dirty="0">
                <a:latin typeface="Times New Roman" panose="02020603050405020304" pitchFamily="18" charset="0"/>
                <a:cs typeface="Times New Roman" panose="02020603050405020304" pitchFamily="18" charset="0"/>
              </a:rPr>
              <a:t> ( </a:t>
            </a:r>
            <a:r>
              <a:rPr lang="lv-LV" sz="1900" i="1" dirty="0">
                <a:latin typeface="Times New Roman" panose="02020603050405020304" pitchFamily="18" charset="0"/>
                <a:cs typeface="Times New Roman" panose="02020603050405020304" pitchFamily="18" charset="0"/>
              </a:rPr>
              <a:t>skola2030)</a:t>
            </a:r>
          </a:p>
          <a:p>
            <a:r>
              <a:rPr lang="en-US" sz="1900" dirty="0" err="1">
                <a:effectLst/>
                <a:latin typeface="Times New Roman" panose="02020603050405020304" pitchFamily="18" charset="0"/>
                <a:cs typeface="Times New Roman" panose="02020603050405020304" pitchFamily="18" charset="0"/>
              </a:rPr>
              <a:t>Ģeogrāfisko</a:t>
            </a:r>
            <a:r>
              <a:rPr lang="en-US" sz="1900" dirty="0">
                <a:effectLst/>
                <a:latin typeface="Times New Roman" panose="02020603050405020304" pitchFamily="18" charset="0"/>
                <a:cs typeface="Times New Roman" panose="02020603050405020304" pitchFamily="18" charset="0"/>
              </a:rPr>
              <a:t> </a:t>
            </a:r>
            <a:r>
              <a:rPr lang="en-US" sz="1900" dirty="0" err="1">
                <a:effectLst/>
                <a:latin typeface="Times New Roman" panose="02020603050405020304" pitchFamily="18" charset="0"/>
                <a:cs typeface="Times New Roman" panose="02020603050405020304" pitchFamily="18" charset="0"/>
              </a:rPr>
              <a:t>informācijas</a:t>
            </a:r>
            <a:r>
              <a:rPr lang="en-US" sz="1900" dirty="0">
                <a:effectLst/>
                <a:latin typeface="Times New Roman" panose="02020603050405020304" pitchFamily="18" charset="0"/>
                <a:cs typeface="Times New Roman" panose="02020603050405020304" pitchFamily="18" charset="0"/>
              </a:rPr>
              <a:t> </a:t>
            </a:r>
            <a:r>
              <a:rPr lang="en-US" sz="1900" dirty="0" err="1">
                <a:effectLst/>
                <a:latin typeface="Times New Roman" panose="02020603050405020304" pitchFamily="18" charset="0"/>
                <a:cs typeface="Times New Roman" panose="02020603050405020304" pitchFamily="18" charset="0"/>
              </a:rPr>
              <a:t>sistēmu</a:t>
            </a:r>
            <a:r>
              <a:rPr lang="en-US" sz="1900" dirty="0">
                <a:effectLst/>
                <a:latin typeface="Times New Roman" panose="02020603050405020304" pitchFamily="18" charset="0"/>
                <a:cs typeface="Times New Roman" panose="02020603050405020304" pitchFamily="18" charset="0"/>
              </a:rPr>
              <a:t> </a:t>
            </a:r>
            <a:r>
              <a:rPr lang="en-US" sz="1900" dirty="0" err="1">
                <a:effectLst/>
                <a:latin typeface="Times New Roman" panose="02020603050405020304" pitchFamily="18" charset="0"/>
                <a:cs typeface="Times New Roman" panose="02020603050405020304" pitchFamily="18" charset="0"/>
              </a:rPr>
              <a:t>pielietojums</a:t>
            </a:r>
            <a:br>
              <a:rPr lang="en-US" sz="1900" dirty="0">
                <a:latin typeface="Times New Roman" panose="02020603050405020304" pitchFamily="18" charset="0"/>
                <a:cs typeface="Times New Roman" panose="02020603050405020304" pitchFamily="18" charset="0"/>
              </a:rPr>
            </a:br>
            <a:r>
              <a:rPr lang="en-US" sz="1900" dirty="0" err="1">
                <a:effectLst/>
                <a:latin typeface="Times New Roman" panose="02020603050405020304" pitchFamily="18" charset="0"/>
                <a:cs typeface="Times New Roman" panose="02020603050405020304" pitchFamily="18" charset="0"/>
              </a:rPr>
              <a:t>mācību</a:t>
            </a:r>
            <a:r>
              <a:rPr lang="en-US" sz="1900" dirty="0">
                <a:effectLst/>
                <a:latin typeface="Times New Roman" panose="02020603050405020304" pitchFamily="18" charset="0"/>
                <a:cs typeface="Times New Roman" panose="02020603050405020304" pitchFamily="18" charset="0"/>
              </a:rPr>
              <a:t> </a:t>
            </a:r>
            <a:r>
              <a:rPr lang="en-US" sz="1900" dirty="0" err="1">
                <a:effectLst/>
                <a:latin typeface="Times New Roman" panose="02020603050405020304" pitchFamily="18" charset="0"/>
                <a:cs typeface="Times New Roman" panose="02020603050405020304" pitchFamily="18" charset="0"/>
              </a:rPr>
              <a:t>procesā</a:t>
            </a:r>
            <a:r>
              <a:rPr lang="lv-LV" sz="1900" dirty="0">
                <a:effectLst/>
                <a:latin typeface="Times New Roman" panose="02020603050405020304" pitchFamily="18" charset="0"/>
                <a:cs typeface="Times New Roman" panose="02020603050405020304" pitchFamily="18" charset="0"/>
              </a:rPr>
              <a:t> ( ĢIS, </a:t>
            </a:r>
            <a:r>
              <a:rPr lang="en-US" sz="1900" dirty="0">
                <a:effectLst/>
                <a:latin typeface="Times New Roman" panose="02020603050405020304" pitchFamily="18" charset="0"/>
                <a:cs typeface="Times New Roman" panose="02020603050405020304" pitchFamily="18" charset="0"/>
              </a:rPr>
              <a:t>ArcGIS</a:t>
            </a:r>
            <a:r>
              <a:rPr lang="lv-LV" sz="1900" dirty="0">
                <a:effectLst/>
                <a:latin typeface="Times New Roman" panose="02020603050405020304" pitchFamily="18" charset="0"/>
                <a:cs typeface="Times New Roman" panose="02020603050405020304" pitchFamily="18" charset="0"/>
              </a:rPr>
              <a:t>) Kartes stāsti</a:t>
            </a:r>
          </a:p>
          <a:p>
            <a:r>
              <a:rPr lang="lv-LV" sz="1900" b="1" dirty="0">
                <a:latin typeface="Times New Roman" panose="02020603050405020304" pitchFamily="18" charset="0"/>
                <a:cs typeface="Times New Roman" panose="02020603050405020304" pitchFamily="18" charset="0"/>
                <a:hlinkClick r:id="rId2"/>
              </a:rPr>
              <a:t>maconis.zvaigzne.lv</a:t>
            </a:r>
            <a:br>
              <a:rPr lang="lv-LV" sz="1900" dirty="0">
                <a:latin typeface="Times New Roman" panose="02020603050405020304" pitchFamily="18" charset="0"/>
                <a:cs typeface="Times New Roman" panose="02020603050405020304" pitchFamily="18" charset="0"/>
              </a:rPr>
            </a:br>
            <a:r>
              <a:rPr lang="lv-LV" sz="1900" dirty="0">
                <a:latin typeface="Times New Roman" panose="02020603050405020304" pitchFamily="18" charset="0"/>
                <a:cs typeface="Times New Roman" panose="02020603050405020304" pitchFamily="18" charset="0"/>
              </a:rPr>
              <a:t>Apgāds “Zvaigzne ABC” piedāvā izglītības iestādēm un skolēniem vairāk nekā 300 dažādus digitālos mācību materiālus – mācību e-grāmatas, darba burtnīcas, metodiskos līdzekļus pedagogiem un testu materiālus.</a:t>
            </a:r>
          </a:p>
          <a:p>
            <a:r>
              <a:rPr lang="en-US" sz="1900" b="1" dirty="0">
                <a:latin typeface="Times New Roman" panose="02020603050405020304" pitchFamily="18" charset="0"/>
                <a:cs typeface="Times New Roman" panose="02020603050405020304" pitchFamily="18" charset="0"/>
                <a:hlinkClick r:id="rId3"/>
              </a:rPr>
              <a:t>tavaklase.lv</a:t>
            </a:r>
            <a:br>
              <a:rPr lang="en-US" sz="1900" dirty="0">
                <a:latin typeface="Times New Roman" panose="02020603050405020304" pitchFamily="18" charset="0"/>
                <a:cs typeface="Times New Roman" panose="02020603050405020304" pitchFamily="18" charset="0"/>
              </a:rPr>
            </a:br>
            <a:r>
              <a:rPr lang="en-US" sz="1900" dirty="0" err="1">
                <a:latin typeface="Times New Roman" panose="02020603050405020304" pitchFamily="18" charset="0"/>
                <a:cs typeface="Times New Roman" panose="02020603050405020304" pitchFamily="18" charset="0"/>
              </a:rPr>
              <a:t>Izglītības</a:t>
            </a:r>
            <a:r>
              <a:rPr lang="en-US" sz="1900" dirty="0">
                <a:latin typeface="Times New Roman" panose="02020603050405020304" pitchFamily="18" charset="0"/>
                <a:cs typeface="Times New Roman" panose="02020603050405020304" pitchFamily="18" charset="0"/>
              </a:rPr>
              <a:t> un </a:t>
            </a:r>
            <a:r>
              <a:rPr lang="en-US" sz="1900" dirty="0" err="1">
                <a:latin typeface="Times New Roman" panose="02020603050405020304" pitchFamily="18" charset="0"/>
                <a:cs typeface="Times New Roman" panose="02020603050405020304" pitchFamily="18" charset="0"/>
              </a:rPr>
              <a:t>zinātnes</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ministrijas</a:t>
            </a:r>
            <a:r>
              <a:rPr lang="en-US" sz="1900" dirty="0">
                <a:latin typeface="Times New Roman" panose="02020603050405020304" pitchFamily="18" charset="0"/>
                <a:cs typeface="Times New Roman" panose="02020603050405020304" pitchFamily="18" charset="0"/>
              </a:rPr>
              <a:t> (IZM) </a:t>
            </a:r>
            <a:r>
              <a:rPr lang="en-US" sz="1900" dirty="0" err="1">
                <a:latin typeface="Times New Roman" panose="02020603050405020304" pitchFamily="18" charset="0"/>
                <a:cs typeface="Times New Roman" panose="02020603050405020304" pitchFamily="18" charset="0"/>
              </a:rPr>
              <a:t>radīta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izglītojošā</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platforma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piedāvā</a:t>
            </a:r>
            <a:r>
              <a:rPr lang="en-US" sz="1900" dirty="0">
                <a:latin typeface="Times New Roman" panose="02020603050405020304" pitchFamily="18" charset="0"/>
                <a:cs typeface="Times New Roman" panose="02020603050405020304" pitchFamily="18" charset="0"/>
              </a:rPr>
              <a:t> 20 </a:t>
            </a:r>
            <a:r>
              <a:rPr lang="en-US" sz="1900" dirty="0" err="1">
                <a:latin typeface="Times New Roman" panose="02020603050405020304" pitchFamily="18" charset="0"/>
                <a:cs typeface="Times New Roman" panose="02020603050405020304" pitchFamily="18" charset="0"/>
              </a:rPr>
              <a:t>minūšu</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garas</a:t>
            </a:r>
            <a:r>
              <a:rPr lang="en-US" sz="1900" dirty="0">
                <a:latin typeface="Times New Roman" panose="02020603050405020304" pitchFamily="18" charset="0"/>
                <a:cs typeface="Times New Roman" panose="02020603050405020304" pitchFamily="18" charset="0"/>
              </a:rPr>
              <a:t> video </a:t>
            </a:r>
            <a:r>
              <a:rPr lang="en-US" sz="1900" dirty="0" err="1">
                <a:latin typeface="Times New Roman" panose="02020603050405020304" pitchFamily="18" charset="0"/>
                <a:cs typeface="Times New Roman" panose="02020603050405020304" pitchFamily="18" charset="0"/>
              </a:rPr>
              <a:t>mācību</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stundas</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kur</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pedagogi</a:t>
            </a:r>
            <a:r>
              <a:rPr lang="en-US" sz="1900" dirty="0">
                <a:latin typeface="Times New Roman" panose="02020603050405020304" pitchFamily="18" charset="0"/>
                <a:cs typeface="Times New Roman" panose="02020603050405020304" pitchFamily="18" charset="0"/>
              </a:rPr>
              <a:t> un </a:t>
            </a:r>
            <a:r>
              <a:rPr lang="en-US" sz="1900" dirty="0" err="1">
                <a:latin typeface="Times New Roman" panose="02020603050405020304" pitchFamily="18" charset="0"/>
                <a:cs typeface="Times New Roman" panose="02020603050405020304" pitchFamily="18" charset="0"/>
              </a:rPr>
              <a:t>dažādu</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jomu</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entuziasti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mācību</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priekšmetus</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pasniedz</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interesantā</a:t>
            </a:r>
            <a:r>
              <a:rPr lang="en-US" sz="1900" dirty="0">
                <a:latin typeface="Times New Roman" panose="02020603050405020304" pitchFamily="18" charset="0"/>
                <a:cs typeface="Times New Roman" panose="02020603050405020304" pitchFamily="18" charset="0"/>
              </a:rPr>
              <a:t> un </a:t>
            </a:r>
            <a:r>
              <a:rPr lang="en-US" sz="1900" dirty="0" err="1">
                <a:latin typeface="Times New Roman" panose="02020603050405020304" pitchFamily="18" charset="0"/>
                <a:cs typeface="Times New Roman" panose="02020603050405020304" pitchFamily="18" charset="0"/>
              </a:rPr>
              <a:t>uzrunājošā</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veidā</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Audiovizuālās</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mācību</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stundas</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radītas</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visām</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klašu</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grupām</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lai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palīdzētu</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apgūt</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mācību</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vielu</a:t>
            </a:r>
            <a:r>
              <a:rPr lang="en-US" sz="1900" dirty="0">
                <a:latin typeface="Times New Roman" panose="02020603050405020304" pitchFamily="18" charset="0"/>
                <a:cs typeface="Times New Roman" panose="02020603050405020304" pitchFamily="18" charset="0"/>
              </a:rPr>
              <a:t> un </a:t>
            </a:r>
            <a:r>
              <a:rPr lang="en-US" sz="1900" dirty="0" err="1">
                <a:latin typeface="Times New Roman" panose="02020603050405020304" pitchFamily="18" charset="0"/>
                <a:cs typeface="Times New Roman" panose="02020603050405020304" pitchFamily="18" charset="0"/>
              </a:rPr>
              <a:t>arī</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labāk</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sagatavoties</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pārbaudes</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darbiem</a:t>
            </a:r>
            <a:r>
              <a:rPr lang="en-US" sz="1900" dirty="0">
                <a:latin typeface="Times New Roman" panose="02020603050405020304" pitchFamily="18" charset="0"/>
                <a:cs typeface="Times New Roman" panose="02020603050405020304" pitchFamily="18" charset="0"/>
              </a:rPr>
              <a:t>. Video </a:t>
            </a:r>
            <a:r>
              <a:rPr lang="en-US" sz="1900" dirty="0" err="1">
                <a:latin typeface="Times New Roman" panose="02020603050405020304" pitchFamily="18" charset="0"/>
                <a:cs typeface="Times New Roman" panose="02020603050405020304" pitchFamily="18" charset="0"/>
              </a:rPr>
              <a:t>skatāmi</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vietnē</a:t>
            </a:r>
            <a:r>
              <a:rPr lang="en-US" sz="1900" dirty="0">
                <a:latin typeface="Times New Roman" panose="02020603050405020304" pitchFamily="18" charset="0"/>
                <a:cs typeface="Times New Roman" panose="02020603050405020304" pitchFamily="18" charset="0"/>
              </a:rPr>
              <a:t> tavaklase.lv, </a:t>
            </a:r>
            <a:r>
              <a:rPr lang="en-US" sz="1900" dirty="0" err="1">
                <a:latin typeface="Times New Roman" panose="02020603050405020304" pitchFamily="18" charset="0"/>
                <a:cs typeface="Times New Roman" panose="02020603050405020304" pitchFamily="18" charset="0"/>
              </a:rPr>
              <a:t>kā</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arī</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tiešraidē</a:t>
            </a:r>
            <a:r>
              <a:rPr lang="en-US" sz="1900" dirty="0">
                <a:latin typeface="Times New Roman" panose="02020603050405020304" pitchFamily="18" charset="0"/>
                <a:cs typeface="Times New Roman" panose="02020603050405020304" pitchFamily="18" charset="0"/>
              </a:rPr>
              <a:t> divos </a:t>
            </a:r>
            <a:r>
              <a:rPr lang="en-US" sz="1900" dirty="0" err="1">
                <a:latin typeface="Times New Roman" panose="02020603050405020304" pitchFamily="18" charset="0"/>
                <a:cs typeface="Times New Roman" panose="02020603050405020304" pitchFamily="18" charset="0"/>
              </a:rPr>
              <a:t>virszemes</a:t>
            </a:r>
            <a:r>
              <a:rPr lang="en-US" sz="1900" dirty="0">
                <a:latin typeface="Times New Roman" panose="02020603050405020304" pitchFamily="18" charset="0"/>
                <a:cs typeface="Times New Roman" panose="02020603050405020304" pitchFamily="18" charset="0"/>
              </a:rPr>
              <a:t> TV </a:t>
            </a:r>
            <a:r>
              <a:rPr lang="en-US" sz="1900" dirty="0" err="1">
                <a:latin typeface="Times New Roman" panose="02020603050405020304" pitchFamily="18" charset="0"/>
                <a:cs typeface="Times New Roman" panose="02020603050405020304" pitchFamily="18" charset="0"/>
              </a:rPr>
              <a:t>kanālos</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piektdienās</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Re:TV</a:t>
            </a:r>
            <a:r>
              <a:rPr lang="en-US" sz="1900" dirty="0">
                <a:latin typeface="Times New Roman" panose="02020603050405020304" pitchFamily="18" charset="0"/>
                <a:cs typeface="Times New Roman" panose="02020603050405020304" pitchFamily="18" charset="0"/>
              </a:rPr>
              <a:t>”, bet </a:t>
            </a:r>
            <a:r>
              <a:rPr lang="en-US" sz="1900" dirty="0" err="1">
                <a:latin typeface="Times New Roman" panose="02020603050405020304" pitchFamily="18" charset="0"/>
                <a:cs typeface="Times New Roman" panose="02020603050405020304" pitchFamily="18" charset="0"/>
              </a:rPr>
              <a:t>pirmdienās</a:t>
            </a:r>
            <a:r>
              <a:rPr lang="en-US" sz="1900" dirty="0">
                <a:latin typeface="Times New Roman" panose="02020603050405020304" pitchFamily="18" charset="0"/>
                <a:cs typeface="Times New Roman" panose="02020603050405020304" pitchFamily="18" charset="0"/>
              </a:rPr>
              <a:t> “TV24”.</a:t>
            </a:r>
            <a:endParaRPr lang="lv-LV" sz="1900" dirty="0">
              <a:latin typeface="Times New Roman" panose="02020603050405020304" pitchFamily="18" charset="0"/>
              <a:cs typeface="Times New Roman" panose="02020603050405020304" pitchFamily="18" charset="0"/>
            </a:endParaRPr>
          </a:p>
          <a:p>
            <a:r>
              <a:rPr lang="lv-LV" sz="1900" dirty="0">
                <a:latin typeface="Times New Roman" panose="02020603050405020304" pitchFamily="18" charset="0"/>
                <a:cs typeface="Times New Roman" panose="02020603050405020304" pitchFamily="18" charset="0"/>
              </a:rPr>
              <a:t>    </a:t>
            </a:r>
            <a:r>
              <a:rPr lang="lv-LV" sz="1900" dirty="0">
                <a:latin typeface="Times New Roman" panose="02020603050405020304" pitchFamily="18" charset="0"/>
                <a:cs typeface="Times New Roman" panose="02020603050405020304" pitchFamily="18" charset="0"/>
                <a:hlinkClick r:id="rId4"/>
              </a:rPr>
              <a:t>https://atslegas.tv/</a:t>
            </a:r>
            <a:r>
              <a:rPr lang="lv-LV"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a:t>
            </a:r>
            <a:r>
              <a:rPr lang="en-US" sz="1900" dirty="0" err="1">
                <a:latin typeface="Times New Roman" panose="02020603050405020304" pitchFamily="18" charset="0"/>
                <a:cs typeface="Times New Roman" panose="02020603050405020304" pitchFamily="18" charset="0"/>
              </a:rPr>
              <a:t>Atslēgas</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ir</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dokumentāls</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raidījums</a:t>
            </a:r>
            <a:r>
              <a:rPr lang="en-US" sz="1900" dirty="0">
                <a:latin typeface="Times New Roman" panose="02020603050405020304" pitchFamily="18" charset="0"/>
                <a:cs typeface="Times New Roman" panose="02020603050405020304" pitchFamily="18" charset="0"/>
              </a:rPr>
              <a:t> par </a:t>
            </a:r>
            <a:r>
              <a:rPr lang="en-US" sz="1900" dirty="0" err="1">
                <a:latin typeface="Times New Roman" panose="02020603050405020304" pitchFamily="18" charset="0"/>
                <a:cs typeface="Times New Roman" panose="02020603050405020304" pitchFamily="18" charset="0"/>
              </a:rPr>
              <a:t>Latvijas</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valsts</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vēstures</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nozīmīgākajiem</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jeb</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atslēgas</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notikumiem</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personībām</a:t>
            </a:r>
            <a:r>
              <a:rPr lang="en-US" sz="1900" dirty="0">
                <a:latin typeface="Times New Roman" panose="02020603050405020304" pitchFamily="18" charset="0"/>
                <a:cs typeface="Times New Roman" panose="02020603050405020304" pitchFamily="18" charset="0"/>
              </a:rPr>
              <a:t> un </a:t>
            </a:r>
            <a:r>
              <a:rPr lang="en-US" sz="1900" dirty="0" err="1">
                <a:latin typeface="Times New Roman" panose="02020603050405020304" pitchFamily="18" charset="0"/>
                <a:cs typeface="Times New Roman" panose="02020603050405020304" pitchFamily="18" charset="0"/>
              </a:rPr>
              <a:t>pagriezieniem</a:t>
            </a:r>
            <a:r>
              <a:rPr lang="en-US" sz="1900" dirty="0">
                <a:latin typeface="Times New Roman" panose="02020603050405020304" pitchFamily="18" charset="0"/>
                <a:cs typeface="Times New Roman" panose="02020603050405020304" pitchFamily="18" charset="0"/>
              </a:rPr>
              <a:t> no 1918. gada </a:t>
            </a:r>
            <a:r>
              <a:rPr lang="en-US" sz="1900" dirty="0" err="1">
                <a:latin typeface="Times New Roman" panose="02020603050405020304" pitchFamily="18" charset="0"/>
                <a:cs typeface="Times New Roman" panose="02020603050405020304" pitchFamily="18" charset="0"/>
              </a:rPr>
              <a:t>līdz</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mūsdienām</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Katra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sērija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ir</a:t>
            </a:r>
            <a:r>
              <a:rPr lang="en-US" sz="1900" dirty="0">
                <a:latin typeface="Times New Roman" panose="02020603050405020304" pitchFamily="18" charset="0"/>
                <a:cs typeface="Times New Roman" panose="02020603050405020304" pitchFamily="18" charset="0"/>
              </a:rPr>
              <a:t> 15 </a:t>
            </a:r>
            <a:r>
              <a:rPr lang="en-US" sz="1900" dirty="0" err="1">
                <a:latin typeface="Times New Roman" panose="02020603050405020304" pitchFamily="18" charset="0"/>
                <a:cs typeface="Times New Roman" panose="02020603050405020304" pitchFamily="18" charset="0"/>
              </a:rPr>
              <a:t>minūtes</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gara</a:t>
            </a:r>
            <a:r>
              <a:rPr lang="en-US" sz="1900" dirty="0">
                <a:latin typeface="Times New Roman" panose="02020603050405020304" pitchFamily="18" charset="0"/>
                <a:cs typeface="Times New Roman" panose="02020603050405020304" pitchFamily="18" charset="0"/>
              </a:rPr>
              <a:t> un </a:t>
            </a:r>
            <a:r>
              <a:rPr lang="en-US" sz="1900" dirty="0" err="1">
                <a:latin typeface="Times New Roman" panose="02020603050405020304" pitchFamily="18" charset="0"/>
                <a:cs typeface="Times New Roman" panose="02020603050405020304" pitchFamily="18" charset="0"/>
              </a:rPr>
              <a:t>apskata</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vienu</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notikumu</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Pirmizrādi</a:t>
            </a:r>
            <a:r>
              <a:rPr lang="en-US" sz="1900" dirty="0">
                <a:latin typeface="Times New Roman" panose="02020603050405020304" pitchFamily="18" charset="0"/>
                <a:cs typeface="Times New Roman" panose="02020603050405020304" pitchFamily="18" charset="0"/>
              </a:rPr>
              <a:t> LTV1 “</a:t>
            </a:r>
            <a:r>
              <a:rPr lang="en-US" sz="1900" dirty="0" err="1">
                <a:latin typeface="Times New Roman" panose="02020603050405020304" pitchFamily="18" charset="0"/>
                <a:cs typeface="Times New Roman" panose="02020603050405020304" pitchFamily="18" charset="0"/>
              </a:rPr>
              <a:t>Atslēgas</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piedzīvoja</a:t>
            </a:r>
            <a:r>
              <a:rPr lang="en-US" sz="1900" dirty="0">
                <a:latin typeface="Times New Roman" panose="02020603050405020304" pitchFamily="18" charset="0"/>
                <a:cs typeface="Times New Roman" panose="02020603050405020304" pitchFamily="18" charset="0"/>
              </a:rPr>
              <a:t> 18. </a:t>
            </a:r>
            <a:r>
              <a:rPr lang="en-US" sz="1900" dirty="0" err="1">
                <a:latin typeface="Times New Roman" panose="02020603050405020304" pitchFamily="18" charset="0"/>
                <a:cs typeface="Times New Roman" panose="02020603050405020304" pitchFamily="18" charset="0"/>
              </a:rPr>
              <a:t>janvārī</a:t>
            </a:r>
            <a:r>
              <a:rPr lang="en-US" sz="1900" dirty="0">
                <a:latin typeface="Times New Roman" panose="02020603050405020304" pitchFamily="18" charset="0"/>
                <a:cs typeface="Times New Roman" panose="02020603050405020304" pitchFamily="18" charset="0"/>
              </a:rPr>
              <a:t>, 2018. </a:t>
            </a:r>
            <a:r>
              <a:rPr lang="en-US" sz="1900" dirty="0" err="1">
                <a:latin typeface="Times New Roman" panose="02020603050405020304" pitchFamily="18" charset="0"/>
                <a:cs typeface="Times New Roman" panose="02020603050405020304" pitchFamily="18" charset="0"/>
              </a:rPr>
              <a:t>gadā</a:t>
            </a:r>
            <a:r>
              <a:rPr lang="lv-LV" sz="1900" dirty="0">
                <a:latin typeface="Times New Roman" panose="02020603050405020304" pitchFamily="18" charset="0"/>
                <a:cs typeface="Times New Roman" panose="02020603050405020304" pitchFamily="18" charset="0"/>
              </a:rPr>
              <a:t>. “Atslēgu” mērķis ir katru izvēlēto notikumu atklāt no neparasta skatupunkta, it kā «atslēdzot durvis» uz mazāk zināmiem un tāpēc īpaši intriģējošiem faktiem. Šāda izzinoša pieeja, apejot ierastos vēstures pasniegšanas stereotipus, skatītājiem ļaus it kā zināmo ieraudzīt citām acīm un sen notikušo – labāk izprast kontekstā ar šodienas pieredzi.</a:t>
            </a:r>
            <a:endParaRPr lang="en-US" sz="1900" dirty="0">
              <a:latin typeface="Times New Roman" panose="02020603050405020304" pitchFamily="18" charset="0"/>
              <a:cs typeface="Times New Roman" panose="02020603050405020304" pitchFamily="18" charset="0"/>
            </a:endParaRPr>
          </a:p>
          <a:p>
            <a:r>
              <a:rPr lang="en-US" sz="1900" dirty="0">
                <a:latin typeface="Times New Roman" panose="02020603050405020304" pitchFamily="18" charset="0"/>
                <a:cs typeface="Times New Roman" panose="02020603050405020304" pitchFamily="18" charset="0"/>
              </a:rPr>
              <a:t> </a:t>
            </a:r>
          </a:p>
          <a:p>
            <a:pPr marL="0" indent="0">
              <a:buNone/>
            </a:pPr>
            <a:endParaRPr lang="lv-LV" sz="1600" dirty="0"/>
          </a:p>
          <a:p>
            <a:endParaRPr lang="lv-LV" sz="1600" dirty="0"/>
          </a:p>
          <a:p>
            <a:endParaRPr lang="en-US" sz="2400" dirty="0"/>
          </a:p>
          <a:p>
            <a:pPr marL="0" indent="0">
              <a:buNone/>
            </a:pPr>
            <a:endParaRPr lang="en-US" dirty="0"/>
          </a:p>
        </p:txBody>
      </p:sp>
    </p:spTree>
    <p:extLst>
      <p:ext uri="{BB962C8B-B14F-4D97-AF65-F5344CB8AC3E}">
        <p14:creationId xmlns:p14="http://schemas.microsoft.com/office/powerpoint/2010/main" val="14462709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273E0F3-158E-2BBD-2DF2-31A344DF2207}"/>
              </a:ext>
            </a:extLst>
          </p:cNvPr>
          <p:cNvSpPr>
            <a:spLocks noGrp="1"/>
          </p:cNvSpPr>
          <p:nvPr>
            <p:ph type="title"/>
          </p:nvPr>
        </p:nvSpPr>
        <p:spPr/>
        <p:txBody>
          <a:bodyPr>
            <a:normAutofit/>
          </a:bodyPr>
          <a:lstStyle/>
          <a:p>
            <a:r>
              <a:rPr lang="lv-LV" sz="2000" b="1" i="1" dirty="0">
                <a:latin typeface="Times New Roman" panose="02020603050405020304" pitchFamily="18" charset="0"/>
                <a:cs typeface="Times New Roman" panose="02020603050405020304" pitchFamily="18" charset="0"/>
              </a:rPr>
              <a:t>Mācībām nav izgudrots nekas labāks par tāfeli un krītu, taču reizēm ir vērts pamēģināt ko pavisam jaunu, kaut vai lai pārsteigtu savus skolēnus</a:t>
            </a:r>
            <a:r>
              <a:rPr lang="lv-LV"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
        <p:nvSpPr>
          <p:cNvPr id="3" name="Satura vietturis 2">
            <a:extLst>
              <a:ext uri="{FF2B5EF4-FFF2-40B4-BE49-F238E27FC236}">
                <a16:creationId xmlns:a16="http://schemas.microsoft.com/office/drawing/2014/main" id="{387C8585-13CF-618E-1878-3318183FE798}"/>
              </a:ext>
            </a:extLst>
          </p:cNvPr>
          <p:cNvSpPr>
            <a:spLocks noGrp="1"/>
          </p:cNvSpPr>
          <p:nvPr>
            <p:ph idx="1"/>
          </p:nvPr>
        </p:nvSpPr>
        <p:spPr>
          <a:xfrm>
            <a:off x="838200" y="1825624"/>
            <a:ext cx="10515600" cy="4923967"/>
          </a:xfrm>
        </p:spPr>
        <p:txBody>
          <a:bodyPr>
            <a:normAutofit lnSpcReduction="10000"/>
          </a:bodyPr>
          <a:lstStyle/>
          <a:p>
            <a:r>
              <a:rPr lang="en-US" sz="2400" b="1" dirty="0" err="1">
                <a:latin typeface="Times New Roman" panose="02020603050405020304" pitchFamily="18" charset="0"/>
                <a:cs typeface="Times New Roman" panose="02020603050405020304" pitchFamily="18" charset="0"/>
              </a:rPr>
              <a:t>Spēle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brīviem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brīžiem</a:t>
            </a:r>
            <a:r>
              <a:rPr lang="en-US" sz="2400" b="1" dirty="0">
                <a:latin typeface="Times New Roman" panose="02020603050405020304" pitchFamily="18" charset="0"/>
                <a:cs typeface="Times New Roman" panose="02020603050405020304" pitchFamily="18" charset="0"/>
              </a:rPr>
              <a:t> un ne </a:t>
            </a:r>
            <a:r>
              <a:rPr lang="en-US" sz="2400" b="1" dirty="0" err="1">
                <a:latin typeface="Times New Roman" panose="02020603050405020304" pitchFamily="18" charset="0"/>
                <a:cs typeface="Times New Roman" panose="02020603050405020304" pitchFamily="18" charset="0"/>
              </a:rPr>
              <a:t>tikai</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hlinkClick r:id="rId2"/>
              </a:rPr>
              <a:t>https://geoguessr.com/</a:t>
            </a:r>
            <a:endParaRPr lang="lv-LV" sz="2400" dirty="0">
              <a:latin typeface="Times New Roman" panose="02020603050405020304" pitchFamily="18" charset="0"/>
              <a:cs typeface="Times New Roman" panose="02020603050405020304" pitchFamily="18" charset="0"/>
            </a:endParaRPr>
          </a:p>
          <a:p>
            <a:r>
              <a:rPr lang="lv-LV" sz="1600" dirty="0">
                <a:latin typeface="Times New Roman" panose="02020603050405020304" pitchFamily="18" charset="0"/>
                <a:cs typeface="Times New Roman" panose="02020603050405020304" pitchFamily="18" charset="0"/>
              </a:rPr>
              <a:t>Pavisam vienkārša spēle, turklāt spēlējama uz visu veidu ierīcēm (</a:t>
            </a:r>
            <a:r>
              <a:rPr lang="lv-LV" sz="1600" dirty="0" err="1">
                <a:latin typeface="Times New Roman" panose="02020603050405020304" pitchFamily="18" charset="0"/>
                <a:cs typeface="Times New Roman" panose="02020603050405020304" pitchFamily="18" charset="0"/>
              </a:rPr>
              <a:t>Android</a:t>
            </a:r>
            <a:r>
              <a:rPr lang="lv-LV" sz="1600" dirty="0">
                <a:latin typeface="Times New Roman" panose="02020603050405020304" pitchFamily="18" charset="0"/>
                <a:cs typeface="Times New Roman" panose="02020603050405020304" pitchFamily="18" charset="0"/>
              </a:rPr>
              <a:t>, </a:t>
            </a:r>
            <a:r>
              <a:rPr lang="lv-LV" sz="1600" dirty="0" err="1">
                <a:latin typeface="Times New Roman" panose="02020603050405020304" pitchFamily="18" charset="0"/>
                <a:cs typeface="Times New Roman" panose="02020603050405020304" pitchFamily="18" charset="0"/>
              </a:rPr>
              <a:t>IoS</a:t>
            </a:r>
            <a:r>
              <a:rPr lang="lv-LV" sz="1600" dirty="0">
                <a:latin typeface="Times New Roman" panose="02020603050405020304" pitchFamily="18" charset="0"/>
                <a:cs typeface="Times New Roman" panose="02020603050405020304" pitchFamily="18" charset="0"/>
              </a:rPr>
              <a:t>, Windows). Spēlētājs tiek „izmests” kādā pasaules vietā. Ar bultiņu palīdzību kustoties uz priekšu vai atpakaļ un meklējot </a:t>
            </a:r>
            <a:r>
              <a:rPr lang="lv-LV" sz="1600" dirty="0" err="1">
                <a:latin typeface="Times New Roman" panose="02020603050405020304" pitchFamily="18" charset="0"/>
                <a:cs typeface="Times New Roman" panose="02020603050405020304" pitchFamily="18" charset="0"/>
              </a:rPr>
              <a:t>jelkādas</a:t>
            </a:r>
            <a:r>
              <a:rPr lang="lv-LV" sz="1600" dirty="0">
                <a:latin typeface="Times New Roman" panose="02020603050405020304" pitchFamily="18" charset="0"/>
                <a:cs typeface="Times New Roman" panose="02020603050405020304" pitchFamily="18" charset="0"/>
              </a:rPr>
              <a:t> ģeogrāfiskas norādes, spēlētāja uzdevums ir pēc iespējas precīzāk uzminēt, saprast, kur tad īsti viņš atrodas. Pamēģināju paspēlēt un aizrāvos vakara garumā.</a:t>
            </a:r>
            <a:br>
              <a:rPr lang="lv-LV" sz="1600" dirty="0">
                <a:latin typeface="Times New Roman" panose="02020603050405020304" pitchFamily="18" charset="0"/>
                <a:cs typeface="Times New Roman" panose="02020603050405020304" pitchFamily="18" charset="0"/>
              </a:rPr>
            </a:br>
            <a:r>
              <a:rPr lang="lv-LV" sz="1600" i="1" dirty="0">
                <a:latin typeface="Times New Roman" panose="02020603050405020304" pitchFamily="18" charset="0"/>
                <a:cs typeface="Times New Roman" panose="02020603050405020304" pitchFamily="18" charset="0"/>
              </a:rPr>
              <a:t>Kur, kad, kā izmantot? </a:t>
            </a:r>
            <a:r>
              <a:rPr lang="lv-LV" sz="1600" dirty="0">
                <a:latin typeface="Times New Roman" panose="02020603050405020304" pitchFamily="18" charset="0"/>
                <a:cs typeface="Times New Roman" panose="02020603050405020304" pitchFamily="18" charset="0"/>
              </a:rPr>
              <a:t>Šo noteikti var piedāvāt kā izklaides elementu skolēniem, kas ātrāk pabeiguši, piemēram, pārbaudes darbu. Taču domāju, ka spēle izmantojama arī mācību stundās ne tikai kā izklaides līdzeklis. Tā būtu noderīga ģeogrāfijā. Kāpēc gan to neizmantot vēsturē kā projekta uzdevumu? </a:t>
            </a:r>
          </a:p>
          <a:p>
            <a:r>
              <a:rPr lang="en-US" sz="1600" b="1" dirty="0" err="1">
                <a:latin typeface="Times New Roman" panose="02020603050405020304" pitchFamily="18" charset="0"/>
                <a:cs typeface="Times New Roman" panose="02020603050405020304" pitchFamily="18" charset="0"/>
              </a:rPr>
              <a:t>Palīgs</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atgriezeniskās</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saites</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veidošanai</a:t>
            </a:r>
            <a:r>
              <a:rPr lang="en-US"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hlinkClick r:id="rId3"/>
              </a:rPr>
              <a:t>https://www.peergrade.io/</a:t>
            </a:r>
            <a:endParaRPr lang="lv-LV" sz="1600" dirty="0">
              <a:latin typeface="Times New Roman" panose="02020603050405020304" pitchFamily="18" charset="0"/>
              <a:cs typeface="Times New Roman" panose="02020603050405020304" pitchFamily="18" charset="0"/>
            </a:endParaRPr>
          </a:p>
          <a:p>
            <a:r>
              <a:rPr lang="lv-LV" sz="1600" dirty="0">
                <a:latin typeface="Times New Roman" panose="02020603050405020304" pitchFamily="18" charset="0"/>
                <a:cs typeface="Times New Roman" panose="02020603050405020304" pitchFamily="18" charset="0"/>
              </a:rPr>
              <a:t>Šo rīku var un vajag izmantot visiem kopā – skolēniem un skolotājam. Darbības princips vienkāršs – skolotājs izveido klases profilu, ievieto tajā uzdevumus, ko skolēni izpilda un atbildes ielādē. Tas varētu būt, piemēram, domraksts, ko, pirms labošanai ķeras klāt pedagogs, var novērtēt paši </a:t>
            </a:r>
            <a:r>
              <a:rPr lang="lv-LV" sz="1600" dirty="0" err="1">
                <a:latin typeface="Times New Roman" panose="02020603050405020304" pitchFamily="18" charset="0"/>
                <a:cs typeface="Times New Roman" panose="02020603050405020304" pitchFamily="18" charset="0"/>
              </a:rPr>
              <a:t>klasesbiedri</a:t>
            </a:r>
            <a:r>
              <a:rPr lang="lv-LV" sz="1600" dirty="0">
                <a:latin typeface="Times New Roman" panose="02020603050405020304" pitchFamily="18" charset="0"/>
                <a:cs typeface="Times New Roman" panose="02020603050405020304" pitchFamily="18" charset="0"/>
              </a:rPr>
              <a:t>. Tādā veidā skolēni pamazām apgūs ne tikai pieklājīgas atgriezeniskās saites veidošanu, bet arvien dziļāk izpratīs kaut vai tā paša domraksta rakstīšanas principus.</a:t>
            </a:r>
            <a:br>
              <a:rPr lang="lv-LV" sz="1600" dirty="0">
                <a:latin typeface="Times New Roman" panose="02020603050405020304" pitchFamily="18" charset="0"/>
                <a:cs typeface="Times New Roman" panose="02020603050405020304" pitchFamily="18" charset="0"/>
              </a:rPr>
            </a:br>
            <a:r>
              <a:rPr lang="lv-LV" sz="1600" dirty="0" err="1">
                <a:latin typeface="Times New Roman" panose="02020603050405020304" pitchFamily="18" charset="0"/>
                <a:cs typeface="Times New Roman" panose="02020603050405020304" pitchFamily="18" charset="0"/>
              </a:rPr>
              <a:t>Peergrade</a:t>
            </a:r>
            <a:r>
              <a:rPr lang="lv-LV" sz="1600" dirty="0">
                <a:latin typeface="Times New Roman" panose="02020603050405020304" pitchFamily="18" charset="0"/>
                <a:cs typeface="Times New Roman" panose="02020603050405020304" pitchFamily="18" charset="0"/>
              </a:rPr>
              <a:t> ir vērts izpētīt sīkāk, jo tas var būt veids, kā samazināt skolēnu darbu labošanas laiku. Turklāt skolēni atgriezenisko saiti atsevišķiem darbiem var saņemt ātrāk. Visbeidzot jāatceras, ka skolēni visvairāk iemācās, mācot citus, tāpēc vien šo vērts pamēģināt.</a:t>
            </a:r>
            <a:br>
              <a:rPr lang="lv-LV" sz="1600" dirty="0">
                <a:latin typeface="Times New Roman" panose="02020603050405020304" pitchFamily="18" charset="0"/>
                <a:cs typeface="Times New Roman" panose="02020603050405020304" pitchFamily="18" charset="0"/>
              </a:rPr>
            </a:br>
            <a:r>
              <a:rPr lang="lv-LV" sz="1600" i="1" dirty="0">
                <a:latin typeface="Times New Roman" panose="02020603050405020304" pitchFamily="18" charset="0"/>
                <a:cs typeface="Times New Roman" panose="02020603050405020304" pitchFamily="18" charset="0"/>
              </a:rPr>
              <a:t>Kur, kad, kā izmantot? </a:t>
            </a:r>
            <a:r>
              <a:rPr lang="lv-LV" sz="1600" dirty="0">
                <a:latin typeface="Times New Roman" panose="02020603050405020304" pitchFamily="18" charset="0"/>
                <a:cs typeface="Times New Roman" panose="02020603050405020304" pitchFamily="18" charset="0"/>
              </a:rPr>
              <a:t>Atkal jau jebkurā mācību stundā.</a:t>
            </a:r>
          </a:p>
          <a:p>
            <a:endParaRPr lang="en-US" sz="2400" dirty="0"/>
          </a:p>
        </p:txBody>
      </p:sp>
    </p:spTree>
    <p:extLst>
      <p:ext uri="{BB962C8B-B14F-4D97-AF65-F5344CB8AC3E}">
        <p14:creationId xmlns:p14="http://schemas.microsoft.com/office/powerpoint/2010/main" val="1464080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7736405-6804-E621-5CB9-147C02FC7CFE}"/>
              </a:ext>
            </a:extLst>
          </p:cNvPr>
          <p:cNvSpPr>
            <a:spLocks noGrp="1"/>
          </p:cNvSpPr>
          <p:nvPr>
            <p:ph type="title"/>
          </p:nvPr>
        </p:nvSpPr>
        <p:spPr>
          <a:xfrm>
            <a:off x="1670778" y="144260"/>
            <a:ext cx="10178322" cy="1492132"/>
          </a:xfrm>
        </p:spPr>
        <p:txBody>
          <a:bodyPr>
            <a:normAutofit fontScale="90000"/>
          </a:bodyPr>
          <a:lstStyle/>
          <a:p>
            <a:pPr>
              <a:spcBef>
                <a:spcPts val="35"/>
              </a:spcBef>
            </a:pPr>
            <a:r>
              <a:rPr lang="en-US" sz="3200" b="1" dirty="0" err="1">
                <a:solidFill>
                  <a:srgbClr val="231F20"/>
                </a:solidFill>
                <a:effectLst/>
                <a:latin typeface="Times New Roman" panose="02020603050405020304" pitchFamily="18" charset="0"/>
                <a:ea typeface="Gilroy"/>
                <a:cs typeface="Times New Roman" panose="02020603050405020304" pitchFamily="18" charset="0"/>
              </a:rPr>
              <a:t>Kā</a:t>
            </a:r>
            <a:r>
              <a:rPr lang="en-US" sz="3200" b="1" dirty="0">
                <a:solidFill>
                  <a:srgbClr val="231F20"/>
                </a:solidFill>
                <a:effectLst/>
                <a:latin typeface="Times New Roman" panose="02020603050405020304" pitchFamily="18" charset="0"/>
                <a:ea typeface="Gilroy"/>
                <a:cs typeface="Times New Roman" panose="02020603050405020304" pitchFamily="18" charset="0"/>
              </a:rPr>
              <a:t> </a:t>
            </a:r>
            <a:r>
              <a:rPr lang="en-US" sz="3200" b="1" dirty="0" err="1">
                <a:solidFill>
                  <a:srgbClr val="231F20"/>
                </a:solidFill>
                <a:effectLst/>
                <a:latin typeface="Times New Roman" panose="02020603050405020304" pitchFamily="18" charset="0"/>
                <a:ea typeface="Gilroy"/>
                <a:cs typeface="Times New Roman" panose="02020603050405020304" pitchFamily="18" charset="0"/>
              </a:rPr>
              <a:t>veidot</a:t>
            </a:r>
            <a:r>
              <a:rPr lang="en-US" sz="3200" b="1" dirty="0">
                <a:solidFill>
                  <a:srgbClr val="231F20"/>
                </a:solidFill>
                <a:effectLst/>
                <a:latin typeface="Times New Roman" panose="02020603050405020304" pitchFamily="18" charset="0"/>
                <a:ea typeface="Gilroy"/>
                <a:cs typeface="Times New Roman" panose="02020603050405020304" pitchFamily="18" charset="0"/>
              </a:rPr>
              <a:t> </a:t>
            </a:r>
            <a:r>
              <a:rPr lang="en-US" sz="3200" b="1" dirty="0" err="1">
                <a:solidFill>
                  <a:srgbClr val="231F20"/>
                </a:solidFill>
                <a:effectLst/>
                <a:latin typeface="Times New Roman" panose="02020603050405020304" pitchFamily="18" charset="0"/>
                <a:ea typeface="Gilroy"/>
                <a:cs typeface="Times New Roman" panose="02020603050405020304" pitchFamily="18" charset="0"/>
              </a:rPr>
              <a:t>laika</a:t>
            </a:r>
            <a:r>
              <a:rPr lang="en-US" sz="3200" b="1" dirty="0">
                <a:solidFill>
                  <a:srgbClr val="231F20"/>
                </a:solidFill>
                <a:effectLst/>
                <a:latin typeface="Times New Roman" panose="02020603050405020304" pitchFamily="18" charset="0"/>
                <a:ea typeface="Gilroy"/>
                <a:cs typeface="Times New Roman" panose="02020603050405020304" pitchFamily="18" charset="0"/>
              </a:rPr>
              <a:t> </a:t>
            </a:r>
            <a:r>
              <a:rPr lang="en-US" sz="3200" b="1" dirty="0" err="1">
                <a:solidFill>
                  <a:srgbClr val="231F20"/>
                </a:solidFill>
                <a:effectLst/>
                <a:latin typeface="Times New Roman" panose="02020603050405020304" pitchFamily="18" charset="0"/>
                <a:ea typeface="Gilroy"/>
                <a:cs typeface="Times New Roman" panose="02020603050405020304" pitchFamily="18" charset="0"/>
              </a:rPr>
              <a:t>līniju</a:t>
            </a:r>
            <a:r>
              <a:rPr lang="en-US" sz="3200" b="1" dirty="0">
                <a:solidFill>
                  <a:srgbClr val="231F20"/>
                </a:solidFill>
                <a:effectLst/>
                <a:latin typeface="Times New Roman" panose="02020603050405020304" pitchFamily="18" charset="0"/>
                <a:ea typeface="Gilroy"/>
                <a:cs typeface="Times New Roman" panose="02020603050405020304" pitchFamily="18" charset="0"/>
              </a:rPr>
              <a:t>, </a:t>
            </a:r>
            <a:r>
              <a:rPr lang="en-US" sz="3200" b="1" dirty="0" err="1">
                <a:solidFill>
                  <a:srgbClr val="231F20"/>
                </a:solidFill>
                <a:effectLst/>
                <a:latin typeface="Times New Roman" panose="02020603050405020304" pitchFamily="18" charset="0"/>
                <a:ea typeface="Gilroy"/>
                <a:cs typeface="Times New Roman" panose="02020603050405020304" pitchFamily="18" charset="0"/>
              </a:rPr>
              <a:t>izmantojot</a:t>
            </a:r>
            <a:r>
              <a:rPr lang="en-US" sz="3200" b="1" dirty="0">
                <a:solidFill>
                  <a:srgbClr val="231F20"/>
                </a:solidFill>
                <a:effectLst/>
                <a:latin typeface="Times New Roman" panose="02020603050405020304" pitchFamily="18" charset="0"/>
                <a:ea typeface="Gilroy"/>
                <a:cs typeface="Times New Roman" panose="02020603050405020304" pitchFamily="18" charset="0"/>
              </a:rPr>
              <a:t> </a:t>
            </a:r>
            <a:r>
              <a:rPr lang="en-US" sz="3200" b="1" dirty="0" err="1">
                <a:solidFill>
                  <a:srgbClr val="231F20"/>
                </a:solidFill>
                <a:effectLst/>
                <a:latin typeface="Times New Roman" panose="02020603050405020304" pitchFamily="18" charset="0"/>
                <a:ea typeface="Gilroy"/>
                <a:cs typeface="Times New Roman" panose="02020603050405020304" pitchFamily="18" charset="0"/>
              </a:rPr>
              <a:t>aplikāciju</a:t>
            </a:r>
            <a:r>
              <a:rPr lang="en-US" sz="3200" b="1" dirty="0">
                <a:solidFill>
                  <a:srgbClr val="231F20"/>
                </a:solidFill>
                <a:effectLst/>
                <a:latin typeface="Times New Roman" panose="02020603050405020304" pitchFamily="18" charset="0"/>
                <a:ea typeface="Gilroy"/>
                <a:cs typeface="Times New Roman" panose="02020603050405020304" pitchFamily="18" charset="0"/>
              </a:rPr>
              <a:t> (</a:t>
            </a:r>
            <a:r>
              <a:rPr lang="en-US" sz="3200" b="1" dirty="0" err="1">
                <a:solidFill>
                  <a:srgbClr val="231F20"/>
                </a:solidFill>
                <a:effectLst/>
                <a:latin typeface="Times New Roman" panose="02020603050405020304" pitchFamily="18" charset="0"/>
                <a:ea typeface="Gilroy"/>
                <a:cs typeface="Times New Roman" panose="02020603050405020304" pitchFamily="18" charset="0"/>
              </a:rPr>
              <a:t>lietojumprogrammu</a:t>
            </a:r>
            <a:r>
              <a:rPr lang="en-US" sz="3200" b="1" dirty="0">
                <a:solidFill>
                  <a:srgbClr val="231F20"/>
                </a:solidFill>
                <a:effectLst/>
                <a:latin typeface="Times New Roman" panose="02020603050405020304" pitchFamily="18" charset="0"/>
                <a:ea typeface="Gilroy"/>
                <a:cs typeface="Times New Roman" panose="02020603050405020304" pitchFamily="18" charset="0"/>
              </a:rPr>
              <a:t>) Padlet</a:t>
            </a:r>
            <a:br>
              <a:rPr lang="en-US" sz="1800" b="1" dirty="0">
                <a:effectLst/>
                <a:latin typeface="Times New Roman" panose="02020603050405020304" pitchFamily="18" charset="0"/>
                <a:ea typeface="Gilroy"/>
                <a:cs typeface="Times New Roman" panose="02020603050405020304" pitchFamily="18" charset="0"/>
              </a:rPr>
            </a:br>
            <a:br>
              <a:rPr lang="lv-LV" sz="1800" b="1" dirty="0">
                <a:effectLst/>
                <a:latin typeface="Times New Roman" panose="02020603050405020304" pitchFamily="18" charset="0"/>
                <a:ea typeface="Gilroy"/>
                <a:cs typeface="Times New Roman" panose="02020603050405020304" pitchFamily="18" charset="0"/>
              </a:rPr>
            </a:b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700" spc="1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Atver</a:t>
            </a:r>
            <a:r>
              <a:rPr lang="en-US" sz="2700" spc="1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spc="1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datorā</a:t>
            </a:r>
            <a:r>
              <a:rPr lang="en-US" sz="2700" spc="1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vai</a:t>
            </a:r>
            <a:r>
              <a:rPr lang="en-US" sz="27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spc="1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mobilajā</a:t>
            </a:r>
            <a:r>
              <a:rPr lang="en-US" sz="2700" spc="1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spc="1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ierīcē</a:t>
            </a:r>
            <a:r>
              <a:rPr lang="en-US" sz="2700" spc="1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spc="1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vietni</a:t>
            </a:r>
            <a:r>
              <a:rPr lang="en-US" sz="2700" spc="1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u="sng" spc="10" dirty="0">
                <a:solidFill>
                  <a:srgbClr val="231F20"/>
                </a:solidFill>
                <a:effectLst/>
                <a:uFill>
                  <a:solidFill>
                    <a:srgbClr val="A7A9AC"/>
                  </a:solidFill>
                </a:uFill>
                <a:latin typeface="Times New Roman" panose="02020603050405020304" pitchFamily="18" charset="0"/>
                <a:ea typeface="Times New Roman" panose="02020603050405020304" pitchFamily="18" charset="0"/>
                <a:cs typeface="Times New Roman" panose="02020603050405020304" pitchFamily="18" charset="0"/>
              </a:rPr>
              <a:t>https://padlet.com/</a:t>
            </a:r>
            <a:r>
              <a:rPr lang="en-US" sz="2700" spc="1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spc="1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Padlet </a:t>
            </a:r>
            <a:r>
              <a:rPr lang="en-US" sz="27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ir</a:t>
            </a:r>
            <a:r>
              <a:rPr lang="en-US" sz="27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spc="1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lietojumprogramma</a:t>
            </a:r>
            <a:r>
              <a:rPr lang="en-US" sz="2700" spc="1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spc="1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kas </a:t>
            </a:r>
            <a:r>
              <a:rPr lang="en-US" sz="27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paredzēta</a:t>
            </a:r>
            <a:r>
              <a:rPr lang="en-US" sz="27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lai</a:t>
            </a:r>
            <a:r>
              <a:rPr lang="en-US" sz="27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izveidotu</a:t>
            </a:r>
            <a:r>
              <a:rPr lang="en-US" sz="27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tiešsaistes</a:t>
            </a:r>
            <a:r>
              <a:rPr lang="en-US" sz="27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ziņojumu</a:t>
            </a:r>
            <a:r>
              <a:rPr lang="en-US" sz="2700"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dēli</a:t>
            </a:r>
            <a:r>
              <a:rPr lang="en-US" sz="27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700" spc="0" dirty="0">
                <a:effectLst/>
                <a:latin typeface="Times New Roman" panose="02020603050405020304" pitchFamily="18" charset="0"/>
                <a:ea typeface="Times New Roman" panose="02020603050405020304" pitchFamily="18" charset="0"/>
              </a:rPr>
            </a:br>
            <a:endParaRPr lang="en-US" sz="2700" dirty="0"/>
          </a:p>
        </p:txBody>
      </p:sp>
      <p:pic>
        <p:nvPicPr>
          <p:cNvPr id="4" name="image1.jpeg">
            <a:extLst>
              <a:ext uri="{FF2B5EF4-FFF2-40B4-BE49-F238E27FC236}">
                <a16:creationId xmlns:a16="http://schemas.microsoft.com/office/drawing/2014/main" id="{88E7B000-CBE6-2339-44A2-E4625EAD143E}"/>
              </a:ext>
            </a:extLst>
          </p:cNvPr>
          <p:cNvPicPr>
            <a:picLocks noGrp="1" noChangeAspect="1"/>
          </p:cNvPicPr>
          <p:nvPr>
            <p:ph idx="1"/>
          </p:nvPr>
        </p:nvPicPr>
        <p:blipFill>
          <a:blip r:embed="rId2" cstate="print"/>
          <a:stretch>
            <a:fillRect/>
          </a:stretch>
        </p:blipFill>
        <p:spPr>
          <a:xfrm>
            <a:off x="3240969" y="2695575"/>
            <a:ext cx="6389511" cy="3594100"/>
          </a:xfrm>
          <a:prstGeom prst="rect">
            <a:avLst/>
          </a:prstGeom>
        </p:spPr>
      </p:pic>
    </p:spTree>
    <p:extLst>
      <p:ext uri="{BB962C8B-B14F-4D97-AF65-F5344CB8AC3E}">
        <p14:creationId xmlns:p14="http://schemas.microsoft.com/office/powerpoint/2010/main" val="30810201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29CA1C-6251-9B9F-D0FE-BF3E6D5699D8}"/>
              </a:ext>
            </a:extLst>
          </p:cNvPr>
          <p:cNvSpPr txBox="1"/>
          <p:nvPr/>
        </p:nvSpPr>
        <p:spPr>
          <a:xfrm>
            <a:off x="3591612" y="1687399"/>
            <a:ext cx="7532017" cy="584775"/>
          </a:xfrm>
          <a:prstGeom prst="rect">
            <a:avLst/>
          </a:prstGeom>
          <a:noFill/>
        </p:spPr>
        <p:txBody>
          <a:bodyPr wrap="square">
            <a:spAutoFit/>
          </a:bodyPr>
          <a:lstStyle/>
          <a:p>
            <a:pPr algn="ctr"/>
            <a:r>
              <a:rPr lang="lv-LV" sz="3200" dirty="0"/>
              <a:t>Pārsteigumu pilnu nedēļu, kolēģi!</a:t>
            </a:r>
            <a:endParaRPr lang="en-US" sz="3200" dirty="0"/>
          </a:p>
        </p:txBody>
      </p:sp>
    </p:spTree>
    <p:extLst>
      <p:ext uri="{BB962C8B-B14F-4D97-AF65-F5344CB8AC3E}">
        <p14:creationId xmlns:p14="http://schemas.microsoft.com/office/powerpoint/2010/main" val="1426358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3C2A95-1D3D-6C45-A448-5CE6EFB18132}"/>
              </a:ext>
            </a:extLst>
          </p:cNvPr>
          <p:cNvSpPr txBox="1"/>
          <p:nvPr/>
        </p:nvSpPr>
        <p:spPr>
          <a:xfrm>
            <a:off x="3047214" y="2254047"/>
            <a:ext cx="7388257" cy="2283830"/>
          </a:xfrm>
          <a:prstGeom prst="rect">
            <a:avLst/>
          </a:prstGeom>
          <a:noFill/>
        </p:spPr>
        <p:txBody>
          <a:bodyPr wrap="square">
            <a:spAutoFit/>
          </a:bodyPr>
          <a:lstStyle/>
          <a:p>
            <a:pPr marL="342900" lvl="0" indent="-342900">
              <a:buClr>
                <a:srgbClr val="231F20"/>
              </a:buClr>
              <a:buSzPts val="1200"/>
              <a:buFont typeface="Times New Roman" panose="02020603050405020304" pitchFamily="18" charset="0"/>
              <a:buAutoNum type="arabicPeriod"/>
              <a:tabLst>
                <a:tab pos="252730" algn="l"/>
              </a:tabLst>
            </a:pPr>
            <a:r>
              <a:rPr lang="en-US" sz="1800" spc="0" dirty="0">
                <a:solidFill>
                  <a:srgbClr val="231F20"/>
                </a:solidFill>
                <a:effectLst/>
                <a:latin typeface="Times New Roman" panose="02020603050405020304" pitchFamily="18" charset="0"/>
                <a:ea typeface="Times New Roman" panose="02020603050405020304" pitchFamily="18" charset="0"/>
              </a:rPr>
              <a:t>Kad </a:t>
            </a:r>
            <a:r>
              <a:rPr lang="en-US" sz="1800" spc="0" dirty="0" err="1">
                <a:solidFill>
                  <a:srgbClr val="231F20"/>
                </a:solidFill>
                <a:effectLst/>
                <a:latin typeface="Times New Roman" panose="02020603050405020304" pitchFamily="18" charset="0"/>
                <a:ea typeface="Times New Roman" panose="02020603050405020304" pitchFamily="18" charset="0"/>
              </a:rPr>
              <a:t>reģistrācija</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veikta</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izvēlies</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i="1" spc="0" dirty="0">
                <a:solidFill>
                  <a:srgbClr val="231F20"/>
                </a:solidFill>
                <a:effectLst/>
                <a:latin typeface="Times New Roman" panose="02020603050405020304" pitchFamily="18" charset="0"/>
                <a:ea typeface="Times New Roman" panose="02020603050405020304" pitchFamily="18" charset="0"/>
              </a:rPr>
              <a:t>Make a Padlet </a:t>
            </a:r>
            <a:r>
              <a:rPr lang="en-US" sz="1800" spc="0" dirty="0">
                <a:solidFill>
                  <a:srgbClr val="231F20"/>
                </a:solidFill>
                <a:effectLst/>
                <a:latin typeface="Times New Roman" panose="02020603050405020304" pitchFamily="18" charset="0"/>
                <a:ea typeface="Times New Roman" panose="02020603050405020304" pitchFamily="18" charset="0"/>
              </a:rPr>
              <a:t>un no 8 </a:t>
            </a:r>
            <a:r>
              <a:rPr lang="en-US" sz="1800" spc="0" dirty="0" err="1">
                <a:solidFill>
                  <a:srgbClr val="231F20"/>
                </a:solidFill>
                <a:effectLst/>
                <a:latin typeface="Times New Roman" panose="02020603050405020304" pitchFamily="18" charset="0"/>
                <a:ea typeface="Times New Roman" panose="02020603050405020304" pitchFamily="18" charset="0"/>
              </a:rPr>
              <a:t>ziņojumu</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dēļiem</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izvēlies</a:t>
            </a:r>
            <a:r>
              <a:rPr lang="en-US" sz="1800" spc="245" dirty="0">
                <a:solidFill>
                  <a:srgbClr val="231F20"/>
                </a:solidFill>
                <a:effectLst/>
                <a:latin typeface="Times New Roman" panose="02020603050405020304" pitchFamily="18" charset="0"/>
                <a:ea typeface="Times New Roman" panose="02020603050405020304" pitchFamily="18" charset="0"/>
              </a:rPr>
              <a:t> </a:t>
            </a:r>
            <a:r>
              <a:rPr lang="en-US" sz="1800" i="1" spc="0" dirty="0">
                <a:solidFill>
                  <a:srgbClr val="231F20"/>
                </a:solidFill>
                <a:effectLst/>
                <a:latin typeface="Times New Roman" panose="02020603050405020304" pitchFamily="18" charset="0"/>
                <a:ea typeface="Times New Roman" panose="02020603050405020304" pitchFamily="18" charset="0"/>
              </a:rPr>
              <a:t>Timeline</a:t>
            </a:r>
            <a:r>
              <a:rPr lang="en-US" sz="18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marL="342900" marR="183515" lvl="0" indent="-342900" algn="just">
              <a:lnSpc>
                <a:spcPct val="115000"/>
              </a:lnSpc>
              <a:spcBef>
                <a:spcPts val="1070"/>
              </a:spcBef>
              <a:spcAft>
                <a:spcPts val="0"/>
              </a:spcAft>
              <a:buClr>
                <a:srgbClr val="231F20"/>
              </a:buClr>
              <a:buSzPts val="1200"/>
              <a:buFont typeface="Times New Roman" panose="02020603050405020304" pitchFamily="18" charset="0"/>
              <a:buAutoNum type="arabicPeriod"/>
              <a:tabLst>
                <a:tab pos="222250" algn="l"/>
              </a:tabLst>
            </a:pPr>
            <a:r>
              <a:rPr lang="en-US" sz="3200" spc="0" dirty="0" err="1">
                <a:solidFill>
                  <a:srgbClr val="231F20"/>
                </a:solidFill>
                <a:effectLst/>
                <a:latin typeface="Times New Roman" panose="02020603050405020304" pitchFamily="18" charset="0"/>
                <a:ea typeface="Times New Roman" panose="02020603050405020304" pitchFamily="18" charset="0"/>
              </a:rPr>
              <a:t>Izveido</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laika</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līnijas</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nosaukumu</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izvēlies</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fonu</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kurš</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netraucēs</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uztvert</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saturu</a:t>
            </a:r>
            <a:r>
              <a:rPr lang="en-US" sz="1800" spc="0" dirty="0">
                <a:solidFill>
                  <a:srgbClr val="231F20"/>
                </a:solidFill>
                <a:effectLst/>
                <a:latin typeface="Times New Roman" panose="02020603050405020304" pitchFamily="18" charset="0"/>
                <a:ea typeface="Times New Roman" panose="02020603050405020304" pitchFamily="18" charset="0"/>
              </a:rPr>
              <a:t> – </a:t>
            </a:r>
            <a:r>
              <a:rPr lang="en-US" sz="1800" spc="0" dirty="0" err="1">
                <a:solidFill>
                  <a:srgbClr val="231F20"/>
                </a:solidFill>
                <a:effectLst/>
                <a:latin typeface="Times New Roman" panose="02020603050405020304" pitchFamily="18" charset="0"/>
                <a:ea typeface="Times New Roman" panose="02020603050405020304" pitchFamily="18" charset="0"/>
              </a:rPr>
              <a:t>tātad</a:t>
            </a:r>
            <a:r>
              <a:rPr lang="en-US" sz="1800" spc="0" dirty="0">
                <a:solidFill>
                  <a:srgbClr val="231F20"/>
                </a:solidFill>
                <a:effectLst/>
                <a:latin typeface="Times New Roman" panose="02020603050405020304" pitchFamily="18" charset="0"/>
                <a:ea typeface="Times New Roman" panose="02020603050405020304" pitchFamily="18" charset="0"/>
              </a:rPr>
              <a:t> tam </a:t>
            </a:r>
            <a:r>
              <a:rPr lang="en-US" sz="1800" spc="0" dirty="0" err="1">
                <a:solidFill>
                  <a:srgbClr val="231F20"/>
                </a:solidFill>
                <a:effectLst/>
                <a:latin typeface="Times New Roman" panose="02020603050405020304" pitchFamily="18" charset="0"/>
                <a:ea typeface="Times New Roman" panose="02020603050405020304" pitchFamily="18" charset="0"/>
              </a:rPr>
              <a:t>vajadzētu</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būt</a:t>
            </a:r>
            <a:r>
              <a:rPr lang="en-US" sz="1800" spc="-15"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vienkrāsainam</a:t>
            </a:r>
            <a:r>
              <a:rPr lang="en-US" sz="1800" spc="0" dirty="0">
                <a:solidFill>
                  <a:srgbClr val="231F20"/>
                </a:solidFill>
                <a:effectLst/>
                <a:latin typeface="Times New Roman" panose="02020603050405020304" pitchFamily="18" charset="0"/>
                <a:ea typeface="Times New Roman" panose="02020603050405020304" pitchFamily="18" charset="0"/>
              </a:rPr>
              <a:t>.</a:t>
            </a:r>
            <a:r>
              <a:rPr lang="en-US" sz="1800" spc="-15" dirty="0">
                <a:solidFill>
                  <a:srgbClr val="231F20"/>
                </a:solidFill>
                <a:effectLst/>
                <a:latin typeface="Times New Roman" panose="02020603050405020304" pitchFamily="18" charset="0"/>
                <a:ea typeface="Times New Roman" panose="02020603050405020304" pitchFamily="18" charset="0"/>
              </a:rPr>
              <a:t> </a:t>
            </a:r>
            <a:r>
              <a:rPr lang="en-US" sz="1800" spc="0" dirty="0">
                <a:solidFill>
                  <a:srgbClr val="231F20"/>
                </a:solidFill>
                <a:effectLst/>
                <a:latin typeface="Times New Roman" panose="02020603050405020304" pitchFamily="18" charset="0"/>
                <a:ea typeface="Times New Roman" panose="02020603050405020304" pitchFamily="18" charset="0"/>
              </a:rPr>
              <a:t>Pati</a:t>
            </a:r>
            <a:r>
              <a:rPr lang="en-US" sz="1800" spc="-15"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laika</a:t>
            </a:r>
            <a:r>
              <a:rPr lang="en-US" sz="1800" spc="-15"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līnijas</a:t>
            </a:r>
            <a:r>
              <a:rPr lang="en-US" sz="1800" spc="-2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veidošana</a:t>
            </a:r>
            <a:r>
              <a:rPr lang="en-US" sz="1800" spc="-2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ir</a:t>
            </a:r>
            <a:r>
              <a:rPr lang="en-US" sz="1800" spc="-2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ļoti</a:t>
            </a:r>
            <a:r>
              <a:rPr lang="en-US" sz="1800" spc="-2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vienkārša</a:t>
            </a:r>
            <a:r>
              <a:rPr lang="en-US" sz="1800" spc="0" dirty="0">
                <a:solidFill>
                  <a:srgbClr val="231F20"/>
                </a:solidFill>
                <a:effectLst/>
                <a:latin typeface="Times New Roman" panose="02020603050405020304" pitchFamily="18" charset="0"/>
                <a:ea typeface="Times New Roman" panose="02020603050405020304" pitchFamily="18" charset="0"/>
              </a:rPr>
              <a:t>,</a:t>
            </a:r>
            <a:r>
              <a:rPr lang="en-US" sz="1800" spc="-45" dirty="0">
                <a:solidFill>
                  <a:srgbClr val="231F20"/>
                </a:solidFill>
                <a:effectLst/>
                <a:latin typeface="Times New Roman" panose="02020603050405020304" pitchFamily="18" charset="0"/>
                <a:ea typeface="Times New Roman" panose="02020603050405020304" pitchFamily="18" charset="0"/>
              </a:rPr>
              <a:t> </a:t>
            </a:r>
            <a:r>
              <a:rPr lang="en-US" sz="1800" spc="-20" dirty="0">
                <a:solidFill>
                  <a:srgbClr val="231F20"/>
                </a:solidFill>
                <a:effectLst/>
                <a:latin typeface="Times New Roman" panose="02020603050405020304" pitchFamily="18" charset="0"/>
                <a:ea typeface="Times New Roman" panose="02020603050405020304" pitchFamily="18" charset="0"/>
              </a:rPr>
              <a:t>Tu </a:t>
            </a:r>
            <a:r>
              <a:rPr lang="en-US" sz="1800" spc="0" dirty="0" err="1">
                <a:solidFill>
                  <a:srgbClr val="231F20"/>
                </a:solidFill>
                <a:effectLst/>
                <a:latin typeface="Times New Roman" panose="02020603050405020304" pitchFamily="18" charset="0"/>
                <a:ea typeface="Times New Roman" panose="02020603050405020304" pitchFamily="18" charset="0"/>
              </a:rPr>
              <a:t>vari</a:t>
            </a:r>
            <a:r>
              <a:rPr lang="en-US" sz="1800" spc="-2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tajā</a:t>
            </a:r>
            <a:r>
              <a:rPr lang="en-US" sz="1800" spc="-2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ievietot</a:t>
            </a:r>
            <a:r>
              <a:rPr lang="en-US" sz="1800" spc="-2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attēlus</a:t>
            </a:r>
            <a:r>
              <a:rPr lang="en-US" sz="1800" spc="0" dirty="0">
                <a:solidFill>
                  <a:srgbClr val="231F20"/>
                </a:solidFill>
                <a:effectLst/>
                <a:latin typeface="Times New Roman" panose="02020603050405020304" pitchFamily="18" charset="0"/>
                <a:ea typeface="Times New Roman" panose="02020603050405020304" pitchFamily="18" charset="0"/>
              </a:rPr>
              <a:t>,</a:t>
            </a:r>
            <a:r>
              <a:rPr lang="en-US" sz="1800" spc="-2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dokumentus</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atmiņu</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fragmentus</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kā</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arī</a:t>
            </a:r>
            <a:r>
              <a:rPr lang="en-US" sz="1800" spc="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rakstīt</a:t>
            </a:r>
            <a:r>
              <a:rPr lang="en-US" sz="1800" spc="0" dirty="0">
                <a:solidFill>
                  <a:srgbClr val="231F20"/>
                </a:solidFill>
                <a:effectLst/>
                <a:latin typeface="Times New Roman" panose="02020603050405020304" pitchFamily="18" charset="0"/>
                <a:ea typeface="Times New Roman" panose="02020603050405020304" pitchFamily="18" charset="0"/>
              </a:rPr>
              <a:t> pie </a:t>
            </a:r>
            <a:r>
              <a:rPr lang="en-US" sz="1800" spc="0" dirty="0" err="1">
                <a:solidFill>
                  <a:srgbClr val="231F20"/>
                </a:solidFill>
                <a:effectLst/>
                <a:latin typeface="Times New Roman" panose="02020603050405020304" pitchFamily="18" charset="0"/>
                <a:ea typeface="Times New Roman" panose="02020603050405020304" pitchFamily="18" charset="0"/>
              </a:rPr>
              <a:t>tiem</a:t>
            </a:r>
            <a:r>
              <a:rPr lang="en-US" sz="1800" spc="110" dirty="0">
                <a:solidFill>
                  <a:srgbClr val="231F20"/>
                </a:solidFill>
                <a:effectLst/>
                <a:latin typeface="Times New Roman" panose="02020603050405020304" pitchFamily="18" charset="0"/>
                <a:ea typeface="Times New Roman" panose="02020603050405020304" pitchFamily="18" charset="0"/>
              </a:rPr>
              <a:t> </a:t>
            </a:r>
            <a:r>
              <a:rPr lang="en-US" sz="1800" spc="0" dirty="0" err="1">
                <a:solidFill>
                  <a:srgbClr val="231F20"/>
                </a:solidFill>
                <a:effectLst/>
                <a:latin typeface="Times New Roman" panose="02020603050405020304" pitchFamily="18" charset="0"/>
                <a:ea typeface="Times New Roman" panose="02020603050405020304" pitchFamily="18" charset="0"/>
              </a:rPr>
              <a:t>komentārus</a:t>
            </a:r>
            <a:r>
              <a:rPr lang="en-US" sz="18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7514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955C5F-1D9D-AA2B-3508-AC26D67BA5C7}"/>
              </a:ext>
            </a:extLst>
          </p:cNvPr>
          <p:cNvSpPr txBox="1"/>
          <p:nvPr/>
        </p:nvSpPr>
        <p:spPr>
          <a:xfrm>
            <a:off x="1304925" y="704850"/>
            <a:ext cx="10182226" cy="5396862"/>
          </a:xfrm>
          <a:prstGeom prst="rect">
            <a:avLst/>
          </a:prstGeom>
          <a:noFill/>
        </p:spPr>
        <p:txBody>
          <a:bodyPr wrap="square">
            <a:spAutoFit/>
          </a:bodyPr>
          <a:lstStyle/>
          <a:p>
            <a:pPr>
              <a:spcBef>
                <a:spcPts val="30"/>
              </a:spcBef>
            </a:pPr>
            <a:r>
              <a:rPr lang="en-US" dirty="0">
                <a:effectLst/>
                <a:latin typeface="Times New Roman" panose="02020603050405020304" pitchFamily="18" charset="0"/>
                <a:ea typeface="Times New Roman" panose="02020603050405020304" pitchFamily="18" charset="0"/>
              </a:rPr>
              <a:t> </a:t>
            </a:r>
          </a:p>
          <a:p>
            <a:pPr marL="342900" marR="1471295" lvl="0" indent="-342900" algn="just">
              <a:lnSpc>
                <a:spcPct val="92000"/>
              </a:lnSpc>
              <a:buClr>
                <a:srgbClr val="231F20"/>
              </a:buClr>
              <a:buSzPts val="1400"/>
              <a:buFont typeface="Gilroy"/>
              <a:buAutoNum type="romanUcPeriod" startAt="2"/>
              <a:tabLst>
                <a:tab pos="266700" algn="l"/>
              </a:tabLst>
            </a:pPr>
            <a:r>
              <a:rPr lang="en-US" sz="1600" b="1" dirty="0" err="1">
                <a:solidFill>
                  <a:srgbClr val="231F20"/>
                </a:solidFill>
                <a:effectLst/>
                <a:latin typeface="Times New Roman" panose="02020603050405020304" pitchFamily="18" charset="0"/>
                <a:ea typeface="Gilroy"/>
                <a:cs typeface="Times New Roman" panose="02020603050405020304" pitchFamily="18" charset="0"/>
              </a:rPr>
              <a:t>Atmiņas</a:t>
            </a:r>
            <a:r>
              <a:rPr lang="en-US" sz="1600" b="1" dirty="0">
                <a:solidFill>
                  <a:srgbClr val="231F20"/>
                </a:solidFill>
                <a:effectLst/>
                <a:latin typeface="Times New Roman" panose="02020603050405020304" pitchFamily="18" charset="0"/>
                <a:ea typeface="Gilroy"/>
                <a:cs typeface="Times New Roman" panose="02020603050405020304" pitchFamily="18" charset="0"/>
              </a:rPr>
              <a:t> un </a:t>
            </a:r>
            <a:r>
              <a:rPr lang="en-US" sz="1600" b="1" dirty="0" err="1">
                <a:solidFill>
                  <a:srgbClr val="231F20"/>
                </a:solidFill>
                <a:effectLst/>
                <a:latin typeface="Times New Roman" panose="02020603050405020304" pitchFamily="18" charset="0"/>
                <a:ea typeface="Gilroy"/>
                <a:cs typeface="Times New Roman" panose="02020603050405020304" pitchFamily="18" charset="0"/>
              </a:rPr>
              <a:t>liecības</a:t>
            </a:r>
            <a:r>
              <a:rPr lang="en-US" sz="1600" b="1" dirty="0">
                <a:solidFill>
                  <a:srgbClr val="231F20"/>
                </a:solidFill>
                <a:effectLst/>
                <a:latin typeface="Times New Roman" panose="02020603050405020304" pitchFamily="18" charset="0"/>
                <a:ea typeface="Gilroy"/>
                <a:cs typeface="Times New Roman" panose="02020603050405020304" pitchFamily="18" charset="0"/>
              </a:rPr>
              <a:t> par </a:t>
            </a:r>
            <a:r>
              <a:rPr lang="en-US" sz="1600" b="1" spc="-15" dirty="0" err="1">
                <a:solidFill>
                  <a:srgbClr val="231F20"/>
                </a:solidFill>
                <a:effectLst/>
                <a:latin typeface="Times New Roman" panose="02020603050405020304" pitchFamily="18" charset="0"/>
                <a:ea typeface="Gilroy"/>
                <a:cs typeface="Times New Roman" panose="02020603050405020304" pitchFamily="18" charset="0"/>
              </a:rPr>
              <a:t>Kārļa</a:t>
            </a:r>
            <a:r>
              <a:rPr lang="en-US" sz="1600" b="1" spc="-15" dirty="0">
                <a:solidFill>
                  <a:srgbClr val="231F20"/>
                </a:solidFill>
                <a:effectLst/>
                <a:latin typeface="Times New Roman" panose="02020603050405020304" pitchFamily="18" charset="0"/>
                <a:ea typeface="Gilroy"/>
                <a:cs typeface="Times New Roman" panose="02020603050405020304" pitchFamily="18" charset="0"/>
              </a:rPr>
              <a:t> </a:t>
            </a:r>
            <a:r>
              <a:rPr lang="en-US" sz="1600" b="1" dirty="0" err="1">
                <a:solidFill>
                  <a:srgbClr val="231F20"/>
                </a:solidFill>
                <a:effectLst/>
                <a:latin typeface="Times New Roman" panose="02020603050405020304" pitchFamily="18" charset="0"/>
                <a:ea typeface="Gilroy"/>
                <a:cs typeface="Times New Roman" panose="02020603050405020304" pitchFamily="18" charset="0"/>
              </a:rPr>
              <a:t>Ulmaņa</a:t>
            </a:r>
            <a:r>
              <a:rPr lang="en-US" sz="1600" b="1" dirty="0">
                <a:solidFill>
                  <a:srgbClr val="231F20"/>
                </a:solidFill>
                <a:effectLst/>
                <a:latin typeface="Times New Roman" panose="02020603050405020304" pitchFamily="18" charset="0"/>
                <a:ea typeface="Gilroy"/>
                <a:cs typeface="Times New Roman" panose="02020603050405020304" pitchFamily="18" charset="0"/>
              </a:rPr>
              <a:t> </a:t>
            </a:r>
            <a:r>
              <a:rPr lang="en-US" sz="1600" b="1" dirty="0" err="1">
                <a:solidFill>
                  <a:srgbClr val="231F20"/>
                </a:solidFill>
                <a:effectLst/>
                <a:latin typeface="Times New Roman" panose="02020603050405020304" pitchFamily="18" charset="0"/>
                <a:ea typeface="Gilroy"/>
                <a:cs typeface="Times New Roman" panose="02020603050405020304" pitchFamily="18" charset="0"/>
              </a:rPr>
              <a:t>autoritāro</a:t>
            </a:r>
            <a:r>
              <a:rPr lang="en-US" sz="1600" b="1" dirty="0">
                <a:solidFill>
                  <a:srgbClr val="231F20"/>
                </a:solidFill>
                <a:effectLst/>
                <a:latin typeface="Times New Roman" panose="02020603050405020304" pitchFamily="18" charset="0"/>
                <a:ea typeface="Gilroy"/>
                <a:cs typeface="Times New Roman" panose="02020603050405020304" pitchFamily="18" charset="0"/>
              </a:rPr>
              <a:t> </a:t>
            </a:r>
            <a:r>
              <a:rPr lang="en-US" sz="1600" b="1" spc="-20" dirty="0" err="1">
                <a:solidFill>
                  <a:srgbClr val="231F20"/>
                </a:solidFill>
                <a:effectLst/>
                <a:latin typeface="Times New Roman" panose="02020603050405020304" pitchFamily="18" charset="0"/>
                <a:ea typeface="Gilroy"/>
                <a:cs typeface="Times New Roman" panose="02020603050405020304" pitchFamily="18" charset="0"/>
              </a:rPr>
              <a:t>režīmu</a:t>
            </a:r>
            <a:r>
              <a:rPr lang="en-US" sz="1600" b="1" spc="-20" dirty="0">
                <a:solidFill>
                  <a:srgbClr val="231F20"/>
                </a:solidFill>
                <a:effectLst/>
                <a:latin typeface="Times New Roman" panose="02020603050405020304" pitchFamily="18" charset="0"/>
                <a:ea typeface="Gilroy"/>
                <a:cs typeface="Times New Roman" panose="02020603050405020304" pitchFamily="18" charset="0"/>
              </a:rPr>
              <a:t>. </a:t>
            </a:r>
            <a:r>
              <a:rPr lang="en-US" sz="1600" b="1" dirty="0" err="1">
                <a:solidFill>
                  <a:srgbClr val="231F20"/>
                </a:solidFill>
                <a:effectLst/>
                <a:latin typeface="Times New Roman" panose="02020603050405020304" pitchFamily="18" charset="0"/>
                <a:ea typeface="Gilroy"/>
                <a:cs typeface="Times New Roman" panose="02020603050405020304" pitchFamily="18" charset="0"/>
              </a:rPr>
              <a:t>Atmiņu</a:t>
            </a:r>
            <a:r>
              <a:rPr lang="en-US" sz="1600" b="1" dirty="0">
                <a:solidFill>
                  <a:srgbClr val="231F20"/>
                </a:solidFill>
                <a:effectLst/>
                <a:latin typeface="Times New Roman" panose="02020603050405020304" pitchFamily="18" charset="0"/>
                <a:ea typeface="Gilroy"/>
                <a:cs typeface="Times New Roman" panose="02020603050405020304" pitchFamily="18" charset="0"/>
              </a:rPr>
              <a:t> </a:t>
            </a:r>
            <a:r>
              <a:rPr lang="en-US" sz="1600" b="1" dirty="0" err="1">
                <a:solidFill>
                  <a:srgbClr val="231F20"/>
                </a:solidFill>
                <a:effectLst/>
                <a:latin typeface="Times New Roman" panose="02020603050405020304" pitchFamily="18" charset="0"/>
                <a:ea typeface="Gilroy"/>
                <a:cs typeface="Times New Roman" panose="02020603050405020304" pitchFamily="18" charset="0"/>
              </a:rPr>
              <a:t>konfrontācija</a:t>
            </a:r>
            <a:r>
              <a:rPr lang="en-US" sz="1600" b="1" dirty="0">
                <a:solidFill>
                  <a:srgbClr val="231F20"/>
                </a:solidFill>
                <a:effectLst/>
                <a:latin typeface="Times New Roman" panose="02020603050405020304" pitchFamily="18" charset="0"/>
                <a:ea typeface="Gilroy"/>
                <a:cs typeface="Times New Roman" panose="02020603050405020304" pitchFamily="18" charset="0"/>
              </a:rPr>
              <a:t> </a:t>
            </a:r>
            <a:r>
              <a:rPr lang="en-US" sz="1600" b="1" dirty="0" err="1">
                <a:solidFill>
                  <a:srgbClr val="231F20"/>
                </a:solidFill>
                <a:effectLst/>
                <a:latin typeface="Times New Roman" panose="02020603050405020304" pitchFamily="18" charset="0"/>
                <a:ea typeface="Gilroy"/>
                <a:cs typeface="Times New Roman" panose="02020603050405020304" pitchFamily="18" charset="0"/>
              </a:rPr>
              <a:t>ar</a:t>
            </a:r>
            <a:r>
              <a:rPr lang="en-US" sz="1600" b="1" dirty="0">
                <a:solidFill>
                  <a:srgbClr val="231F20"/>
                </a:solidFill>
                <a:effectLst/>
                <a:latin typeface="Times New Roman" panose="02020603050405020304" pitchFamily="18" charset="0"/>
                <a:ea typeface="Gilroy"/>
                <a:cs typeface="Times New Roman" panose="02020603050405020304" pitchFamily="18" charset="0"/>
              </a:rPr>
              <a:t> </a:t>
            </a:r>
            <a:r>
              <a:rPr lang="en-US" sz="1600" b="1" dirty="0" err="1">
                <a:solidFill>
                  <a:srgbClr val="231F20"/>
                </a:solidFill>
                <a:effectLst/>
                <a:latin typeface="Times New Roman" panose="02020603050405020304" pitchFamily="18" charset="0"/>
                <a:ea typeface="Gilroy"/>
                <a:cs typeface="Times New Roman" panose="02020603050405020304" pitchFamily="18" charset="0"/>
              </a:rPr>
              <a:t>informācijas</a:t>
            </a:r>
            <a:r>
              <a:rPr lang="en-US" sz="1600" b="1" spc="-40" dirty="0">
                <a:solidFill>
                  <a:srgbClr val="231F20"/>
                </a:solidFill>
                <a:effectLst/>
                <a:latin typeface="Times New Roman" panose="02020603050405020304" pitchFamily="18" charset="0"/>
                <a:ea typeface="Gilroy"/>
                <a:cs typeface="Times New Roman" panose="02020603050405020304" pitchFamily="18" charset="0"/>
              </a:rPr>
              <a:t> </a:t>
            </a:r>
            <a:r>
              <a:rPr lang="en-US" sz="1600" b="1" dirty="0" err="1">
                <a:solidFill>
                  <a:srgbClr val="231F20"/>
                </a:solidFill>
                <a:effectLst/>
                <a:latin typeface="Times New Roman" panose="02020603050405020304" pitchFamily="18" charset="0"/>
                <a:ea typeface="Gilroy"/>
                <a:cs typeface="Times New Roman" panose="02020603050405020304" pitchFamily="18" charset="0"/>
              </a:rPr>
              <a:t>avotiem</a:t>
            </a:r>
            <a:r>
              <a:rPr lang="en-US" sz="1600" b="1" dirty="0">
                <a:solidFill>
                  <a:srgbClr val="231F20"/>
                </a:solidFill>
                <a:effectLst/>
                <a:latin typeface="Times New Roman" panose="02020603050405020304" pitchFamily="18" charset="0"/>
                <a:ea typeface="Gilroy"/>
                <a:cs typeface="Times New Roman" panose="02020603050405020304" pitchFamily="18" charset="0"/>
              </a:rPr>
              <a:t>.</a:t>
            </a:r>
            <a:endParaRPr lang="en-US" sz="1600" b="1" dirty="0">
              <a:effectLst/>
              <a:latin typeface="Times New Roman" panose="02020603050405020304" pitchFamily="18" charset="0"/>
              <a:ea typeface="Gilroy"/>
              <a:cs typeface="Times New Roman" panose="02020603050405020304" pitchFamily="18" charset="0"/>
            </a:endParaRPr>
          </a:p>
          <a:p>
            <a:pPr marL="742950" lvl="1" indent="-285750" algn="just">
              <a:spcBef>
                <a:spcPts val="985"/>
              </a:spcBef>
              <a:spcAft>
                <a:spcPts val="0"/>
              </a:spcAft>
              <a:buClr>
                <a:srgbClr val="231F20"/>
              </a:buClr>
              <a:buSzPts val="1200"/>
              <a:buFont typeface="Times New Roman" panose="02020603050405020304" pitchFamily="18" charset="0"/>
              <a:buAutoNum type="arabicPeriod"/>
              <a:tabLst>
                <a:tab pos="227330" algn="l"/>
              </a:tabLst>
            </a:pPr>
            <a:r>
              <a:rPr lang="en-US" sz="1600" b="1"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uzdevums</a:t>
            </a:r>
            <a:r>
              <a:rPr lang="en-US" sz="1600" b="1"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Iegūstiet</a:t>
            </a:r>
            <a:r>
              <a:rPr lang="en-US" sz="1600" b="1"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informāciju</a:t>
            </a:r>
            <a:r>
              <a:rPr lang="en-US" sz="1600" b="1"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par </a:t>
            </a:r>
            <a:r>
              <a:rPr lang="en-US" sz="1600" b="1"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Ulmaņa</a:t>
            </a:r>
            <a:r>
              <a:rPr lang="en-US" sz="1600" b="1"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autoritāro</a:t>
            </a:r>
            <a:r>
              <a:rPr lang="en-US" sz="1600" b="1"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režīmu</a:t>
            </a:r>
            <a:r>
              <a:rPr lang="en-US" sz="1600" b="1"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b="1"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143000" marR="182245" lvl="2" indent="-228600" algn="just">
              <a:lnSpc>
                <a:spcPct val="115000"/>
              </a:lnSpc>
              <a:spcBef>
                <a:spcPts val="785"/>
              </a:spcBef>
              <a:spcAft>
                <a:spcPts val="0"/>
              </a:spcAft>
              <a:buClr>
                <a:srgbClr val="231F20"/>
              </a:buClr>
              <a:buSzPts val="1200"/>
              <a:buFont typeface="Times New Roman" panose="02020603050405020304" pitchFamily="18" charset="0"/>
              <a:buAutoNum type="arabicPeriod"/>
              <a:tabLst>
                <a:tab pos="336550" algn="l"/>
              </a:tabLst>
            </a:pP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Izpētiet</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vai</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pajautājiet</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mājiniekiem</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vai</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mājās</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neglabājas</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t.s.</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Latvijas</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laika</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(1920–1940)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žurnāli</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un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avīzes</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No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žurnāliem</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paši</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iecienītākie</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bija</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Atpūta</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ko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pirka</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un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vai</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abonēja</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daudzas</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ģimenes</a:t>
            </a:r>
            <a:r>
              <a:rPr lang="en-US" sz="1600" spc="-19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un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vēlāk</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padomju</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gados</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slepeni</a:t>
            </a:r>
            <a:r>
              <a:rPr lang="en-US" sz="1600" spc="4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glabāja</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143000" lvl="2" indent="-228600" algn="just">
              <a:spcBef>
                <a:spcPts val="850"/>
              </a:spcBef>
              <a:spcAft>
                <a:spcPts val="0"/>
              </a:spcAft>
              <a:buClr>
                <a:srgbClr val="231F20"/>
              </a:buClr>
              <a:buSzPts val="1200"/>
              <a:buFont typeface="Times New Roman" panose="02020603050405020304" pitchFamily="18" charset="0"/>
              <a:buAutoNum type="arabicPeriod"/>
              <a:tabLst>
                <a:tab pos="342900" algn="l"/>
              </a:tabLst>
            </a:pP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Izmantojiet</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Latvijas</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Nacionālās</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bibliotēkas</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resursu</a:t>
            </a:r>
            <a:r>
              <a:rPr lang="en-US" sz="1600" spc="7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i="1"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periodika.lv</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1755">
              <a:spcBef>
                <a:spcPts val="215"/>
              </a:spcBef>
              <a:spcAft>
                <a:spcPts val="0"/>
              </a:spcAft>
            </a:pP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Lietojiet</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hronoloģiskās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resursu</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atlases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iespējas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“Datums”,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izvēloties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1934.–1940.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gadu</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1755">
              <a:lnSpc>
                <a:spcPct val="115000"/>
              </a:lnSpc>
              <a:spcBef>
                <a:spcPts val="1075"/>
              </a:spcBef>
              <a:spcAft>
                <a:spcPts val="0"/>
              </a:spcAft>
            </a:pPr>
            <a:r>
              <a:rPr lang="en-US" sz="1600" b="1"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Uzmanību</a:t>
            </a:r>
            <a:r>
              <a:rPr lang="en-US" sz="1600" b="1"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600" b="1"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1940.</a:t>
            </a:r>
            <a:r>
              <a:rPr lang="en-US" sz="1600"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gada</a:t>
            </a:r>
            <a:r>
              <a:rPr lang="en-US" sz="1600"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materiāliem</a:t>
            </a:r>
            <a:r>
              <a:rPr lang="en-US" sz="1600" spc="-5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rūpīgi</a:t>
            </a:r>
            <a:r>
              <a:rPr lang="en-US" sz="1600"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pārbaudiet</a:t>
            </a:r>
            <a:r>
              <a:rPr lang="en-US" sz="1600"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izdošanas</a:t>
            </a:r>
            <a:r>
              <a:rPr lang="en-US" sz="1600" spc="-5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datumu</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600"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jo</a:t>
            </a:r>
            <a:r>
              <a:rPr lang="en-US" sz="1600" spc="-5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no</a:t>
            </a:r>
            <a:r>
              <a:rPr lang="en-US" sz="1600"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17.</a:t>
            </a:r>
            <a:r>
              <a:rPr lang="en-US" sz="1600"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un</a:t>
            </a:r>
            <a:r>
              <a:rPr lang="en-US" sz="1600"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18.</a:t>
            </a:r>
            <a:r>
              <a:rPr lang="en-US" sz="1600" spc="-6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jūnija</a:t>
            </a:r>
            <a:r>
              <a:rPr lang="en-US" sz="1600" spc="-5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sākās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padomju</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okupācija</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un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Ulmaņa</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režīma</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demontāža</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2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Tas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atspoguļojās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arī</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preses</a:t>
            </a:r>
            <a:r>
              <a:rPr lang="en-US" sz="1600" spc="22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materiālos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1755">
              <a:lnSpc>
                <a:spcPct val="115000"/>
              </a:lnSpc>
              <a:spcBef>
                <a:spcPts val="565"/>
              </a:spcBef>
              <a:spcAft>
                <a:spcPts val="0"/>
              </a:spcAft>
            </a:pP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Ja </a:t>
            </a:r>
            <a:r>
              <a:rPr lang="en-US" sz="1600" i="1"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periodika.lv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vēlaties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iegūt</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publicētas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atmiņas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par K.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Ulmaņa</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autoritārās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varas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gadiem</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kas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tapušas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vēlāk</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hronoloģiskās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atlases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iespējā</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“Datums”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ierakstiet</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laiku</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pēc</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1940. gada!</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1755">
              <a:lnSpc>
                <a:spcPct val="115000"/>
              </a:lnSpc>
              <a:spcBef>
                <a:spcPts val="565"/>
              </a:spcBef>
              <a:spcAft>
                <a:spcPts val="0"/>
              </a:spcAft>
            </a:pP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Atslēgas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vārdi</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atbilstošā</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satura</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meklēšanai</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“15.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maija</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Latvija</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Atdzimšanas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dziesma</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Kārlis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Ulmanis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Vadonis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Vienības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laiks</a:t>
            </a:r>
            <a:r>
              <a:rPr lang="en-US" sz="1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143000" marR="184150" lvl="2" indent="-228600">
              <a:lnSpc>
                <a:spcPct val="115000"/>
              </a:lnSpc>
              <a:spcBef>
                <a:spcPts val="565"/>
              </a:spcBef>
              <a:spcAft>
                <a:spcPts val="0"/>
              </a:spcAft>
              <a:buClr>
                <a:srgbClr val="231F20"/>
              </a:buClr>
              <a:buSzPts val="1200"/>
              <a:buFont typeface="Times New Roman" panose="02020603050405020304" pitchFamily="18" charset="0"/>
              <a:buAutoNum type="arabicPeriod"/>
              <a:tabLst>
                <a:tab pos="351155" algn="l"/>
              </a:tabLst>
            </a:pP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Iegūtos</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rakstus</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lepjupielādējiet</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un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konvertējiet</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i="1" spc="-35"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Word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dokumenta</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formātā</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lai</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nepieciešamības</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gadījumā</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varētu</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nokopēt</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un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izmantot</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spilgtākos</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citātus</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un</a:t>
            </a:r>
            <a:r>
              <a:rPr lang="en-US" sz="1600" spc="12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fragmentus</a:t>
            </a:r>
            <a:r>
              <a:rPr lang="en-US" sz="1600" spc="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5633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0564968-9C7B-FAEF-5D4F-195B292B46D1}"/>
              </a:ext>
            </a:extLst>
          </p:cNvPr>
          <p:cNvSpPr>
            <a:spLocks noGrp="1"/>
          </p:cNvSpPr>
          <p:nvPr>
            <p:ph type="title"/>
          </p:nvPr>
        </p:nvSpPr>
        <p:spPr/>
        <p:txBody>
          <a:bodyPr>
            <a:normAutofit/>
          </a:bodyPr>
          <a:lstStyle/>
          <a:p>
            <a:pPr algn="ctr"/>
            <a:r>
              <a:rPr lang="en-US" sz="2400" b="1" dirty="0" err="1">
                <a:solidFill>
                  <a:srgbClr val="231F20"/>
                </a:solidFill>
                <a:effectLst/>
                <a:latin typeface="Gilroy"/>
                <a:ea typeface="Gilroy"/>
                <a:cs typeface="Gilroy"/>
              </a:rPr>
              <a:t>Atmiņas</a:t>
            </a:r>
            <a:r>
              <a:rPr lang="en-US" sz="2400" b="1" dirty="0">
                <a:solidFill>
                  <a:srgbClr val="231F20"/>
                </a:solidFill>
                <a:effectLst/>
                <a:latin typeface="Gilroy"/>
                <a:ea typeface="Gilroy"/>
                <a:cs typeface="Gilroy"/>
              </a:rPr>
              <a:t> un </a:t>
            </a:r>
            <a:r>
              <a:rPr lang="en-US" sz="2400" b="1" dirty="0" err="1">
                <a:solidFill>
                  <a:srgbClr val="231F20"/>
                </a:solidFill>
                <a:effectLst/>
                <a:latin typeface="Gilroy"/>
                <a:ea typeface="Gilroy"/>
                <a:cs typeface="Gilroy"/>
              </a:rPr>
              <a:t>liecības</a:t>
            </a:r>
            <a:r>
              <a:rPr lang="en-US" sz="2400" b="1" dirty="0">
                <a:solidFill>
                  <a:srgbClr val="231F20"/>
                </a:solidFill>
                <a:effectLst/>
                <a:latin typeface="Gilroy"/>
                <a:ea typeface="Gilroy"/>
                <a:cs typeface="Gilroy"/>
              </a:rPr>
              <a:t> par “</a:t>
            </a:r>
            <a:r>
              <a:rPr lang="en-US" sz="2400" b="1" dirty="0" err="1">
                <a:solidFill>
                  <a:srgbClr val="231F20"/>
                </a:solidFill>
                <a:effectLst/>
                <a:latin typeface="Gilroy"/>
                <a:ea typeface="Gilroy"/>
                <a:cs typeface="Gilroy"/>
              </a:rPr>
              <a:t>padomju</a:t>
            </a:r>
            <a:r>
              <a:rPr lang="en-US" sz="2400" b="1" dirty="0">
                <a:solidFill>
                  <a:srgbClr val="231F20"/>
                </a:solidFill>
                <a:effectLst/>
                <a:latin typeface="Gilroy"/>
                <a:ea typeface="Gilroy"/>
                <a:cs typeface="Gilroy"/>
              </a:rPr>
              <a:t> </a:t>
            </a:r>
            <a:r>
              <a:rPr lang="en-US" sz="2400" b="1" spc="-20" dirty="0" err="1">
                <a:solidFill>
                  <a:srgbClr val="231F20"/>
                </a:solidFill>
                <a:effectLst/>
                <a:latin typeface="Gilroy"/>
                <a:ea typeface="Gilroy"/>
                <a:cs typeface="Gilroy"/>
              </a:rPr>
              <a:t>laikiem</a:t>
            </a:r>
            <a:r>
              <a:rPr lang="en-US" sz="2400" b="1" spc="-20" dirty="0">
                <a:solidFill>
                  <a:srgbClr val="231F20"/>
                </a:solidFill>
                <a:effectLst/>
                <a:latin typeface="Gilroy"/>
                <a:ea typeface="Gilroy"/>
                <a:cs typeface="Gilroy"/>
              </a:rPr>
              <a:t>”. </a:t>
            </a:r>
            <a:r>
              <a:rPr lang="en-US" sz="2400" b="1" dirty="0" err="1">
                <a:solidFill>
                  <a:srgbClr val="231F20"/>
                </a:solidFill>
                <a:effectLst/>
                <a:latin typeface="Gilroy"/>
                <a:ea typeface="Gilroy"/>
                <a:cs typeface="Gilroy"/>
              </a:rPr>
              <a:t>Atmiņu</a:t>
            </a:r>
            <a:r>
              <a:rPr lang="en-US" sz="2400" b="1" dirty="0">
                <a:solidFill>
                  <a:srgbClr val="231F20"/>
                </a:solidFill>
                <a:effectLst/>
                <a:latin typeface="Gilroy"/>
                <a:ea typeface="Gilroy"/>
                <a:cs typeface="Gilroy"/>
              </a:rPr>
              <a:t> </a:t>
            </a:r>
            <a:r>
              <a:rPr lang="en-US" sz="2400" b="1" spc="-15" dirty="0" err="1">
                <a:solidFill>
                  <a:srgbClr val="231F20"/>
                </a:solidFill>
                <a:effectLst/>
                <a:latin typeface="Gilroy"/>
                <a:ea typeface="Gilroy"/>
                <a:cs typeface="Gilroy"/>
              </a:rPr>
              <a:t>vākšana</a:t>
            </a:r>
            <a:r>
              <a:rPr lang="en-US" sz="2400" b="1" spc="-15" dirty="0">
                <a:solidFill>
                  <a:srgbClr val="231F20"/>
                </a:solidFill>
                <a:effectLst/>
                <a:latin typeface="Gilroy"/>
                <a:ea typeface="Gilroy"/>
                <a:cs typeface="Gilroy"/>
              </a:rPr>
              <a:t> </a:t>
            </a:r>
            <a:r>
              <a:rPr lang="en-US" sz="2400" b="1" dirty="0">
                <a:solidFill>
                  <a:srgbClr val="231F20"/>
                </a:solidFill>
                <a:effectLst/>
                <a:latin typeface="Gilroy"/>
                <a:ea typeface="Gilroy"/>
                <a:cs typeface="Gilroy"/>
              </a:rPr>
              <a:t>un </a:t>
            </a:r>
            <a:r>
              <a:rPr lang="en-US" sz="2400" b="1" dirty="0" err="1">
                <a:solidFill>
                  <a:srgbClr val="231F20"/>
                </a:solidFill>
                <a:effectLst/>
                <a:latin typeface="Gilroy"/>
                <a:ea typeface="Gilroy"/>
                <a:cs typeface="Gilroy"/>
              </a:rPr>
              <a:t>apstrādāšana</a:t>
            </a:r>
            <a:br>
              <a:rPr lang="en-US" sz="1800" b="1" dirty="0">
                <a:effectLst/>
                <a:latin typeface="Gilroy"/>
                <a:ea typeface="Gilroy"/>
                <a:cs typeface="Gilroy"/>
              </a:rPr>
            </a:br>
            <a:endParaRPr lang="en-US" sz="2000" dirty="0"/>
          </a:p>
        </p:txBody>
      </p:sp>
      <p:sp>
        <p:nvSpPr>
          <p:cNvPr id="3" name="Satura vietturis 2">
            <a:extLst>
              <a:ext uri="{FF2B5EF4-FFF2-40B4-BE49-F238E27FC236}">
                <a16:creationId xmlns:a16="http://schemas.microsoft.com/office/drawing/2014/main" id="{B5B2A489-3522-651A-0466-810C67B6BBB0}"/>
              </a:ext>
            </a:extLst>
          </p:cNvPr>
          <p:cNvSpPr>
            <a:spLocks noGrp="1"/>
          </p:cNvSpPr>
          <p:nvPr>
            <p:ph idx="1"/>
          </p:nvPr>
        </p:nvSpPr>
        <p:spPr>
          <a:xfrm>
            <a:off x="838200" y="1517716"/>
            <a:ext cx="10801350" cy="5264084"/>
          </a:xfrm>
        </p:spPr>
        <p:txBody>
          <a:bodyPr>
            <a:noAutofit/>
          </a:bodyPr>
          <a:lstStyle/>
          <a:p>
            <a:pPr marL="342900" marR="185420" lvl="0" indent="-342900" algn="just">
              <a:lnSpc>
                <a:spcPct val="115000"/>
              </a:lnSpc>
              <a:spcBef>
                <a:spcPts val="1130"/>
              </a:spcBef>
              <a:spcAft>
                <a:spcPts val="0"/>
              </a:spcAft>
              <a:buClr>
                <a:srgbClr val="231F20"/>
              </a:buClr>
              <a:buSzPts val="1200"/>
              <a:buFont typeface="Times New Roman" panose="02020603050405020304" pitchFamily="18" charset="0"/>
              <a:buAutoNum type="arabicPeriod"/>
              <a:tabLst>
                <a:tab pos="232410" algn="l"/>
              </a:tabLst>
            </a:pPr>
            <a:r>
              <a:rPr lang="lv-LV" sz="1600" b="1" spc="0" dirty="0">
                <a:solidFill>
                  <a:srgbClr val="231F20"/>
                </a:solidFill>
                <a:effectLst/>
                <a:latin typeface="Times New Roman" panose="02020603050405020304" pitchFamily="18" charset="0"/>
                <a:ea typeface="Times New Roman" panose="02020603050405020304" pitchFamily="18" charset="0"/>
              </a:rPr>
              <a:t>1.</a:t>
            </a:r>
            <a:r>
              <a:rPr lang="en-US" sz="1600" b="1" spc="0" dirty="0" err="1">
                <a:solidFill>
                  <a:srgbClr val="231F20"/>
                </a:solidFill>
                <a:effectLst/>
                <a:latin typeface="Times New Roman" panose="02020603050405020304" pitchFamily="18" charset="0"/>
                <a:ea typeface="Times New Roman" panose="02020603050405020304" pitchFamily="18" charset="0"/>
              </a:rPr>
              <a:t>uzdevums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Analizē</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atmiņu</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stāstu</a:t>
            </a:r>
            <a:r>
              <a:rPr lang="en-US" sz="1600" b="1" spc="0" dirty="0">
                <a:solidFill>
                  <a:srgbClr val="231F20"/>
                </a:solidFill>
                <a:effectLst/>
                <a:latin typeface="Times New Roman" panose="02020603050405020304" pitchFamily="18" charset="0"/>
                <a:ea typeface="Times New Roman" panose="02020603050405020304" pitchFamily="18" charset="0"/>
              </a:rPr>
              <a:t>: ko par </a:t>
            </a:r>
            <a:r>
              <a:rPr lang="en-US" sz="1600" b="1" spc="0" dirty="0" err="1">
                <a:solidFill>
                  <a:srgbClr val="231F20"/>
                </a:solidFill>
                <a:effectLst/>
                <a:latin typeface="Times New Roman" panose="02020603050405020304" pitchFamily="18" charset="0"/>
                <a:ea typeface="Times New Roman" panose="02020603050405020304" pitchFamily="18" charset="0"/>
              </a:rPr>
              <a:t>pretošanās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kustību</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pēckara</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Latvijā</a:t>
            </a:r>
            <a:r>
              <a:rPr lang="en-US" sz="1600" b="1" spc="0" dirty="0">
                <a:solidFill>
                  <a:srgbClr val="231F20"/>
                </a:solidFill>
                <a:effectLst/>
                <a:latin typeface="Times New Roman" panose="02020603050405020304" pitchFamily="18" charset="0"/>
                <a:ea typeface="Times New Roman" panose="02020603050405020304" pitchFamily="18" charset="0"/>
              </a:rPr>
              <a:t> mums </a:t>
            </a:r>
            <a:r>
              <a:rPr lang="en-US" sz="1600" b="1" spc="0" dirty="0" err="1">
                <a:solidFill>
                  <a:srgbClr val="231F20"/>
                </a:solidFill>
                <a:effectLst/>
                <a:latin typeface="Times New Roman" panose="02020603050405020304" pitchFamily="18" charset="0"/>
                <a:ea typeface="Times New Roman" panose="02020603050405020304" pitchFamily="18" charset="0"/>
              </a:rPr>
              <a:t>stāsta</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Leontīnes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Sluckas</a:t>
            </a:r>
            <a:r>
              <a:rPr lang="en-US" sz="1600" b="1" spc="2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atmiņas</a:t>
            </a:r>
            <a:r>
              <a:rPr lang="en-US" sz="1600" b="1" spc="0" dirty="0">
                <a:solidFill>
                  <a:srgbClr val="231F20"/>
                </a:solidFill>
                <a:effectLst/>
                <a:latin typeface="Times New Roman" panose="02020603050405020304" pitchFamily="18" charset="0"/>
                <a:ea typeface="Times New Roman" panose="02020603050405020304" pitchFamily="18" charset="0"/>
              </a:rPr>
              <a:t>?</a:t>
            </a:r>
            <a:endParaRPr lang="en-US" sz="1600" b="1" spc="0" dirty="0">
              <a:effectLst/>
              <a:latin typeface="Times New Roman" panose="02020603050405020304" pitchFamily="18" charset="0"/>
              <a:ea typeface="Times New Roman" panose="02020603050405020304" pitchFamily="18" charset="0"/>
            </a:endParaRPr>
          </a:p>
          <a:p>
            <a:pPr marL="742950" lvl="1" indent="-285750" algn="just">
              <a:spcBef>
                <a:spcPts val="845"/>
              </a:spcBef>
              <a:spcAft>
                <a:spcPts val="0"/>
              </a:spcAft>
              <a:buClr>
                <a:srgbClr val="231F20"/>
              </a:buClr>
              <a:buSzPts val="1200"/>
              <a:buFont typeface="Times New Roman" panose="02020603050405020304" pitchFamily="18" charset="0"/>
              <a:buAutoNum type="arabicPeriod"/>
              <a:tabLst>
                <a:tab pos="342900" algn="l"/>
              </a:tabLst>
            </a:pPr>
            <a:r>
              <a:rPr lang="en-US" sz="1600" spc="0" dirty="0" err="1">
                <a:solidFill>
                  <a:srgbClr val="231F20"/>
                </a:solidFill>
                <a:effectLst/>
                <a:latin typeface="Times New Roman" panose="02020603050405020304" pitchFamily="18" charset="0"/>
                <a:ea typeface="Times New Roman" panose="02020603050405020304" pitchFamily="18" charset="0"/>
              </a:rPr>
              <a:t>Uzmanīgi</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izlasi</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atmiņu</a:t>
            </a:r>
            <a:r>
              <a:rPr lang="en-US" sz="1600" spc="3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fragmentu</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a:spcBef>
                <a:spcPts val="35"/>
              </a:spcBef>
            </a:pPr>
            <a:r>
              <a:rPr lang="en-US" sz="1600" dirty="0">
                <a:effectLst/>
                <a:latin typeface="Times New Roman" panose="02020603050405020304" pitchFamily="18" charset="0"/>
                <a:ea typeface="Times New Roman" panose="02020603050405020304" pitchFamily="18" charset="0"/>
              </a:rPr>
              <a:t> </a:t>
            </a:r>
          </a:p>
          <a:p>
            <a:pPr marL="71755" algn="just"/>
            <a:r>
              <a:rPr lang="en-US" sz="1600" b="1" dirty="0" err="1">
                <a:solidFill>
                  <a:srgbClr val="231F20"/>
                </a:solidFill>
                <a:effectLst/>
                <a:latin typeface="Times New Roman" panose="02020603050405020304" pitchFamily="18" charset="0"/>
                <a:ea typeface="Times New Roman" panose="02020603050405020304" pitchFamily="18" charset="0"/>
              </a:rPr>
              <a:t>Atmiņu</a:t>
            </a:r>
            <a:r>
              <a:rPr lang="en-US" sz="1600" b="1" dirty="0">
                <a:solidFill>
                  <a:srgbClr val="231F20"/>
                </a:solidFill>
                <a:effectLst/>
                <a:latin typeface="Times New Roman" panose="02020603050405020304" pitchFamily="18" charset="0"/>
                <a:ea typeface="Times New Roman" panose="02020603050405020304" pitchFamily="18" charset="0"/>
              </a:rPr>
              <a:t> fragments. </a:t>
            </a:r>
            <a:r>
              <a:rPr lang="en-US" sz="1600" b="1" dirty="0" err="1">
                <a:solidFill>
                  <a:srgbClr val="231F20"/>
                </a:solidFill>
                <a:effectLst/>
                <a:latin typeface="Times New Roman" panose="02020603050405020304" pitchFamily="18" charset="0"/>
                <a:ea typeface="Times New Roman" panose="02020603050405020304" pitchFamily="18" charset="0"/>
              </a:rPr>
              <a:t>Meža</a:t>
            </a:r>
            <a:r>
              <a:rPr lang="en-US" sz="1600" b="1" dirty="0">
                <a:solidFill>
                  <a:srgbClr val="231F20"/>
                </a:solidFill>
                <a:effectLst/>
                <a:latin typeface="Times New Roman" panose="02020603050405020304" pitchFamily="18" charset="0"/>
                <a:ea typeface="Times New Roman" panose="02020603050405020304" pitchFamily="18" charset="0"/>
              </a:rPr>
              <a:t> </a:t>
            </a:r>
            <a:r>
              <a:rPr lang="en-US" sz="1600" b="1" dirty="0" err="1">
                <a:solidFill>
                  <a:srgbClr val="231F20"/>
                </a:solidFill>
                <a:effectLst/>
                <a:latin typeface="Times New Roman" panose="02020603050405020304" pitchFamily="18" charset="0"/>
                <a:ea typeface="Times New Roman" panose="02020603050405020304" pitchFamily="18" charset="0"/>
              </a:rPr>
              <a:t>meita</a:t>
            </a:r>
            <a:r>
              <a:rPr lang="en-US" sz="1600" b="1" dirty="0">
                <a:solidFill>
                  <a:srgbClr val="231F20"/>
                </a:solidFill>
                <a:effectLst/>
                <a:latin typeface="Times New Roman" panose="02020603050405020304" pitchFamily="18" charset="0"/>
                <a:ea typeface="Times New Roman" panose="02020603050405020304" pitchFamily="18" charset="0"/>
              </a:rPr>
              <a:t> – </a:t>
            </a:r>
            <a:r>
              <a:rPr lang="en-US" sz="1600" b="1" dirty="0" err="1">
                <a:solidFill>
                  <a:srgbClr val="231F20"/>
                </a:solidFill>
                <a:effectLst/>
                <a:latin typeface="Times New Roman" panose="02020603050405020304" pitchFamily="18" charset="0"/>
                <a:ea typeface="Times New Roman" panose="02020603050405020304" pitchFamily="18" charset="0"/>
              </a:rPr>
              <a:t>Leontīne</a:t>
            </a:r>
            <a:r>
              <a:rPr lang="en-US" sz="1600" b="1" dirty="0">
                <a:solidFill>
                  <a:srgbClr val="231F20"/>
                </a:solidFill>
                <a:effectLst/>
                <a:latin typeface="Times New Roman" panose="02020603050405020304" pitchFamily="18" charset="0"/>
                <a:ea typeface="Times New Roman" panose="02020603050405020304" pitchFamily="18" charset="0"/>
              </a:rPr>
              <a:t> </a:t>
            </a:r>
            <a:r>
              <a:rPr lang="en-US" sz="1600" b="1" dirty="0" err="1">
                <a:solidFill>
                  <a:srgbClr val="231F20"/>
                </a:solidFill>
                <a:effectLst/>
                <a:latin typeface="Times New Roman" panose="02020603050405020304" pitchFamily="18" charset="0"/>
                <a:ea typeface="Times New Roman" panose="02020603050405020304" pitchFamily="18" charset="0"/>
              </a:rPr>
              <a:t>Slucka</a:t>
            </a:r>
            <a:endParaRPr lang="en-US" sz="1600" b="1" dirty="0">
              <a:effectLst/>
              <a:latin typeface="Times New Roman" panose="02020603050405020304" pitchFamily="18" charset="0"/>
              <a:ea typeface="Times New Roman" panose="02020603050405020304" pitchFamily="18" charset="0"/>
            </a:endParaRPr>
          </a:p>
          <a:p>
            <a:pPr marL="71755" marR="183515" algn="just">
              <a:lnSpc>
                <a:spcPct val="115000"/>
              </a:lnSpc>
              <a:spcBef>
                <a:spcPts val="505"/>
              </a:spcBef>
              <a:spcAft>
                <a:spcPts val="0"/>
              </a:spcAft>
            </a:pPr>
            <a:r>
              <a:rPr lang="en-US" sz="1600" b="1" dirty="0">
                <a:solidFill>
                  <a:srgbClr val="231F20"/>
                </a:solidFill>
                <a:effectLst/>
                <a:latin typeface="Times New Roman" panose="02020603050405020304" pitchFamily="18" charset="0"/>
                <a:ea typeface="Times New Roman" panose="02020603050405020304" pitchFamily="18" charset="0"/>
              </a:rPr>
              <a:t>(</a:t>
            </a:r>
            <a:r>
              <a:rPr lang="en-US" sz="1600" dirty="0" err="1">
                <a:solidFill>
                  <a:srgbClr val="231F20"/>
                </a:solidFill>
                <a:effectLst/>
                <a:latin typeface="Times New Roman" panose="02020603050405020304" pitchFamily="18" charset="0"/>
                <a:ea typeface="Times New Roman" panose="02020603050405020304" pitchFamily="18" charset="0"/>
              </a:rPr>
              <a:t>Leontīne</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Slucka</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dzimusi</a:t>
            </a:r>
            <a:r>
              <a:rPr lang="en-US" sz="1600" dirty="0">
                <a:solidFill>
                  <a:srgbClr val="231F20"/>
                </a:solidFill>
                <a:effectLst/>
                <a:latin typeface="Times New Roman" panose="02020603050405020304" pitchFamily="18" charset="0"/>
                <a:ea typeface="Times New Roman" panose="02020603050405020304" pitchFamily="18" charset="0"/>
              </a:rPr>
              <a:t> 1922. gada 26. </a:t>
            </a:r>
            <a:r>
              <a:rPr lang="en-US" sz="1600" dirty="0" err="1">
                <a:solidFill>
                  <a:srgbClr val="231F20"/>
                </a:solidFill>
                <a:effectLst/>
                <a:latin typeface="Times New Roman" panose="02020603050405020304" pitchFamily="18" charset="0"/>
                <a:ea typeface="Times New Roman" panose="02020603050405020304" pitchFamily="18" charset="0"/>
              </a:rPr>
              <a:t>martā</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Viņas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tēvs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bija</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baltvācietis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terapeits</a:t>
            </a:r>
            <a:r>
              <a:rPr lang="en-US" sz="1600" dirty="0">
                <a:solidFill>
                  <a:srgbClr val="231F20"/>
                </a:solidFill>
                <a:effectLst/>
                <a:latin typeface="Times New Roman" panose="02020603050405020304" pitchFamily="18" charset="0"/>
                <a:ea typeface="Times New Roman" panose="02020603050405020304" pitchFamily="18" charset="0"/>
              </a:rPr>
              <a:t> un </a:t>
            </a:r>
            <a:r>
              <a:rPr lang="en-US" sz="1600" dirty="0" err="1">
                <a:solidFill>
                  <a:srgbClr val="231F20"/>
                </a:solidFill>
                <a:effectLst/>
                <a:latin typeface="Times New Roman" panose="02020603050405020304" pitchFamily="18" charset="0"/>
                <a:ea typeface="Times New Roman" panose="02020603050405020304" pitchFamily="18" charset="0"/>
              </a:rPr>
              <a:t>farmaceits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Romāns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Vilhelms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dzimis</a:t>
            </a:r>
            <a:r>
              <a:rPr lang="en-US" sz="1600" dirty="0">
                <a:solidFill>
                  <a:srgbClr val="231F20"/>
                </a:solidFill>
                <a:effectLst/>
                <a:latin typeface="Times New Roman" panose="02020603050405020304" pitchFamily="18" charset="0"/>
                <a:ea typeface="Times New Roman" panose="02020603050405020304" pitchFamily="18" charset="0"/>
              </a:rPr>
              <a:t> 1885. </a:t>
            </a:r>
            <a:r>
              <a:rPr lang="en-US" sz="1600" dirty="0" err="1">
                <a:solidFill>
                  <a:srgbClr val="231F20"/>
                </a:solidFill>
                <a:effectLst/>
                <a:latin typeface="Times New Roman" panose="02020603050405020304" pitchFamily="18" charset="0"/>
                <a:ea typeface="Times New Roman" panose="02020603050405020304" pitchFamily="18" charset="0"/>
              </a:rPr>
              <a:t>gadā</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Jasmuižā</a:t>
            </a:r>
            <a:r>
              <a:rPr lang="en-US" sz="1600" dirty="0">
                <a:solidFill>
                  <a:srgbClr val="231F20"/>
                </a:solidFill>
                <a:effectLst/>
                <a:latin typeface="Times New Roman" panose="02020603050405020304" pitchFamily="18" charset="0"/>
                <a:ea typeface="Times New Roman" panose="02020603050405020304" pitchFamily="18" charset="0"/>
              </a:rPr>
              <a:t>.</a:t>
            </a:r>
            <a:r>
              <a:rPr lang="en-US" sz="1600" b="1" dirty="0">
                <a:solidFill>
                  <a:srgbClr val="231F2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L="71755" marR="184150" indent="179705" algn="just">
              <a:lnSpc>
                <a:spcPct val="115000"/>
              </a:lnSpc>
              <a:spcBef>
                <a:spcPts val="565"/>
              </a:spcBef>
              <a:spcAft>
                <a:spcPts val="0"/>
              </a:spcAft>
            </a:pPr>
            <a:r>
              <a:rPr lang="en-US" sz="1600" dirty="0">
                <a:solidFill>
                  <a:srgbClr val="231F20"/>
                </a:solidFill>
                <a:effectLst/>
                <a:latin typeface="Times New Roman" panose="02020603050405020304" pitchFamily="18" charset="0"/>
                <a:ea typeface="Times New Roman" panose="02020603050405020304" pitchFamily="18" charset="0"/>
              </a:rPr>
              <a:t>[..] Tad, </a:t>
            </a:r>
            <a:r>
              <a:rPr lang="en-US" sz="1600" dirty="0" err="1">
                <a:solidFill>
                  <a:srgbClr val="231F20"/>
                </a:solidFill>
                <a:effectLst/>
                <a:latin typeface="Times New Roman" panose="02020603050405020304" pitchFamily="18" charset="0"/>
                <a:ea typeface="Times New Roman" panose="02020603050405020304" pitchFamily="18" charset="0"/>
              </a:rPr>
              <a:t>kad</a:t>
            </a:r>
            <a:r>
              <a:rPr lang="en-US" sz="1600" dirty="0">
                <a:solidFill>
                  <a:srgbClr val="231F20"/>
                </a:solidFill>
                <a:effectLst/>
                <a:latin typeface="Times New Roman" panose="02020603050405020304" pitchFamily="18" charset="0"/>
                <a:ea typeface="Times New Roman" panose="02020603050405020304" pitchFamily="18" charset="0"/>
              </a:rPr>
              <a:t> mans </a:t>
            </a:r>
            <a:r>
              <a:rPr lang="en-US" sz="1600" dirty="0" err="1">
                <a:solidFill>
                  <a:srgbClr val="231F20"/>
                </a:solidFill>
                <a:effectLst/>
                <a:latin typeface="Times New Roman" panose="02020603050405020304" pitchFamily="18" charset="0"/>
                <a:ea typeface="Times New Roman" panose="02020603050405020304" pitchFamily="18" charset="0"/>
              </a:rPr>
              <a:t>paps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Pēterburgā</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pabeidza</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medicīnas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institūtu</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viņu</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nozīmēja</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strādāt</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Kārsavas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slimnīcā</a:t>
            </a:r>
            <a:r>
              <a:rPr lang="en-US" sz="1600" dirty="0">
                <a:solidFill>
                  <a:srgbClr val="231F20"/>
                </a:solidFill>
                <a:effectLst/>
                <a:latin typeface="Times New Roman" panose="02020603050405020304" pitchFamily="18" charset="0"/>
                <a:ea typeface="Times New Roman" panose="02020603050405020304" pitchFamily="18" charset="0"/>
              </a:rPr>
              <a:t>. Mamma tur </a:t>
            </a:r>
            <a:r>
              <a:rPr lang="en-US" sz="1600" dirty="0" err="1">
                <a:solidFill>
                  <a:srgbClr val="231F20"/>
                </a:solidFill>
                <a:effectLst/>
                <a:latin typeface="Times New Roman" panose="02020603050405020304" pitchFamily="18" charset="0"/>
                <a:ea typeface="Times New Roman" panose="02020603050405020304" pitchFamily="18" charset="0"/>
              </a:rPr>
              <a:t>ilgāku</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laiku</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strādāja</a:t>
            </a:r>
            <a:r>
              <a:rPr lang="en-US" sz="1600" dirty="0">
                <a:solidFill>
                  <a:srgbClr val="231F20"/>
                </a:solidFill>
                <a:effectLst/>
                <a:latin typeface="Times New Roman" panose="02020603050405020304" pitchFamily="18" charset="0"/>
                <a:ea typeface="Times New Roman" panose="02020603050405020304" pitchFamily="18" charset="0"/>
              </a:rPr>
              <a:t> par </a:t>
            </a:r>
            <a:r>
              <a:rPr lang="en-US" sz="1600" dirty="0" err="1">
                <a:solidFill>
                  <a:srgbClr val="231F20"/>
                </a:solidFill>
                <a:effectLst/>
                <a:latin typeface="Times New Roman" panose="02020603050405020304" pitchFamily="18" charset="0"/>
                <a:ea typeface="Times New Roman" panose="02020603050405020304" pitchFamily="18" charset="0"/>
              </a:rPr>
              <a:t>galveno</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pavāru</a:t>
            </a:r>
            <a:r>
              <a:rPr lang="en-US" sz="1600" dirty="0">
                <a:solidFill>
                  <a:srgbClr val="231F20"/>
                </a:solidFill>
                <a:effectLst/>
                <a:latin typeface="Times New Roman" panose="02020603050405020304" pitchFamily="18" charset="0"/>
                <a:ea typeface="Times New Roman" panose="02020603050405020304" pitchFamily="18" charset="0"/>
              </a:rPr>
              <a:t>. [..] </a:t>
            </a:r>
            <a:r>
              <a:rPr lang="en-US" sz="1600" dirty="0" err="1">
                <a:solidFill>
                  <a:srgbClr val="231F20"/>
                </a:solidFill>
                <a:effectLst/>
                <a:latin typeface="Times New Roman" panose="02020603050405020304" pitchFamily="18" charset="0"/>
                <a:ea typeface="Times New Roman" panose="02020603050405020304" pitchFamily="18" charset="0"/>
              </a:rPr>
              <a:t>Vecāmāte</a:t>
            </a:r>
            <a:r>
              <a:rPr lang="en-US" sz="1600" dirty="0">
                <a:solidFill>
                  <a:srgbClr val="231F20"/>
                </a:solidFill>
                <a:effectLst/>
                <a:latin typeface="Times New Roman" panose="02020603050405020304" pitchFamily="18" charset="0"/>
                <a:ea typeface="Times New Roman" panose="02020603050405020304" pitchFamily="18" charset="0"/>
              </a:rPr>
              <a:t>, papa mamma, </a:t>
            </a:r>
            <a:r>
              <a:rPr lang="en-US" sz="1600" dirty="0" err="1">
                <a:solidFill>
                  <a:srgbClr val="231F20"/>
                </a:solidFill>
                <a:effectLst/>
                <a:latin typeface="Times New Roman" panose="02020603050405020304" pitchFamily="18" charset="0"/>
                <a:ea typeface="Times New Roman" panose="02020603050405020304" pitchFamily="18" charset="0"/>
              </a:rPr>
              <a:t>bija</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Raiņa</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mājskolotāja</a:t>
            </a:r>
            <a:r>
              <a:rPr lang="en-US" sz="1600" dirty="0">
                <a:solidFill>
                  <a:srgbClr val="231F2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L="71755" marR="184785" indent="179705" algn="just">
              <a:lnSpc>
                <a:spcPct val="115000"/>
              </a:lnSpc>
              <a:spcAft>
                <a:spcPts val="0"/>
              </a:spcAft>
            </a:pPr>
            <a:r>
              <a:rPr lang="en-US" sz="1600" dirty="0">
                <a:solidFill>
                  <a:srgbClr val="231F20"/>
                </a:solidFill>
                <a:effectLst/>
                <a:latin typeface="Times New Roman" panose="02020603050405020304" pitchFamily="18" charset="0"/>
                <a:ea typeface="Times New Roman" panose="02020603050405020304" pitchFamily="18" charset="0"/>
              </a:rPr>
              <a:t>[..] Kad </a:t>
            </a:r>
            <a:r>
              <a:rPr lang="en-US" sz="1600" dirty="0" err="1">
                <a:solidFill>
                  <a:srgbClr val="231F20"/>
                </a:solidFill>
                <a:effectLst/>
                <a:latin typeface="Times New Roman" panose="02020603050405020304" pitchFamily="18" charset="0"/>
                <a:ea typeface="Times New Roman" panose="02020603050405020304" pitchFamily="18" charset="0"/>
              </a:rPr>
              <a:t>ienāca</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krievi</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apkārtnes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vīri</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sanāca</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uz</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sapulci</a:t>
            </a:r>
            <a:r>
              <a:rPr lang="en-US" sz="1600" dirty="0">
                <a:solidFill>
                  <a:srgbClr val="231F20"/>
                </a:solidFill>
                <a:effectLst/>
                <a:latin typeface="Times New Roman" panose="02020603050405020304" pitchFamily="18" charset="0"/>
                <a:ea typeface="Times New Roman" panose="02020603050405020304" pitchFamily="18" charset="0"/>
              </a:rPr>
              <a:t> un </a:t>
            </a:r>
            <a:r>
              <a:rPr lang="en-US" sz="1600" dirty="0" err="1">
                <a:solidFill>
                  <a:srgbClr val="231F20"/>
                </a:solidFill>
                <a:effectLst/>
                <a:latin typeface="Times New Roman" panose="02020603050405020304" pitchFamily="18" charset="0"/>
                <a:ea typeface="Times New Roman" panose="02020603050405020304" pitchFamily="18" charset="0"/>
              </a:rPr>
              <a:t>domāja</a:t>
            </a:r>
            <a:r>
              <a:rPr lang="en-US" sz="1600" dirty="0">
                <a:solidFill>
                  <a:srgbClr val="231F20"/>
                </a:solidFill>
                <a:effectLst/>
                <a:latin typeface="Times New Roman" panose="02020603050405020304" pitchFamily="18" charset="0"/>
                <a:ea typeface="Times New Roman" panose="02020603050405020304" pitchFamily="18" charset="0"/>
              </a:rPr>
              <a:t>, ko darīt.</a:t>
            </a:r>
            <a:r>
              <a:rPr lang="en-US" sz="1600" baseline="30000" dirty="0">
                <a:solidFill>
                  <a:srgbClr val="231F20"/>
                </a:solidFill>
                <a:effectLst/>
                <a:latin typeface="Times New Roman" panose="02020603050405020304" pitchFamily="18" charset="0"/>
                <a:ea typeface="Times New Roman" panose="02020603050405020304" pitchFamily="18" charset="0"/>
              </a:rPr>
              <a:t>1</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Mazi</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bērni</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jaunas</a:t>
            </a:r>
            <a:r>
              <a:rPr lang="en-US" sz="1600" dirty="0">
                <a:solidFill>
                  <a:srgbClr val="231F20"/>
                </a:solidFill>
                <a:effectLst/>
                <a:latin typeface="Times New Roman" panose="02020603050405020304" pitchFamily="18" charset="0"/>
                <a:ea typeface="Times New Roman" panose="02020603050405020304" pitchFamily="18" charset="0"/>
              </a:rPr>
              <a:t> sievas </a:t>
            </a:r>
            <a:r>
              <a:rPr lang="en-US" sz="1600" dirty="0" err="1">
                <a:solidFill>
                  <a:srgbClr val="231F20"/>
                </a:solidFill>
                <a:effectLst/>
                <a:latin typeface="Times New Roman" panose="02020603050405020304" pitchFamily="18" charset="0"/>
                <a:ea typeface="Times New Roman" panose="02020603050405020304" pitchFamily="18" charset="0"/>
              </a:rPr>
              <a:t>visiem</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mājās</a:t>
            </a:r>
            <a:r>
              <a:rPr lang="en-US" sz="1600" dirty="0">
                <a:solidFill>
                  <a:srgbClr val="231F20"/>
                </a:solidFill>
                <a:effectLst/>
                <a:latin typeface="Times New Roman" panose="02020603050405020304" pitchFamily="18" charset="0"/>
                <a:ea typeface="Times New Roman" panose="02020603050405020304" pitchFamily="18" charset="0"/>
              </a:rPr>
              <a:t>. Bet </a:t>
            </a:r>
            <a:r>
              <a:rPr lang="en-US" sz="1600" dirty="0" err="1">
                <a:solidFill>
                  <a:srgbClr val="231F20"/>
                </a:solidFill>
                <a:effectLst/>
                <a:latin typeface="Times New Roman" panose="02020603050405020304" pitchFamily="18" charset="0"/>
                <a:ea typeface="Times New Roman" panose="02020603050405020304" pitchFamily="18" charset="0"/>
              </a:rPr>
              <a:t>visi</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pateica</a:t>
            </a:r>
            <a:r>
              <a:rPr lang="en-US" sz="1600" dirty="0">
                <a:solidFill>
                  <a:srgbClr val="231F20"/>
                </a:solidFill>
                <a:effectLst/>
                <a:latin typeface="Times New Roman" panose="02020603050405020304" pitchFamily="18" charset="0"/>
                <a:ea typeface="Times New Roman" panose="02020603050405020304" pitchFamily="18" charset="0"/>
              </a:rPr>
              <a:t>: “Uz </a:t>
            </a:r>
            <a:r>
              <a:rPr lang="en-US" sz="1600" dirty="0" err="1">
                <a:solidFill>
                  <a:srgbClr val="231F20"/>
                </a:solidFill>
                <a:effectLst/>
                <a:latin typeface="Times New Roman" panose="02020603050405020304" pitchFamily="18" charset="0"/>
                <a:ea typeface="Times New Roman" panose="02020603050405020304" pitchFamily="18" charset="0"/>
              </a:rPr>
              <a:t>mežu</a:t>
            </a:r>
            <a:r>
              <a:rPr lang="en-US" sz="1600" dirty="0">
                <a:solidFill>
                  <a:srgbClr val="231F20"/>
                </a:solidFill>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pPr marL="71755" marR="184785" indent="179705" algn="just">
              <a:lnSpc>
                <a:spcPct val="115000"/>
              </a:lnSpc>
              <a:spcAft>
                <a:spcPts val="0"/>
              </a:spcAft>
            </a:pPr>
            <a:r>
              <a:rPr lang="en-US" sz="1600" dirty="0" err="1">
                <a:solidFill>
                  <a:srgbClr val="231F20"/>
                </a:solidFill>
                <a:effectLst/>
                <a:latin typeface="Times New Roman" panose="02020603050405020304" pitchFamily="18" charset="0"/>
                <a:ea typeface="Times New Roman" panose="02020603050405020304" pitchFamily="18" charset="0"/>
              </a:rPr>
              <a:t>Gadu</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pēc</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dirty="0">
                <a:solidFill>
                  <a:srgbClr val="231F20"/>
                </a:solidFill>
                <a:effectLst/>
                <a:latin typeface="Times New Roman" panose="02020603050405020304" pitchFamily="18" charset="0"/>
                <a:ea typeface="Times New Roman" panose="02020603050405020304" pitchFamily="18" charset="0"/>
              </a:rPr>
              <a:t>laulībām</a:t>
            </a:r>
            <a:r>
              <a:rPr lang="en-US" sz="1600" baseline="30000" dirty="0">
                <a:solidFill>
                  <a:srgbClr val="231F20"/>
                </a:solidFill>
                <a:effectLst/>
                <a:latin typeface="Times New Roman" panose="02020603050405020304" pitchFamily="18" charset="0"/>
                <a:ea typeface="Times New Roman" panose="02020603050405020304" pitchFamily="18" charset="0"/>
              </a:rPr>
              <a:t>2</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dirty="0">
                <a:solidFill>
                  <a:srgbClr val="231F20"/>
                </a:solidFill>
                <a:effectLst/>
                <a:latin typeface="Times New Roman" panose="02020603050405020304" pitchFamily="18" charset="0"/>
                <a:ea typeface="Times New Roman" panose="02020603050405020304" pitchFamily="18" charset="0"/>
              </a:rPr>
              <a:t>es</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iegāju</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dzīvot</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mežā</a:t>
            </a:r>
            <a:r>
              <a:rPr lang="en-US" sz="1600" dirty="0">
                <a:solidFill>
                  <a:srgbClr val="231F20"/>
                </a:solidFill>
                <a:effectLst/>
                <a:latin typeface="Times New Roman" panose="02020603050405020304" pitchFamily="18" charset="0"/>
                <a:ea typeface="Times New Roman" panose="02020603050405020304" pitchFamily="18" charset="0"/>
              </a:rPr>
              <a:t>.</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dirty="0">
                <a:solidFill>
                  <a:srgbClr val="231F20"/>
                </a:solidFill>
                <a:effectLst/>
                <a:latin typeface="Times New Roman" panose="02020603050405020304" pitchFamily="18" charset="0"/>
                <a:ea typeface="Times New Roman" panose="02020603050405020304" pitchFamily="18" charset="0"/>
              </a:rPr>
              <a:t>Es</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pati</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dažreiz</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domāju</a:t>
            </a:r>
            <a:r>
              <a:rPr lang="en-US" sz="1600" dirty="0">
                <a:solidFill>
                  <a:srgbClr val="231F20"/>
                </a:solidFill>
                <a:effectLst/>
                <a:latin typeface="Times New Roman" panose="02020603050405020304" pitchFamily="18" charset="0"/>
                <a:ea typeface="Times New Roman" panose="02020603050405020304" pitchFamily="18" charset="0"/>
              </a:rPr>
              <a:t>,</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kā</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tas</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bija</a:t>
            </a:r>
            <a:r>
              <a:rPr lang="en-US" sz="1600" dirty="0">
                <a:solidFill>
                  <a:srgbClr val="231F20"/>
                </a:solidFill>
                <a:effectLst/>
                <a:latin typeface="Times New Roman" panose="02020603050405020304" pitchFamily="18" charset="0"/>
                <a:ea typeface="Times New Roman" panose="02020603050405020304" pitchFamily="18" charset="0"/>
              </a:rPr>
              <a:t>.</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Grūti</a:t>
            </a:r>
            <a:r>
              <a:rPr lang="en-US" sz="1600" spc="-5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bija</a:t>
            </a:r>
            <a:r>
              <a:rPr lang="en-US" sz="1600" dirty="0">
                <a:solidFill>
                  <a:srgbClr val="231F20"/>
                </a:solidFill>
                <a:effectLst/>
                <a:latin typeface="Times New Roman" panose="02020603050405020304" pitchFamily="18" charset="0"/>
                <a:ea typeface="Times New Roman" panose="02020603050405020304" pitchFamily="18" charset="0"/>
              </a:rPr>
              <a:t>.</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Iepazinos</a:t>
            </a:r>
            <a:r>
              <a:rPr lang="en-US" sz="1600" dirty="0">
                <a:solidFill>
                  <a:srgbClr val="231F20"/>
                </a:solidFill>
                <a:effectLst/>
                <a:latin typeface="Times New Roman" panose="02020603050405020304" pitchFamily="18" charset="0"/>
                <a:ea typeface="Times New Roman" panose="02020603050405020304" pitchFamily="18" charset="0"/>
              </a:rPr>
              <a:t> tik </a:t>
            </a:r>
            <a:r>
              <a:rPr lang="en-US" sz="1600" dirty="0" err="1">
                <a:solidFill>
                  <a:srgbClr val="231F20"/>
                </a:solidFill>
                <a:effectLst/>
                <a:latin typeface="Times New Roman" panose="02020603050405020304" pitchFamily="18" charset="0"/>
                <a:ea typeface="Times New Roman" panose="02020603050405020304" pitchFamily="18" charset="0"/>
              </a:rPr>
              <a:t>jauna</a:t>
            </a:r>
            <a:r>
              <a:rPr lang="en-US" sz="1600" dirty="0">
                <a:solidFill>
                  <a:srgbClr val="231F20"/>
                </a:solidFill>
                <a:effectLst/>
                <a:latin typeface="Times New Roman" panose="02020603050405020304" pitchFamily="18" charset="0"/>
                <a:ea typeface="Times New Roman" panose="02020603050405020304" pitchFamily="18" charset="0"/>
              </a:rPr>
              <a:t>, man </a:t>
            </a:r>
            <a:r>
              <a:rPr lang="en-US" sz="1600" dirty="0" err="1">
                <a:solidFill>
                  <a:srgbClr val="231F20"/>
                </a:solidFill>
                <a:effectLst/>
                <a:latin typeface="Times New Roman" panose="02020603050405020304" pitchFamily="18" charset="0"/>
                <a:ea typeface="Times New Roman" panose="02020603050405020304" pitchFamily="18" charset="0"/>
              </a:rPr>
              <a:t>nebija</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vēl</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pilni</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divdesmit</a:t>
            </a:r>
            <a:r>
              <a:rPr lang="en-US" sz="1600" dirty="0">
                <a:solidFill>
                  <a:srgbClr val="231F20"/>
                </a:solidFill>
                <a:effectLst/>
                <a:latin typeface="Times New Roman" panose="02020603050405020304" pitchFamily="18" charset="0"/>
                <a:ea typeface="Times New Roman" panose="02020603050405020304" pitchFamily="18" charset="0"/>
              </a:rPr>
              <a:t> divi gadi, </a:t>
            </a:r>
            <a:r>
              <a:rPr lang="en-US" sz="1600" dirty="0" err="1">
                <a:solidFill>
                  <a:srgbClr val="231F20"/>
                </a:solidFill>
                <a:effectLst/>
                <a:latin typeface="Times New Roman" panose="02020603050405020304" pitchFamily="18" charset="0"/>
                <a:ea typeface="Times New Roman" panose="02020603050405020304" pitchFamily="18" charset="0"/>
              </a:rPr>
              <a:t>kad</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mani</a:t>
            </a:r>
            <a:r>
              <a:rPr lang="en-US" sz="1600" spc="15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laulāja</a:t>
            </a:r>
            <a:r>
              <a:rPr lang="en-US" sz="1600" dirty="0">
                <a:solidFill>
                  <a:srgbClr val="231F2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sz="1600" dirty="0">
                <a:solidFill>
                  <a:srgbClr val="231F20"/>
                </a:solidFill>
                <a:effectLst/>
                <a:latin typeface="Times New Roman" panose="02020603050405020304" pitchFamily="18" charset="0"/>
                <a:ea typeface="Times New Roman" panose="02020603050405020304" pitchFamily="18" charset="0"/>
              </a:rPr>
              <a:t>[..]</a:t>
            </a:r>
            <a:r>
              <a:rPr lang="en-US" sz="1600" spc="-7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Mēs</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ar</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manu</a:t>
            </a:r>
            <a:r>
              <a:rPr lang="en-US" sz="1600" spc="-7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māsu</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parasti</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cēlāmies</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agri</a:t>
            </a:r>
            <a:r>
              <a:rPr lang="en-US" sz="1600" dirty="0">
                <a:solidFill>
                  <a:srgbClr val="231F20"/>
                </a:solidFill>
                <a:effectLst/>
                <a:latin typeface="Times New Roman" panose="02020603050405020304" pitchFamily="18" charset="0"/>
                <a:ea typeface="Times New Roman" panose="02020603050405020304" pitchFamily="18" charset="0"/>
              </a:rPr>
              <a:t>,</a:t>
            </a:r>
            <a:r>
              <a:rPr lang="en-US" sz="1600" spc="-7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katlus</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kurinājām</a:t>
            </a:r>
            <a:r>
              <a:rPr lang="en-US" sz="1600" dirty="0">
                <a:solidFill>
                  <a:srgbClr val="231F20"/>
                </a:solidFill>
                <a:effectLst/>
                <a:latin typeface="Times New Roman" panose="02020603050405020304" pitchFamily="18" charset="0"/>
                <a:ea typeface="Times New Roman" panose="02020603050405020304" pitchFamily="18" charset="0"/>
              </a:rPr>
              <a:t>,</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vārījām</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ēst</a:t>
            </a:r>
            <a:r>
              <a:rPr lang="en-US" sz="1600" dirty="0">
                <a:solidFill>
                  <a:srgbClr val="231F20"/>
                </a:solidFill>
                <a:effectLst/>
                <a:latin typeface="Times New Roman" panose="02020603050405020304" pitchFamily="18" charset="0"/>
                <a:ea typeface="Times New Roman" panose="02020603050405020304" pitchFamily="18" charset="0"/>
              </a:rPr>
              <a:t>.</a:t>
            </a:r>
            <a:r>
              <a:rPr lang="en-US" sz="1600" spc="-70" dirty="0">
                <a:solidFill>
                  <a:srgbClr val="231F20"/>
                </a:solidFill>
                <a:effectLst/>
                <a:latin typeface="Times New Roman" panose="02020603050405020304" pitchFamily="18" charset="0"/>
                <a:ea typeface="Times New Roman" panose="02020603050405020304" pitchFamily="18" charset="0"/>
              </a:rPr>
              <a:t> </a:t>
            </a:r>
            <a:r>
              <a:rPr lang="en-US" sz="1600" dirty="0">
                <a:solidFill>
                  <a:srgbClr val="231F20"/>
                </a:solidFill>
                <a:effectLst/>
                <a:latin typeface="Times New Roman" panose="02020603050405020304" pitchFamily="18" charset="0"/>
                <a:ea typeface="Times New Roman" panose="02020603050405020304" pitchFamily="18" charset="0"/>
              </a:rPr>
              <a:t>Man</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mežā</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bija</a:t>
            </a:r>
            <a:r>
              <a:rPr lang="en-US" sz="1600" spc="-65" dirty="0">
                <a:solidFill>
                  <a:srgbClr val="231F20"/>
                </a:solidFill>
                <a:effectLst/>
                <a:latin typeface="Times New Roman" panose="02020603050405020304" pitchFamily="18" charset="0"/>
                <a:ea typeface="Times New Roman" panose="02020603050405020304" pitchFamily="18" charset="0"/>
              </a:rPr>
              <a:t> </a:t>
            </a:r>
            <a:r>
              <a:rPr lang="en-US" sz="1600" dirty="0">
                <a:solidFill>
                  <a:srgbClr val="231F20"/>
                </a:solidFill>
                <a:effectLst/>
                <a:latin typeface="Times New Roman" panose="02020603050405020304" pitchFamily="18" charset="0"/>
                <a:ea typeface="Times New Roman" panose="02020603050405020304" pitchFamily="18" charset="0"/>
              </a:rPr>
              <a:t>mamma, </a:t>
            </a:r>
            <a:r>
              <a:rPr lang="en-US" sz="1600" dirty="0" err="1">
                <a:solidFill>
                  <a:srgbClr val="231F20"/>
                </a:solidFill>
                <a:effectLst/>
                <a:latin typeface="Times New Roman" panose="02020603050405020304" pitchFamily="18" charset="0"/>
                <a:ea typeface="Times New Roman" panose="02020603050405020304" pitchFamily="18" charset="0"/>
              </a:rPr>
              <a:t>māsas</a:t>
            </a:r>
            <a:r>
              <a:rPr lang="en-US" sz="1600" spc="115" dirty="0">
                <a:solidFill>
                  <a:srgbClr val="231F20"/>
                </a:solidFill>
                <a:effectLst/>
                <a:latin typeface="Times New Roman" panose="02020603050405020304" pitchFamily="18" charset="0"/>
                <a:ea typeface="Times New Roman" panose="02020603050405020304" pitchFamily="18" charset="0"/>
              </a:rPr>
              <a:t> </a:t>
            </a:r>
            <a:r>
              <a:rPr lang="en-US" sz="1600" dirty="0">
                <a:solidFill>
                  <a:srgbClr val="231F20"/>
                </a:solidFill>
                <a:effectLst/>
                <a:latin typeface="Times New Roman" panose="02020603050405020304" pitchFamily="18" charset="0"/>
                <a:ea typeface="Times New Roman" panose="02020603050405020304" pitchFamily="18" charset="0"/>
              </a:rPr>
              <a:t>Nora</a:t>
            </a:r>
            <a:r>
              <a:rPr lang="en-US" sz="1600" spc="110" dirty="0">
                <a:solidFill>
                  <a:srgbClr val="231F20"/>
                </a:solidFill>
                <a:effectLst/>
                <a:latin typeface="Times New Roman" panose="02020603050405020304" pitchFamily="18" charset="0"/>
                <a:ea typeface="Times New Roman" panose="02020603050405020304" pitchFamily="18" charset="0"/>
              </a:rPr>
              <a:t> </a:t>
            </a:r>
            <a:r>
              <a:rPr lang="en-US" sz="1600" dirty="0">
                <a:solidFill>
                  <a:srgbClr val="231F20"/>
                </a:solidFill>
                <a:effectLst/>
                <a:latin typeface="Times New Roman" panose="02020603050405020304" pitchFamily="18" charset="0"/>
                <a:ea typeface="Times New Roman" panose="02020603050405020304" pitchFamily="18" charset="0"/>
              </a:rPr>
              <a:t>un</a:t>
            </a:r>
            <a:r>
              <a:rPr lang="en-US" sz="1600" spc="11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Lidija</a:t>
            </a:r>
            <a:r>
              <a:rPr lang="en-US" sz="1600" dirty="0">
                <a:solidFill>
                  <a:srgbClr val="231F20"/>
                </a:solidFill>
                <a:effectLst/>
                <a:latin typeface="Times New Roman" panose="02020603050405020304" pitchFamily="18" charset="0"/>
                <a:ea typeface="Times New Roman" panose="02020603050405020304" pitchFamily="18" charset="0"/>
              </a:rPr>
              <a:t>,</a:t>
            </a:r>
            <a:r>
              <a:rPr lang="en-US" sz="1600" spc="12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tikai</a:t>
            </a:r>
            <a:r>
              <a:rPr lang="en-US" sz="1600" spc="11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tētis</a:t>
            </a:r>
            <a:r>
              <a:rPr lang="en-US" sz="1600" spc="11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ienāca</a:t>
            </a:r>
            <a:r>
              <a:rPr lang="en-US" sz="1600" spc="115" dirty="0">
                <a:solidFill>
                  <a:srgbClr val="231F20"/>
                </a:solidFill>
                <a:effectLst/>
                <a:latin typeface="Times New Roman" panose="02020603050405020304" pitchFamily="18" charset="0"/>
                <a:ea typeface="Times New Roman" panose="02020603050405020304" pitchFamily="18" charset="0"/>
              </a:rPr>
              <a:t> </a:t>
            </a:r>
            <a:r>
              <a:rPr lang="en-US" sz="1600" dirty="0">
                <a:solidFill>
                  <a:srgbClr val="231F20"/>
                </a:solidFill>
                <a:effectLst/>
                <a:latin typeface="Times New Roman" panose="02020603050405020304" pitchFamily="18" charset="0"/>
                <a:ea typeface="Times New Roman" panose="02020603050405020304" pitchFamily="18" charset="0"/>
              </a:rPr>
              <a:t>vēlāk.</a:t>
            </a:r>
            <a:r>
              <a:rPr lang="en-US" sz="1600" baseline="30000" dirty="0">
                <a:solidFill>
                  <a:srgbClr val="231F20"/>
                </a:solidFill>
                <a:effectLst/>
                <a:latin typeface="Times New Roman" panose="02020603050405020304" pitchFamily="18" charset="0"/>
                <a:ea typeface="Times New Roman" panose="02020603050405020304" pitchFamily="18" charset="0"/>
              </a:rPr>
              <a:t>3</a:t>
            </a:r>
            <a:r>
              <a:rPr lang="en-US" sz="1600" spc="90" dirty="0">
                <a:solidFill>
                  <a:srgbClr val="231F20"/>
                </a:solidFill>
                <a:effectLst/>
                <a:latin typeface="Times New Roman" panose="02020603050405020304" pitchFamily="18" charset="0"/>
                <a:ea typeface="Times New Roman" panose="02020603050405020304" pitchFamily="18" charset="0"/>
              </a:rPr>
              <a:t> </a:t>
            </a:r>
            <a:endParaRPr lang="en-US" sz="1600" dirty="0"/>
          </a:p>
        </p:txBody>
      </p:sp>
    </p:spTree>
    <p:extLst>
      <p:ext uri="{BB962C8B-B14F-4D97-AF65-F5344CB8AC3E}">
        <p14:creationId xmlns:p14="http://schemas.microsoft.com/office/powerpoint/2010/main" val="614701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F49D86-806D-314B-47EA-73E8C67CDA3D}"/>
              </a:ext>
            </a:extLst>
          </p:cNvPr>
          <p:cNvSpPr txBox="1"/>
          <p:nvPr/>
        </p:nvSpPr>
        <p:spPr>
          <a:xfrm>
            <a:off x="1574276" y="1133475"/>
            <a:ext cx="8560324" cy="4666919"/>
          </a:xfrm>
          <a:prstGeom prst="rect">
            <a:avLst/>
          </a:prstGeom>
          <a:noFill/>
        </p:spPr>
        <p:txBody>
          <a:bodyPr wrap="square">
            <a:spAutoFit/>
          </a:bodyPr>
          <a:lstStyle/>
          <a:p>
            <a:pPr marL="71755" marR="182245" indent="179705" algn="just">
              <a:lnSpc>
                <a:spcPct val="115000"/>
              </a:lnSpc>
              <a:spcAft>
                <a:spcPts val="0"/>
              </a:spcAft>
            </a:pPr>
            <a:r>
              <a:rPr lang="en-US" sz="1600" dirty="0" err="1">
                <a:solidFill>
                  <a:srgbClr val="231F20"/>
                </a:solidFill>
                <a:effectLst/>
                <a:latin typeface="Times New Roman" panose="02020603050405020304" pitchFamily="18" charset="0"/>
                <a:ea typeface="Times New Roman" panose="02020603050405020304" pitchFamily="18" charset="0"/>
              </a:rPr>
              <a:t>Vienlaikus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jāpiemin</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arī</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tas</a:t>
            </a:r>
            <a:r>
              <a:rPr lang="en-US" sz="1600" dirty="0">
                <a:solidFill>
                  <a:srgbClr val="231F20"/>
                </a:solidFill>
                <a:effectLst/>
                <a:latin typeface="Times New Roman" panose="02020603050405020304" pitchFamily="18" charset="0"/>
                <a:ea typeface="Times New Roman" panose="02020603050405020304" pitchFamily="18" charset="0"/>
              </a:rPr>
              <a:t>, ka </a:t>
            </a:r>
            <a:r>
              <a:rPr lang="en-US" sz="1600" dirty="0" err="1">
                <a:solidFill>
                  <a:srgbClr val="231F20"/>
                </a:solidFill>
                <a:effectLst/>
                <a:latin typeface="Times New Roman" panose="02020603050405020304" pitchFamily="18" charset="0"/>
                <a:ea typeface="Times New Roman" panose="02020603050405020304" pitchFamily="18" charset="0"/>
              </a:rPr>
              <a:t>nacionālās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pretošanās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kustības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atbalstīšanā</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bija</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iesaistītas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vismaz</a:t>
            </a:r>
            <a:r>
              <a:rPr lang="en-US" sz="1600" dirty="0">
                <a:solidFill>
                  <a:srgbClr val="231F20"/>
                </a:solidFill>
                <a:effectLst/>
                <a:latin typeface="Times New Roman" panose="02020603050405020304" pitchFamily="18" charset="0"/>
                <a:ea typeface="Times New Roman" panose="02020603050405020304" pitchFamily="18" charset="0"/>
              </a:rPr>
              <a:t> 2770 </a:t>
            </a:r>
            <a:r>
              <a:rPr lang="en-US" sz="1600" dirty="0" err="1">
                <a:solidFill>
                  <a:srgbClr val="231F20"/>
                </a:solidFill>
                <a:effectLst/>
                <a:latin typeface="Times New Roman" panose="02020603050405020304" pitchFamily="18" charset="0"/>
                <a:ea typeface="Times New Roman" panose="02020603050405020304" pitchFamily="18" charset="0"/>
              </a:rPr>
              <a:t>sievietes</a:t>
            </a:r>
            <a:r>
              <a:rPr lang="en-US" sz="1600" dirty="0">
                <a:solidFill>
                  <a:srgbClr val="231F20"/>
                </a:solidFill>
                <a:effectLst/>
                <a:latin typeface="Times New Roman" panose="02020603050405020304" pitchFamily="18" charset="0"/>
                <a:ea typeface="Times New Roman" panose="02020603050405020304" pitchFamily="18" charset="0"/>
              </a:rPr>
              <a:t>. [..] </a:t>
            </a:r>
            <a:r>
              <a:rPr lang="en-US" sz="1600" dirty="0" err="1">
                <a:solidFill>
                  <a:srgbClr val="231F20"/>
                </a:solidFill>
                <a:effectLst/>
                <a:latin typeface="Times New Roman" panose="02020603050405020304" pitchFamily="18" charset="0"/>
                <a:ea typeface="Times New Roman" panose="02020603050405020304" pitchFamily="18" charset="0"/>
              </a:rPr>
              <a:t>Tomēr</a:t>
            </a:r>
            <a:r>
              <a:rPr lang="en-US" sz="1600" dirty="0">
                <a:solidFill>
                  <a:srgbClr val="231F20"/>
                </a:solidFill>
                <a:effectLst/>
                <a:latin typeface="Times New Roman" panose="02020603050405020304" pitchFamily="18" charset="0"/>
                <a:ea typeface="Times New Roman" panose="02020603050405020304" pitchFamily="18" charset="0"/>
              </a:rPr>
              <a:t> pats </a:t>
            </a:r>
            <a:r>
              <a:rPr lang="en-US" sz="1600" dirty="0" err="1">
                <a:solidFill>
                  <a:srgbClr val="231F20"/>
                </a:solidFill>
                <a:effectLst/>
                <a:latin typeface="Times New Roman" panose="02020603050405020304" pitchFamily="18" charset="0"/>
                <a:ea typeface="Times New Roman" panose="02020603050405020304" pitchFamily="18" charset="0"/>
              </a:rPr>
              <a:t>galvenais</a:t>
            </a:r>
            <a:r>
              <a:rPr lang="en-US" sz="1600" dirty="0">
                <a:solidFill>
                  <a:srgbClr val="231F20"/>
                </a:solidFill>
                <a:effectLst/>
                <a:latin typeface="Times New Roman" panose="02020603050405020304" pitchFamily="18" charset="0"/>
                <a:ea typeface="Times New Roman" panose="02020603050405020304" pitchFamily="18" charset="0"/>
              </a:rPr>
              <a:t>, kas </a:t>
            </a:r>
            <a:r>
              <a:rPr lang="en-US" sz="1600" dirty="0" err="1">
                <a:solidFill>
                  <a:srgbClr val="231F20"/>
                </a:solidFill>
                <a:effectLst/>
                <a:latin typeface="Times New Roman" panose="02020603050405020304" pitchFamily="18" charset="0"/>
                <a:ea typeface="Times New Roman" panose="02020603050405020304" pitchFamily="18" charset="0"/>
              </a:rPr>
              <a:t>jāatceras</a:t>
            </a:r>
            <a:r>
              <a:rPr lang="en-US" sz="1600" dirty="0">
                <a:solidFill>
                  <a:srgbClr val="231F20"/>
                </a:solidFill>
                <a:effectLst/>
                <a:latin typeface="Times New Roman" panose="02020603050405020304" pitchFamily="18" charset="0"/>
                <a:ea typeface="Times New Roman" panose="02020603050405020304" pitchFamily="18" charset="0"/>
              </a:rPr>
              <a:t>, – </a:t>
            </a:r>
            <a:r>
              <a:rPr lang="en-US" sz="1600" dirty="0" err="1">
                <a:solidFill>
                  <a:srgbClr val="231F20"/>
                </a:solidFill>
                <a:effectLst/>
                <a:latin typeface="Times New Roman" panose="02020603050405020304" pitchFamily="18" charset="0"/>
                <a:ea typeface="Times New Roman" panose="02020603050405020304" pitchFamily="18" charset="0"/>
              </a:rPr>
              <a:t>aiz</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katra</a:t>
            </a:r>
            <a:r>
              <a:rPr lang="en-US" sz="1600" dirty="0">
                <a:solidFill>
                  <a:srgbClr val="231F20"/>
                </a:solidFill>
                <a:effectLst/>
                <a:latin typeface="Times New Roman" panose="02020603050405020304" pitchFamily="18" charset="0"/>
                <a:ea typeface="Times New Roman" panose="02020603050405020304" pitchFamily="18" charset="0"/>
              </a:rPr>
              <a:t> no </a:t>
            </a:r>
            <a:r>
              <a:rPr lang="en-US" sz="1600" dirty="0" err="1">
                <a:solidFill>
                  <a:srgbClr val="231F20"/>
                </a:solidFill>
                <a:effectLst/>
                <a:latin typeface="Times New Roman" panose="02020603050405020304" pitchFamily="18" charset="0"/>
                <a:ea typeface="Times New Roman" panose="02020603050405020304" pitchFamily="18" charset="0"/>
              </a:rPr>
              <a:t>šiem</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skaitļiem</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stāv</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traģēdijas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Izpostītas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ģimenes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bērni</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kuri</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kļuva</a:t>
            </a:r>
            <a:r>
              <a:rPr lang="en-US" sz="1600" dirty="0">
                <a:solidFill>
                  <a:srgbClr val="231F20"/>
                </a:solidFill>
                <a:effectLst/>
                <a:latin typeface="Times New Roman" panose="02020603050405020304" pitchFamily="18" charset="0"/>
                <a:ea typeface="Times New Roman" panose="02020603050405020304" pitchFamily="18" charset="0"/>
              </a:rPr>
              <a:t> par </a:t>
            </a:r>
            <a:r>
              <a:rPr lang="en-US" sz="1600" dirty="0" err="1">
                <a:solidFill>
                  <a:srgbClr val="231F20"/>
                </a:solidFill>
                <a:effectLst/>
                <a:latin typeface="Times New Roman" panose="02020603050405020304" pitchFamily="18" charset="0"/>
                <a:ea typeface="Times New Roman" panose="02020603050405020304" pitchFamily="18" charset="0"/>
              </a:rPr>
              <a:t>bāreņiem</a:t>
            </a:r>
            <a:r>
              <a:rPr lang="en-US" sz="1600" dirty="0">
                <a:solidFill>
                  <a:srgbClr val="231F20"/>
                </a:solidFill>
                <a:effectLst/>
                <a:latin typeface="Times New Roman" panose="02020603050405020304" pitchFamily="18" charset="0"/>
                <a:ea typeface="Times New Roman" panose="02020603050405020304" pitchFamily="18" charset="0"/>
              </a:rPr>
              <a:t>, un </a:t>
            </a:r>
            <a:r>
              <a:rPr lang="en-US" sz="1600" dirty="0" err="1">
                <a:solidFill>
                  <a:srgbClr val="231F20"/>
                </a:solidFill>
                <a:effectLst/>
                <a:latin typeface="Times New Roman" panose="02020603050405020304" pitchFamily="18" charset="0"/>
                <a:ea typeface="Times New Roman" panose="02020603050405020304" pitchFamily="18" charset="0"/>
              </a:rPr>
              <a:t>sievietes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kurām</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nebija</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lemts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laist</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pasaulē</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bērnus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vai</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tos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audzināt</a:t>
            </a:r>
            <a:r>
              <a:rPr lang="en-US" sz="1600" dirty="0">
                <a:solidFill>
                  <a:srgbClr val="231F2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R="186690" algn="r">
              <a:spcBef>
                <a:spcPts val="220"/>
              </a:spcBef>
              <a:spcAft>
                <a:spcPts val="0"/>
              </a:spcAft>
            </a:pPr>
            <a:r>
              <a:rPr lang="en-US" sz="1600" dirty="0">
                <a:solidFill>
                  <a:srgbClr val="231F20"/>
                </a:solidFill>
                <a:effectLst/>
                <a:latin typeface="Times New Roman" panose="02020603050405020304" pitchFamily="18" charset="0"/>
                <a:ea typeface="Times New Roman" panose="02020603050405020304" pitchFamily="18" charset="0"/>
              </a:rPr>
              <a:t>(</a:t>
            </a:r>
            <a:r>
              <a:rPr lang="en-US" sz="1600" dirty="0" err="1">
                <a:solidFill>
                  <a:srgbClr val="231F20"/>
                </a:solidFill>
                <a:effectLst/>
                <a:latin typeface="Times New Roman" panose="02020603050405020304" pitchFamily="18" charset="0"/>
                <a:ea typeface="Times New Roman" panose="02020603050405020304" pitchFamily="18" charset="0"/>
              </a:rPr>
              <a:t>Reinsone</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Sanita</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i="1" dirty="0" err="1">
                <a:solidFill>
                  <a:srgbClr val="231F20"/>
                </a:solidFill>
                <a:effectLst/>
                <a:latin typeface="Times New Roman" panose="02020603050405020304" pitchFamily="18" charset="0"/>
                <a:ea typeface="Times New Roman" panose="02020603050405020304" pitchFamily="18" charset="0"/>
              </a:rPr>
              <a:t>Meža</a:t>
            </a:r>
            <a:r>
              <a:rPr lang="en-US" sz="1600" i="1" dirty="0">
                <a:solidFill>
                  <a:srgbClr val="231F20"/>
                </a:solidFill>
                <a:effectLst/>
                <a:latin typeface="Times New Roman" panose="02020603050405020304" pitchFamily="18" charset="0"/>
                <a:ea typeface="Times New Roman" panose="02020603050405020304" pitchFamily="18" charset="0"/>
              </a:rPr>
              <a:t> </a:t>
            </a:r>
            <a:r>
              <a:rPr lang="en-US" sz="1600" i="1" dirty="0" err="1">
                <a:solidFill>
                  <a:srgbClr val="231F20"/>
                </a:solidFill>
                <a:effectLst/>
                <a:latin typeface="Times New Roman" panose="02020603050405020304" pitchFamily="18" charset="0"/>
                <a:ea typeface="Times New Roman" panose="02020603050405020304" pitchFamily="18" charset="0"/>
              </a:rPr>
              <a:t>meitas</a:t>
            </a:r>
            <a:r>
              <a:rPr lang="en-US" sz="1600" i="1" dirty="0">
                <a:solidFill>
                  <a:srgbClr val="231F20"/>
                </a:solidFill>
                <a:effectLst/>
                <a:latin typeface="Times New Roman" panose="02020603050405020304" pitchFamily="18" charset="0"/>
                <a:ea typeface="Times New Roman" panose="02020603050405020304" pitchFamily="18" charset="0"/>
              </a:rPr>
              <a:t>. 12 </a:t>
            </a:r>
            <a:r>
              <a:rPr lang="en-US" sz="1600" i="1" dirty="0" err="1">
                <a:solidFill>
                  <a:srgbClr val="231F20"/>
                </a:solidFill>
                <a:effectLst/>
                <a:latin typeface="Times New Roman" panose="02020603050405020304" pitchFamily="18" charset="0"/>
                <a:ea typeface="Times New Roman" panose="02020603050405020304" pitchFamily="18" charset="0"/>
              </a:rPr>
              <a:t>sievietes</a:t>
            </a:r>
            <a:r>
              <a:rPr lang="en-US" sz="1600" i="1" dirty="0">
                <a:solidFill>
                  <a:srgbClr val="231F20"/>
                </a:solidFill>
                <a:effectLst/>
                <a:latin typeface="Times New Roman" panose="02020603050405020304" pitchFamily="18" charset="0"/>
                <a:ea typeface="Times New Roman" panose="02020603050405020304" pitchFamily="18" charset="0"/>
              </a:rPr>
              <a:t> par </a:t>
            </a:r>
            <a:r>
              <a:rPr lang="en-US" sz="1600" i="1" dirty="0" err="1">
                <a:solidFill>
                  <a:srgbClr val="231F20"/>
                </a:solidFill>
                <a:effectLst/>
                <a:latin typeface="Times New Roman" panose="02020603050405020304" pitchFamily="18" charset="0"/>
                <a:ea typeface="Times New Roman" panose="02020603050405020304" pitchFamily="18" charset="0"/>
              </a:rPr>
              <a:t>dzīvi</a:t>
            </a:r>
            <a:r>
              <a:rPr lang="en-US" sz="1600" i="1" dirty="0">
                <a:solidFill>
                  <a:srgbClr val="231F20"/>
                </a:solidFill>
                <a:effectLst/>
                <a:latin typeface="Times New Roman" panose="02020603050405020304" pitchFamily="18" charset="0"/>
                <a:ea typeface="Times New Roman" panose="02020603050405020304" pitchFamily="18" charset="0"/>
              </a:rPr>
              <a:t> </a:t>
            </a:r>
            <a:r>
              <a:rPr lang="en-US" sz="1600" i="1" dirty="0" err="1">
                <a:solidFill>
                  <a:srgbClr val="231F20"/>
                </a:solidFill>
                <a:effectLst/>
                <a:latin typeface="Times New Roman" panose="02020603050405020304" pitchFamily="18" charset="0"/>
                <a:ea typeface="Times New Roman" panose="02020603050405020304" pitchFamily="18" charset="0"/>
              </a:rPr>
              <a:t>mājās</a:t>
            </a:r>
            <a:r>
              <a:rPr lang="en-US" sz="1600" i="1" dirty="0">
                <a:solidFill>
                  <a:srgbClr val="231F20"/>
                </a:solidFill>
                <a:effectLst/>
                <a:latin typeface="Times New Roman" panose="02020603050405020304" pitchFamily="18" charset="0"/>
                <a:ea typeface="Times New Roman" panose="02020603050405020304" pitchFamily="18" charset="0"/>
              </a:rPr>
              <a:t>, </a:t>
            </a:r>
            <a:r>
              <a:rPr lang="en-US" sz="1600" i="1" dirty="0" err="1">
                <a:solidFill>
                  <a:srgbClr val="231F20"/>
                </a:solidFill>
                <a:effectLst/>
                <a:latin typeface="Times New Roman" panose="02020603050405020304" pitchFamily="18" charset="0"/>
                <a:ea typeface="Times New Roman" panose="02020603050405020304" pitchFamily="18" charset="0"/>
              </a:rPr>
              <a:t>mežā</a:t>
            </a:r>
            <a:r>
              <a:rPr lang="en-US" sz="1600" i="1" dirty="0">
                <a:solidFill>
                  <a:srgbClr val="231F20"/>
                </a:solidFill>
                <a:effectLst/>
                <a:latin typeface="Times New Roman" panose="02020603050405020304" pitchFamily="18" charset="0"/>
                <a:ea typeface="Times New Roman" panose="02020603050405020304" pitchFamily="18" charset="0"/>
              </a:rPr>
              <a:t>,</a:t>
            </a:r>
            <a:r>
              <a:rPr lang="en-US" sz="1600" i="1" spc="230" dirty="0">
                <a:solidFill>
                  <a:srgbClr val="231F20"/>
                </a:solidFill>
                <a:effectLst/>
                <a:latin typeface="Times New Roman" panose="02020603050405020304" pitchFamily="18" charset="0"/>
                <a:ea typeface="Times New Roman" panose="02020603050405020304" pitchFamily="18" charset="0"/>
              </a:rPr>
              <a:t> </a:t>
            </a:r>
            <a:r>
              <a:rPr lang="en-US" sz="1600" i="1" dirty="0" err="1">
                <a:solidFill>
                  <a:srgbClr val="231F20"/>
                </a:solidFill>
                <a:effectLst/>
                <a:latin typeface="Times New Roman" panose="02020603050405020304" pitchFamily="18" charset="0"/>
                <a:ea typeface="Times New Roman" panose="02020603050405020304" pitchFamily="18" charset="0"/>
              </a:rPr>
              <a:t>cietumā</a:t>
            </a:r>
            <a:r>
              <a:rPr lang="en-US" sz="1600" dirty="0">
                <a:solidFill>
                  <a:srgbClr val="231F2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R="184150" algn="r">
              <a:spcBef>
                <a:spcPts val="190"/>
              </a:spcBef>
              <a:spcAft>
                <a:spcPts val="0"/>
              </a:spcAft>
            </a:pPr>
            <a:r>
              <a:rPr lang="en-US" sz="1600" dirty="0" err="1">
                <a:solidFill>
                  <a:srgbClr val="231F20"/>
                </a:solidFill>
                <a:effectLst/>
                <a:latin typeface="Times New Roman" panose="02020603050405020304" pitchFamily="18" charset="0"/>
                <a:ea typeface="Times New Roman" panose="02020603050405020304" pitchFamily="18" charset="0"/>
              </a:rPr>
              <a:t>Rīga</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Dienas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grāmata</a:t>
            </a:r>
            <a:r>
              <a:rPr lang="en-US" sz="1600" dirty="0">
                <a:solidFill>
                  <a:srgbClr val="231F20"/>
                </a:solidFill>
                <a:effectLst/>
                <a:latin typeface="Times New Roman" panose="02020603050405020304" pitchFamily="18" charset="0"/>
                <a:ea typeface="Times New Roman" panose="02020603050405020304" pitchFamily="18" charset="0"/>
              </a:rPr>
              <a:t>, 2015, 323.</a:t>
            </a:r>
            <a:r>
              <a:rPr lang="en-US" sz="1600" spc="16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lpp</a:t>
            </a:r>
            <a:r>
              <a:rPr lang="en-US" sz="1600" dirty="0">
                <a:solidFill>
                  <a:srgbClr val="231F2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sz="1600" dirty="0">
                <a:effectLst/>
                <a:latin typeface="Times New Roman" panose="02020603050405020304" pitchFamily="18" charset="0"/>
                <a:ea typeface="Times New Roman" panose="02020603050405020304" pitchFamily="18" charset="0"/>
              </a:rPr>
              <a:t> </a:t>
            </a:r>
          </a:p>
          <a:p>
            <a:pPr marL="742950" lvl="1" indent="-285750">
              <a:spcBef>
                <a:spcPts val="690"/>
              </a:spcBef>
              <a:spcAft>
                <a:spcPts val="0"/>
              </a:spcAft>
              <a:buClr>
                <a:srgbClr val="231F20"/>
              </a:buClr>
              <a:buSzPts val="1200"/>
              <a:buFont typeface="Times New Roman" panose="02020603050405020304" pitchFamily="18" charset="0"/>
              <a:buAutoNum type="arabicPeriod"/>
              <a:tabLst>
                <a:tab pos="342900" algn="l"/>
              </a:tabLst>
            </a:pPr>
            <a:r>
              <a:rPr lang="en-US" sz="1600" spc="0" dirty="0" err="1">
                <a:solidFill>
                  <a:srgbClr val="231F20"/>
                </a:solidFill>
                <a:effectLst/>
                <a:latin typeface="Times New Roman" panose="02020603050405020304" pitchFamily="18" charset="0"/>
                <a:ea typeface="Times New Roman" panose="02020603050405020304" pitchFamily="18" charset="0"/>
              </a:rPr>
              <a:t>Atrodi</a:t>
            </a:r>
            <a:r>
              <a:rPr lang="en-US" sz="1600" spc="0" dirty="0">
                <a:solidFill>
                  <a:srgbClr val="231F20"/>
                </a:solidFill>
                <a:effectLst/>
                <a:latin typeface="Times New Roman" panose="02020603050405020304" pitchFamily="18" charset="0"/>
                <a:ea typeface="Times New Roman" panose="02020603050405020304" pitchFamily="18" charset="0"/>
              </a:rPr>
              <a:t> un </a:t>
            </a:r>
            <a:r>
              <a:rPr lang="en-US" sz="1600" spc="0" dirty="0" err="1">
                <a:solidFill>
                  <a:srgbClr val="231F20"/>
                </a:solidFill>
                <a:effectLst/>
                <a:latin typeface="Times New Roman" panose="02020603050405020304" pitchFamily="18" charset="0"/>
                <a:ea typeface="Times New Roman" panose="02020603050405020304" pitchFamily="18" charset="0"/>
              </a:rPr>
              <a:t>izpēti</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atmiņās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minētās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darbības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vietas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b="1" i="1" spc="0" dirty="0">
                <a:solidFill>
                  <a:srgbClr val="231F20"/>
                </a:solidFill>
                <a:effectLst/>
                <a:latin typeface="Times New Roman" panose="02020603050405020304" pitchFamily="18" charset="0"/>
                <a:ea typeface="Times New Roman" panose="02020603050405020304" pitchFamily="18" charset="0"/>
              </a:rPr>
              <a:t>Google Maps</a:t>
            </a:r>
            <a:r>
              <a:rPr lang="en-US" sz="1600" b="1" i="1" spc="13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kartēs</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marL="742950" lvl="1" indent="-285750">
              <a:spcBef>
                <a:spcPts val="930"/>
              </a:spcBef>
              <a:spcAft>
                <a:spcPts val="0"/>
              </a:spcAft>
              <a:buClr>
                <a:srgbClr val="231F20"/>
              </a:buClr>
              <a:buSzPts val="1200"/>
              <a:buFont typeface="Times New Roman" panose="02020603050405020304" pitchFamily="18" charset="0"/>
              <a:buAutoNum type="arabicPeriod"/>
              <a:tabLst>
                <a:tab pos="342900" algn="l"/>
              </a:tabLst>
            </a:pPr>
            <a:r>
              <a:rPr lang="en-US" sz="1600" spc="0" dirty="0" err="1">
                <a:solidFill>
                  <a:srgbClr val="231F20"/>
                </a:solidFill>
                <a:effectLst/>
                <a:latin typeface="Times New Roman" panose="02020603050405020304" pitchFamily="18" charset="0"/>
                <a:ea typeface="Times New Roman" panose="02020603050405020304" pitchFamily="18" charset="0"/>
              </a:rPr>
              <a:t>Atmiņu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tekstā</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pasvītro</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informāciju</a:t>
            </a:r>
            <a:r>
              <a:rPr lang="en-US" sz="1600" spc="0" dirty="0">
                <a:solidFill>
                  <a:srgbClr val="231F20"/>
                </a:solidFill>
                <a:effectLst/>
                <a:latin typeface="Times New Roman" panose="02020603050405020304" pitchFamily="18" charset="0"/>
                <a:ea typeface="Times New Roman" panose="02020603050405020304" pitchFamily="18" charset="0"/>
              </a:rPr>
              <a:t>, kas </a:t>
            </a:r>
            <a:r>
              <a:rPr lang="en-US" sz="1600" spc="0" dirty="0" err="1">
                <a:solidFill>
                  <a:srgbClr val="231F20"/>
                </a:solidFill>
                <a:effectLst/>
                <a:latin typeface="Times New Roman" panose="02020603050405020304" pitchFamily="18" charset="0"/>
                <a:ea typeface="Times New Roman" panose="02020603050405020304" pitchFamily="18" charset="0"/>
              </a:rPr>
              <a:t>tev</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tieši</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ļauj</a:t>
            </a:r>
            <a:r>
              <a:rPr lang="en-US" sz="1600" spc="10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secināt</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marL="1143000" lvl="2" indent="-228600">
              <a:spcBef>
                <a:spcPts val="220"/>
              </a:spcBef>
              <a:spcAft>
                <a:spcPts val="0"/>
              </a:spcAft>
              <a:buClr>
                <a:srgbClr val="231F20"/>
              </a:buClr>
              <a:buSzPts val="800"/>
              <a:buFont typeface="Times New Roman" panose="02020603050405020304" pitchFamily="18" charset="0"/>
              <a:buChar char="●"/>
              <a:tabLst>
                <a:tab pos="468630" algn="l"/>
              </a:tabLst>
            </a:pPr>
            <a:r>
              <a:rPr lang="en-US" sz="1600" dirty="0">
                <a:solidFill>
                  <a:srgbClr val="231F20"/>
                </a:solidFill>
                <a:effectLst/>
                <a:latin typeface="Times New Roman" panose="02020603050405020304" pitchFamily="18" charset="0"/>
                <a:ea typeface="Times New Roman" panose="02020603050405020304" pitchFamily="18" charset="0"/>
              </a:rPr>
              <a:t>par </a:t>
            </a:r>
            <a:r>
              <a:rPr lang="en-US" sz="1600" dirty="0" err="1">
                <a:solidFill>
                  <a:srgbClr val="231F20"/>
                </a:solidFill>
                <a:effectLst/>
                <a:latin typeface="Times New Roman" panose="02020603050405020304" pitchFamily="18" charset="0"/>
                <a:ea typeface="Times New Roman" panose="02020603050405020304" pitchFamily="18" charset="0"/>
              </a:rPr>
              <a:t>iemesliem</a:t>
            </a:r>
            <a:r>
              <a:rPr lang="en-US" sz="1600" dirty="0">
                <a:solidFill>
                  <a:srgbClr val="231F20"/>
                </a:solidFill>
                <a:effectLst/>
                <a:latin typeface="Times New Roman" panose="02020603050405020304" pitchFamily="18" charset="0"/>
                <a:ea typeface="Times New Roman" panose="02020603050405020304" pitchFamily="18" charset="0"/>
              </a:rPr>
              <a:t>, kuru </a:t>
            </a:r>
            <a:r>
              <a:rPr lang="en-US" sz="1600" dirty="0" err="1">
                <a:solidFill>
                  <a:srgbClr val="231F20"/>
                </a:solidFill>
                <a:effectLst/>
                <a:latin typeface="Times New Roman" panose="02020603050405020304" pitchFamily="18" charset="0"/>
                <a:ea typeface="Times New Roman" panose="02020603050405020304" pitchFamily="18" charset="0"/>
              </a:rPr>
              <a:t>dēļ</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cilvēki</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aizgāja</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mežā</a:t>
            </a:r>
            <a:r>
              <a:rPr lang="en-US" sz="1600" dirty="0">
                <a:solidFill>
                  <a:srgbClr val="231F2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L="1143000" lvl="2" indent="-228600">
              <a:spcBef>
                <a:spcPts val="220"/>
              </a:spcBef>
              <a:spcAft>
                <a:spcPts val="0"/>
              </a:spcAft>
              <a:buClr>
                <a:srgbClr val="231F20"/>
              </a:buClr>
              <a:buSzPts val="800"/>
              <a:buFont typeface="Times New Roman" panose="02020603050405020304" pitchFamily="18" charset="0"/>
              <a:buChar char="●"/>
              <a:tabLst>
                <a:tab pos="468630" algn="l"/>
              </a:tabLst>
            </a:pPr>
            <a:r>
              <a:rPr lang="en-US" sz="1600" dirty="0">
                <a:solidFill>
                  <a:srgbClr val="231F20"/>
                </a:solidFill>
                <a:effectLst/>
                <a:latin typeface="Times New Roman" panose="02020603050405020304" pitchFamily="18" charset="0"/>
                <a:ea typeface="Times New Roman" panose="02020603050405020304" pitchFamily="18" charset="0"/>
              </a:rPr>
              <a:t>par </a:t>
            </a:r>
            <a:r>
              <a:rPr lang="en-US" sz="1600" dirty="0" err="1">
                <a:solidFill>
                  <a:srgbClr val="231F20"/>
                </a:solidFill>
                <a:effectLst/>
                <a:latin typeface="Times New Roman" panose="02020603050405020304" pitchFamily="18" charset="0"/>
                <a:ea typeface="Times New Roman" panose="02020603050405020304" pitchFamily="18" charset="0"/>
              </a:rPr>
              <a:t>notikumiem</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meža</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dzīves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laikā</a:t>
            </a:r>
            <a:r>
              <a:rPr lang="en-US" sz="1600" dirty="0">
                <a:solidFill>
                  <a:srgbClr val="231F2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L="1143000" lvl="2" indent="-228600">
              <a:spcBef>
                <a:spcPts val="220"/>
              </a:spcBef>
              <a:spcAft>
                <a:spcPts val="0"/>
              </a:spcAft>
              <a:buClr>
                <a:srgbClr val="231F20"/>
              </a:buClr>
              <a:buSzPts val="800"/>
              <a:buFont typeface="Times New Roman" panose="02020603050405020304" pitchFamily="18" charset="0"/>
              <a:buChar char="●"/>
              <a:tabLst>
                <a:tab pos="468630" algn="l"/>
              </a:tabLst>
            </a:pPr>
            <a:r>
              <a:rPr lang="en-US" sz="1600" dirty="0">
                <a:solidFill>
                  <a:srgbClr val="231F20"/>
                </a:solidFill>
                <a:effectLst/>
                <a:latin typeface="Times New Roman" panose="02020603050405020304" pitchFamily="18" charset="0"/>
                <a:ea typeface="Times New Roman" panose="02020603050405020304" pitchFamily="18" charset="0"/>
              </a:rPr>
              <a:t>par </a:t>
            </a:r>
            <a:r>
              <a:rPr lang="en-US" sz="1600" dirty="0" err="1">
                <a:solidFill>
                  <a:srgbClr val="231F20"/>
                </a:solidFill>
                <a:effectLst/>
                <a:latin typeface="Times New Roman" panose="02020603050405020304" pitchFamily="18" charset="0"/>
                <a:ea typeface="Times New Roman" panose="02020603050405020304" pitchFamily="18" charset="0"/>
              </a:rPr>
              <a:t>dzīves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apstākļiem</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mežā</a:t>
            </a:r>
            <a:r>
              <a:rPr lang="en-US" sz="1600" dirty="0">
                <a:solidFill>
                  <a:srgbClr val="231F2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L="1143000" lvl="2" indent="-228600">
              <a:spcBef>
                <a:spcPts val="220"/>
              </a:spcBef>
              <a:spcAft>
                <a:spcPts val="0"/>
              </a:spcAft>
              <a:buClr>
                <a:srgbClr val="231F20"/>
              </a:buClr>
              <a:buSzPts val="800"/>
              <a:buFont typeface="Times New Roman" panose="02020603050405020304" pitchFamily="18" charset="0"/>
              <a:buChar char="●"/>
              <a:tabLst>
                <a:tab pos="468630" algn="l"/>
              </a:tabLst>
            </a:pPr>
            <a:r>
              <a:rPr lang="en-US" sz="1600" dirty="0">
                <a:solidFill>
                  <a:srgbClr val="231F20"/>
                </a:solidFill>
                <a:effectLst/>
                <a:latin typeface="Times New Roman" panose="02020603050405020304" pitchFamily="18" charset="0"/>
                <a:ea typeface="Times New Roman" panose="02020603050405020304" pitchFamily="18" charset="0"/>
              </a:rPr>
              <a:t>par </a:t>
            </a:r>
            <a:r>
              <a:rPr lang="en-US" sz="1600" dirty="0" err="1">
                <a:solidFill>
                  <a:srgbClr val="231F20"/>
                </a:solidFill>
                <a:effectLst/>
                <a:latin typeface="Times New Roman" panose="02020603050405020304" pitchFamily="18" charset="0"/>
                <a:ea typeface="Times New Roman" panose="02020603050405020304" pitchFamily="18" charset="0"/>
              </a:rPr>
              <a:t>legalizēšanos</a:t>
            </a:r>
            <a:r>
              <a:rPr lang="en-US" sz="1600" dirty="0">
                <a:solidFill>
                  <a:srgbClr val="231F2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L="1143000" lvl="2" indent="-228600">
              <a:spcBef>
                <a:spcPts val="220"/>
              </a:spcBef>
              <a:spcAft>
                <a:spcPts val="0"/>
              </a:spcAft>
              <a:buClr>
                <a:srgbClr val="231F20"/>
              </a:buClr>
              <a:buSzPts val="800"/>
              <a:buFont typeface="Times New Roman" panose="02020603050405020304" pitchFamily="18" charset="0"/>
              <a:buChar char="●"/>
              <a:tabLst>
                <a:tab pos="468630" algn="l"/>
              </a:tabLst>
            </a:pPr>
            <a:r>
              <a:rPr lang="en-US" sz="1600" dirty="0">
                <a:solidFill>
                  <a:srgbClr val="231F20"/>
                </a:solidFill>
                <a:effectLst/>
                <a:latin typeface="Times New Roman" panose="02020603050405020304" pitchFamily="18" charset="0"/>
                <a:ea typeface="Times New Roman" panose="02020603050405020304" pitchFamily="18" charset="0"/>
              </a:rPr>
              <a:t>par </a:t>
            </a:r>
            <a:r>
              <a:rPr lang="en-US" sz="1600" dirty="0" err="1">
                <a:solidFill>
                  <a:srgbClr val="231F20"/>
                </a:solidFill>
                <a:effectLst/>
                <a:latin typeface="Times New Roman" panose="02020603050405020304" pitchFamily="18" charset="0"/>
                <a:ea typeface="Times New Roman" panose="02020603050405020304" pitchFamily="18" charset="0"/>
              </a:rPr>
              <a:t>arestu</a:t>
            </a:r>
            <a:r>
              <a:rPr lang="en-US" sz="1600" dirty="0">
                <a:solidFill>
                  <a:srgbClr val="231F20"/>
                </a:solidFill>
                <a:effectLst/>
                <a:latin typeface="Times New Roman" panose="02020603050405020304" pitchFamily="18" charset="0"/>
                <a:ea typeface="Times New Roman" panose="02020603050405020304" pitchFamily="18" charset="0"/>
              </a:rPr>
              <a:t> un </a:t>
            </a:r>
            <a:r>
              <a:rPr lang="en-US" sz="1600" dirty="0" err="1">
                <a:solidFill>
                  <a:srgbClr val="231F20"/>
                </a:solidFill>
                <a:effectLst/>
                <a:latin typeface="Times New Roman" panose="02020603050405020304" pitchFamily="18" charset="0"/>
                <a:ea typeface="Times New Roman" panose="02020603050405020304" pitchFamily="18" charset="0"/>
              </a:rPr>
              <a:t>izsūtīšanu</a:t>
            </a:r>
            <a:r>
              <a:rPr lang="en-US" sz="1600" dirty="0">
                <a:solidFill>
                  <a:srgbClr val="231F2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L="742950" lvl="1" indent="-285750">
              <a:spcBef>
                <a:spcPts val="785"/>
              </a:spcBef>
              <a:spcAft>
                <a:spcPts val="0"/>
              </a:spcAft>
              <a:buClr>
                <a:srgbClr val="231F20"/>
              </a:buClr>
              <a:buSzPts val="1200"/>
              <a:buFont typeface="Times New Roman" panose="02020603050405020304" pitchFamily="18" charset="0"/>
              <a:buAutoNum type="arabicPeriod"/>
              <a:tabLst>
                <a:tab pos="332740" algn="l"/>
              </a:tabLst>
            </a:pPr>
            <a:r>
              <a:rPr lang="en-US" sz="1600" spc="0" dirty="0" err="1">
                <a:solidFill>
                  <a:srgbClr val="231F20"/>
                </a:solidFill>
                <a:effectLst/>
                <a:latin typeface="Times New Roman" panose="02020603050405020304" pitchFamily="18" charset="0"/>
                <a:ea typeface="Times New Roman" panose="02020603050405020304" pitchFamily="18" charset="0"/>
              </a:rPr>
              <a:t>Kādus</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netiešus</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secinājumus</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par</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pēckara</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padomju</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periodu</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vari</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izdarīt</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no</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L.</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Sluckas</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dzīvesstāsta</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76394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BCB691-ABA6-8A9D-F2D9-A104F8934321}"/>
              </a:ext>
            </a:extLst>
          </p:cNvPr>
          <p:cNvSpPr txBox="1"/>
          <p:nvPr/>
        </p:nvSpPr>
        <p:spPr>
          <a:xfrm>
            <a:off x="1143000" y="1126262"/>
            <a:ext cx="10572750" cy="4417107"/>
          </a:xfrm>
          <a:prstGeom prst="rect">
            <a:avLst/>
          </a:prstGeom>
          <a:noFill/>
        </p:spPr>
        <p:txBody>
          <a:bodyPr wrap="square">
            <a:spAutoFit/>
          </a:bodyPr>
          <a:lstStyle/>
          <a:p>
            <a:pPr marL="742950" marR="184150" lvl="1" indent="-285750">
              <a:lnSpc>
                <a:spcPct val="115000"/>
              </a:lnSpc>
              <a:spcBef>
                <a:spcPts val="930"/>
              </a:spcBef>
              <a:spcAft>
                <a:spcPts val="0"/>
              </a:spcAft>
              <a:buClr>
                <a:srgbClr val="231F20"/>
              </a:buClr>
              <a:buSzPts val="1200"/>
              <a:buFont typeface="Times New Roman" panose="02020603050405020304" pitchFamily="18" charset="0"/>
              <a:buAutoNum type="arabicPeriod"/>
              <a:tabLst>
                <a:tab pos="338455" algn="l"/>
              </a:tabLst>
            </a:pPr>
            <a:r>
              <a:rPr lang="en-US" sz="1600" spc="0" dirty="0" err="1">
                <a:solidFill>
                  <a:srgbClr val="231F20"/>
                </a:solidFill>
                <a:effectLst/>
                <a:latin typeface="Times New Roman" panose="02020603050405020304" pitchFamily="18" charset="0"/>
                <a:ea typeface="Times New Roman" panose="02020603050405020304" pitchFamily="18" charset="0"/>
              </a:rPr>
              <a:t>Kā</a:t>
            </a:r>
            <a:r>
              <a:rPr lang="en-US" sz="1600" spc="0" dirty="0">
                <a:solidFill>
                  <a:srgbClr val="231F20"/>
                </a:solidFill>
                <a:effectLst/>
                <a:latin typeface="Times New Roman" panose="02020603050405020304" pitchFamily="18" charset="0"/>
                <a:ea typeface="Times New Roman" panose="02020603050405020304" pitchFamily="18" charset="0"/>
              </a:rPr>
              <a:t> L. </a:t>
            </a:r>
            <a:r>
              <a:rPr lang="en-US" sz="1600" spc="0" dirty="0" err="1">
                <a:solidFill>
                  <a:srgbClr val="231F20"/>
                </a:solidFill>
                <a:effectLst/>
                <a:latin typeface="Times New Roman" panose="02020603050405020304" pitchFamily="18" charset="0"/>
                <a:ea typeface="Times New Roman" panose="02020603050405020304" pitchFamily="18" charset="0"/>
              </a:rPr>
              <a:t>Sluckas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atmiņas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papildina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enciklopēdijā</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sniegto</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informāciju</a:t>
            </a:r>
            <a:r>
              <a:rPr lang="en-US" sz="1600" spc="0" dirty="0">
                <a:solidFill>
                  <a:srgbClr val="231F20"/>
                </a:solidFill>
                <a:effectLst/>
                <a:latin typeface="Times New Roman" panose="02020603050405020304" pitchFamily="18" charset="0"/>
                <a:ea typeface="Times New Roman" panose="02020603050405020304" pitchFamily="18" charset="0"/>
              </a:rPr>
              <a:t> par </a:t>
            </a:r>
            <a:r>
              <a:rPr lang="en-US" sz="1600" spc="0" dirty="0" err="1">
                <a:solidFill>
                  <a:srgbClr val="231F20"/>
                </a:solidFill>
                <a:effectLst/>
                <a:latin typeface="Times New Roman" panose="02020603050405020304" pitchFamily="18" charset="0"/>
                <a:ea typeface="Times New Roman" panose="02020603050405020304" pitchFamily="18" charset="0"/>
              </a:rPr>
              <a:t>nacionālo</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partizānu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kustību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Apgalvojumu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pamato</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ar</a:t>
            </a:r>
            <a:r>
              <a:rPr lang="en-US" sz="1600" spc="-2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piemēriem</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marL="742950" marR="186690" lvl="1" indent="-285750">
              <a:lnSpc>
                <a:spcPct val="115000"/>
              </a:lnSpc>
              <a:spcBef>
                <a:spcPts val="710"/>
              </a:spcBef>
              <a:spcAft>
                <a:spcPts val="0"/>
              </a:spcAft>
              <a:buClr>
                <a:srgbClr val="231F20"/>
              </a:buClr>
              <a:buSzPts val="1200"/>
              <a:buFont typeface="Times New Roman" panose="02020603050405020304" pitchFamily="18" charset="0"/>
              <a:buAutoNum type="arabicPeriod"/>
              <a:tabLst>
                <a:tab pos="333375" algn="l"/>
              </a:tabLst>
            </a:pPr>
            <a:r>
              <a:rPr lang="en-US" sz="1600" spc="-15" dirty="0" err="1">
                <a:solidFill>
                  <a:srgbClr val="231F20"/>
                </a:solidFill>
                <a:effectLst/>
                <a:latin typeface="Times New Roman" panose="02020603050405020304" pitchFamily="18" charset="0"/>
                <a:ea typeface="Times New Roman" panose="02020603050405020304" pitchFamily="18" charset="0"/>
              </a:rPr>
              <a:t>Teksta</a:t>
            </a:r>
            <a:r>
              <a:rPr lang="en-US" sz="1600" spc="-5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malās</a:t>
            </a:r>
            <a:r>
              <a:rPr lang="en-US" sz="1600" spc="-5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pieraksti</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jautājumus</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5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kuri</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jānoskaidro</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5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lai</a:t>
            </a:r>
            <a:r>
              <a:rPr lang="en-US" sz="1600" spc="-5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precizētu</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notikumus</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un</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gūtu</a:t>
            </a:r>
            <a:r>
              <a:rPr lang="en-US" sz="1600" spc="-6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detalizētāku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priekšstatu</a:t>
            </a:r>
            <a:r>
              <a:rPr lang="en-US" sz="1600" spc="0" dirty="0">
                <a:solidFill>
                  <a:srgbClr val="231F20"/>
                </a:solidFill>
                <a:effectLst/>
                <a:latin typeface="Times New Roman" panose="02020603050405020304" pitchFamily="18" charset="0"/>
                <a:ea typeface="Times New Roman" panose="02020603050405020304" pitchFamily="18" charset="0"/>
              </a:rPr>
              <a:t> par </a:t>
            </a:r>
            <a:r>
              <a:rPr lang="en-US" sz="1600" spc="0" dirty="0" err="1">
                <a:solidFill>
                  <a:srgbClr val="231F20"/>
                </a:solidFill>
                <a:effectLst/>
                <a:latin typeface="Times New Roman" panose="02020603050405020304" pitchFamily="18" charset="0"/>
                <a:ea typeface="Times New Roman" panose="02020603050405020304" pitchFamily="18" charset="0"/>
              </a:rPr>
              <a:t>bruņoto</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pretestību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padomju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okupācijas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varai</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pēc</a:t>
            </a:r>
            <a:r>
              <a:rPr lang="en-US" sz="1600" spc="115"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kara.</a:t>
            </a:r>
            <a:endParaRPr lang="en-US" sz="1600" spc="0" dirty="0">
              <a:effectLst/>
              <a:latin typeface="Times New Roman" panose="02020603050405020304" pitchFamily="18" charset="0"/>
              <a:ea typeface="Times New Roman" panose="02020603050405020304" pitchFamily="18" charset="0"/>
            </a:endParaRPr>
          </a:p>
          <a:p>
            <a:pPr marL="71755">
              <a:lnSpc>
                <a:spcPts val="1380"/>
              </a:lnSpc>
            </a:pPr>
            <a:r>
              <a:rPr lang="en-US" sz="1600" dirty="0" err="1">
                <a:solidFill>
                  <a:srgbClr val="231F20"/>
                </a:solidFill>
                <a:effectLst/>
                <a:latin typeface="Times New Roman" panose="02020603050405020304" pitchFamily="18" charset="0"/>
                <a:ea typeface="Times New Roman" panose="02020603050405020304" pitchFamily="18" charset="0"/>
              </a:rPr>
              <a:t>Noskaidro</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atbildes</a:t>
            </a:r>
            <a:r>
              <a:rPr lang="en-US" sz="1600" dirty="0">
                <a:solidFill>
                  <a:srgbClr val="231F2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spcBef>
                <a:spcPts val="35"/>
              </a:spcBef>
            </a:pPr>
            <a:r>
              <a:rPr lang="en-US" sz="1600" dirty="0">
                <a:effectLst/>
                <a:latin typeface="Times New Roman" panose="02020603050405020304" pitchFamily="18" charset="0"/>
                <a:ea typeface="Times New Roman" panose="02020603050405020304" pitchFamily="18" charset="0"/>
              </a:rPr>
              <a:t> </a:t>
            </a:r>
          </a:p>
          <a:p>
            <a:pPr marL="71755"/>
            <a:r>
              <a:rPr lang="en-US" sz="1600" i="1" dirty="0" err="1">
                <a:solidFill>
                  <a:srgbClr val="231F20"/>
                </a:solidFill>
                <a:effectLst/>
                <a:latin typeface="Times New Roman" panose="02020603050405020304" pitchFamily="18" charset="0"/>
                <a:ea typeface="Times New Roman" panose="02020603050405020304" pitchFamily="18" charset="0"/>
              </a:rPr>
              <a:t>Piemēri</a:t>
            </a:r>
            <a:r>
              <a:rPr lang="en-US" sz="1600" i="1" dirty="0">
                <a:solidFill>
                  <a:srgbClr val="231F20"/>
                </a:solidFill>
                <a:effectLst/>
                <a:latin typeface="Times New Roman" panose="02020603050405020304" pitchFamily="18" charset="0"/>
                <a:ea typeface="Times New Roman" panose="02020603050405020304" pitchFamily="18" charset="0"/>
              </a:rPr>
              <a:t> </a:t>
            </a:r>
            <a:r>
              <a:rPr lang="en-US" sz="1600" i="1" dirty="0" err="1">
                <a:solidFill>
                  <a:srgbClr val="231F20"/>
                </a:solidFill>
                <a:effectLst/>
                <a:latin typeface="Times New Roman" panose="02020603050405020304" pitchFamily="18" charset="0"/>
                <a:ea typeface="Times New Roman" panose="02020603050405020304" pitchFamily="18" charset="0"/>
              </a:rPr>
              <a:t>jautājumiem</a:t>
            </a:r>
            <a:r>
              <a:rPr lang="en-US" sz="1600" i="1" dirty="0">
                <a:solidFill>
                  <a:srgbClr val="231F20"/>
                </a:solidFill>
                <a:effectLst/>
                <a:latin typeface="Times New Roman" panose="02020603050405020304" pitchFamily="18" charset="0"/>
                <a:ea typeface="Times New Roman" panose="02020603050405020304" pitchFamily="18" charset="0"/>
              </a:rPr>
              <a:t>, </a:t>
            </a:r>
            <a:r>
              <a:rPr lang="en-US" sz="1600" i="1" dirty="0" err="1">
                <a:solidFill>
                  <a:srgbClr val="231F20"/>
                </a:solidFill>
                <a:effectLst/>
                <a:latin typeface="Times New Roman" panose="02020603050405020304" pitchFamily="18" charset="0"/>
                <a:ea typeface="Times New Roman" panose="02020603050405020304" pitchFamily="18" charset="0"/>
              </a:rPr>
              <a:t>kuri</a:t>
            </a:r>
            <a:r>
              <a:rPr lang="en-US" sz="1600" i="1" dirty="0">
                <a:solidFill>
                  <a:srgbClr val="231F20"/>
                </a:solidFill>
                <a:effectLst/>
                <a:latin typeface="Times New Roman" panose="02020603050405020304" pitchFamily="18" charset="0"/>
                <a:ea typeface="Times New Roman" panose="02020603050405020304" pitchFamily="18" charset="0"/>
              </a:rPr>
              <a:t> </a:t>
            </a:r>
            <a:r>
              <a:rPr lang="en-US" sz="1600" i="1" dirty="0" err="1">
                <a:solidFill>
                  <a:srgbClr val="231F20"/>
                </a:solidFill>
                <a:effectLst/>
                <a:latin typeface="Times New Roman" panose="02020603050405020304" pitchFamily="18" charset="0"/>
                <a:ea typeface="Times New Roman" panose="02020603050405020304" pitchFamily="18" charset="0"/>
              </a:rPr>
              <a:t>būtu</a:t>
            </a:r>
            <a:r>
              <a:rPr lang="en-US" sz="1600" i="1" dirty="0">
                <a:solidFill>
                  <a:srgbClr val="231F20"/>
                </a:solidFill>
                <a:effectLst/>
                <a:latin typeface="Times New Roman" panose="02020603050405020304" pitchFamily="18" charset="0"/>
                <a:ea typeface="Times New Roman" panose="02020603050405020304" pitchFamily="18" charset="0"/>
              </a:rPr>
              <a:t> </a:t>
            </a:r>
            <a:r>
              <a:rPr lang="en-US" sz="1600" i="1" dirty="0" err="1">
                <a:solidFill>
                  <a:srgbClr val="231F20"/>
                </a:solidFill>
                <a:effectLst/>
                <a:latin typeface="Times New Roman" panose="02020603050405020304" pitchFamily="18" charset="0"/>
                <a:ea typeface="Times New Roman" panose="02020603050405020304" pitchFamily="18" charset="0"/>
              </a:rPr>
              <a:t>jānoskaidro</a:t>
            </a:r>
            <a:r>
              <a:rPr lang="en-US" sz="1600" i="1" dirty="0">
                <a:solidFill>
                  <a:srgbClr val="231F2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L="342900" lvl="0" indent="-342900">
              <a:spcBef>
                <a:spcPts val="220"/>
              </a:spcBef>
              <a:spcAft>
                <a:spcPts val="0"/>
              </a:spcAft>
              <a:buClr>
                <a:srgbClr val="231F20"/>
              </a:buClr>
              <a:buSzPts val="1200"/>
              <a:buFont typeface="Times New Roman" panose="02020603050405020304" pitchFamily="18" charset="0"/>
              <a:buAutoNum type="arabicPeriod"/>
              <a:tabLst>
                <a:tab pos="252730" algn="l"/>
              </a:tabLst>
            </a:pPr>
            <a:r>
              <a:rPr lang="en-US" sz="1600" i="1" spc="0" dirty="0" err="1">
                <a:solidFill>
                  <a:srgbClr val="231F20"/>
                </a:solidFill>
                <a:effectLst/>
                <a:latin typeface="Times New Roman" panose="02020603050405020304" pitchFamily="18" charset="0"/>
                <a:ea typeface="Times New Roman" panose="02020603050405020304" pitchFamily="18" charset="0"/>
              </a:rPr>
              <a:t>Kādu</a:t>
            </a:r>
            <a:r>
              <a:rPr lang="en-US" sz="1600" i="1" spc="0"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palīdzību</a:t>
            </a:r>
            <a:r>
              <a:rPr lang="en-US" sz="1600" i="1" spc="0"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gaidīja</a:t>
            </a:r>
            <a:r>
              <a:rPr lang="en-US" sz="1600" i="1" spc="0"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nacionālie</a:t>
            </a:r>
            <a:r>
              <a:rPr lang="en-US" sz="1600" i="1" spc="45"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partizāni</a:t>
            </a:r>
            <a:r>
              <a:rPr lang="en-US" sz="1600" i="1"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marL="342900" lvl="0" indent="-342900">
              <a:spcBef>
                <a:spcPts val="220"/>
              </a:spcBef>
              <a:spcAft>
                <a:spcPts val="0"/>
              </a:spcAft>
              <a:buClr>
                <a:srgbClr val="231F20"/>
              </a:buClr>
              <a:buSzPts val="1200"/>
              <a:buFont typeface="Times New Roman" panose="02020603050405020304" pitchFamily="18" charset="0"/>
              <a:buAutoNum type="arabicPeriod"/>
              <a:tabLst>
                <a:tab pos="252730" algn="l"/>
              </a:tabLst>
            </a:pPr>
            <a:r>
              <a:rPr lang="en-US" sz="1600" i="1" spc="0" dirty="0" err="1">
                <a:solidFill>
                  <a:srgbClr val="231F20"/>
                </a:solidFill>
                <a:effectLst/>
                <a:latin typeface="Times New Roman" panose="02020603050405020304" pitchFamily="18" charset="0"/>
                <a:ea typeface="Times New Roman" panose="02020603050405020304" pitchFamily="18" charset="0"/>
              </a:rPr>
              <a:t>Kāpēc</a:t>
            </a:r>
            <a:r>
              <a:rPr lang="en-US" sz="1600" i="1" spc="0"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cilvēki</a:t>
            </a:r>
            <a:r>
              <a:rPr lang="en-US" sz="1600" i="1" spc="0"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sadarbojās</a:t>
            </a:r>
            <a:r>
              <a:rPr lang="en-US" sz="1600" i="1" spc="0"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ar</a:t>
            </a:r>
            <a:r>
              <a:rPr lang="en-US" sz="1600" i="1" spc="0"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okupācijas</a:t>
            </a:r>
            <a:r>
              <a:rPr lang="en-US" sz="1600" i="1" spc="55"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režīmu</a:t>
            </a:r>
            <a:r>
              <a:rPr lang="en-US" sz="1600" i="1"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marL="342900" lvl="0" indent="-342900">
              <a:spcBef>
                <a:spcPts val="220"/>
              </a:spcBef>
              <a:spcAft>
                <a:spcPts val="0"/>
              </a:spcAft>
              <a:buClr>
                <a:srgbClr val="231F20"/>
              </a:buClr>
              <a:buSzPts val="1200"/>
              <a:buFont typeface="Times New Roman" panose="02020603050405020304" pitchFamily="18" charset="0"/>
              <a:buAutoNum type="arabicPeriod"/>
              <a:tabLst>
                <a:tab pos="252730" algn="l"/>
              </a:tabLst>
            </a:pPr>
            <a:r>
              <a:rPr lang="en-US" sz="1600" i="1" spc="0" dirty="0" err="1">
                <a:solidFill>
                  <a:srgbClr val="231F20"/>
                </a:solidFill>
                <a:effectLst/>
                <a:latin typeface="Times New Roman" panose="02020603050405020304" pitchFamily="18" charset="0"/>
                <a:ea typeface="Times New Roman" panose="02020603050405020304" pitchFamily="18" charset="0"/>
              </a:rPr>
              <a:t>Kāpēc</a:t>
            </a:r>
            <a:r>
              <a:rPr lang="en-US" sz="1600" i="1" spc="0"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daži</a:t>
            </a:r>
            <a:r>
              <a:rPr lang="en-US" sz="1600" i="1" spc="0"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izgāja</a:t>
            </a:r>
            <a:r>
              <a:rPr lang="en-US" sz="1600" i="1" spc="0" dirty="0">
                <a:solidFill>
                  <a:srgbClr val="231F20"/>
                </a:solidFill>
                <a:effectLst/>
                <a:latin typeface="Times New Roman" panose="02020603050405020304" pitchFamily="18" charset="0"/>
                <a:ea typeface="Times New Roman" panose="02020603050405020304" pitchFamily="18" charset="0"/>
              </a:rPr>
              <a:t> no</a:t>
            </a:r>
            <a:r>
              <a:rPr lang="en-US" sz="1600" i="1" spc="40"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meža</a:t>
            </a:r>
            <a:r>
              <a:rPr lang="en-US" sz="1600" i="1"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marL="342900" lvl="0" indent="-342900">
              <a:spcBef>
                <a:spcPts val="220"/>
              </a:spcBef>
              <a:spcAft>
                <a:spcPts val="0"/>
              </a:spcAft>
              <a:buClr>
                <a:srgbClr val="231F20"/>
              </a:buClr>
              <a:buSzPts val="1200"/>
              <a:buFont typeface="Times New Roman" panose="02020603050405020304" pitchFamily="18" charset="0"/>
              <a:buAutoNum type="arabicPeriod"/>
              <a:tabLst>
                <a:tab pos="252730" algn="l"/>
              </a:tabLst>
            </a:pPr>
            <a:r>
              <a:rPr lang="en-US" sz="1600" i="1" spc="0" dirty="0">
                <a:solidFill>
                  <a:srgbClr val="231F20"/>
                </a:solidFill>
                <a:effectLst/>
                <a:latin typeface="Times New Roman" panose="02020603050405020304" pitchFamily="18" charset="0"/>
                <a:ea typeface="Times New Roman" panose="02020603050405020304" pitchFamily="18" charset="0"/>
              </a:rPr>
              <a:t>Kas </a:t>
            </a:r>
            <a:r>
              <a:rPr lang="en-US" sz="1600" i="1" spc="0" dirty="0" err="1">
                <a:solidFill>
                  <a:srgbClr val="231F20"/>
                </a:solidFill>
                <a:effectLst/>
                <a:latin typeface="Times New Roman" panose="02020603050405020304" pitchFamily="18" charset="0"/>
                <a:ea typeface="Times New Roman" panose="02020603050405020304" pitchFamily="18" charset="0"/>
              </a:rPr>
              <a:t>bija</a:t>
            </a:r>
            <a:r>
              <a:rPr lang="en-US" sz="1600" i="1" spc="0"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atmiņās</a:t>
            </a:r>
            <a:r>
              <a:rPr lang="en-US" sz="1600" i="1" spc="0"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minētās</a:t>
            </a:r>
            <a:r>
              <a:rPr lang="en-US" sz="1600" i="1" spc="45"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personības</a:t>
            </a:r>
            <a:r>
              <a:rPr lang="en-US" sz="1600" i="1"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marL="252095" marR="185420">
              <a:lnSpc>
                <a:spcPct val="115000"/>
              </a:lnSpc>
              <a:spcBef>
                <a:spcPts val="220"/>
              </a:spcBef>
              <a:spcAft>
                <a:spcPts val="0"/>
              </a:spcAft>
            </a:pPr>
            <a:r>
              <a:rPr lang="en-US" sz="1600" i="1" dirty="0">
                <a:solidFill>
                  <a:srgbClr val="231F20"/>
                </a:solidFill>
                <a:effectLst/>
                <a:latin typeface="Times New Roman" panose="02020603050405020304" pitchFamily="18" charset="0"/>
                <a:ea typeface="Times New Roman" panose="02020603050405020304" pitchFamily="18" charset="0"/>
                <a:hlinkClick r:id="rId2"/>
              </a:rPr>
              <a:t>https://www.lsm.lv/raksts/dzive--stils/vesture/otra-pasaules-kara-beigas-latvijai-bija-jauna-kara-</a:t>
            </a:r>
            <a:r>
              <a:rPr lang="en-US" sz="1600" i="1" dirty="0">
                <a:solidFill>
                  <a:srgbClr val="231F20"/>
                </a:solidFill>
                <a:effectLst/>
                <a:latin typeface="Times New Roman" panose="02020603050405020304" pitchFamily="18" charset="0"/>
                <a:ea typeface="Times New Roman" panose="02020603050405020304" pitchFamily="18" charset="0"/>
              </a:rPr>
              <a:t> </a:t>
            </a:r>
            <a:r>
              <a:rPr lang="en-US" sz="1600" i="1" dirty="0">
                <a:solidFill>
                  <a:srgbClr val="231F20"/>
                </a:solidFill>
                <a:effectLst/>
                <a:latin typeface="Times New Roman" panose="02020603050405020304" pitchFamily="18" charset="0"/>
                <a:ea typeface="Times New Roman" panose="02020603050405020304" pitchFamily="18" charset="0"/>
                <a:hlinkClick r:id="rId2"/>
              </a:rPr>
              <a:t>sakums-kas-bija-ta-cinitaji.a293898/</a:t>
            </a:r>
            <a:endParaRPr lang="en-US" sz="1600" dirty="0">
              <a:effectLst/>
              <a:latin typeface="Times New Roman" panose="02020603050405020304" pitchFamily="18" charset="0"/>
              <a:ea typeface="Times New Roman" panose="02020603050405020304" pitchFamily="18" charset="0"/>
            </a:endParaRPr>
          </a:p>
          <a:p>
            <a:pPr marL="342900" marR="351790" lvl="0" indent="-342900">
              <a:lnSpc>
                <a:spcPct val="115000"/>
              </a:lnSpc>
              <a:spcAft>
                <a:spcPts val="0"/>
              </a:spcAft>
              <a:buClr>
                <a:srgbClr val="231F20"/>
              </a:buClr>
              <a:buSzPts val="1200"/>
              <a:buFont typeface="Times New Roman" panose="02020603050405020304" pitchFamily="18" charset="0"/>
              <a:buAutoNum type="arabicPeriod"/>
              <a:tabLst>
                <a:tab pos="252730" algn="l"/>
              </a:tabLst>
            </a:pPr>
            <a:r>
              <a:rPr lang="en-US" sz="1600" i="1" spc="0" dirty="0">
                <a:solidFill>
                  <a:srgbClr val="231F20"/>
                </a:solidFill>
                <a:effectLst/>
                <a:latin typeface="Times New Roman" panose="02020603050405020304" pitchFamily="18" charset="0"/>
                <a:ea typeface="Times New Roman" panose="02020603050405020304" pitchFamily="18" charset="0"/>
              </a:rPr>
              <a:t>Ko var </a:t>
            </a:r>
            <a:r>
              <a:rPr lang="en-US" sz="1600" i="1" spc="0" dirty="0" err="1">
                <a:solidFill>
                  <a:srgbClr val="231F20"/>
                </a:solidFill>
                <a:effectLst/>
                <a:latin typeface="Times New Roman" panose="02020603050405020304" pitchFamily="18" charset="0"/>
                <a:ea typeface="Times New Roman" panose="02020603050405020304" pitchFamily="18" charset="0"/>
              </a:rPr>
              <a:t>papildus</a:t>
            </a:r>
            <a:r>
              <a:rPr lang="en-US" sz="1600" i="1" spc="0"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uzzināt</a:t>
            </a:r>
            <a:r>
              <a:rPr lang="en-US" sz="1600" i="1" spc="0" dirty="0">
                <a:solidFill>
                  <a:srgbClr val="231F20"/>
                </a:solidFill>
                <a:effectLst/>
                <a:latin typeface="Times New Roman" panose="02020603050405020304" pitchFamily="18" charset="0"/>
                <a:ea typeface="Times New Roman" panose="02020603050405020304" pitchFamily="18" charset="0"/>
              </a:rPr>
              <a:t> par </a:t>
            </a:r>
            <a:r>
              <a:rPr lang="en-US" sz="1600" i="1" spc="0" dirty="0" err="1">
                <a:solidFill>
                  <a:srgbClr val="231F20"/>
                </a:solidFill>
                <a:effectLst/>
                <a:latin typeface="Times New Roman" panose="02020603050405020304" pitchFamily="18" charset="0"/>
                <a:ea typeface="Times New Roman" panose="02020603050405020304" pitchFamily="18" charset="0"/>
              </a:rPr>
              <a:t>Stompaku</a:t>
            </a:r>
            <a:r>
              <a:rPr lang="en-US" sz="1600" i="1" spc="0"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purva</a:t>
            </a:r>
            <a:r>
              <a:rPr lang="en-US" sz="1600" i="1" spc="0"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nacionālajiem</a:t>
            </a:r>
            <a:r>
              <a:rPr lang="en-US" sz="1600" i="1" spc="0" dirty="0">
                <a:solidFill>
                  <a:srgbClr val="231F20"/>
                </a:solidFill>
                <a:effectLst/>
                <a:latin typeface="Times New Roman" panose="02020603050405020304" pitchFamily="18" charset="0"/>
                <a:ea typeface="Times New Roman" panose="02020603050405020304" pitchFamily="18" charset="0"/>
              </a:rPr>
              <a:t> </a:t>
            </a:r>
            <a:r>
              <a:rPr lang="en-US" sz="1600" i="1" spc="0" dirty="0" err="1">
                <a:solidFill>
                  <a:srgbClr val="231F20"/>
                </a:solidFill>
                <a:effectLst/>
                <a:latin typeface="Times New Roman" panose="02020603050405020304" pitchFamily="18" charset="0"/>
                <a:ea typeface="Times New Roman" panose="02020603050405020304" pitchFamily="18" charset="0"/>
              </a:rPr>
              <a:t>partizāniem</a:t>
            </a:r>
            <a:r>
              <a:rPr lang="en-US" sz="1600" i="1" spc="0" dirty="0">
                <a:solidFill>
                  <a:srgbClr val="231F20"/>
                </a:solidFill>
                <a:effectLst/>
                <a:latin typeface="Times New Roman" panose="02020603050405020304" pitchFamily="18" charset="0"/>
                <a:ea typeface="Times New Roman" panose="02020603050405020304" pitchFamily="18" charset="0"/>
              </a:rPr>
              <a:t>?</a:t>
            </a:r>
            <a:r>
              <a:rPr lang="en-US" sz="1600" i="1" u="sng" spc="0" dirty="0">
                <a:solidFill>
                  <a:srgbClr val="231F20"/>
                </a:solidFill>
                <a:effectLst/>
                <a:uFill>
                  <a:solidFill>
                    <a:srgbClr val="A7A9AC"/>
                  </a:solidFill>
                </a:uFill>
                <a:latin typeface="Times New Roman" panose="02020603050405020304" pitchFamily="18" charset="0"/>
                <a:ea typeface="Times New Roman" panose="02020603050405020304" pitchFamily="18" charset="0"/>
              </a:rPr>
              <a:t> </a:t>
            </a:r>
            <a:r>
              <a:rPr lang="en-US" sz="1600" i="1" spc="0" dirty="0">
                <a:solidFill>
                  <a:srgbClr val="231F20"/>
                </a:solidFill>
                <a:effectLst/>
                <a:latin typeface="Times New Roman" panose="02020603050405020304" pitchFamily="18" charset="0"/>
                <a:ea typeface="Times New Roman" panose="02020603050405020304" pitchFamily="18" charset="0"/>
                <a:hlinkClick r:id="rId3"/>
              </a:rPr>
              <a:t>https://www.sargs.lv/lv/otrais-pasaules-kars/2016-04-12/stompaku-kauja-1945-gada-2-marta</a:t>
            </a:r>
            <a:r>
              <a:rPr lang="en-US" sz="1600" i="1" spc="0" dirty="0">
                <a:solidFill>
                  <a:srgbClr val="231F20"/>
                </a:solidFill>
                <a:effectLst/>
                <a:latin typeface="Times New Roman" panose="02020603050405020304" pitchFamily="18" charset="0"/>
                <a:ea typeface="Times New Roman" panose="02020603050405020304" pitchFamily="18" charset="0"/>
                <a:hlinkClick r:id="rId4"/>
              </a:rPr>
              <a:t> https://www.la.lv/godina-stompaku-cinitajus</a:t>
            </a:r>
            <a:endParaRPr lang="en-US" sz="1600" spc="0" dirty="0">
              <a:effectLst/>
              <a:latin typeface="Times New Roman" panose="02020603050405020304" pitchFamily="18" charset="0"/>
              <a:ea typeface="Times New Roman" panose="02020603050405020304" pitchFamily="18" charset="0"/>
            </a:endParaRPr>
          </a:p>
          <a:p>
            <a:pPr>
              <a:spcBef>
                <a:spcPts val="30"/>
              </a:spcBef>
            </a:pPr>
            <a:r>
              <a:rPr lang="en-US" sz="1200" i="1" dirty="0">
                <a:effectLst/>
                <a:latin typeface="Times New Roman" panose="020206030504050203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78016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283C06-0DC9-EFBA-8AD7-7D9AB3CD686D}"/>
              </a:ext>
            </a:extLst>
          </p:cNvPr>
          <p:cNvSpPr txBox="1"/>
          <p:nvPr/>
        </p:nvSpPr>
        <p:spPr>
          <a:xfrm>
            <a:off x="752475" y="1102937"/>
            <a:ext cx="10229752" cy="4311565"/>
          </a:xfrm>
          <a:prstGeom prst="rect">
            <a:avLst/>
          </a:prstGeom>
          <a:noFill/>
        </p:spPr>
        <p:txBody>
          <a:bodyPr wrap="square">
            <a:spAutoFit/>
          </a:bodyPr>
          <a:lstStyle/>
          <a:p>
            <a:pPr marL="342900" marR="180975" lvl="0" indent="-342900" algn="just">
              <a:lnSpc>
                <a:spcPct val="115000"/>
              </a:lnSpc>
              <a:buClr>
                <a:srgbClr val="231F20"/>
              </a:buClr>
              <a:buSzPts val="1200"/>
              <a:buFont typeface="Times New Roman" panose="02020603050405020304" pitchFamily="18" charset="0"/>
              <a:buAutoNum type="arabicPeriod" startAt="2"/>
              <a:tabLst>
                <a:tab pos="221615" algn="l"/>
              </a:tabLst>
            </a:pPr>
            <a:r>
              <a:rPr lang="en-US" sz="1600" b="1" spc="0" dirty="0" err="1">
                <a:solidFill>
                  <a:srgbClr val="231F20"/>
                </a:solidFill>
                <a:effectLst/>
                <a:latin typeface="Times New Roman" panose="02020603050405020304" pitchFamily="18" charset="0"/>
                <a:ea typeface="Times New Roman" panose="02020603050405020304" pitchFamily="18" charset="0"/>
              </a:rPr>
              <a:t>uzdevums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Uzrakstīt</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vēstures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grāmatas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lappusi</a:t>
            </a:r>
            <a:r>
              <a:rPr lang="en-US" sz="1600" b="1" spc="0" dirty="0">
                <a:solidFill>
                  <a:srgbClr val="231F20"/>
                </a:solidFill>
                <a:effectLst/>
                <a:latin typeface="Times New Roman" panose="02020603050405020304" pitchFamily="18" charset="0"/>
                <a:ea typeface="Times New Roman" panose="02020603050405020304" pitchFamily="18" charset="0"/>
              </a:rPr>
              <a:t> par </a:t>
            </a:r>
            <a:r>
              <a:rPr lang="en-US" sz="1600" b="1" spc="0" dirty="0" err="1">
                <a:solidFill>
                  <a:srgbClr val="231F20"/>
                </a:solidFill>
                <a:effectLst/>
                <a:latin typeface="Times New Roman" panose="02020603050405020304" pitchFamily="18" charset="0"/>
                <a:ea typeface="Times New Roman" panose="02020603050405020304" pitchFamily="18" charset="0"/>
              </a:rPr>
              <a:t>vienu</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paša</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izvēlētu</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padomju</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okupācijas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perioda</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Latvijas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vēstures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tematu</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izmantojot</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apkopotu</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informāciju</a:t>
            </a:r>
            <a:r>
              <a:rPr lang="en-US" sz="1600" b="1" spc="0" dirty="0">
                <a:solidFill>
                  <a:srgbClr val="231F20"/>
                </a:solidFill>
                <a:effectLst/>
                <a:latin typeface="Times New Roman" panose="02020603050405020304" pitchFamily="18" charset="0"/>
                <a:ea typeface="Times New Roman" panose="02020603050405020304" pitchFamily="18" charset="0"/>
              </a:rPr>
              <a:t> no </a:t>
            </a:r>
            <a:r>
              <a:rPr lang="en-US" sz="1600" b="1" spc="0" dirty="0" err="1">
                <a:solidFill>
                  <a:srgbClr val="231F20"/>
                </a:solidFill>
                <a:effectLst/>
                <a:latin typeface="Times New Roman" panose="02020603050405020304" pitchFamily="18" charset="0"/>
                <a:ea typeface="Times New Roman" panose="02020603050405020304" pitchFamily="18" charset="0"/>
              </a:rPr>
              <a:t>ģimenes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locekļu</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10" dirty="0" err="1">
                <a:solidFill>
                  <a:srgbClr val="231F20"/>
                </a:solidFill>
                <a:effectLst/>
                <a:latin typeface="Times New Roman" panose="02020603050405020304" pitchFamily="18" charset="0"/>
                <a:ea typeface="Times New Roman" panose="02020603050405020304" pitchFamily="18" charset="0"/>
              </a:rPr>
              <a:t>vai</a:t>
            </a:r>
            <a:r>
              <a:rPr lang="en-US" sz="1600" b="1" spc="1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paziņu</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atmiņu</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stāstiem</a:t>
            </a:r>
            <a:r>
              <a:rPr lang="en-US" sz="1600" b="1" spc="0" dirty="0">
                <a:solidFill>
                  <a:srgbClr val="231F20"/>
                </a:solidFill>
                <a:effectLst/>
                <a:latin typeface="Times New Roman" panose="02020603050405020304" pitchFamily="18" charset="0"/>
                <a:ea typeface="Times New Roman" panose="02020603050405020304" pitchFamily="18" charset="0"/>
              </a:rPr>
              <a:t> un </a:t>
            </a:r>
            <a:r>
              <a:rPr lang="en-US" sz="1600" b="1" spc="0" dirty="0" err="1">
                <a:solidFill>
                  <a:srgbClr val="231F20"/>
                </a:solidFill>
                <a:effectLst/>
                <a:latin typeface="Times New Roman" panose="02020603050405020304" pitchFamily="18" charset="0"/>
                <a:ea typeface="Times New Roman" panose="02020603050405020304" pitchFamily="18" charset="0"/>
              </a:rPr>
              <a:t>viņu</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foto</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albumos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sameklētajām</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fotogrāfijām</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kā</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arī</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salīdzināt</a:t>
            </a:r>
            <a:r>
              <a:rPr lang="en-US" sz="1600" b="1" spc="0" dirty="0">
                <a:solidFill>
                  <a:srgbClr val="231F20"/>
                </a:solidFill>
                <a:effectLst/>
                <a:latin typeface="Times New Roman" panose="02020603050405020304" pitchFamily="18" charset="0"/>
                <a:ea typeface="Times New Roman" panose="02020603050405020304" pitchFamily="18" charset="0"/>
              </a:rPr>
              <a:t> to </a:t>
            </a:r>
            <a:r>
              <a:rPr lang="en-US" sz="1600" b="1" spc="0" dirty="0" err="1">
                <a:solidFill>
                  <a:srgbClr val="231F20"/>
                </a:solidFill>
                <a:effectLst/>
                <a:latin typeface="Times New Roman" panose="02020603050405020304" pitchFamily="18" charset="0"/>
                <a:ea typeface="Times New Roman" panose="02020603050405020304" pitchFamily="18" charset="0"/>
              </a:rPr>
              <a:t>ar</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uzziņu</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literatūrā</a:t>
            </a:r>
            <a:r>
              <a:rPr lang="en-US" sz="1600" b="1" spc="0" dirty="0">
                <a:solidFill>
                  <a:srgbClr val="231F20"/>
                </a:solidFill>
                <a:effectLst/>
                <a:latin typeface="Times New Roman" panose="02020603050405020304" pitchFamily="18" charset="0"/>
                <a:ea typeface="Times New Roman" panose="02020603050405020304" pitchFamily="18" charset="0"/>
              </a:rPr>
              <a:t> un </a:t>
            </a:r>
            <a:r>
              <a:rPr lang="en-US" sz="1600" b="1" spc="0" dirty="0" err="1">
                <a:solidFill>
                  <a:srgbClr val="231F20"/>
                </a:solidFill>
                <a:effectLst/>
                <a:latin typeface="Times New Roman" panose="02020603050405020304" pitchFamily="18" charset="0"/>
                <a:ea typeface="Times New Roman" panose="02020603050405020304" pitchFamily="18" charset="0"/>
              </a:rPr>
              <a:t>dažādos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informācijas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avotos</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sastopamajiem</a:t>
            </a:r>
            <a:r>
              <a:rPr lang="en-US" sz="1600" b="1" spc="0" dirty="0">
                <a:solidFill>
                  <a:srgbClr val="231F20"/>
                </a:solidFill>
                <a:effectLst/>
                <a:latin typeface="Times New Roman" panose="02020603050405020304" pitchFamily="18" charset="0"/>
                <a:ea typeface="Times New Roman" panose="02020603050405020304" pitchFamily="18" charset="0"/>
              </a:rPr>
              <a:t> </a:t>
            </a:r>
            <a:r>
              <a:rPr lang="en-US" sz="1600" b="1" spc="0" dirty="0" err="1">
                <a:solidFill>
                  <a:srgbClr val="231F20"/>
                </a:solidFill>
                <a:effectLst/>
                <a:latin typeface="Times New Roman" panose="02020603050405020304" pitchFamily="18" charset="0"/>
                <a:ea typeface="Times New Roman" panose="02020603050405020304" pitchFamily="18" charset="0"/>
              </a:rPr>
              <a:t>skaidrojumiem</a:t>
            </a:r>
            <a:r>
              <a:rPr lang="en-US" sz="1600" b="1" spc="0" dirty="0">
                <a:solidFill>
                  <a:srgbClr val="231F20"/>
                </a:solidFill>
                <a:effectLst/>
                <a:latin typeface="Times New Roman" panose="02020603050405020304" pitchFamily="18" charset="0"/>
                <a:ea typeface="Times New Roman" panose="02020603050405020304" pitchFamily="18" charset="0"/>
              </a:rPr>
              <a:t> un </a:t>
            </a:r>
            <a:r>
              <a:rPr lang="en-US" sz="1600" b="1" spc="0" dirty="0" err="1">
                <a:solidFill>
                  <a:srgbClr val="231F20"/>
                </a:solidFill>
                <a:effectLst/>
                <a:latin typeface="Times New Roman" panose="02020603050405020304" pitchFamily="18" charset="0"/>
                <a:ea typeface="Times New Roman" panose="02020603050405020304" pitchFamily="18" charset="0"/>
              </a:rPr>
              <a:t>vērtē­jumiem</a:t>
            </a:r>
            <a:r>
              <a:rPr lang="en-US" sz="1600" b="1" spc="0" dirty="0">
                <a:solidFill>
                  <a:srgbClr val="231F20"/>
                </a:solidFill>
                <a:effectLst/>
                <a:latin typeface="Times New Roman" panose="02020603050405020304" pitchFamily="18" charset="0"/>
                <a:ea typeface="Times New Roman" panose="02020603050405020304" pitchFamily="18" charset="0"/>
              </a:rPr>
              <a:t>.</a:t>
            </a:r>
            <a:r>
              <a:rPr lang="lv-LV" sz="1600" b="1" spc="0" dirty="0">
                <a:solidFill>
                  <a:srgbClr val="231F20"/>
                </a:solidFill>
                <a:effectLst/>
                <a:latin typeface="Times New Roman" panose="02020603050405020304" pitchFamily="18" charset="0"/>
                <a:ea typeface="Times New Roman" panose="02020603050405020304" pitchFamily="18" charset="0"/>
              </a:rPr>
              <a:t> Savākto informāciju sakārto vietnē </a:t>
            </a:r>
            <a:r>
              <a:rPr lang="lv-LV" sz="1600" b="1" i="1" spc="0" dirty="0">
                <a:solidFill>
                  <a:srgbClr val="231F20"/>
                </a:solidFill>
                <a:effectLst/>
                <a:latin typeface="Times New Roman" panose="02020603050405020304" pitchFamily="18" charset="0"/>
                <a:ea typeface="Times New Roman" panose="02020603050405020304" pitchFamily="18" charset="0"/>
              </a:rPr>
              <a:t>PADLET</a:t>
            </a:r>
            <a:r>
              <a:rPr lang="lv-LV" sz="1600" b="1" spc="0" dirty="0">
                <a:solidFill>
                  <a:srgbClr val="231F20"/>
                </a:solidFill>
                <a:effectLst/>
                <a:latin typeface="Times New Roman" panose="02020603050405020304" pitchFamily="18" charset="0"/>
                <a:ea typeface="Times New Roman" panose="02020603050405020304" pitchFamily="18" charset="0"/>
              </a:rPr>
              <a:t>!</a:t>
            </a:r>
          </a:p>
          <a:p>
            <a:pPr marL="342900" marR="180975" lvl="0" indent="-342900" algn="just">
              <a:lnSpc>
                <a:spcPct val="115000"/>
              </a:lnSpc>
              <a:buClr>
                <a:srgbClr val="231F20"/>
              </a:buClr>
              <a:buSzPts val="1200"/>
              <a:buFont typeface="Times New Roman" panose="02020603050405020304" pitchFamily="18" charset="0"/>
              <a:buAutoNum type="arabicPeriod" startAt="2"/>
              <a:tabLst>
                <a:tab pos="221615" algn="l"/>
              </a:tabLst>
            </a:pPr>
            <a:endParaRPr lang="lv-LV" sz="1600" b="1" dirty="0">
              <a:solidFill>
                <a:srgbClr val="231F20"/>
              </a:solidFill>
              <a:latin typeface="Times New Roman" panose="02020603050405020304" pitchFamily="18" charset="0"/>
              <a:ea typeface="Times New Roman" panose="02020603050405020304" pitchFamily="18" charset="0"/>
            </a:endParaRPr>
          </a:p>
          <a:p>
            <a:pPr marL="742950" marR="181610" lvl="1" indent="-285750" algn="just">
              <a:lnSpc>
                <a:spcPct val="115000"/>
              </a:lnSpc>
              <a:buClr>
                <a:srgbClr val="231F20"/>
              </a:buClr>
              <a:buSzPts val="1200"/>
              <a:buFont typeface="Times New Roman" panose="02020603050405020304" pitchFamily="18" charset="0"/>
              <a:buAutoNum type="arabicPeriod"/>
              <a:tabLst>
                <a:tab pos="341630" algn="l"/>
              </a:tabLst>
            </a:pPr>
            <a:r>
              <a:rPr lang="en-US" sz="1600" spc="0" dirty="0">
                <a:solidFill>
                  <a:srgbClr val="231F20"/>
                </a:solidFill>
                <a:effectLst/>
                <a:latin typeface="Times New Roman" panose="02020603050405020304" pitchFamily="18" charset="0"/>
                <a:ea typeface="Times New Roman" panose="02020603050405020304" pitchFamily="18" charset="0"/>
              </a:rPr>
              <a:t> </a:t>
            </a:r>
            <a:r>
              <a:rPr lang="lv-LV" sz="1600" dirty="0">
                <a:solidFill>
                  <a:srgbClr val="231F20"/>
                </a:solidFill>
                <a:latin typeface="Times New Roman" panose="02020603050405020304" pitchFamily="18" charset="0"/>
                <a:ea typeface="Times New Roman" panose="02020603050405020304" pitchFamily="18" charset="0"/>
              </a:rPr>
              <a:t>P</a:t>
            </a:r>
            <a:r>
              <a:rPr lang="en-US" sz="1600" spc="0" dirty="0" err="1">
                <a:solidFill>
                  <a:srgbClr val="231F20"/>
                </a:solidFill>
                <a:effectLst/>
                <a:latin typeface="Times New Roman" panose="02020603050405020304" pitchFamily="18" charset="0"/>
                <a:ea typeface="Times New Roman" panose="02020603050405020304" pitchFamily="18" charset="0"/>
              </a:rPr>
              <a:t>adomā</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kurš</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temats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tevi</a:t>
            </a:r>
            <a:r>
              <a:rPr lang="en-US" sz="1600" spc="-4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vairāk</a:t>
            </a:r>
            <a:r>
              <a:rPr lang="en-US" sz="1600" spc="-4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interesē</a:t>
            </a:r>
            <a:r>
              <a:rPr lang="en-US" sz="1600" spc="-40"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4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ikdienas</a:t>
            </a:r>
            <a:r>
              <a:rPr lang="en-US" sz="1600" spc="-4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dzīve</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4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svētki</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4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ekonomika</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kultūras</a:t>
            </a:r>
            <a:r>
              <a:rPr lang="en-US" sz="1600" spc="-4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pasākumi</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4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ceļošana</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3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skola</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4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vēstures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mācīšana</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utt</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Izvēlies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vienu</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tematu</a:t>
            </a:r>
            <a:r>
              <a:rPr lang="en-US" sz="1600" spc="0" dirty="0">
                <a:solidFill>
                  <a:srgbClr val="231F20"/>
                </a:solidFill>
                <a:effectLst/>
                <a:latin typeface="Times New Roman" panose="02020603050405020304" pitchFamily="18" charset="0"/>
                <a:ea typeface="Times New Roman" panose="02020603050405020304" pitchFamily="18" charset="0"/>
              </a:rPr>
              <a:t>, par kuru </a:t>
            </a:r>
            <a:r>
              <a:rPr lang="en-US" sz="1600" spc="0" dirty="0" err="1">
                <a:solidFill>
                  <a:srgbClr val="231F20"/>
                </a:solidFill>
                <a:effectLst/>
                <a:latin typeface="Times New Roman" panose="02020603050405020304" pitchFamily="18" charset="0"/>
                <a:ea typeface="Times New Roman" panose="02020603050405020304" pitchFamily="18" charset="0"/>
              </a:rPr>
              <a:t>intervēsi</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radiniekus</a:t>
            </a:r>
            <a:r>
              <a:rPr lang="en-US" sz="1600" spc="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vai</a:t>
            </a:r>
            <a:r>
              <a:rPr lang="en-US" sz="1600" spc="16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paziņas</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marL="742950" marR="187325" lvl="1" indent="-285750" algn="just">
              <a:lnSpc>
                <a:spcPct val="115000"/>
              </a:lnSpc>
              <a:spcBef>
                <a:spcPts val="565"/>
              </a:spcBef>
              <a:spcAft>
                <a:spcPts val="0"/>
              </a:spcAft>
              <a:buClr>
                <a:srgbClr val="231F20"/>
              </a:buClr>
              <a:buSzPts val="1200"/>
              <a:buFont typeface="Times New Roman" panose="02020603050405020304" pitchFamily="18" charset="0"/>
              <a:buAutoNum type="arabicPeriod"/>
              <a:tabLst>
                <a:tab pos="334645" algn="l"/>
              </a:tabLst>
            </a:pPr>
            <a:r>
              <a:rPr lang="en-US" sz="1600" spc="0" dirty="0" err="1">
                <a:solidFill>
                  <a:srgbClr val="231F20"/>
                </a:solidFill>
                <a:effectLst/>
                <a:latin typeface="Times New Roman" panose="02020603050405020304" pitchFamily="18" charset="0"/>
                <a:ea typeface="Times New Roman" panose="02020603050405020304" pitchFamily="18" charset="0"/>
              </a:rPr>
              <a:t>Atrodi</a:t>
            </a:r>
            <a:r>
              <a:rPr lang="en-US" sz="1600" spc="-5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klases</a:t>
            </a:r>
            <a:r>
              <a:rPr lang="en-US" sz="1600" spc="-5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biedrus</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5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kuri</a:t>
            </a:r>
            <a:r>
              <a:rPr lang="en-US" sz="1600" spc="-5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izvēlējušies</a:t>
            </a:r>
            <a:r>
              <a:rPr lang="en-US" sz="1600" spc="-5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tādu</a:t>
            </a:r>
            <a:r>
              <a:rPr lang="en-US" sz="1600" spc="-5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pašu</a:t>
            </a:r>
            <a:r>
              <a:rPr lang="en-US" sz="1600" spc="-5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tematu</a:t>
            </a:r>
            <a:r>
              <a:rPr lang="en-US" sz="1600" spc="-5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kā</a:t>
            </a:r>
            <a:r>
              <a:rPr lang="en-US" sz="1600" spc="-5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tu.</a:t>
            </a:r>
            <a:r>
              <a:rPr lang="en-US" sz="1600" spc="-5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Kopīgi</a:t>
            </a:r>
            <a:r>
              <a:rPr lang="en-US" sz="1600" spc="-5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pārrunājiet</a:t>
            </a:r>
            <a:r>
              <a:rPr lang="en-US" sz="1600" spc="-55" dirty="0">
                <a:solidFill>
                  <a:srgbClr val="231F20"/>
                </a:solidFill>
                <a:effectLst/>
                <a:latin typeface="Times New Roman" panose="02020603050405020304" pitchFamily="18" charset="0"/>
                <a:ea typeface="Times New Roman" panose="02020603050405020304" pitchFamily="18" charset="0"/>
              </a:rPr>
              <a:t> </a:t>
            </a:r>
            <a:r>
              <a:rPr lang="en-US" sz="1600" spc="0" dirty="0">
                <a:solidFill>
                  <a:srgbClr val="231F20"/>
                </a:solidFill>
                <a:effectLst/>
                <a:latin typeface="Times New Roman" panose="02020603050405020304" pitchFamily="18" charset="0"/>
                <a:ea typeface="Times New Roman" panose="02020603050405020304" pitchFamily="18" charset="0"/>
              </a:rPr>
              <a:t>un</a:t>
            </a:r>
            <a:r>
              <a:rPr lang="en-US" sz="1600" spc="-55"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vienojieties</a:t>
            </a:r>
            <a:r>
              <a:rPr lang="en-US" sz="1600" spc="0" dirty="0">
                <a:solidFill>
                  <a:srgbClr val="231F20"/>
                </a:solidFill>
                <a:effectLst/>
                <a:latin typeface="Times New Roman" panose="02020603050405020304" pitchFamily="18" charset="0"/>
                <a:ea typeface="Times New Roman" panose="02020603050405020304" pitchFamily="18" charset="0"/>
              </a:rPr>
              <a:t> par </a:t>
            </a:r>
            <a:r>
              <a:rPr lang="en-US" sz="1600" spc="0" dirty="0" err="1">
                <a:solidFill>
                  <a:srgbClr val="231F20"/>
                </a:solidFill>
                <a:effectLst/>
                <a:latin typeface="Times New Roman" panose="02020603050405020304" pitchFamily="18" charset="0"/>
                <a:ea typeface="Times New Roman" panose="02020603050405020304" pitchFamily="18" charset="0"/>
              </a:rPr>
              <a:t>jautājumiem</a:t>
            </a:r>
            <a:r>
              <a:rPr lang="en-US" sz="1600" spc="0" dirty="0">
                <a:solidFill>
                  <a:srgbClr val="231F20"/>
                </a:solidFill>
                <a:effectLst/>
                <a:latin typeface="Times New Roman" panose="02020603050405020304" pitchFamily="18" charset="0"/>
                <a:ea typeface="Times New Roman" panose="02020603050405020304" pitchFamily="18" charset="0"/>
              </a:rPr>
              <a:t>, kurus </a:t>
            </a:r>
            <a:r>
              <a:rPr lang="en-US" sz="1600" spc="0" dirty="0" err="1">
                <a:solidFill>
                  <a:srgbClr val="231F20"/>
                </a:solidFill>
                <a:effectLst/>
                <a:latin typeface="Times New Roman" panose="02020603050405020304" pitchFamily="18" charset="0"/>
                <a:ea typeface="Times New Roman" panose="02020603050405020304" pitchFamily="18" charset="0"/>
              </a:rPr>
              <a:t>uzdosiet</a:t>
            </a:r>
            <a:r>
              <a:rPr lang="en-US" sz="1600" spc="50" dirty="0">
                <a:solidFill>
                  <a:srgbClr val="231F20"/>
                </a:solidFill>
                <a:effectLst/>
                <a:latin typeface="Times New Roman" panose="02020603050405020304" pitchFamily="18" charset="0"/>
                <a:ea typeface="Times New Roman" panose="02020603050405020304" pitchFamily="18" charset="0"/>
              </a:rPr>
              <a:t> </a:t>
            </a:r>
            <a:r>
              <a:rPr lang="en-US" sz="1600" spc="0" dirty="0" err="1">
                <a:solidFill>
                  <a:srgbClr val="231F20"/>
                </a:solidFill>
                <a:effectLst/>
                <a:latin typeface="Times New Roman" panose="02020603050405020304" pitchFamily="18" charset="0"/>
                <a:ea typeface="Times New Roman" panose="02020603050405020304" pitchFamily="18" charset="0"/>
              </a:rPr>
              <a:t>sarunās</a:t>
            </a:r>
            <a:r>
              <a:rPr lang="en-US" sz="1600" spc="0" dirty="0">
                <a:solidFill>
                  <a:srgbClr val="231F20"/>
                </a:solidFill>
                <a:effectLst/>
                <a:latin typeface="Times New Roman" panose="02020603050405020304" pitchFamily="18" charset="0"/>
                <a:ea typeface="Times New Roman" panose="02020603050405020304" pitchFamily="18" charset="0"/>
              </a:rPr>
              <a:t>/</a:t>
            </a:r>
            <a:r>
              <a:rPr lang="en-US" sz="1600" spc="0" dirty="0" err="1">
                <a:solidFill>
                  <a:srgbClr val="231F20"/>
                </a:solidFill>
                <a:effectLst/>
                <a:latin typeface="Times New Roman" panose="02020603050405020304" pitchFamily="18" charset="0"/>
                <a:ea typeface="Times New Roman" panose="02020603050405020304" pitchFamily="18" charset="0"/>
              </a:rPr>
              <a:t>intervijās</a:t>
            </a:r>
            <a:r>
              <a:rPr lang="en-US" sz="1600" spc="0" dirty="0">
                <a:solidFill>
                  <a:srgbClr val="231F20"/>
                </a:solidFill>
                <a:effectLst/>
                <a:latin typeface="Times New Roman" panose="02020603050405020304" pitchFamily="18" charset="0"/>
                <a:ea typeface="Times New Roman" panose="02020603050405020304" pitchFamily="18" charset="0"/>
              </a:rPr>
              <a:t>.</a:t>
            </a:r>
            <a:endParaRPr lang="en-US" sz="1600" spc="0" dirty="0">
              <a:effectLst/>
              <a:latin typeface="Times New Roman" panose="02020603050405020304" pitchFamily="18" charset="0"/>
              <a:ea typeface="Times New Roman" panose="02020603050405020304" pitchFamily="18" charset="0"/>
            </a:endParaRPr>
          </a:p>
          <a:p>
            <a:pPr marL="342900" lvl="0" indent="-342900" algn="just">
              <a:buClr>
                <a:srgbClr val="231F20"/>
              </a:buClr>
              <a:buSzPts val="800"/>
              <a:buFont typeface="Times New Roman" panose="02020603050405020304" pitchFamily="18" charset="0"/>
              <a:buChar char="●"/>
              <a:tabLst>
                <a:tab pos="180340" algn="l"/>
              </a:tabLst>
            </a:pPr>
            <a:r>
              <a:rPr lang="en-US" sz="1600" dirty="0" err="1">
                <a:solidFill>
                  <a:srgbClr val="231F20"/>
                </a:solidFill>
                <a:effectLst/>
                <a:latin typeface="Times New Roman" panose="02020603050405020304" pitchFamily="18" charset="0"/>
                <a:ea typeface="Times New Roman" panose="02020603050405020304" pitchFamily="18" charset="0"/>
              </a:rPr>
              <a:t>Formulējiet</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jautājumus</a:t>
            </a:r>
            <a:r>
              <a:rPr lang="en-US" sz="1600" dirty="0">
                <a:solidFill>
                  <a:srgbClr val="231F20"/>
                </a:solidFill>
                <a:effectLst/>
                <a:latin typeface="Times New Roman" panose="02020603050405020304" pitchFamily="18" charset="0"/>
                <a:ea typeface="Times New Roman" panose="02020603050405020304" pitchFamily="18" charset="0"/>
              </a:rPr>
              <a:t>, kas </a:t>
            </a:r>
            <a:r>
              <a:rPr lang="en-US" sz="1600" dirty="0" err="1">
                <a:solidFill>
                  <a:srgbClr val="231F20"/>
                </a:solidFill>
                <a:effectLst/>
                <a:latin typeface="Times New Roman" panose="02020603050405020304" pitchFamily="18" charset="0"/>
                <a:ea typeface="Times New Roman" panose="02020603050405020304" pitchFamily="18" charset="0"/>
              </a:rPr>
              <a:t>atbilst</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izvēlētajam</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tematam</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piemērs</a:t>
            </a:r>
            <a:r>
              <a:rPr lang="en-US" sz="1600" dirty="0">
                <a:solidFill>
                  <a:srgbClr val="231F20"/>
                </a:solidFill>
                <a:effectLst/>
                <a:latin typeface="Times New Roman" panose="02020603050405020304" pitchFamily="18" charset="0"/>
                <a:ea typeface="Times New Roman" panose="02020603050405020304" pitchFamily="18" charset="0"/>
              </a:rPr>
              <a:t> – </a:t>
            </a:r>
            <a:r>
              <a:rPr lang="en-US" sz="1600" dirty="0" err="1">
                <a:solidFill>
                  <a:srgbClr val="231F20"/>
                </a:solidFill>
                <a:effectLst/>
                <a:latin typeface="Times New Roman" panose="02020603050405020304" pitchFamily="18" charset="0"/>
                <a:ea typeface="Times New Roman" panose="02020603050405020304" pitchFamily="18" charset="0"/>
              </a:rPr>
              <a:t>atgādne</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spc="-30" dirty="0">
                <a:solidFill>
                  <a:srgbClr val="231F20"/>
                </a:solidFill>
                <a:effectLst/>
                <a:latin typeface="Times New Roman" panose="02020603050405020304" pitchFamily="18" charset="0"/>
                <a:ea typeface="Times New Roman" panose="02020603050405020304" pitchFamily="18" charset="0"/>
              </a:rPr>
              <a:t>nr.</a:t>
            </a:r>
            <a:r>
              <a:rPr lang="en-US" sz="1600" spc="-15" dirty="0">
                <a:solidFill>
                  <a:srgbClr val="231F20"/>
                </a:solidFill>
                <a:effectLst/>
                <a:latin typeface="Times New Roman" panose="02020603050405020304" pitchFamily="18" charset="0"/>
                <a:ea typeface="Times New Roman" panose="02020603050405020304" pitchFamily="18" charset="0"/>
              </a:rPr>
              <a:t> </a:t>
            </a:r>
            <a:r>
              <a:rPr lang="en-US" sz="1600" dirty="0">
                <a:solidFill>
                  <a:srgbClr val="231F20"/>
                </a:solidFill>
                <a:effectLst/>
                <a:latin typeface="Times New Roman" panose="02020603050405020304" pitchFamily="18" charset="0"/>
                <a:ea typeface="Times New Roman" panose="02020603050405020304" pitchFamily="18" charset="0"/>
              </a:rPr>
              <a:t>1).</a:t>
            </a:r>
            <a:endParaRPr lang="en-US" sz="1600" dirty="0">
              <a:effectLst/>
              <a:latin typeface="Times New Roman" panose="02020603050405020304" pitchFamily="18" charset="0"/>
              <a:ea typeface="Times New Roman" panose="02020603050405020304" pitchFamily="18" charset="0"/>
            </a:endParaRPr>
          </a:p>
          <a:p>
            <a:pPr marL="342900" marR="744220" lvl="0" indent="-342900" algn="just">
              <a:lnSpc>
                <a:spcPct val="115000"/>
              </a:lnSpc>
              <a:spcBef>
                <a:spcPts val="215"/>
              </a:spcBef>
              <a:spcAft>
                <a:spcPts val="0"/>
              </a:spcAft>
              <a:buClr>
                <a:srgbClr val="231F20"/>
              </a:buClr>
              <a:buSzPts val="800"/>
              <a:buFont typeface="Times New Roman" panose="02020603050405020304" pitchFamily="18" charset="0"/>
              <a:buChar char="●"/>
              <a:tabLst>
                <a:tab pos="180340" algn="l"/>
              </a:tabLst>
            </a:pPr>
            <a:r>
              <a:rPr lang="en-US" sz="1600" dirty="0" err="1">
                <a:solidFill>
                  <a:srgbClr val="231F20"/>
                </a:solidFill>
                <a:effectLst/>
                <a:latin typeface="Times New Roman" panose="02020603050405020304" pitchFamily="18" charset="0"/>
                <a:ea typeface="Times New Roman" panose="02020603050405020304" pitchFamily="18" charset="0"/>
              </a:rPr>
              <a:t>Padomājiet</a:t>
            </a:r>
            <a:r>
              <a:rPr lang="en-US" sz="1600" dirty="0">
                <a:solidFill>
                  <a:srgbClr val="231F20"/>
                </a:solidFill>
                <a:effectLst/>
                <a:latin typeface="Times New Roman" panose="02020603050405020304" pitchFamily="18" charset="0"/>
                <a:ea typeface="Times New Roman" panose="02020603050405020304" pitchFamily="18" charset="0"/>
              </a:rPr>
              <a:t>, kuru/kurus </a:t>
            </a:r>
            <a:r>
              <a:rPr lang="en-US" sz="1600" dirty="0" err="1">
                <a:solidFill>
                  <a:srgbClr val="231F20"/>
                </a:solidFill>
                <a:effectLst/>
                <a:latin typeface="Times New Roman" panose="02020603050405020304" pitchFamily="18" charset="0"/>
                <a:ea typeface="Times New Roman" panose="02020603050405020304" pitchFamily="18" charset="0"/>
              </a:rPr>
              <a:t>cilvēkus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jūs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intervēsiet</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piemēram</a:t>
            </a:r>
            <a:r>
              <a:rPr lang="en-US" sz="1600" dirty="0">
                <a:solidFill>
                  <a:srgbClr val="231F20"/>
                </a:solidFill>
                <a:effectLst/>
                <a:latin typeface="Times New Roman" panose="02020603050405020304" pitchFamily="18" charset="0"/>
                <a:ea typeface="Times New Roman" panose="02020603050405020304" pitchFamily="18" charset="0"/>
              </a:rPr>
              <a:t>, ja </a:t>
            </a:r>
            <a:r>
              <a:rPr lang="en-US" sz="1600" dirty="0" err="1">
                <a:solidFill>
                  <a:srgbClr val="231F20"/>
                </a:solidFill>
                <a:effectLst/>
                <a:latin typeface="Times New Roman" panose="02020603050405020304" pitchFamily="18" charset="0"/>
                <a:ea typeface="Times New Roman" panose="02020603050405020304" pitchFamily="18" charset="0"/>
              </a:rPr>
              <a:t>izvēlēts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temats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darbs</a:t>
            </a:r>
            <a:r>
              <a:rPr lang="en-US" sz="1600" dirty="0">
                <a:solidFill>
                  <a:srgbClr val="231F20"/>
                </a:solidFill>
                <a:effectLst/>
                <a:latin typeface="Times New Roman" panose="02020603050405020304" pitchFamily="18" charset="0"/>
                <a:ea typeface="Times New Roman" panose="02020603050405020304" pitchFamily="18" charset="0"/>
              </a:rPr>
              <a:t> un </a:t>
            </a:r>
            <a:r>
              <a:rPr lang="en-US" sz="1600" dirty="0" err="1">
                <a:solidFill>
                  <a:srgbClr val="231F20"/>
                </a:solidFill>
                <a:effectLst/>
                <a:latin typeface="Times New Roman" panose="02020603050405020304" pitchFamily="18" charset="0"/>
                <a:ea typeface="Times New Roman" panose="02020603050405020304" pitchFamily="18" charset="0"/>
              </a:rPr>
              <a:t>ekonomika</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daudzpusīgāku</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informāciju</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iegūsiet</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intervējot</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dažādu</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profesiju</a:t>
            </a:r>
            <a:r>
              <a:rPr lang="en-US" sz="1600" spc="45" dirty="0">
                <a:solidFill>
                  <a:srgbClr val="231F20"/>
                </a:solidFill>
                <a:effectLst/>
                <a:latin typeface="Times New Roman" panose="02020603050405020304" pitchFamily="18" charset="0"/>
                <a:ea typeface="Times New Roman" panose="02020603050405020304" pitchFamily="18" charset="0"/>
              </a:rPr>
              <a:t> </a:t>
            </a:r>
            <a:r>
              <a:rPr lang="en-US" sz="1600" spc="-10" dirty="0" err="1">
                <a:solidFill>
                  <a:srgbClr val="231F20"/>
                </a:solidFill>
                <a:effectLst/>
                <a:latin typeface="Times New Roman" panose="02020603050405020304" pitchFamily="18" charset="0"/>
                <a:ea typeface="Times New Roman" panose="02020603050405020304" pitchFamily="18" charset="0"/>
              </a:rPr>
              <a:t>pārstāvjus</a:t>
            </a:r>
            <a:r>
              <a:rPr lang="en-US" sz="1600" spc="-10" dirty="0">
                <a:solidFill>
                  <a:srgbClr val="231F2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L="342900" lvl="0" indent="-342900" algn="just">
              <a:lnSpc>
                <a:spcPts val="1380"/>
              </a:lnSpc>
              <a:buClr>
                <a:srgbClr val="231F20"/>
              </a:buClr>
              <a:buSzPts val="800"/>
              <a:buFont typeface="Times New Roman" panose="02020603050405020304" pitchFamily="18" charset="0"/>
              <a:buChar char="●"/>
              <a:tabLst>
                <a:tab pos="180340" algn="l"/>
              </a:tabLst>
            </a:pPr>
            <a:r>
              <a:rPr lang="en-US" sz="1600" dirty="0" err="1">
                <a:solidFill>
                  <a:srgbClr val="231F20"/>
                </a:solidFill>
                <a:effectLst/>
                <a:latin typeface="Times New Roman" panose="02020603050405020304" pitchFamily="18" charset="0"/>
                <a:ea typeface="Times New Roman" panose="02020603050405020304" pitchFamily="18" charset="0"/>
              </a:rPr>
              <a:t>Uzrakstiet</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iespējamos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jautājumus</a:t>
            </a:r>
            <a:r>
              <a:rPr lang="en-US" sz="1600" dirty="0">
                <a:solidFill>
                  <a:srgbClr val="231F20"/>
                </a:solidFill>
                <a:effectLst/>
                <a:latin typeface="Times New Roman" panose="02020603050405020304" pitchFamily="18" charset="0"/>
                <a:ea typeface="Times New Roman" panose="02020603050405020304" pitchFamily="18" charset="0"/>
              </a:rPr>
              <a:t> un </a:t>
            </a:r>
            <a:r>
              <a:rPr lang="en-US" sz="1600" dirty="0" err="1">
                <a:solidFill>
                  <a:srgbClr val="231F20"/>
                </a:solidFill>
                <a:effectLst/>
                <a:latin typeface="Times New Roman" panose="02020603050405020304" pitchFamily="18" charset="0"/>
                <a:ea typeface="Times New Roman" panose="02020603050405020304" pitchFamily="18" charset="0"/>
              </a:rPr>
              <a:t>konsultējieties</a:t>
            </a:r>
            <a:r>
              <a:rPr lang="en-US" sz="1600"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ar</a:t>
            </a:r>
            <a:r>
              <a:rPr lang="en-US" sz="1600" spc="-15" dirty="0">
                <a:solidFill>
                  <a:srgbClr val="231F20"/>
                </a:solidFill>
                <a:effectLst/>
                <a:latin typeface="Times New Roman" panose="02020603050405020304" pitchFamily="18" charset="0"/>
                <a:ea typeface="Times New Roman" panose="02020603050405020304" pitchFamily="18" charset="0"/>
              </a:rPr>
              <a:t> </a:t>
            </a:r>
            <a:r>
              <a:rPr lang="en-US" sz="1600" dirty="0" err="1">
                <a:solidFill>
                  <a:srgbClr val="231F20"/>
                </a:solidFill>
                <a:effectLst/>
                <a:latin typeface="Times New Roman" panose="02020603050405020304" pitchFamily="18" charset="0"/>
                <a:ea typeface="Times New Roman" panose="02020603050405020304" pitchFamily="18" charset="0"/>
              </a:rPr>
              <a:t>skolotāju</a:t>
            </a:r>
            <a:r>
              <a:rPr lang="en-US" sz="1600" dirty="0">
                <a:solidFill>
                  <a:srgbClr val="231F20"/>
                </a:solidFill>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L="342900" marR="180975" lvl="0" indent="-342900" algn="just">
              <a:lnSpc>
                <a:spcPct val="115000"/>
              </a:lnSpc>
              <a:buClr>
                <a:srgbClr val="231F20"/>
              </a:buClr>
              <a:buSzPts val="1200"/>
              <a:buFont typeface="Times New Roman" panose="02020603050405020304" pitchFamily="18" charset="0"/>
              <a:buAutoNum type="arabicPeriod" startAt="2"/>
              <a:tabLst>
                <a:tab pos="221615" algn="l"/>
              </a:tabLst>
            </a:pPr>
            <a:endParaRPr lang="lv-LV" sz="1600" b="1" spc="0" dirty="0">
              <a:solidFill>
                <a:srgbClr val="231F20"/>
              </a:solidFill>
              <a:effectLst/>
              <a:latin typeface="Times New Roman" panose="02020603050405020304" pitchFamily="18" charset="0"/>
              <a:ea typeface="Times New Roman" panose="02020603050405020304" pitchFamily="18" charset="0"/>
            </a:endParaRPr>
          </a:p>
          <a:p>
            <a:pPr marL="342900" marR="180975" lvl="0" indent="-342900" algn="just">
              <a:lnSpc>
                <a:spcPct val="115000"/>
              </a:lnSpc>
              <a:buClr>
                <a:srgbClr val="231F20"/>
              </a:buClr>
              <a:buSzPts val="1200"/>
              <a:buFont typeface="Times New Roman" panose="02020603050405020304" pitchFamily="18" charset="0"/>
              <a:buAutoNum type="arabicPeriod" startAt="2"/>
              <a:tabLst>
                <a:tab pos="221615" algn="l"/>
              </a:tabLst>
            </a:pPr>
            <a:endParaRPr lang="en-US" sz="1800" b="1" spc="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39500641"/>
      </p:ext>
    </p:extLst>
  </p:cSld>
  <p:clrMapOvr>
    <a:masterClrMapping/>
  </p:clrMapOvr>
</p:sld>
</file>

<file path=ppt/theme/theme1.xml><?xml version="1.0" encoding="utf-8"?>
<a:theme xmlns:a="http://schemas.openxmlformats.org/drawingml/2006/main" name="Žetons">
  <a:themeElements>
    <a:clrScheme name="Žetons">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Žetons">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Žetons">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TM10001106[[fn=Žetons]]</Template>
  <TotalTime>316</TotalTime>
  <Words>4746</Words>
  <Application>Microsoft Office PowerPoint</Application>
  <PresentationFormat>Platekrāna</PresentationFormat>
  <Paragraphs>288</Paragraphs>
  <Slides>30</Slides>
  <Notes>0</Notes>
  <HiddenSlides>0</HiddenSlides>
  <MMClips>0</MMClips>
  <ScaleCrop>false</ScaleCrop>
  <HeadingPairs>
    <vt:vector size="6" baseType="variant">
      <vt:variant>
        <vt:lpstr>Lietotie fonti</vt:lpstr>
      </vt:variant>
      <vt:variant>
        <vt:i4>7</vt:i4>
      </vt:variant>
      <vt:variant>
        <vt:lpstr>Dizains</vt:lpstr>
      </vt:variant>
      <vt:variant>
        <vt:i4>1</vt:i4>
      </vt:variant>
      <vt:variant>
        <vt:lpstr>Slaidu virsraksti</vt:lpstr>
      </vt:variant>
      <vt:variant>
        <vt:i4>30</vt:i4>
      </vt:variant>
    </vt:vector>
  </HeadingPairs>
  <TitlesOfParts>
    <vt:vector size="38" baseType="lpstr">
      <vt:lpstr>Arial</vt:lpstr>
      <vt:lpstr>Calibri</vt:lpstr>
      <vt:lpstr>Gill Sans MT</vt:lpstr>
      <vt:lpstr>Gilroy</vt:lpstr>
      <vt:lpstr>Impact</vt:lpstr>
      <vt:lpstr>Lato-BoldItalic</vt:lpstr>
      <vt:lpstr>Times New Roman</vt:lpstr>
      <vt:lpstr>Žetons</vt:lpstr>
      <vt:lpstr>Kuldīgas tehnoloģiju tūrisma tehnikuma skolotājas  gunitas meieres metodiskais darbs sociālajās zinībās un vēsturē ‘’digitālo un tiešsaistes rīku izmantošanas iespējas sociālo zinību un vēstures apguves procesā’’</vt:lpstr>
      <vt:lpstr> 2. tēma. Vēsturiskā atmiņa un apziņa </vt:lpstr>
      <vt:lpstr>Kā veidot laika līniju, izmantojot aplikāciju (lietojumprogrammu) Padlet    Atver datorā vai mobilajā ierīcē vietni https://padlet.com/ Padlet ir lietojumprogramma, kas paredzēta, lai izveidotu tiešsaistes ziņojumu dēli. </vt:lpstr>
      <vt:lpstr>PowerPoint prezentācija</vt:lpstr>
      <vt:lpstr>PowerPoint prezentācija</vt:lpstr>
      <vt:lpstr>Atmiņas un liecības par “padomju laikiem”. Atmiņu vākšana un apstrādāšana </vt:lpstr>
      <vt:lpstr>PowerPoint prezentācija</vt:lpstr>
      <vt:lpstr>PowerPoint prezentācija</vt:lpstr>
      <vt:lpstr>PowerPoint prezentācija</vt:lpstr>
      <vt:lpstr>  Padomi vēstures atmiņu pierakstīšanas interviju plānošanai un vadīšanai (Gatavojamies tiešsaistes nodarbībai ar Okupācijas muzeju) </vt:lpstr>
      <vt:lpstr>PowerPoint prezentācija</vt:lpstr>
      <vt:lpstr>“Dziesmotā revolūcija” un Latvijas Republikas neatkarības atgūšana, šī procesa periodizēšana Sasniedzamais rezultāts: Secināšu un klases biedriem argumentēti izskaidrošu, kā notika pārmaiņas Latvijas iedzīvotāju attieksmē pret valstiskās neatkarības atjaunošanas ideju un kad to pieņēma sabiedrības vairākums. </vt:lpstr>
      <vt:lpstr>PowerPoint prezentācija</vt:lpstr>
      <vt:lpstr>3.tēma.  Valsts pārvaldīšana</vt:lpstr>
      <vt:lpstr>PowerPoint prezentācija</vt:lpstr>
      <vt:lpstr>PowerPoint prezentācija</vt:lpstr>
      <vt:lpstr>4.Tēma Starptautiskās attiecības – ārpolitika un globalizācija</vt:lpstr>
      <vt:lpstr>PowerPoint prezentācija</vt:lpstr>
      <vt:lpstr>PowerPoint prezentācija</vt:lpstr>
      <vt:lpstr>PowerPoint prezentācija</vt:lpstr>
      <vt:lpstr>5. Tēma Ilgtspējīga saimniekošana un ieguldījums cilvēkkapitālā</vt:lpstr>
      <vt:lpstr>PowerPoint prezentācija</vt:lpstr>
      <vt:lpstr>Biznesa kanva/Dzīvais biznesa plāns Biznesa modeļa “šablons”  (pēc A. Ostervaldera) BusinessModelCanvas </vt:lpstr>
      <vt:lpstr>  Infografikas veidošana ( atgādne)</vt:lpstr>
      <vt:lpstr>Infografikas</vt:lpstr>
      <vt:lpstr>Darba tirgus prasības 21. gadsimtā </vt:lpstr>
      <vt:lpstr>PowerPoint prezentācija</vt:lpstr>
      <vt:lpstr>Vēl daži rīki ikdienas mācību procesā</vt:lpstr>
      <vt:lpstr>Mācībām nav izgudrots nekas labāks par tāfeli un krītu, taču reizēm ir vērts pamēģināt ko pavisam jaunu, kaut vai lai pārsteigtu savus skolēnus:</vt:lpstr>
      <vt:lpstr>PowerPoint prezentācija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GunitaM</dc:creator>
  <cp:lastModifiedBy>GunitaM</cp:lastModifiedBy>
  <cp:revision>4</cp:revision>
  <dcterms:created xsi:type="dcterms:W3CDTF">2023-03-12T14:09:59Z</dcterms:created>
  <dcterms:modified xsi:type="dcterms:W3CDTF">2023-06-16T16:08:39Z</dcterms:modified>
</cp:coreProperties>
</file>