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3" r:id="rId7"/>
    <p:sldId id="278" r:id="rId8"/>
    <p:sldId id="262" r:id="rId9"/>
    <p:sldId id="261" r:id="rId10"/>
    <p:sldId id="263" r:id="rId11"/>
    <p:sldId id="264" r:id="rId12"/>
    <p:sldId id="265" r:id="rId13"/>
    <p:sldId id="266" r:id="rId14"/>
    <p:sldId id="267" r:id="rId15"/>
    <p:sldId id="268" r:id="rId16"/>
    <p:sldId id="269" r:id="rId17"/>
    <p:sldId id="270" r:id="rId18"/>
    <p:sldId id="272" r:id="rId19"/>
    <p:sldId id="271" r:id="rId20"/>
    <p:sldId id="274" r:id="rId21"/>
    <p:sldId id="275" r:id="rId22"/>
    <p:sldId id="276" r:id="rId23"/>
    <p:sldId id="277" r:id="rId24"/>
    <p:sldId id="279" r:id="rId25"/>
    <p:sldId id="280" r:id="rId26"/>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91" autoAdjust="0"/>
    <p:restoredTop sz="94660"/>
  </p:normalViewPr>
  <p:slideViewPr>
    <p:cSldViewPr snapToGrid="0">
      <p:cViewPr varScale="1">
        <p:scale>
          <a:sx n="88" d="100"/>
          <a:sy n="88" d="100"/>
        </p:scale>
        <p:origin x="3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1524000" y="1122363"/>
            <a:ext cx="9144000" cy="2387600"/>
          </a:xfrm>
        </p:spPr>
        <p:txBody>
          <a:bodyPr anchor="b"/>
          <a:lstStyle>
            <a:lvl1pPr algn="ctr">
              <a:defRPr sz="6000"/>
            </a:lvl1pPr>
          </a:lstStyle>
          <a:p>
            <a:r>
              <a:rPr lang="lv-LV" smtClean="0"/>
              <a:t>Rediģēt šablona virsraksta stilu</a:t>
            </a:r>
            <a:endParaRPr lang="lv-LV"/>
          </a:p>
        </p:txBody>
      </p:sp>
      <p:sp>
        <p:nvSpPr>
          <p:cNvPr id="3" name="Apakšvirsrakst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smtClean="0"/>
              <a:t>Noklikšķiniet, lai rediģētu šablona apakšvirsraksta stilu</a:t>
            </a:r>
            <a:endParaRPr lang="lv-LV"/>
          </a:p>
        </p:txBody>
      </p:sp>
      <p:sp>
        <p:nvSpPr>
          <p:cNvPr id="4" name="Datuma vietturis 3"/>
          <p:cNvSpPr>
            <a:spLocks noGrp="1"/>
          </p:cNvSpPr>
          <p:nvPr>
            <p:ph type="dt" sz="half" idx="10"/>
          </p:nvPr>
        </p:nvSpPr>
        <p:spPr/>
        <p:txBody>
          <a:bodyPr/>
          <a:lstStyle/>
          <a:p>
            <a:fld id="{338F3357-228A-4CBD-A949-FB13136292C5}" type="datetimeFigureOut">
              <a:rPr lang="lv-LV" smtClean="0"/>
              <a:t>18.06.2023</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C4A307F3-5C16-4C9A-8F7C-3748DD4823B6}" type="slidenum">
              <a:rPr lang="lv-LV" smtClean="0"/>
              <a:t>‹#›</a:t>
            </a:fld>
            <a:endParaRPr lang="lv-LV"/>
          </a:p>
        </p:txBody>
      </p:sp>
    </p:spTree>
    <p:extLst>
      <p:ext uri="{BB962C8B-B14F-4D97-AF65-F5344CB8AC3E}">
        <p14:creationId xmlns:p14="http://schemas.microsoft.com/office/powerpoint/2010/main" val="3922269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Vertikāls teksta vietturis 2"/>
          <p:cNvSpPr>
            <a:spLocks noGrp="1"/>
          </p:cNvSpPr>
          <p:nvPr>
            <p:ph type="body" orient="vert" idx="1"/>
          </p:nvPr>
        </p:nvSpPr>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p>
            <a:fld id="{338F3357-228A-4CBD-A949-FB13136292C5}" type="datetimeFigureOut">
              <a:rPr lang="lv-LV" smtClean="0"/>
              <a:t>18.06.2023</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C4A307F3-5C16-4C9A-8F7C-3748DD4823B6}" type="slidenum">
              <a:rPr lang="lv-LV" smtClean="0"/>
              <a:t>‹#›</a:t>
            </a:fld>
            <a:endParaRPr lang="lv-LV"/>
          </a:p>
        </p:txBody>
      </p:sp>
    </p:spTree>
    <p:extLst>
      <p:ext uri="{BB962C8B-B14F-4D97-AF65-F5344CB8AC3E}">
        <p14:creationId xmlns:p14="http://schemas.microsoft.com/office/powerpoint/2010/main" val="2745000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8724900" y="365125"/>
            <a:ext cx="2628900" cy="5811838"/>
          </a:xfrm>
        </p:spPr>
        <p:txBody>
          <a:bodyPr vert="eaVert"/>
          <a:lstStyle/>
          <a:p>
            <a:r>
              <a:rPr lang="lv-LV" smtClean="0"/>
              <a:t>Rediģēt šablona virsraksta stilu</a:t>
            </a:r>
            <a:endParaRPr lang="lv-LV"/>
          </a:p>
        </p:txBody>
      </p:sp>
      <p:sp>
        <p:nvSpPr>
          <p:cNvPr id="3" name="Vertikāls teksta vietturis 2"/>
          <p:cNvSpPr>
            <a:spLocks noGrp="1"/>
          </p:cNvSpPr>
          <p:nvPr>
            <p:ph type="body" orient="vert" idx="1"/>
          </p:nvPr>
        </p:nvSpPr>
        <p:spPr>
          <a:xfrm>
            <a:off x="838200" y="365125"/>
            <a:ext cx="7734300" cy="5811838"/>
          </a:xfrm>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p>
            <a:fld id="{338F3357-228A-4CBD-A949-FB13136292C5}" type="datetimeFigureOut">
              <a:rPr lang="lv-LV" smtClean="0"/>
              <a:t>18.06.2023</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C4A307F3-5C16-4C9A-8F7C-3748DD4823B6}" type="slidenum">
              <a:rPr lang="lv-LV" smtClean="0"/>
              <a:t>‹#›</a:t>
            </a:fld>
            <a:endParaRPr lang="lv-LV"/>
          </a:p>
        </p:txBody>
      </p:sp>
    </p:spTree>
    <p:extLst>
      <p:ext uri="{BB962C8B-B14F-4D97-AF65-F5344CB8AC3E}">
        <p14:creationId xmlns:p14="http://schemas.microsoft.com/office/powerpoint/2010/main" val="215486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idx="1"/>
          </p:nvPr>
        </p:nvSpPr>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p>
            <a:fld id="{338F3357-228A-4CBD-A949-FB13136292C5}" type="datetimeFigureOut">
              <a:rPr lang="lv-LV" smtClean="0"/>
              <a:t>18.06.2023</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C4A307F3-5C16-4C9A-8F7C-3748DD4823B6}" type="slidenum">
              <a:rPr lang="lv-LV" smtClean="0"/>
              <a:t>‹#›</a:t>
            </a:fld>
            <a:endParaRPr lang="lv-LV"/>
          </a:p>
        </p:txBody>
      </p:sp>
    </p:spTree>
    <p:extLst>
      <p:ext uri="{BB962C8B-B14F-4D97-AF65-F5344CB8AC3E}">
        <p14:creationId xmlns:p14="http://schemas.microsoft.com/office/powerpoint/2010/main" val="3070517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831850" y="1709738"/>
            <a:ext cx="10515600" cy="2852737"/>
          </a:xfrm>
        </p:spPr>
        <p:txBody>
          <a:bodyPr anchor="b"/>
          <a:lstStyle>
            <a:lvl1pPr>
              <a:defRPr sz="6000"/>
            </a:lvl1pPr>
          </a:lstStyle>
          <a:p>
            <a:r>
              <a:rPr lang="lv-LV" smtClean="0"/>
              <a:t>Rediģēt šablona virsraksta stilu</a:t>
            </a:r>
            <a:endParaRPr lang="lv-LV"/>
          </a:p>
        </p:txBody>
      </p:sp>
      <p:sp>
        <p:nvSpPr>
          <p:cNvPr id="3" name="Teksta vietturi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smtClean="0"/>
              <a:t>Rediģēt šablona teksta stilus</a:t>
            </a:r>
          </a:p>
        </p:txBody>
      </p:sp>
      <p:sp>
        <p:nvSpPr>
          <p:cNvPr id="4" name="Datuma vietturis 3"/>
          <p:cNvSpPr>
            <a:spLocks noGrp="1"/>
          </p:cNvSpPr>
          <p:nvPr>
            <p:ph type="dt" sz="half" idx="10"/>
          </p:nvPr>
        </p:nvSpPr>
        <p:spPr/>
        <p:txBody>
          <a:bodyPr/>
          <a:lstStyle/>
          <a:p>
            <a:fld id="{338F3357-228A-4CBD-A949-FB13136292C5}" type="datetimeFigureOut">
              <a:rPr lang="lv-LV" smtClean="0"/>
              <a:t>18.06.2023</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C4A307F3-5C16-4C9A-8F7C-3748DD4823B6}" type="slidenum">
              <a:rPr lang="lv-LV" smtClean="0"/>
              <a:t>‹#›</a:t>
            </a:fld>
            <a:endParaRPr lang="lv-LV"/>
          </a:p>
        </p:txBody>
      </p:sp>
    </p:spTree>
    <p:extLst>
      <p:ext uri="{BB962C8B-B14F-4D97-AF65-F5344CB8AC3E}">
        <p14:creationId xmlns:p14="http://schemas.microsoft.com/office/powerpoint/2010/main" val="408779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sz="half" idx="1"/>
          </p:nvPr>
        </p:nvSpPr>
        <p:spPr>
          <a:xfrm>
            <a:off x="838200" y="1825625"/>
            <a:ext cx="5181600" cy="435133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Satura vietturis 3"/>
          <p:cNvSpPr>
            <a:spLocks noGrp="1"/>
          </p:cNvSpPr>
          <p:nvPr>
            <p:ph sz="half" idx="2"/>
          </p:nvPr>
        </p:nvSpPr>
        <p:spPr>
          <a:xfrm>
            <a:off x="6172200" y="1825625"/>
            <a:ext cx="5181600" cy="435133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Datuma vietturis 4"/>
          <p:cNvSpPr>
            <a:spLocks noGrp="1"/>
          </p:cNvSpPr>
          <p:nvPr>
            <p:ph type="dt" sz="half" idx="10"/>
          </p:nvPr>
        </p:nvSpPr>
        <p:spPr/>
        <p:txBody>
          <a:bodyPr/>
          <a:lstStyle/>
          <a:p>
            <a:fld id="{338F3357-228A-4CBD-A949-FB13136292C5}" type="datetimeFigureOut">
              <a:rPr lang="lv-LV" smtClean="0"/>
              <a:t>18.06.2023</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C4A307F3-5C16-4C9A-8F7C-3748DD4823B6}" type="slidenum">
              <a:rPr lang="lv-LV" smtClean="0"/>
              <a:t>‹#›</a:t>
            </a:fld>
            <a:endParaRPr lang="lv-LV"/>
          </a:p>
        </p:txBody>
      </p:sp>
    </p:spTree>
    <p:extLst>
      <p:ext uri="{BB962C8B-B14F-4D97-AF65-F5344CB8AC3E}">
        <p14:creationId xmlns:p14="http://schemas.microsoft.com/office/powerpoint/2010/main" val="1403300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365125"/>
            <a:ext cx="10515600" cy="1325563"/>
          </a:xfrm>
        </p:spPr>
        <p:txBody>
          <a:bodyPr/>
          <a:lstStyle/>
          <a:p>
            <a:r>
              <a:rPr lang="lv-LV" smtClean="0"/>
              <a:t>Rediģēt šablona virsraksta stilu</a:t>
            </a:r>
            <a:endParaRPr lang="lv-LV"/>
          </a:p>
        </p:txBody>
      </p:sp>
      <p:sp>
        <p:nvSpPr>
          <p:cNvPr id="3" name="Teksta vietturi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4" name="Satura vietturis 3"/>
          <p:cNvSpPr>
            <a:spLocks noGrp="1"/>
          </p:cNvSpPr>
          <p:nvPr>
            <p:ph sz="half" idx="2"/>
          </p:nvPr>
        </p:nvSpPr>
        <p:spPr>
          <a:xfrm>
            <a:off x="839788" y="2505075"/>
            <a:ext cx="5157787" cy="368458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Teksta vietturi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6" name="Satura vietturis 5"/>
          <p:cNvSpPr>
            <a:spLocks noGrp="1"/>
          </p:cNvSpPr>
          <p:nvPr>
            <p:ph sz="quarter" idx="4"/>
          </p:nvPr>
        </p:nvSpPr>
        <p:spPr>
          <a:xfrm>
            <a:off x="6172200" y="2505075"/>
            <a:ext cx="5183188" cy="368458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7" name="Datuma vietturis 6"/>
          <p:cNvSpPr>
            <a:spLocks noGrp="1"/>
          </p:cNvSpPr>
          <p:nvPr>
            <p:ph type="dt" sz="half" idx="10"/>
          </p:nvPr>
        </p:nvSpPr>
        <p:spPr/>
        <p:txBody>
          <a:bodyPr/>
          <a:lstStyle/>
          <a:p>
            <a:fld id="{338F3357-228A-4CBD-A949-FB13136292C5}" type="datetimeFigureOut">
              <a:rPr lang="lv-LV" smtClean="0"/>
              <a:t>18.06.2023</a:t>
            </a:fld>
            <a:endParaRPr lang="lv-LV"/>
          </a:p>
        </p:txBody>
      </p:sp>
      <p:sp>
        <p:nvSpPr>
          <p:cNvPr id="8" name="Kājenes vietturis 7"/>
          <p:cNvSpPr>
            <a:spLocks noGrp="1"/>
          </p:cNvSpPr>
          <p:nvPr>
            <p:ph type="ftr" sz="quarter" idx="11"/>
          </p:nvPr>
        </p:nvSpPr>
        <p:spPr/>
        <p:txBody>
          <a:bodyPr/>
          <a:lstStyle/>
          <a:p>
            <a:endParaRPr lang="lv-LV"/>
          </a:p>
        </p:txBody>
      </p:sp>
      <p:sp>
        <p:nvSpPr>
          <p:cNvPr id="9" name="Slaida numura vietturis 8"/>
          <p:cNvSpPr>
            <a:spLocks noGrp="1"/>
          </p:cNvSpPr>
          <p:nvPr>
            <p:ph type="sldNum" sz="quarter" idx="12"/>
          </p:nvPr>
        </p:nvSpPr>
        <p:spPr/>
        <p:txBody>
          <a:bodyPr/>
          <a:lstStyle/>
          <a:p>
            <a:fld id="{C4A307F3-5C16-4C9A-8F7C-3748DD4823B6}" type="slidenum">
              <a:rPr lang="lv-LV" smtClean="0"/>
              <a:t>‹#›</a:t>
            </a:fld>
            <a:endParaRPr lang="lv-LV"/>
          </a:p>
        </p:txBody>
      </p:sp>
    </p:spTree>
    <p:extLst>
      <p:ext uri="{BB962C8B-B14F-4D97-AF65-F5344CB8AC3E}">
        <p14:creationId xmlns:p14="http://schemas.microsoft.com/office/powerpoint/2010/main" val="2820725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Datuma vietturis 2"/>
          <p:cNvSpPr>
            <a:spLocks noGrp="1"/>
          </p:cNvSpPr>
          <p:nvPr>
            <p:ph type="dt" sz="half" idx="10"/>
          </p:nvPr>
        </p:nvSpPr>
        <p:spPr/>
        <p:txBody>
          <a:bodyPr/>
          <a:lstStyle/>
          <a:p>
            <a:fld id="{338F3357-228A-4CBD-A949-FB13136292C5}" type="datetimeFigureOut">
              <a:rPr lang="lv-LV" smtClean="0"/>
              <a:t>18.06.2023</a:t>
            </a:fld>
            <a:endParaRPr lang="lv-LV"/>
          </a:p>
        </p:txBody>
      </p:sp>
      <p:sp>
        <p:nvSpPr>
          <p:cNvPr id="4" name="Kājenes vietturis 3"/>
          <p:cNvSpPr>
            <a:spLocks noGrp="1"/>
          </p:cNvSpPr>
          <p:nvPr>
            <p:ph type="ftr" sz="quarter" idx="11"/>
          </p:nvPr>
        </p:nvSpPr>
        <p:spPr/>
        <p:txBody>
          <a:bodyPr/>
          <a:lstStyle/>
          <a:p>
            <a:endParaRPr lang="lv-LV"/>
          </a:p>
        </p:txBody>
      </p:sp>
      <p:sp>
        <p:nvSpPr>
          <p:cNvPr id="5" name="Slaida numura vietturis 4"/>
          <p:cNvSpPr>
            <a:spLocks noGrp="1"/>
          </p:cNvSpPr>
          <p:nvPr>
            <p:ph type="sldNum" sz="quarter" idx="12"/>
          </p:nvPr>
        </p:nvSpPr>
        <p:spPr/>
        <p:txBody>
          <a:bodyPr/>
          <a:lstStyle/>
          <a:p>
            <a:fld id="{C4A307F3-5C16-4C9A-8F7C-3748DD4823B6}" type="slidenum">
              <a:rPr lang="lv-LV" smtClean="0"/>
              <a:t>‹#›</a:t>
            </a:fld>
            <a:endParaRPr lang="lv-LV"/>
          </a:p>
        </p:txBody>
      </p:sp>
    </p:spTree>
    <p:extLst>
      <p:ext uri="{BB962C8B-B14F-4D97-AF65-F5344CB8AC3E}">
        <p14:creationId xmlns:p14="http://schemas.microsoft.com/office/powerpoint/2010/main" val="21366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a:lstStyle/>
          <a:p>
            <a:fld id="{338F3357-228A-4CBD-A949-FB13136292C5}" type="datetimeFigureOut">
              <a:rPr lang="lv-LV" smtClean="0"/>
              <a:t>18.06.2023</a:t>
            </a:fld>
            <a:endParaRPr lang="lv-LV"/>
          </a:p>
        </p:txBody>
      </p:sp>
      <p:sp>
        <p:nvSpPr>
          <p:cNvPr id="3" name="Kājenes vietturis 2"/>
          <p:cNvSpPr>
            <a:spLocks noGrp="1"/>
          </p:cNvSpPr>
          <p:nvPr>
            <p:ph type="ftr" sz="quarter" idx="11"/>
          </p:nvPr>
        </p:nvSpPr>
        <p:spPr/>
        <p:txBody>
          <a:bodyPr/>
          <a:lstStyle/>
          <a:p>
            <a:endParaRPr lang="lv-LV"/>
          </a:p>
        </p:txBody>
      </p:sp>
      <p:sp>
        <p:nvSpPr>
          <p:cNvPr id="4" name="Slaida numura vietturis 3"/>
          <p:cNvSpPr>
            <a:spLocks noGrp="1"/>
          </p:cNvSpPr>
          <p:nvPr>
            <p:ph type="sldNum" sz="quarter" idx="12"/>
          </p:nvPr>
        </p:nvSpPr>
        <p:spPr/>
        <p:txBody>
          <a:bodyPr/>
          <a:lstStyle/>
          <a:p>
            <a:fld id="{C4A307F3-5C16-4C9A-8F7C-3748DD4823B6}" type="slidenum">
              <a:rPr lang="lv-LV" smtClean="0"/>
              <a:t>‹#›</a:t>
            </a:fld>
            <a:endParaRPr lang="lv-LV"/>
          </a:p>
        </p:txBody>
      </p:sp>
    </p:spTree>
    <p:extLst>
      <p:ext uri="{BB962C8B-B14F-4D97-AF65-F5344CB8AC3E}">
        <p14:creationId xmlns:p14="http://schemas.microsoft.com/office/powerpoint/2010/main" val="101341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smtClean="0"/>
              <a:t>Rediģēt šablona virsraksta stilu</a:t>
            </a:r>
            <a:endParaRPr lang="lv-LV"/>
          </a:p>
        </p:txBody>
      </p:sp>
      <p:sp>
        <p:nvSpPr>
          <p:cNvPr id="3" name="Satura vietturi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smtClean="0"/>
              <a:t>Rediģēt šablona teksta stilus</a:t>
            </a:r>
          </a:p>
        </p:txBody>
      </p:sp>
      <p:sp>
        <p:nvSpPr>
          <p:cNvPr id="5" name="Datuma vietturis 4"/>
          <p:cNvSpPr>
            <a:spLocks noGrp="1"/>
          </p:cNvSpPr>
          <p:nvPr>
            <p:ph type="dt" sz="half" idx="10"/>
          </p:nvPr>
        </p:nvSpPr>
        <p:spPr/>
        <p:txBody>
          <a:bodyPr/>
          <a:lstStyle/>
          <a:p>
            <a:fld id="{338F3357-228A-4CBD-A949-FB13136292C5}" type="datetimeFigureOut">
              <a:rPr lang="lv-LV" smtClean="0"/>
              <a:t>18.06.2023</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C4A307F3-5C16-4C9A-8F7C-3748DD4823B6}" type="slidenum">
              <a:rPr lang="lv-LV" smtClean="0"/>
              <a:t>‹#›</a:t>
            </a:fld>
            <a:endParaRPr lang="lv-LV"/>
          </a:p>
        </p:txBody>
      </p:sp>
    </p:spTree>
    <p:extLst>
      <p:ext uri="{BB962C8B-B14F-4D97-AF65-F5344CB8AC3E}">
        <p14:creationId xmlns:p14="http://schemas.microsoft.com/office/powerpoint/2010/main" val="4076550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smtClean="0"/>
              <a:t>Rediģēt šablona virsraksta stilu</a:t>
            </a:r>
            <a:endParaRPr lang="lv-LV"/>
          </a:p>
        </p:txBody>
      </p:sp>
      <p:sp>
        <p:nvSpPr>
          <p:cNvPr id="3" name="Attēla vietturi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smtClean="0"/>
              <a:t>Rediģēt šablona teksta stilus</a:t>
            </a:r>
          </a:p>
        </p:txBody>
      </p:sp>
      <p:sp>
        <p:nvSpPr>
          <p:cNvPr id="5" name="Datuma vietturis 4"/>
          <p:cNvSpPr>
            <a:spLocks noGrp="1"/>
          </p:cNvSpPr>
          <p:nvPr>
            <p:ph type="dt" sz="half" idx="10"/>
          </p:nvPr>
        </p:nvSpPr>
        <p:spPr/>
        <p:txBody>
          <a:bodyPr/>
          <a:lstStyle/>
          <a:p>
            <a:fld id="{338F3357-228A-4CBD-A949-FB13136292C5}" type="datetimeFigureOut">
              <a:rPr lang="lv-LV" smtClean="0"/>
              <a:t>18.06.2023</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C4A307F3-5C16-4C9A-8F7C-3748DD4823B6}" type="slidenum">
              <a:rPr lang="lv-LV" smtClean="0"/>
              <a:t>‹#›</a:t>
            </a:fld>
            <a:endParaRPr lang="lv-LV"/>
          </a:p>
        </p:txBody>
      </p:sp>
    </p:spTree>
    <p:extLst>
      <p:ext uri="{BB962C8B-B14F-4D97-AF65-F5344CB8AC3E}">
        <p14:creationId xmlns:p14="http://schemas.microsoft.com/office/powerpoint/2010/main" val="1790909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smtClean="0"/>
              <a:t>Rediģēt šablona virsraksta stilu</a:t>
            </a:r>
            <a:endParaRPr lang="lv-LV"/>
          </a:p>
        </p:txBody>
      </p:sp>
      <p:sp>
        <p:nvSpPr>
          <p:cNvPr id="3" name="Teksta vietturi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8F3357-228A-4CBD-A949-FB13136292C5}" type="datetimeFigureOut">
              <a:rPr lang="lv-LV" smtClean="0"/>
              <a:t>18.06.2023</a:t>
            </a:fld>
            <a:endParaRPr lang="lv-LV"/>
          </a:p>
        </p:txBody>
      </p:sp>
      <p:sp>
        <p:nvSpPr>
          <p:cNvPr id="5" name="Kājenes vietturi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A307F3-5C16-4C9A-8F7C-3748DD4823B6}" type="slidenum">
              <a:rPr lang="lv-LV" smtClean="0"/>
              <a:t>‹#›</a:t>
            </a:fld>
            <a:endParaRPr lang="lv-LV"/>
          </a:p>
        </p:txBody>
      </p:sp>
    </p:spTree>
    <p:extLst>
      <p:ext uri="{BB962C8B-B14F-4D97-AF65-F5344CB8AC3E}">
        <p14:creationId xmlns:p14="http://schemas.microsoft.com/office/powerpoint/2010/main" val="4249696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ctrTitle"/>
          </p:nvPr>
        </p:nvSpPr>
        <p:spPr/>
        <p:txBody>
          <a:bodyPr/>
          <a:lstStyle/>
          <a:p>
            <a:r>
              <a:rPr lang="lv-LV" dirty="0" smtClean="0"/>
              <a:t>SD Uzkopšana 2</a:t>
            </a:r>
            <a:endParaRPr lang="lv-LV" dirty="0"/>
          </a:p>
        </p:txBody>
      </p:sp>
      <p:sp>
        <p:nvSpPr>
          <p:cNvPr id="3" name="Apakšvirsraksts 2"/>
          <p:cNvSpPr>
            <a:spLocks noGrp="1"/>
          </p:cNvSpPr>
          <p:nvPr>
            <p:ph type="subTitle" idx="1"/>
          </p:nvPr>
        </p:nvSpPr>
        <p:spPr/>
        <p:txBody>
          <a:bodyPr/>
          <a:lstStyle/>
          <a:p>
            <a:r>
              <a:rPr lang="lv-LV" dirty="0" smtClean="0"/>
              <a:t>Tīrīšanas līdzekļi un uzkopšanas inventārs.</a:t>
            </a:r>
          </a:p>
          <a:p>
            <a:r>
              <a:rPr lang="lv-LV" dirty="0" smtClean="0"/>
              <a:t>Inga </a:t>
            </a:r>
            <a:r>
              <a:rPr lang="lv-LV" dirty="0" err="1" smtClean="0"/>
              <a:t>Trumsiņa</a:t>
            </a:r>
            <a:r>
              <a:rPr lang="lv-LV" dirty="0" smtClean="0"/>
              <a:t> Kuldīgas TTT </a:t>
            </a:r>
          </a:p>
          <a:p>
            <a:r>
              <a:rPr lang="lv-LV" dirty="0" smtClean="0"/>
              <a:t>2023</a:t>
            </a:r>
            <a:endParaRPr lang="lv-LV" dirty="0"/>
          </a:p>
        </p:txBody>
      </p:sp>
    </p:spTree>
    <p:extLst>
      <p:ext uri="{BB962C8B-B14F-4D97-AF65-F5344CB8AC3E}">
        <p14:creationId xmlns:p14="http://schemas.microsoft.com/office/powerpoint/2010/main" val="771282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r>
              <a:rPr lang="lv-LV" sz="2800" dirty="0" smtClean="0"/>
              <a:t>Tīrīšanas procesā svarīgs ne tikai netīrumu veids, bet arī laiks, cik ilgi netīrumi atradušies uz tīrāmā priekšmeta virsmas. Ar laiku netīrumi: </a:t>
            </a:r>
            <a:endParaRPr lang="lv-LV" sz="2800" dirty="0"/>
          </a:p>
        </p:txBody>
      </p:sp>
      <p:sp>
        <p:nvSpPr>
          <p:cNvPr id="3" name="Satura vietturis 2"/>
          <p:cNvSpPr>
            <a:spLocks noGrp="1"/>
          </p:cNvSpPr>
          <p:nvPr>
            <p:ph sz="half" idx="1"/>
          </p:nvPr>
        </p:nvSpPr>
        <p:spPr/>
        <p:txBody>
          <a:bodyPr/>
          <a:lstStyle/>
          <a:p>
            <a:r>
              <a:rPr lang="lv-LV" dirty="0" smtClean="0"/>
              <a:t>•	pārveidojas; </a:t>
            </a:r>
          </a:p>
          <a:p>
            <a:r>
              <a:rPr lang="lv-LV" dirty="0" smtClean="0"/>
              <a:t>•	piekalst; </a:t>
            </a:r>
          </a:p>
          <a:p>
            <a:r>
              <a:rPr lang="lv-LV" dirty="0" smtClean="0"/>
              <a:t>•	tiek pakļauti fizikāliem un ķīmiskiem procesiem. </a:t>
            </a:r>
          </a:p>
          <a:p>
            <a:r>
              <a:rPr lang="lv-LV" dirty="0" smtClean="0"/>
              <a:t>Tāpēc tos ir daudz grūtāk notīrīt un nepieciešami agresīvāki tīrīšanas līdzekļi. </a:t>
            </a:r>
            <a:endParaRPr lang="lv-LV" dirty="0"/>
          </a:p>
        </p:txBody>
      </p:sp>
      <p:sp>
        <p:nvSpPr>
          <p:cNvPr id="4" name="Satura vietturis 3"/>
          <p:cNvSpPr>
            <a:spLocks noGrp="1"/>
          </p:cNvSpPr>
          <p:nvPr>
            <p:ph sz="half" idx="2"/>
          </p:nvPr>
        </p:nvSpPr>
        <p:spPr/>
        <p:txBody>
          <a:bodyPr/>
          <a:lstStyle/>
          <a:p>
            <a:r>
              <a:rPr lang="lv-LV" dirty="0" smtClean="0"/>
              <a:t>VAI ZINĀJĀT? </a:t>
            </a:r>
          </a:p>
          <a:p>
            <a:r>
              <a:rPr lang="lv-LV" dirty="0" smtClean="0"/>
              <a:t>! Tīrot telpas, istabenes katras trīs sekundes maina ķermeņa pozu. Ja rēķinām, ka vidējais viesu istabas tīrīšanas laiks ir 25 minūtes, istabenes darba maiņā 8000 reižu maina ķermeņa pozu! </a:t>
            </a:r>
            <a:endParaRPr lang="lv-LV" dirty="0"/>
          </a:p>
        </p:txBody>
      </p:sp>
    </p:spTree>
    <p:extLst>
      <p:ext uri="{BB962C8B-B14F-4D97-AF65-F5344CB8AC3E}">
        <p14:creationId xmlns:p14="http://schemas.microsoft.com/office/powerpoint/2010/main" val="2737439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fontScale="90000"/>
          </a:bodyPr>
          <a:lstStyle/>
          <a:p>
            <a:r>
              <a:rPr lang="lv-LV" dirty="0" smtClean="0"/>
              <a:t>Dažādi tīrīšanas un dezinfekcijas līdzekļi tīrīšanas darbu padara vienkāršāku un ātrāk paveicamu. </a:t>
            </a:r>
            <a:endParaRPr lang="lv-LV" dirty="0"/>
          </a:p>
        </p:txBody>
      </p:sp>
      <p:sp>
        <p:nvSpPr>
          <p:cNvPr id="3" name="Satura vietturis 2"/>
          <p:cNvSpPr>
            <a:spLocks noGrp="1"/>
          </p:cNvSpPr>
          <p:nvPr>
            <p:ph sz="half" idx="1"/>
          </p:nvPr>
        </p:nvSpPr>
        <p:spPr/>
        <p:txBody>
          <a:bodyPr/>
          <a:lstStyle/>
          <a:p>
            <a:r>
              <a:rPr lang="lv-LV" dirty="0" smtClean="0"/>
              <a:t>Ūdens ir svarīgākais tīrīšanas līdzeklis. Tas ir vajadzīgs lielākos daudzumos nekā jebkuri ķīmiskie palīglīdzekļi. Ar ūdeni: </a:t>
            </a:r>
          </a:p>
          <a:p>
            <a:endParaRPr lang="lv-LV" dirty="0"/>
          </a:p>
        </p:txBody>
      </p:sp>
      <p:sp>
        <p:nvSpPr>
          <p:cNvPr id="4" name="Satura vietturis 3"/>
          <p:cNvSpPr>
            <a:spLocks noGrp="1"/>
          </p:cNvSpPr>
          <p:nvPr>
            <p:ph sz="half" idx="2"/>
          </p:nvPr>
        </p:nvSpPr>
        <p:spPr/>
        <p:txBody>
          <a:bodyPr/>
          <a:lstStyle/>
          <a:p>
            <a:r>
              <a:rPr lang="lv-LV" dirty="0" smtClean="0"/>
              <a:t>atšķaida 	koncentrētus 	tīrīšanas 	līdzekļus; 	pēc 	uzkopšanas 	darbiem tīrīšanas / kopšanas / dezinfekcijas līdzekļi tiek noskaloti</a:t>
            </a:r>
            <a:endParaRPr lang="lv-LV" dirty="0"/>
          </a:p>
        </p:txBody>
      </p:sp>
    </p:spTree>
    <p:extLst>
      <p:ext uri="{BB962C8B-B14F-4D97-AF65-F5344CB8AC3E}">
        <p14:creationId xmlns:p14="http://schemas.microsoft.com/office/powerpoint/2010/main" val="3093438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Autofit/>
          </a:bodyPr>
          <a:lstStyle/>
          <a:p>
            <a:r>
              <a:rPr lang="lv-LV" sz="2400" dirty="0" smtClean="0"/>
              <a:t>VAI ZINĀJĀT? </a:t>
            </a:r>
            <a:br>
              <a:rPr lang="lv-LV" sz="2400" dirty="0" smtClean="0"/>
            </a:br>
            <a:r>
              <a:rPr lang="lv-LV" sz="2400" dirty="0" smtClean="0"/>
              <a:t>!Ūdens krīt no gaisa, un tas ir mīksts. Tas filtrējas (sūcas cauri) zemei un šķīdina minerālus. </a:t>
            </a:r>
            <a:br>
              <a:rPr lang="lv-LV" sz="2400" dirty="0" smtClean="0"/>
            </a:br>
            <a:endParaRPr lang="lv-LV" sz="2400" dirty="0"/>
          </a:p>
        </p:txBody>
      </p:sp>
      <p:sp>
        <p:nvSpPr>
          <p:cNvPr id="3" name="Satura vietturis 2"/>
          <p:cNvSpPr>
            <a:spLocks noGrp="1"/>
          </p:cNvSpPr>
          <p:nvPr>
            <p:ph sz="half" idx="1"/>
          </p:nvPr>
        </p:nvSpPr>
        <p:spPr/>
        <p:txBody>
          <a:bodyPr>
            <a:normAutofit fontScale="62500" lnSpcReduction="20000"/>
          </a:bodyPr>
          <a:lstStyle/>
          <a:p>
            <a:r>
              <a:rPr lang="lv-LV" dirty="0" smtClean="0"/>
              <a:t>Ūdens kvalitāte no tīrīšanas viedokļa: </a:t>
            </a:r>
          </a:p>
          <a:p>
            <a:r>
              <a:rPr lang="lv-LV" dirty="0" smtClean="0"/>
              <a:t>•	ūdenim jābūt mīkstam, tas samazinās tīrīšanas līdzekļu patēriņu, neveidos kaļķa nogulsnes uz priekšmetiem, neaizkaļķos tehniku, caurules; </a:t>
            </a:r>
          </a:p>
          <a:p>
            <a:r>
              <a:rPr lang="lv-LV" dirty="0" smtClean="0"/>
              <a:t>•	ūdenim jābūt bez rūsas piejaukuma; </a:t>
            </a:r>
          </a:p>
          <a:p>
            <a:r>
              <a:rPr lang="lv-LV" dirty="0" smtClean="0"/>
              <a:t>•	ūdenim jābūt mikrobioloģiski tīram, lai izvairītos no palielināta daudzuma dezinfekcijas līdzekļu lietošanas. </a:t>
            </a:r>
            <a:endParaRPr lang="lv-LV" dirty="0"/>
          </a:p>
        </p:txBody>
      </p:sp>
      <p:sp>
        <p:nvSpPr>
          <p:cNvPr id="4" name="Satura vietturis 3"/>
          <p:cNvSpPr>
            <a:spLocks noGrp="1"/>
          </p:cNvSpPr>
          <p:nvPr>
            <p:ph sz="half" idx="2"/>
          </p:nvPr>
        </p:nvSpPr>
        <p:spPr/>
        <p:txBody>
          <a:bodyPr>
            <a:normAutofit fontScale="62500" lnSpcReduction="20000"/>
          </a:bodyPr>
          <a:lstStyle/>
          <a:p>
            <a:r>
              <a:rPr lang="lv-LV" dirty="0" smtClean="0"/>
              <a:t>Ūdens cietība: </a:t>
            </a:r>
          </a:p>
          <a:p>
            <a:r>
              <a:rPr lang="lv-LV" dirty="0" smtClean="0"/>
              <a:t>•	samazina tīrīšanas līdzekļu efektivitāti,  </a:t>
            </a:r>
          </a:p>
          <a:p>
            <a:r>
              <a:rPr lang="lv-LV" dirty="0" smtClean="0"/>
              <a:t>•	ja tīrīšanas līdzekļi ir nepareizi dozēti, nešķīstošie ūdens izcelsmes kalcija savienojumi pakāpeniski nogulsnējas uz audumiem un veļas mazgājamo mašīnu iekšējām detaļām katlakmens </a:t>
            </a:r>
            <a:r>
              <a:rPr lang="lv-LV" dirty="0" err="1" smtClean="0"/>
              <a:t>izgulsnējumu</a:t>
            </a:r>
            <a:r>
              <a:rPr lang="lv-LV" dirty="0" smtClean="0"/>
              <a:t> veidā, tos bojājot; </a:t>
            </a:r>
          </a:p>
          <a:p>
            <a:r>
              <a:rPr lang="lv-LV" dirty="0" smtClean="0"/>
              <a:t>•	nogulsnes bojā auduma struktūru, tie kļūst pelēki un iegūst vecu tauku nejauko smaku;  </a:t>
            </a:r>
          </a:p>
          <a:p>
            <a:r>
              <a:rPr lang="lv-LV" dirty="0" smtClean="0"/>
              <a:t>•	veļas izmantošanas laiks strauji samazinās, veļas lielā nolietošanās un tās nepievilcīgais izskats liek veikt priekšlaicīgus pirkumus; </a:t>
            </a:r>
          </a:p>
          <a:p>
            <a:r>
              <a:rPr lang="lv-LV" dirty="0" smtClean="0"/>
              <a:t>•	nogulsnes bojā veļas mazgājamās mašīnas, žāvēšanas un gludināšanas mašīnas un var izraisīt arī ādas alerģiskās reakcijas veļas apstrādes un izmantošanas laikā. </a:t>
            </a:r>
          </a:p>
          <a:p>
            <a:endParaRPr lang="lv-LV" dirty="0"/>
          </a:p>
        </p:txBody>
      </p:sp>
    </p:spTree>
    <p:extLst>
      <p:ext uri="{BB962C8B-B14F-4D97-AF65-F5344CB8AC3E}">
        <p14:creationId xmlns:p14="http://schemas.microsoft.com/office/powerpoint/2010/main" val="3022703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Visizplatītākais ir tīrīšanas līdzekļu iedalījums pēc to izmantojuma: </a:t>
            </a:r>
            <a:endParaRPr lang="lv-LV" dirty="0"/>
          </a:p>
        </p:txBody>
      </p:sp>
      <p:sp>
        <p:nvSpPr>
          <p:cNvPr id="3" name="Satura vietturis 2"/>
          <p:cNvSpPr>
            <a:spLocks noGrp="1"/>
          </p:cNvSpPr>
          <p:nvPr>
            <p:ph sz="half" idx="1"/>
          </p:nvPr>
        </p:nvSpPr>
        <p:spPr/>
        <p:txBody>
          <a:bodyPr/>
          <a:lstStyle/>
          <a:p>
            <a:r>
              <a:rPr lang="lv-LV" dirty="0" smtClean="0"/>
              <a:t>Universālie tīrīšanas līdzekļi domāti visu ūdensizturīgu virsmu tīrīšanai. Šie tīrīšanas līdzekļi ir: </a:t>
            </a:r>
          </a:p>
          <a:p>
            <a:r>
              <a:rPr lang="lv-LV" dirty="0" smtClean="0"/>
              <a:t>•	neitrāli (</a:t>
            </a:r>
            <a:r>
              <a:rPr lang="lv-LV" dirty="0" err="1" smtClean="0"/>
              <a:t>pH</a:t>
            </a:r>
            <a:r>
              <a:rPr lang="lv-LV" dirty="0" smtClean="0"/>
              <a:t>); </a:t>
            </a:r>
          </a:p>
          <a:p>
            <a:r>
              <a:rPr lang="lv-LV" dirty="0" smtClean="0"/>
              <a:t>•	dažkārt ar vāji skābu vai sārmainu </a:t>
            </a:r>
            <a:r>
              <a:rPr lang="lv-LV" dirty="0" err="1" smtClean="0"/>
              <a:t>pH</a:t>
            </a:r>
            <a:r>
              <a:rPr lang="lv-LV" dirty="0" smtClean="0"/>
              <a:t>; </a:t>
            </a:r>
          </a:p>
          <a:p>
            <a:r>
              <a:rPr lang="lv-LV" dirty="0" smtClean="0"/>
              <a:t>•	saudzīgi, domāti telpu ikdienas uzkopšanai; </a:t>
            </a:r>
          </a:p>
          <a:p>
            <a:endParaRPr lang="lv-LV" dirty="0"/>
          </a:p>
        </p:txBody>
      </p:sp>
      <p:sp>
        <p:nvSpPr>
          <p:cNvPr id="4" name="Satura vietturis 3"/>
          <p:cNvSpPr>
            <a:spLocks noGrp="1"/>
          </p:cNvSpPr>
          <p:nvPr>
            <p:ph sz="half" idx="2"/>
          </p:nvPr>
        </p:nvSpPr>
        <p:spPr/>
        <p:txBody>
          <a:bodyPr/>
          <a:lstStyle/>
          <a:p>
            <a:r>
              <a:rPr lang="lv-LV" dirty="0" smtClean="0"/>
              <a:t>pamatā tie ir sintētiski, tomēr dažkārt tīrīšanas līdzekļi bāzējas uz augu eļļām – vispopulārākā ir priežu eļļa, kas patīkami smaržo un </a:t>
            </a:r>
            <a:r>
              <a:rPr lang="lv-LV" dirty="0" err="1" smtClean="0"/>
              <a:t>dezodorē</a:t>
            </a:r>
            <a:r>
              <a:rPr lang="lv-LV" dirty="0" smtClean="0"/>
              <a:t> (atsvaidzina) telpas</a:t>
            </a:r>
            <a:endParaRPr lang="lv-LV" dirty="0"/>
          </a:p>
        </p:txBody>
      </p:sp>
    </p:spTree>
    <p:extLst>
      <p:ext uri="{BB962C8B-B14F-4D97-AF65-F5344CB8AC3E}">
        <p14:creationId xmlns:p14="http://schemas.microsoft.com/office/powerpoint/2010/main" val="4042141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Speciālie tīrīšanas līdzekļi: </a:t>
            </a:r>
            <a:endParaRPr lang="lv-LV" dirty="0"/>
          </a:p>
        </p:txBody>
      </p:sp>
      <p:sp>
        <p:nvSpPr>
          <p:cNvPr id="3" name="Satura vietturis 2"/>
          <p:cNvSpPr>
            <a:spLocks noGrp="1"/>
          </p:cNvSpPr>
          <p:nvPr>
            <p:ph sz="half" idx="1"/>
          </p:nvPr>
        </p:nvSpPr>
        <p:spPr/>
        <p:txBody>
          <a:bodyPr>
            <a:normAutofit fontScale="62500" lnSpcReduction="20000"/>
          </a:bodyPr>
          <a:lstStyle/>
          <a:p>
            <a:r>
              <a:rPr lang="lv-LV" dirty="0" smtClean="0"/>
              <a:t>•	paredzēti konkrētu virsmu tīrīšanai; </a:t>
            </a:r>
          </a:p>
          <a:p>
            <a:r>
              <a:rPr lang="lv-LV" dirty="0" smtClean="0"/>
              <a:t>•	tos nedrīkst izmantot citām virsmām, kas nav minētas instrukcijās (izņēmums – trauku </a:t>
            </a:r>
          </a:p>
          <a:p>
            <a:r>
              <a:rPr lang="lv-LV" dirty="0" smtClean="0"/>
              <a:t>mazgāšanas līdzekļi, kurus var izmantot arī kā universālos tīrīšanas līdzekļus, tomēr pretēja rīcība nav pieļaujama);  </a:t>
            </a:r>
          </a:p>
          <a:p>
            <a:r>
              <a:rPr lang="lv-LV" dirty="0" smtClean="0"/>
              <a:t>•	var būt ar nepatīkamu smaku. </a:t>
            </a:r>
          </a:p>
          <a:p>
            <a:endParaRPr lang="lv-LV" dirty="0"/>
          </a:p>
        </p:txBody>
      </p:sp>
      <p:sp>
        <p:nvSpPr>
          <p:cNvPr id="4" name="Satura vietturis 3"/>
          <p:cNvSpPr>
            <a:spLocks noGrp="1"/>
          </p:cNvSpPr>
          <p:nvPr>
            <p:ph sz="half" idx="2"/>
          </p:nvPr>
        </p:nvSpPr>
        <p:spPr/>
        <p:txBody>
          <a:bodyPr>
            <a:normAutofit fontScale="62500" lnSpcReduction="20000"/>
          </a:bodyPr>
          <a:lstStyle/>
          <a:p>
            <a:r>
              <a:rPr lang="lv-LV" dirty="0" smtClean="0"/>
              <a:t>•	stikla tīrīšanas līdzekļi </a:t>
            </a:r>
          </a:p>
          <a:p>
            <a:r>
              <a:rPr lang="lv-LV" dirty="0" smtClean="0"/>
              <a:t>− pamatā uz amonjaku un spirta bāzes; kas tīra un veido </a:t>
            </a:r>
            <a:r>
              <a:rPr lang="lv-LV" dirty="0" err="1" smtClean="0"/>
              <a:t>aizsargplēvīti</a:t>
            </a:r>
            <a:r>
              <a:rPr lang="lv-LV" dirty="0" smtClean="0"/>
              <a:t> uz stikla virsmas; </a:t>
            </a:r>
          </a:p>
          <a:p>
            <a:r>
              <a:rPr lang="lv-LV" dirty="0" smtClean="0"/>
              <a:t>− paredzēti logiem, spoguļiem u. c. stikla priekšmetiem, kuriem nav tiešas saskares ar </a:t>
            </a:r>
          </a:p>
          <a:p>
            <a:r>
              <a:rPr lang="lv-LV" dirty="0" smtClean="0"/>
              <a:t>	pārtikas produktiem. Priekšmetus, kuriem tā ir, tīra ar trauku mazgāšanas līdzekļu un ūdens šķīdumu; </a:t>
            </a:r>
          </a:p>
          <a:p>
            <a:r>
              <a:rPr lang="lv-LV" dirty="0" smtClean="0"/>
              <a:t>− 	efektīvi stikla tīrīšanas līdzekļi nodrošina, ka stikls “pretojas” mitruma izraisītai dūmakai un temperatūras maiņai. Dažkārt atgrūž putekļus, pirkstu nospiedumus un traipus; </a:t>
            </a:r>
          </a:p>
          <a:p>
            <a:r>
              <a:rPr lang="lv-LV" dirty="0" smtClean="0"/>
              <a:t>− 	lielākā daļa stikla tīrīšanas līdzekļu var tikt izmantoti kā universālie tīrīšanas līdzekļi – </a:t>
            </a:r>
          </a:p>
          <a:p>
            <a:r>
              <a:rPr lang="lv-LV" dirty="0" smtClean="0"/>
              <a:t>hromam, nerūsējošam tēraudam, emaljai, plastmasai, flīzēm u. c. </a:t>
            </a:r>
            <a:r>
              <a:rPr lang="lv-LV" dirty="0" err="1" smtClean="0"/>
              <a:t>mitrumizturīgām</a:t>
            </a:r>
            <a:r>
              <a:rPr lang="lv-LV" dirty="0" smtClean="0"/>
              <a:t> virsmām. </a:t>
            </a:r>
          </a:p>
          <a:p>
            <a:endParaRPr lang="lv-LV" dirty="0"/>
          </a:p>
        </p:txBody>
      </p:sp>
    </p:spTree>
    <p:extLst>
      <p:ext uri="{BB962C8B-B14F-4D97-AF65-F5344CB8AC3E}">
        <p14:creationId xmlns:p14="http://schemas.microsoft.com/office/powerpoint/2010/main" val="1245274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838200" y="365126"/>
            <a:ext cx="9740462" cy="438916"/>
          </a:xfrm>
        </p:spPr>
        <p:txBody>
          <a:bodyPr>
            <a:normAutofit fontScale="90000"/>
          </a:bodyPr>
          <a:lstStyle/>
          <a:p>
            <a:r>
              <a:rPr lang="lv-LV" dirty="0" smtClean="0"/>
              <a:t>Speciālie tīrīšanas līdzekļi.</a:t>
            </a:r>
            <a:endParaRPr lang="lv-LV" dirty="0"/>
          </a:p>
        </p:txBody>
      </p:sp>
      <p:sp>
        <p:nvSpPr>
          <p:cNvPr id="3" name="Satura vietturis 2"/>
          <p:cNvSpPr>
            <a:spLocks noGrp="1"/>
          </p:cNvSpPr>
          <p:nvPr>
            <p:ph sz="half" idx="1"/>
          </p:nvPr>
        </p:nvSpPr>
        <p:spPr/>
        <p:txBody>
          <a:bodyPr>
            <a:normAutofit fontScale="70000" lnSpcReduction="20000"/>
          </a:bodyPr>
          <a:lstStyle/>
          <a:p>
            <a:r>
              <a:rPr lang="lv-LV" dirty="0" smtClean="0"/>
              <a:t>•	sanitāro telpu tīrīšanas līdzekļi </a:t>
            </a:r>
          </a:p>
          <a:p>
            <a:r>
              <a:rPr lang="lv-LV" dirty="0" smtClean="0"/>
              <a:t>− 	dušas telpām un tualetēs esošo virsmu tīrīšanai; </a:t>
            </a:r>
          </a:p>
          <a:p>
            <a:r>
              <a:rPr lang="lv-LV" dirty="0" smtClean="0"/>
              <a:t>− 	paredzēti kaļķa un rūsas nogulšņu noņemšanai; </a:t>
            </a:r>
          </a:p>
          <a:p>
            <a:r>
              <a:rPr lang="lv-LV" dirty="0" smtClean="0"/>
              <a:t>− 	tie ir ar skābu </a:t>
            </a:r>
            <a:r>
              <a:rPr lang="lv-LV" dirty="0" err="1" smtClean="0"/>
              <a:t>pH</a:t>
            </a:r>
            <a:r>
              <a:rPr lang="lv-LV" dirty="0" smtClean="0"/>
              <a:t> (jāuzmanās, lai šie līdzekļi nenonāktu saskarē ar metāla, akmens vai flīžu virsmām); </a:t>
            </a:r>
          </a:p>
          <a:p>
            <a:r>
              <a:rPr lang="lv-LV" dirty="0" smtClean="0"/>
              <a:t>− 	tualetes podu tīrīšanas līdzekļi var saturēt sālsskābi vai fosforskābi, lai tiktu galā ar </a:t>
            </a:r>
          </a:p>
          <a:p>
            <a:r>
              <a:rPr lang="lv-LV" dirty="0" smtClean="0"/>
              <a:t>katlakmeni un kalcija nogulsnēm – ar nelielu vai vispār bez abrazīvu piedevas; </a:t>
            </a:r>
          </a:p>
          <a:p>
            <a:r>
              <a:rPr lang="lv-LV" dirty="0" smtClean="0"/>
              <a:t>− maigāki tualetes podu tīrītāji ir bez skābes un neabrazīvi – lai nesabojātu porcelāna virsmas, bet to tīrīšanas jauda ir zemāka; </a:t>
            </a:r>
            <a:endParaRPr lang="lv-LV" dirty="0"/>
          </a:p>
        </p:txBody>
      </p:sp>
      <p:sp>
        <p:nvSpPr>
          <p:cNvPr id="4" name="Satura vietturis 3"/>
          <p:cNvSpPr>
            <a:spLocks noGrp="1"/>
          </p:cNvSpPr>
          <p:nvPr>
            <p:ph sz="half" idx="2"/>
          </p:nvPr>
        </p:nvSpPr>
        <p:spPr/>
        <p:txBody>
          <a:bodyPr>
            <a:normAutofit fontScale="70000" lnSpcReduction="20000"/>
          </a:bodyPr>
          <a:lstStyle/>
          <a:p>
            <a:r>
              <a:rPr lang="lv-LV" dirty="0" smtClean="0"/>
              <a:t>lielākā daļa tualetes tīrīšanas līdzekļi nonāvē baktērijas un vīrusus. </a:t>
            </a:r>
          </a:p>
          <a:p>
            <a:r>
              <a:rPr lang="lv-LV" dirty="0" smtClean="0"/>
              <a:t>•	atkaļķošanas līdzekļi </a:t>
            </a:r>
          </a:p>
          <a:p>
            <a:r>
              <a:rPr lang="lv-LV" dirty="0" smtClean="0"/>
              <a:t>− dažādu ierīču atkaļķošanai; </a:t>
            </a:r>
          </a:p>
          <a:p>
            <a:r>
              <a:rPr lang="lv-LV" dirty="0" smtClean="0"/>
              <a:t>− sastāvā ir organiskās vai neorganiskās skābes. </a:t>
            </a:r>
          </a:p>
          <a:p>
            <a:r>
              <a:rPr lang="lv-LV" dirty="0" smtClean="0"/>
              <a:t>•	grīdas ģenerālās tīrīšanas līdzekļi </a:t>
            </a:r>
          </a:p>
          <a:p>
            <a:r>
              <a:rPr lang="lv-LV" dirty="0" smtClean="0"/>
              <a:t>− cieto un elastīgo grīdu tīrīšanas līdzekļiem būtu jābūt </a:t>
            </a:r>
            <a:r>
              <a:rPr lang="lv-LV" dirty="0" err="1" smtClean="0"/>
              <a:t>pH</a:t>
            </a:r>
            <a:r>
              <a:rPr lang="lv-LV" dirty="0" smtClean="0"/>
              <a:t> neitrāliem, t. i., pietiekami </a:t>
            </a:r>
          </a:p>
          <a:p>
            <a:r>
              <a:rPr lang="lv-LV" dirty="0" smtClean="0"/>
              <a:t>maigiem, lai notīrītu netīrumus bez polimēru apdares bojāšanas, tiem jābūt hermetizējošiem un jārada spīdums; </a:t>
            </a:r>
          </a:p>
          <a:p>
            <a:endParaRPr lang="lv-LV" dirty="0"/>
          </a:p>
        </p:txBody>
      </p:sp>
    </p:spTree>
    <p:extLst>
      <p:ext uri="{BB962C8B-B14F-4D97-AF65-F5344CB8AC3E}">
        <p14:creationId xmlns:p14="http://schemas.microsoft.com/office/powerpoint/2010/main" val="4024950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Speciālie tīrīšanas līdzekļi.</a:t>
            </a:r>
            <a:endParaRPr lang="lv-LV" dirty="0"/>
          </a:p>
        </p:txBody>
      </p:sp>
      <p:sp>
        <p:nvSpPr>
          <p:cNvPr id="3" name="Satura vietturis 2"/>
          <p:cNvSpPr>
            <a:spLocks noGrp="1"/>
          </p:cNvSpPr>
          <p:nvPr>
            <p:ph sz="half" idx="1"/>
          </p:nvPr>
        </p:nvSpPr>
        <p:spPr/>
        <p:txBody>
          <a:bodyPr>
            <a:normAutofit fontScale="85000" lnSpcReduction="20000"/>
          </a:bodyPr>
          <a:lstStyle/>
          <a:p>
            <a:r>
              <a:rPr lang="lv-LV" dirty="0" smtClean="0"/>
              <a:t>•	abrazīvie tīrīšanas līdzekļi – pulveri, pastas kombinēti ar kvarcu (silīcija oksīdu), paredzēti ļoti netīru virsmu tīrīšanai; </a:t>
            </a:r>
          </a:p>
          <a:p>
            <a:r>
              <a:rPr lang="lv-LV" dirty="0" smtClean="0"/>
              <a:t>•	metāla tīrīšanas līdzekļi </a:t>
            </a:r>
          </a:p>
          <a:p>
            <a:r>
              <a:rPr lang="lv-LV" dirty="0" smtClean="0"/>
              <a:t>− sudraba, nerūsējošā tērauda, vara, misiņa, hroma un alumīnija tīrīšanas līdzekļi; </a:t>
            </a:r>
          </a:p>
          <a:p>
            <a:r>
              <a:rPr lang="lv-LV" dirty="0" smtClean="0"/>
              <a:t>− tie pamatā ir bez kvarca daļiņām, noņem rūsu, apsūbējumu; </a:t>
            </a:r>
          </a:p>
          <a:p>
            <a:r>
              <a:rPr lang="lv-LV" dirty="0" smtClean="0"/>
              <a:t>− var būt ar dažādu konsistenci – šķidri, aerosolu, pastas veidā vai kokvilnas piesūcinātu plāksnīšu veidā; </a:t>
            </a:r>
            <a:endParaRPr lang="lv-LV" dirty="0"/>
          </a:p>
        </p:txBody>
      </p:sp>
      <p:sp>
        <p:nvSpPr>
          <p:cNvPr id="4" name="Satura vietturis 3"/>
          <p:cNvSpPr>
            <a:spLocks noGrp="1"/>
          </p:cNvSpPr>
          <p:nvPr>
            <p:ph sz="half" idx="2"/>
          </p:nvPr>
        </p:nvSpPr>
        <p:spPr/>
        <p:txBody>
          <a:bodyPr>
            <a:normAutofit fontScale="85000" lnSpcReduction="20000"/>
          </a:bodyPr>
          <a:lstStyle/>
          <a:p>
            <a:r>
              <a:rPr lang="lv-LV" dirty="0" smtClean="0"/>
              <a:t>•	mēbeļu tīrīšanas līdzekļi – šķidri vaski, eļļas vai uz silikona bāzēti aerosoli, kas veidoti, lai aizsargātu koka, ādas, </a:t>
            </a:r>
            <a:r>
              <a:rPr lang="lv-LV" dirty="0" err="1" smtClean="0"/>
              <a:t>vinila</a:t>
            </a:r>
            <a:r>
              <a:rPr lang="lv-LV" dirty="0" smtClean="0"/>
              <a:t>, metāla un plastikāta virsmas. Ja pie šķidrā koka mēbeļu tīrīšanas līdzekļa tiek pievienots pigments, produkts palīdz nosegt plaisas un skrāpējumus koka mēbelēs, paneļos un grīdās. </a:t>
            </a:r>
            <a:endParaRPr lang="lv-LV" dirty="0"/>
          </a:p>
        </p:txBody>
      </p:sp>
    </p:spTree>
    <p:extLst>
      <p:ext uri="{BB962C8B-B14F-4D97-AF65-F5344CB8AC3E}">
        <p14:creationId xmlns:p14="http://schemas.microsoft.com/office/powerpoint/2010/main" val="3088461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Tīrīšanas līdzekļu iedalījums pēc to sastāvdaļām. Izšķir: </a:t>
            </a:r>
            <a:endParaRPr lang="lv-LV" dirty="0"/>
          </a:p>
        </p:txBody>
      </p:sp>
      <p:sp>
        <p:nvSpPr>
          <p:cNvPr id="3" name="Satura vietturis 2"/>
          <p:cNvSpPr>
            <a:spLocks noGrp="1"/>
          </p:cNvSpPr>
          <p:nvPr>
            <p:ph sz="half" idx="1"/>
          </p:nvPr>
        </p:nvSpPr>
        <p:spPr/>
        <p:txBody>
          <a:bodyPr>
            <a:normAutofit fontScale="92500"/>
          </a:bodyPr>
          <a:lstStyle/>
          <a:p>
            <a:r>
              <a:rPr lang="lv-LV" dirty="0" smtClean="0"/>
              <a:t>•	organiskos šķīdinātājus; </a:t>
            </a:r>
          </a:p>
          <a:p>
            <a:r>
              <a:rPr lang="lv-LV" dirty="0" smtClean="0"/>
              <a:t>•	šķīdinātājus saturošos tīrīšanas līdzekļus; </a:t>
            </a:r>
          </a:p>
          <a:p>
            <a:r>
              <a:rPr lang="lv-LV" dirty="0" smtClean="0"/>
              <a:t>•	šķīdinātājus nesaturošos tīrīšanas līdzekļus.  </a:t>
            </a:r>
          </a:p>
          <a:p>
            <a:r>
              <a:rPr lang="lv-LV" dirty="0" smtClean="0"/>
              <a:t>Tīrīšanas līdzekļu iedalījums pēc to </a:t>
            </a:r>
            <a:r>
              <a:rPr lang="lv-LV" dirty="0" err="1" smtClean="0"/>
              <a:t>pH</a:t>
            </a:r>
            <a:r>
              <a:rPr lang="lv-LV" dirty="0" smtClean="0"/>
              <a:t> vērtības. </a:t>
            </a:r>
          </a:p>
          <a:p>
            <a:r>
              <a:rPr lang="lv-LV" dirty="0" smtClean="0"/>
              <a:t>Lai nesabojātu materiālus, virsmas, ļoti svarīgi zināt, vai tīrīšanas līdzekļi ir skābi vai </a:t>
            </a:r>
            <a:r>
              <a:rPr lang="lv-LV" dirty="0" err="1" smtClean="0"/>
              <a:t>bāzisk</a:t>
            </a:r>
            <a:endParaRPr lang="lv-LV" dirty="0"/>
          </a:p>
        </p:txBody>
      </p:sp>
      <p:sp>
        <p:nvSpPr>
          <p:cNvPr id="4" name="Satura vietturis 3"/>
          <p:cNvSpPr>
            <a:spLocks noGrp="1"/>
          </p:cNvSpPr>
          <p:nvPr>
            <p:ph sz="half" idx="2"/>
          </p:nvPr>
        </p:nvSpPr>
        <p:spPr/>
        <p:txBody>
          <a:bodyPr>
            <a:normAutofit fontScale="92500"/>
          </a:bodyPr>
          <a:lstStyle/>
          <a:p>
            <a:endParaRPr lang="lv-LV"/>
          </a:p>
        </p:txBody>
      </p:sp>
    </p:spTree>
    <p:extLst>
      <p:ext uri="{BB962C8B-B14F-4D97-AF65-F5344CB8AC3E}">
        <p14:creationId xmlns:p14="http://schemas.microsoft.com/office/powerpoint/2010/main" val="174415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34693"/>
          <p:cNvPicPr/>
          <p:nvPr/>
        </p:nvPicPr>
        <p:blipFill>
          <a:blip r:embed="rId2"/>
          <a:stretch>
            <a:fillRect/>
          </a:stretch>
        </p:blipFill>
        <p:spPr>
          <a:xfrm>
            <a:off x="2421058" y="472966"/>
            <a:ext cx="5319811" cy="6102788"/>
          </a:xfrm>
          <a:prstGeom prst="rect">
            <a:avLst/>
          </a:prstGeom>
        </p:spPr>
      </p:pic>
    </p:spTree>
    <p:extLst>
      <p:ext uri="{BB962C8B-B14F-4D97-AF65-F5344CB8AC3E}">
        <p14:creationId xmlns:p14="http://schemas.microsoft.com/office/powerpoint/2010/main" val="3133154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709448" y="252249"/>
            <a:ext cx="10644352" cy="1438440"/>
          </a:xfrm>
        </p:spPr>
        <p:txBody>
          <a:bodyPr>
            <a:noAutofit/>
          </a:bodyPr>
          <a:lstStyle/>
          <a:p>
            <a:r>
              <a:rPr lang="lv-LV" sz="3200" dirty="0" smtClean="0"/>
              <a:t>Tīrīšanas līdzekļiem jāatbrīvo virsmas no vielām, kas tās var bojāt vai ietekmēt to izskatu. </a:t>
            </a:r>
            <a:br>
              <a:rPr lang="lv-LV" sz="3200" dirty="0" smtClean="0"/>
            </a:br>
            <a:r>
              <a:rPr lang="lv-LV" sz="3200" dirty="0" smtClean="0"/>
              <a:t>Kopšanas līdzekļiem: </a:t>
            </a:r>
            <a:br>
              <a:rPr lang="lv-LV" sz="3200" dirty="0" smtClean="0"/>
            </a:br>
            <a:endParaRPr lang="lv-LV" sz="3200" dirty="0"/>
          </a:p>
        </p:txBody>
      </p:sp>
      <p:sp>
        <p:nvSpPr>
          <p:cNvPr id="3" name="Satura vietturis 2"/>
          <p:cNvSpPr>
            <a:spLocks noGrp="1"/>
          </p:cNvSpPr>
          <p:nvPr>
            <p:ph sz="half" idx="1"/>
          </p:nvPr>
        </p:nvSpPr>
        <p:spPr/>
        <p:txBody>
          <a:bodyPr/>
          <a:lstStyle/>
          <a:p>
            <a:r>
              <a:rPr lang="lv-LV" dirty="0" smtClean="0"/>
              <a:t>•	jāsargā virsmas pret mehānisko un ķīmisko iedarbību, veidojot aizsargslānīti (tas pasargā virsmu no ūdens, netīrumiem, mehāniskās un ķīmiskās iedarbības); </a:t>
            </a:r>
            <a:endParaRPr lang="lv-LV" dirty="0"/>
          </a:p>
        </p:txBody>
      </p:sp>
      <p:sp>
        <p:nvSpPr>
          <p:cNvPr id="4" name="Satura vietturis 3"/>
          <p:cNvSpPr>
            <a:spLocks noGrp="1"/>
          </p:cNvSpPr>
          <p:nvPr>
            <p:ph sz="half" idx="2"/>
          </p:nvPr>
        </p:nvSpPr>
        <p:spPr/>
        <p:txBody>
          <a:bodyPr/>
          <a:lstStyle/>
          <a:p>
            <a:endParaRPr lang="lv-LV" dirty="0"/>
          </a:p>
        </p:txBody>
      </p:sp>
    </p:spTree>
    <p:extLst>
      <p:ext uri="{BB962C8B-B14F-4D97-AF65-F5344CB8AC3E}">
        <p14:creationId xmlns:p14="http://schemas.microsoft.com/office/powerpoint/2010/main" val="228716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Istabeņu rati.</a:t>
            </a:r>
            <a:endParaRPr lang="lv-LV" dirty="0"/>
          </a:p>
        </p:txBody>
      </p:sp>
      <p:sp>
        <p:nvSpPr>
          <p:cNvPr id="3" name="Satura vietturis 2"/>
          <p:cNvSpPr>
            <a:spLocks noGrp="1"/>
          </p:cNvSpPr>
          <p:nvPr>
            <p:ph sz="half" idx="1"/>
          </p:nvPr>
        </p:nvSpPr>
        <p:spPr/>
        <p:txBody>
          <a:bodyPr/>
          <a:lstStyle/>
          <a:p>
            <a:r>
              <a:rPr lang="lv-LV" dirty="0" smtClean="0"/>
              <a:t>Lai uzkopšanas darbi ritētu raiti, jānodrošina precīza uzkopšanas ratu komplektācija. Uzkopšanas rati jāuztur tīri, lai nodrošinātu augstus higiēnas standartus, un kārtīgi, lai nezaudētu  laiku meklējot nevajadzīgās lietas.</a:t>
            </a:r>
            <a:endParaRPr lang="lv-LV" dirty="0"/>
          </a:p>
        </p:txBody>
      </p:sp>
      <p:pic>
        <p:nvPicPr>
          <p:cNvPr id="7" name="Satura vietturis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19800" y="1690688"/>
            <a:ext cx="3664131" cy="2748098"/>
          </a:xfrm>
        </p:spPr>
      </p:pic>
    </p:spTree>
    <p:extLst>
      <p:ext uri="{BB962C8B-B14F-4D97-AF65-F5344CB8AC3E}">
        <p14:creationId xmlns:p14="http://schemas.microsoft.com/office/powerpoint/2010/main" val="3704830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Tīrīšanas līdzekļi</a:t>
            </a:r>
            <a:endParaRPr lang="lv-LV" dirty="0"/>
          </a:p>
        </p:txBody>
      </p:sp>
      <p:sp>
        <p:nvSpPr>
          <p:cNvPr id="3" name="Satura vietturis 2"/>
          <p:cNvSpPr>
            <a:spLocks noGrp="1"/>
          </p:cNvSpPr>
          <p:nvPr>
            <p:ph sz="half" idx="1"/>
          </p:nvPr>
        </p:nvSpPr>
        <p:spPr/>
        <p:txBody>
          <a:bodyPr>
            <a:normAutofit fontScale="92500" lnSpcReduction="10000"/>
          </a:bodyPr>
          <a:lstStyle/>
          <a:p>
            <a:r>
              <a:rPr lang="lv-LV" dirty="0" smtClean="0"/>
              <a:t>Mehāniskās iedarbības līdzekļi </a:t>
            </a:r>
          </a:p>
          <a:p>
            <a:r>
              <a:rPr lang="lv-LV" dirty="0" smtClean="0"/>
              <a:t>•	veicina beršanu, rīvēšanu, slīpēšanu; </a:t>
            </a:r>
          </a:p>
          <a:p>
            <a:r>
              <a:rPr lang="lv-LV" dirty="0" smtClean="0"/>
              <a:t>•	daļēji aizstāj ķīmiskos līdzekļus un to iedarbību; </a:t>
            </a:r>
          </a:p>
          <a:p>
            <a:r>
              <a:rPr lang="lv-LV" dirty="0" smtClean="0"/>
              <a:t>•	virsmas apstrādājot mehāniski, tās ne tikai atbrīvo no netīrumiem, bet arī nodeldē, jo pārāk cieti, rupji, konkrētajai virsmai neatbilstoši izmantoti tīrīšanas līdzekļi bojā gludās, spožās virsmas. </a:t>
            </a:r>
          </a:p>
          <a:p>
            <a:endParaRPr lang="lv-LV" dirty="0"/>
          </a:p>
        </p:txBody>
      </p:sp>
      <p:sp>
        <p:nvSpPr>
          <p:cNvPr id="4" name="Satura vietturis 3"/>
          <p:cNvSpPr>
            <a:spLocks noGrp="1"/>
          </p:cNvSpPr>
          <p:nvPr>
            <p:ph sz="half" idx="2"/>
          </p:nvPr>
        </p:nvSpPr>
        <p:spPr/>
        <p:txBody>
          <a:bodyPr>
            <a:normAutofit fontScale="92500" lnSpcReduction="10000"/>
          </a:bodyPr>
          <a:lstStyle/>
          <a:p>
            <a:r>
              <a:rPr lang="lv-LV" dirty="0" smtClean="0"/>
              <a:t>Kombinētās iedarbības līdzekļi  </a:t>
            </a:r>
          </a:p>
          <a:p>
            <a:r>
              <a:rPr lang="lv-LV" dirty="0" smtClean="0"/>
              <a:t>Kombinētās iedarbības līdzekļiem raksturīga gan ķīmiska, gan mehāniska tīrīšanas un kopšanas iedarbība, kas apvienota vienā līdzeklī, piemēram, sudraba tīrīšanai paredzētā vate, saziepēta tērauda “vilna” u. c. </a:t>
            </a:r>
            <a:endParaRPr lang="lv-LV" dirty="0"/>
          </a:p>
        </p:txBody>
      </p:sp>
    </p:spTree>
    <p:extLst>
      <p:ext uri="{BB962C8B-B14F-4D97-AF65-F5344CB8AC3E}">
        <p14:creationId xmlns:p14="http://schemas.microsoft.com/office/powerpoint/2010/main" val="650776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Tīrīšanas līdzekļi</a:t>
            </a:r>
            <a:endParaRPr lang="lv-LV" dirty="0"/>
          </a:p>
        </p:txBody>
      </p:sp>
      <p:sp>
        <p:nvSpPr>
          <p:cNvPr id="3" name="Satura vietturis 2"/>
          <p:cNvSpPr>
            <a:spLocks noGrp="1"/>
          </p:cNvSpPr>
          <p:nvPr>
            <p:ph sz="half" idx="1"/>
          </p:nvPr>
        </p:nvSpPr>
        <p:spPr/>
        <p:txBody>
          <a:bodyPr>
            <a:normAutofit fontScale="77500" lnSpcReduction="20000"/>
          </a:bodyPr>
          <a:lstStyle/>
          <a:p>
            <a:r>
              <a:rPr lang="lv-LV" dirty="0" smtClean="0"/>
              <a:t>Tīrīšanas līdzekļu sastāvs </a:t>
            </a:r>
          </a:p>
          <a:p>
            <a:r>
              <a:rPr lang="lv-LV" dirty="0" smtClean="0"/>
              <a:t>Svarīgs ir ne tikai tīrīšanas līdzekļu iedalījums, bet arī to sastāvs. Lai gan pasaulē un Eiropā un arī Latvijā arvien lielāku vērību velta ekoloģisko tīrīšanas līdzekļu izmantošanai, tūrisma jomā aktualitāti nezaudē sintētiskie tīrīšanas līdzekļi. </a:t>
            </a:r>
          </a:p>
          <a:p>
            <a:endParaRPr lang="lv-LV" dirty="0"/>
          </a:p>
        </p:txBody>
      </p:sp>
      <p:sp>
        <p:nvSpPr>
          <p:cNvPr id="4" name="Satura vietturis 3"/>
          <p:cNvSpPr>
            <a:spLocks noGrp="1"/>
          </p:cNvSpPr>
          <p:nvPr>
            <p:ph sz="half" idx="2"/>
          </p:nvPr>
        </p:nvSpPr>
        <p:spPr/>
        <p:txBody>
          <a:bodyPr>
            <a:normAutofit fontScale="77500" lnSpcReduction="20000"/>
          </a:bodyPr>
          <a:lstStyle/>
          <a:p>
            <a:r>
              <a:rPr lang="lv-LV" dirty="0" smtClean="0"/>
              <a:t>Tīrīšanas līdzekļi sastāv apmēram no 10‒20 dažādām ķīmiskām vielām, kuras var iedalīt vairākās grupās. Katrā no šīm grupām ir garš dažādu ķīmisko vielu saraksts. Daudzas no tām bioloģiski slikti noārdās, uzkrājas ne vien dabā, bet arī visos dzīvajos organismos, arī cilvēkos – vieglākā formā radot alerģiskas reakcijas uz ādas, smagākā – izmaiņas ģenētiskajā līmenī. Kaut gan uz iesaiņojuma etiķetes norādīts, ka šie produkti bioloģiski noārdās (angļu val. </a:t>
            </a:r>
            <a:r>
              <a:rPr lang="lv-LV" dirty="0" err="1" smtClean="0"/>
              <a:t>biodegradable</a:t>
            </a:r>
            <a:r>
              <a:rPr lang="lv-LV" dirty="0" smtClean="0"/>
              <a:t>), tomēr tā vēl nav nekāda garantija veselībai. Atliek vien jautājums – cik ilgā laikā tas notiek? Starp vielām, kas sadalās dažās stundās vai dienās, un tām, kas tikai daļēji noārdās mēnešu vai pat gadu garumā, ir būtiska </a:t>
            </a:r>
            <a:r>
              <a:rPr lang="lv-LV" dirty="0" err="1" smtClean="0"/>
              <a:t>atšķirīb</a:t>
            </a:r>
            <a:endParaRPr lang="lv-LV" dirty="0"/>
          </a:p>
        </p:txBody>
      </p:sp>
    </p:spTree>
    <p:extLst>
      <p:ext uri="{BB962C8B-B14F-4D97-AF65-F5344CB8AC3E}">
        <p14:creationId xmlns:p14="http://schemas.microsoft.com/office/powerpoint/2010/main" val="1535159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fontScale="90000"/>
          </a:bodyPr>
          <a:lstStyle/>
          <a:p>
            <a:r>
              <a:rPr lang="lv-LV" sz="3100" dirty="0" smtClean="0"/>
              <a:t>Visiem tīrīšanas līdzekļiem piemīt viena kopēja īpašība – spēja ūdens šķīdumā atdalīt netīrumus no materiāla un saistīt tos. Šo īpašību nodrošina svarīgākā tīrīšanas līdzekļu sastāvdaļa – virsmaktīvās vielas.</a:t>
            </a:r>
            <a:endParaRPr lang="lv-LV" sz="3100" dirty="0"/>
          </a:p>
        </p:txBody>
      </p:sp>
      <p:sp>
        <p:nvSpPr>
          <p:cNvPr id="3" name="Satura vietturis 2"/>
          <p:cNvSpPr>
            <a:spLocks noGrp="1"/>
          </p:cNvSpPr>
          <p:nvPr>
            <p:ph sz="half" idx="1"/>
          </p:nvPr>
        </p:nvSpPr>
        <p:spPr/>
        <p:txBody>
          <a:bodyPr>
            <a:normAutofit fontScale="92500" lnSpcReduction="20000"/>
          </a:bodyPr>
          <a:lstStyle/>
          <a:p>
            <a:r>
              <a:rPr lang="lv-LV" dirty="0" smtClean="0"/>
              <a:t>IEVĒROJIET!  </a:t>
            </a:r>
          </a:p>
          <a:p>
            <a:r>
              <a:rPr lang="lv-LV" dirty="0" smtClean="0"/>
              <a:t>Balinātājiem uz skābekļa bāzes ļoti būtisks faktors ir temperatūra, proti, zemākā temperatūrā par 55oC, to iedarbības laiks būtiski jāpalielina.  </a:t>
            </a:r>
          </a:p>
          <a:p>
            <a:r>
              <a:rPr lang="lv-LV" dirty="0" smtClean="0"/>
              <a:t>IEVĒROJIET!  </a:t>
            </a:r>
          </a:p>
          <a:p>
            <a:r>
              <a:rPr lang="lv-LV" dirty="0" smtClean="0"/>
              <a:t>Hlora balinātāji nonāvē arī tos mikroorganismus, kas darbojas notekūdeņu attīrīšanas iekārtās, </a:t>
            </a:r>
          </a:p>
          <a:p>
            <a:r>
              <a:rPr lang="lv-LV" dirty="0" smtClean="0"/>
              <a:t>tādēļ būtu jāizvairās no balinātājiem uz hlora bāzes. </a:t>
            </a:r>
          </a:p>
          <a:p>
            <a:endParaRPr lang="lv-LV" dirty="0"/>
          </a:p>
        </p:txBody>
      </p:sp>
      <p:sp>
        <p:nvSpPr>
          <p:cNvPr id="4" name="Satura vietturis 3"/>
          <p:cNvSpPr>
            <a:spLocks noGrp="1"/>
          </p:cNvSpPr>
          <p:nvPr>
            <p:ph sz="half" idx="2"/>
          </p:nvPr>
        </p:nvSpPr>
        <p:spPr/>
        <p:txBody>
          <a:bodyPr>
            <a:normAutofit fontScale="92500" lnSpcReduction="20000"/>
          </a:bodyPr>
          <a:lstStyle/>
          <a:p>
            <a:endParaRPr lang="lv-LV" dirty="0"/>
          </a:p>
        </p:txBody>
      </p:sp>
    </p:spTree>
    <p:extLst>
      <p:ext uri="{BB962C8B-B14F-4D97-AF65-F5344CB8AC3E}">
        <p14:creationId xmlns:p14="http://schemas.microsoft.com/office/powerpoint/2010/main" val="2203939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ttēls 1"/>
          <p:cNvPicPr>
            <a:picLocks noChangeAspect="1"/>
          </p:cNvPicPr>
          <p:nvPr/>
        </p:nvPicPr>
        <p:blipFill>
          <a:blip r:embed="rId2"/>
          <a:stretch>
            <a:fillRect/>
          </a:stretch>
        </p:blipFill>
        <p:spPr>
          <a:xfrm>
            <a:off x="3145999" y="740979"/>
            <a:ext cx="4730550" cy="5845771"/>
          </a:xfrm>
          <a:prstGeom prst="rect">
            <a:avLst/>
          </a:prstGeom>
        </p:spPr>
      </p:pic>
    </p:spTree>
    <p:extLst>
      <p:ext uri="{BB962C8B-B14F-4D97-AF65-F5344CB8AC3E}">
        <p14:creationId xmlns:p14="http://schemas.microsoft.com/office/powerpoint/2010/main" val="1162979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ttēls 1"/>
          <p:cNvPicPr>
            <a:picLocks noChangeAspect="1"/>
          </p:cNvPicPr>
          <p:nvPr/>
        </p:nvPicPr>
        <p:blipFill>
          <a:blip r:embed="rId2"/>
          <a:stretch>
            <a:fillRect/>
          </a:stretch>
        </p:blipFill>
        <p:spPr>
          <a:xfrm>
            <a:off x="2286000" y="657225"/>
            <a:ext cx="5029200" cy="3658743"/>
          </a:xfrm>
          <a:prstGeom prst="rect">
            <a:avLst/>
          </a:prstGeom>
        </p:spPr>
      </p:pic>
    </p:spTree>
    <p:extLst>
      <p:ext uri="{BB962C8B-B14F-4D97-AF65-F5344CB8AC3E}">
        <p14:creationId xmlns:p14="http://schemas.microsoft.com/office/powerpoint/2010/main" val="3846518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fontScale="90000"/>
          </a:bodyPr>
          <a:lstStyle/>
          <a:p>
            <a:r>
              <a:rPr lang="lv-LV" dirty="0" smtClean="0"/>
              <a:t> </a:t>
            </a:r>
            <a:r>
              <a:rPr lang="lv-LV" sz="2200" dirty="0" smtClean="0"/>
              <a:t>Logo sertifikāta saņēmējiem: http://www.celotajs.lv/lv/c/prof/brands</a:t>
            </a:r>
            <a:br>
              <a:rPr lang="lv-LV" sz="2200" dirty="0" smtClean="0"/>
            </a:br>
            <a:r>
              <a:rPr lang="lv-LV" sz="2200" dirty="0" smtClean="0"/>
              <a:t/>
            </a:r>
            <a:br>
              <a:rPr lang="lv-LV" sz="2200" dirty="0" smtClean="0"/>
            </a:br>
            <a:r>
              <a:rPr lang="lv-LV" sz="2200" dirty="0" smtClean="0"/>
              <a:t>    "Zaļais sertifikāts" tūrisma produkts: http://www.celotajs.lv/lv/c/wrth/green</a:t>
            </a:r>
            <a:br>
              <a:rPr lang="lv-LV" sz="2200" dirty="0" smtClean="0"/>
            </a:br>
            <a:r>
              <a:rPr lang="lv-LV" sz="2200" dirty="0" smtClean="0"/>
              <a:t/>
            </a:r>
            <a:br>
              <a:rPr lang="lv-LV" sz="2200" dirty="0" smtClean="0"/>
            </a:br>
            <a:r>
              <a:rPr lang="lv-LV" dirty="0" smtClean="0"/>
              <a:t>Zaļā sertifikāta </a:t>
            </a:r>
            <a:r>
              <a:rPr lang="lv-LV" dirty="0" err="1" smtClean="0"/>
              <a:t>online</a:t>
            </a:r>
            <a:r>
              <a:rPr lang="lv-LV" dirty="0" smtClean="0"/>
              <a:t> pašnovērtējums</a:t>
            </a:r>
            <a:endParaRPr lang="lv-LV" dirty="0"/>
          </a:p>
        </p:txBody>
      </p:sp>
      <p:sp>
        <p:nvSpPr>
          <p:cNvPr id="3" name="Satura vietturis 2"/>
          <p:cNvSpPr>
            <a:spLocks noGrp="1"/>
          </p:cNvSpPr>
          <p:nvPr>
            <p:ph sz="half" idx="1"/>
          </p:nvPr>
        </p:nvSpPr>
        <p:spPr/>
        <p:txBody>
          <a:bodyPr>
            <a:normAutofit fontScale="85000" lnSpcReduction="10000"/>
          </a:bodyPr>
          <a:lstStyle/>
          <a:p>
            <a:r>
              <a:rPr lang="lv-LV" dirty="0" smtClean="0"/>
              <a:t>Zaļais Sertifikāts” ir vides kvalitātes zīme lauku tūrisma saimniecībām, kurās ievēro „zaļas” saimniekošanas principus, saudzējot resursus, veidojot videi un vietējai kopienai draudzīgu tūrisma piedāvājumu. Lauku tūrisma saimniecībās, kurām piešķirts „Zaļais sertifikāts”, ir videi draudzīga saimniekošana, un vienlaicīgi –ērta un patīkama atpūta tūristam. Sertificētās saimniecības zaļā un veselīgā dzīvesveida piekritējiem atpazīstamas ar zīmola nosaukumu „Zaļās Brīvdienas”.</a:t>
            </a:r>
            <a:endParaRPr lang="lv-LV" dirty="0"/>
          </a:p>
        </p:txBody>
      </p:sp>
      <p:sp>
        <p:nvSpPr>
          <p:cNvPr id="4" name="Satura vietturis 3"/>
          <p:cNvSpPr>
            <a:spLocks noGrp="1"/>
          </p:cNvSpPr>
          <p:nvPr>
            <p:ph sz="half" idx="2"/>
          </p:nvPr>
        </p:nvSpPr>
        <p:spPr/>
        <p:txBody>
          <a:bodyPr>
            <a:normAutofit fontScale="85000" lnSpcReduction="10000"/>
          </a:bodyPr>
          <a:lstStyle/>
          <a:p>
            <a:r>
              <a:rPr lang="lv-LV" dirty="0" smtClean="0"/>
              <a:t> http://www.celotajs.lv/lv/user/home  vai izvēloties iespēju Pieslēgties no lapas www.celotajs.lv. Sistēmas lietošanas instrukcija ir atrodama šajā saitē: http://www.celotajs.lv/cont/prof/files/sistemas_instrukcija/Instrukcija_www_LC.pdf.  Tādejādi šī iespēja vairāk paredzēta kā informatīva un izglītojoša funkcija pretendentiem vai tiem, kas apgūst līdzsvarotu saimniekošanu – dodot vērtējumu, bet nesaglabājot rezultātu.</a:t>
            </a:r>
            <a:endParaRPr lang="lv-LV" dirty="0"/>
          </a:p>
        </p:txBody>
      </p:sp>
    </p:spTree>
    <p:extLst>
      <p:ext uri="{BB962C8B-B14F-4D97-AF65-F5344CB8AC3E}">
        <p14:creationId xmlns:p14="http://schemas.microsoft.com/office/powerpoint/2010/main" val="1320493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662152" y="365125"/>
            <a:ext cx="10691648" cy="1715923"/>
          </a:xfrm>
        </p:spPr>
        <p:txBody>
          <a:bodyPr>
            <a:normAutofit fontScale="90000"/>
          </a:bodyPr>
          <a:lstStyle/>
          <a:p>
            <a:r>
              <a:rPr lang="lv-LV" dirty="0" smtClean="0"/>
              <a:t>Lai sāktu viesu istabas uzkopšanu, ir jānokomplektē uzkopšanas rati. Ratus un to izmēru pielāgo: </a:t>
            </a:r>
            <a:endParaRPr lang="lv-LV" dirty="0"/>
          </a:p>
        </p:txBody>
      </p:sp>
      <p:sp>
        <p:nvSpPr>
          <p:cNvPr id="3" name="Satura vietturis 2"/>
          <p:cNvSpPr>
            <a:spLocks noGrp="1"/>
          </p:cNvSpPr>
          <p:nvPr>
            <p:ph sz="half" idx="1"/>
          </p:nvPr>
        </p:nvSpPr>
        <p:spPr>
          <a:xfrm>
            <a:off x="1056290" y="2727433"/>
            <a:ext cx="4963510" cy="3449529"/>
          </a:xfrm>
        </p:spPr>
        <p:txBody>
          <a:bodyPr>
            <a:normAutofit fontScale="85000" lnSpcReduction="20000"/>
          </a:bodyPr>
          <a:lstStyle/>
          <a:p>
            <a:r>
              <a:rPr lang="lv-LV" dirty="0" smtClean="0"/>
              <a:t>tīrāmajai telpai, tās platībai (viesu istabas, sabiedriskās telpas, tehniskās telpas u. c.); </a:t>
            </a:r>
          </a:p>
          <a:p>
            <a:pPr marL="0" indent="0">
              <a:buNone/>
            </a:pPr>
            <a:r>
              <a:rPr lang="lv-LV" dirty="0" smtClean="0"/>
              <a:t>•	darbam, kas jāveic (viena stāvā vai jāpārvietojas no viena stāva uz citu). </a:t>
            </a:r>
          </a:p>
          <a:p>
            <a:endParaRPr lang="lv-LV" dirty="0"/>
          </a:p>
        </p:txBody>
      </p:sp>
      <p:sp>
        <p:nvSpPr>
          <p:cNvPr id="4" name="Satura vietturis 3"/>
          <p:cNvSpPr>
            <a:spLocks noGrp="1"/>
          </p:cNvSpPr>
          <p:nvPr>
            <p:ph sz="half" idx="2"/>
          </p:nvPr>
        </p:nvSpPr>
        <p:spPr/>
        <p:txBody>
          <a:bodyPr>
            <a:normAutofit fontScale="85000" lnSpcReduction="20000"/>
          </a:bodyPr>
          <a:lstStyle/>
          <a:p>
            <a:r>
              <a:rPr lang="lv-LV" dirty="0" smtClean="0"/>
              <a:t> Parasti uzkopšanas ratos liek: </a:t>
            </a:r>
          </a:p>
          <a:p>
            <a:pPr marL="0" indent="0">
              <a:buNone/>
            </a:pPr>
            <a:r>
              <a:rPr lang="lv-LV" dirty="0" smtClean="0"/>
              <a:t>•	uzkopšanas aprīkojumu; </a:t>
            </a:r>
          </a:p>
          <a:p>
            <a:pPr marL="0" indent="0">
              <a:buNone/>
            </a:pPr>
            <a:r>
              <a:rPr lang="lv-LV" dirty="0"/>
              <a:t> </a:t>
            </a:r>
            <a:r>
              <a:rPr lang="lv-LV" dirty="0" smtClean="0"/>
              <a:t>           putekļu sūcējs</a:t>
            </a:r>
          </a:p>
          <a:p>
            <a:pPr marL="0" indent="0">
              <a:buNone/>
            </a:pPr>
            <a:r>
              <a:rPr lang="lv-LV" dirty="0"/>
              <a:t> </a:t>
            </a:r>
            <a:r>
              <a:rPr lang="lv-LV" dirty="0" smtClean="0"/>
              <a:t>           </a:t>
            </a:r>
            <a:r>
              <a:rPr lang="lv-LV" dirty="0" err="1" smtClean="0"/>
              <a:t>mopi</a:t>
            </a:r>
            <a:endParaRPr lang="lv-LV" dirty="0" smtClean="0"/>
          </a:p>
          <a:p>
            <a:pPr marL="0" indent="0">
              <a:buNone/>
            </a:pPr>
            <a:r>
              <a:rPr lang="lv-LV" dirty="0" smtClean="0"/>
              <a:t>•	tīrīšanas līdzekļus; </a:t>
            </a:r>
          </a:p>
          <a:p>
            <a:pPr marL="0" indent="0">
              <a:buNone/>
            </a:pPr>
            <a:r>
              <a:rPr lang="lv-LV" dirty="0"/>
              <a:t> </a:t>
            </a:r>
            <a:r>
              <a:rPr lang="lv-LV" dirty="0" smtClean="0"/>
              <a:t>            vannas </a:t>
            </a:r>
            <a:r>
              <a:rPr lang="lv-LV" dirty="0" err="1" smtClean="0"/>
              <a:t>iztabai</a:t>
            </a:r>
            <a:endParaRPr lang="lv-LV" dirty="0" smtClean="0"/>
          </a:p>
          <a:p>
            <a:pPr marL="0" indent="0">
              <a:buNone/>
            </a:pPr>
            <a:r>
              <a:rPr lang="lv-LV" dirty="0"/>
              <a:t> </a:t>
            </a:r>
            <a:r>
              <a:rPr lang="lv-LV" dirty="0" smtClean="0"/>
              <a:t>            </a:t>
            </a:r>
            <a:r>
              <a:rPr lang="lv-LV" dirty="0" err="1" smtClean="0"/>
              <a:t>guļamistabai,atpūtas</a:t>
            </a:r>
            <a:r>
              <a:rPr lang="lv-LV" dirty="0" smtClean="0"/>
              <a:t> zonai</a:t>
            </a:r>
          </a:p>
          <a:p>
            <a:pPr marL="0" indent="0">
              <a:buNone/>
            </a:pPr>
            <a:r>
              <a:rPr lang="lv-LV" dirty="0" smtClean="0"/>
              <a:t>•	individuālos aizsardzības  līdzekļus (</a:t>
            </a:r>
            <a:r>
              <a:rPr lang="lv-LV" dirty="0" err="1" smtClean="0"/>
              <a:t>aizsargcimdus</a:t>
            </a:r>
            <a:r>
              <a:rPr lang="lv-LV" dirty="0" smtClean="0"/>
              <a:t>, respiratoru); </a:t>
            </a:r>
          </a:p>
          <a:p>
            <a:pPr marL="0" indent="0">
              <a:buNone/>
            </a:pPr>
            <a:r>
              <a:rPr lang="lv-LV" dirty="0" smtClean="0"/>
              <a:t>•	tīru gultasveļu un dvieļus; </a:t>
            </a:r>
          </a:p>
          <a:p>
            <a:pPr marL="0" indent="0">
              <a:buNone/>
            </a:pPr>
            <a:r>
              <a:rPr lang="lv-LV" dirty="0" smtClean="0"/>
              <a:t>•	maisu netīrajai veļai; </a:t>
            </a:r>
          </a:p>
          <a:p>
            <a:pPr marL="0" indent="0">
              <a:buNone/>
            </a:pPr>
            <a:endParaRPr lang="lv-LV" dirty="0" smtClean="0"/>
          </a:p>
          <a:p>
            <a:pPr marL="0" indent="0">
              <a:buNone/>
            </a:pPr>
            <a:endParaRPr lang="lv-LV" dirty="0" smtClean="0"/>
          </a:p>
          <a:p>
            <a:endParaRPr lang="lv-LV" dirty="0"/>
          </a:p>
        </p:txBody>
      </p:sp>
    </p:spTree>
    <p:extLst>
      <p:ext uri="{BB962C8B-B14F-4D97-AF65-F5344CB8AC3E}">
        <p14:creationId xmlns:p14="http://schemas.microsoft.com/office/powerpoint/2010/main" val="1896428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Istabeņu rati</a:t>
            </a:r>
            <a:endParaRPr lang="lv-LV" dirty="0"/>
          </a:p>
        </p:txBody>
      </p:sp>
      <p:sp>
        <p:nvSpPr>
          <p:cNvPr id="3" name="Satura vietturis 2"/>
          <p:cNvSpPr>
            <a:spLocks noGrp="1"/>
          </p:cNvSpPr>
          <p:nvPr>
            <p:ph sz="half" idx="1"/>
          </p:nvPr>
        </p:nvSpPr>
        <p:spPr/>
        <p:txBody>
          <a:bodyPr/>
          <a:lstStyle/>
          <a:p>
            <a:pPr marL="0" indent="0">
              <a:buNone/>
            </a:pPr>
            <a:r>
              <a:rPr lang="lv-LV" dirty="0" smtClean="0"/>
              <a:t>•	viesu istabas aprīkojumu: tualetes piederumus, tualetes papīru, salvetes, tējas un kafijas krājumus u. c. </a:t>
            </a:r>
          </a:p>
          <a:p>
            <a:pPr marL="0" indent="0">
              <a:buNone/>
            </a:pPr>
            <a:r>
              <a:rPr lang="lv-LV" dirty="0" smtClean="0"/>
              <a:t>•	atkritumu maisus; </a:t>
            </a:r>
          </a:p>
          <a:p>
            <a:pPr marL="0" indent="0">
              <a:buNone/>
            </a:pPr>
            <a:r>
              <a:rPr lang="lv-LV" dirty="0" smtClean="0"/>
              <a:t>•	istabenes dokumentāciju (viesu uzņemšanas dienesta dotos ziņojumus, pazaudēto mantu veidlapas, veļas uzskaites veidlapas u. c.)  </a:t>
            </a:r>
          </a:p>
          <a:p>
            <a:endParaRPr lang="lv-LV" dirty="0"/>
          </a:p>
        </p:txBody>
      </p:sp>
      <p:sp>
        <p:nvSpPr>
          <p:cNvPr id="4" name="Satura vietturis 3"/>
          <p:cNvSpPr>
            <a:spLocks noGrp="1"/>
          </p:cNvSpPr>
          <p:nvPr>
            <p:ph sz="half" idx="2"/>
          </p:nvPr>
        </p:nvSpPr>
        <p:spPr>
          <a:xfrm>
            <a:off x="9361714" y="4153989"/>
            <a:ext cx="1992086" cy="2022974"/>
          </a:xfrm>
        </p:spPr>
        <p:txBody>
          <a:bodyPr/>
          <a:lstStyle/>
          <a:p>
            <a:endParaRPr lang="en-US" dirty="0"/>
          </a:p>
        </p:txBody>
      </p:sp>
    </p:spTree>
    <p:extLst>
      <p:ext uri="{BB962C8B-B14F-4D97-AF65-F5344CB8AC3E}">
        <p14:creationId xmlns:p14="http://schemas.microsoft.com/office/powerpoint/2010/main" val="1286583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IEVĒROJIET! </a:t>
            </a:r>
            <a:endParaRPr lang="lv-LV" dirty="0"/>
          </a:p>
        </p:txBody>
      </p:sp>
      <p:sp>
        <p:nvSpPr>
          <p:cNvPr id="3" name="Satura vietturis 2"/>
          <p:cNvSpPr>
            <a:spLocks noGrp="1"/>
          </p:cNvSpPr>
          <p:nvPr>
            <p:ph sz="half" idx="1"/>
          </p:nvPr>
        </p:nvSpPr>
        <p:spPr/>
        <p:txBody>
          <a:bodyPr>
            <a:normAutofit fontScale="92500" lnSpcReduction="10000"/>
          </a:bodyPr>
          <a:lstStyle/>
          <a:p>
            <a:r>
              <a:rPr lang="lv-LV" dirty="0" smtClean="0"/>
              <a:t>Pārkrauti uzkopšanas rati radīs haosu jūsu darbā, kā arī iespējama to mehāniska sabojāšanās, savukārt pustukši uzkopšanas rati liks vairākkārt atgriezties noliktavā pēc nepieciešamā.  </a:t>
            </a:r>
          </a:p>
          <a:p>
            <a:r>
              <a:rPr lang="lv-LV" dirty="0" smtClean="0"/>
              <a:t>Maiņas beigās sakomplektējiet uzkopšanas ratus nākamajai dienai, lai nākamās dienas darbus varētu sākt organizēti, nekavējoties dodoties uz uzkopjamo viesu istabu! </a:t>
            </a:r>
            <a:endParaRPr lang="lv-LV" dirty="0"/>
          </a:p>
        </p:txBody>
      </p:sp>
      <p:sp>
        <p:nvSpPr>
          <p:cNvPr id="4" name="Satura vietturis 3"/>
          <p:cNvSpPr>
            <a:spLocks noGrp="1"/>
          </p:cNvSpPr>
          <p:nvPr>
            <p:ph sz="half" idx="2"/>
          </p:nvPr>
        </p:nvSpPr>
        <p:spPr/>
        <p:txBody>
          <a:bodyPr>
            <a:normAutofit fontScale="92500" lnSpcReduction="10000"/>
          </a:bodyPr>
          <a:lstStyle/>
          <a:p>
            <a:r>
              <a:rPr lang="lv-LV" dirty="0" smtClean="0"/>
              <a:t>Uzkopšanas ratu pareiza novietošana – tie jānovieto pēc iespējas tuvāk durvīm, lai netraucētu viesiem iziet vai ieiet pa durvīm, kā arī pārvietoties pa gaiteni. Ja ratiem vienā galā atrodas maiss atkritumiem vai netīrajai veļai, tas jānovieto tuvāk istabai. Uzkopšanas ratus nav ieteicams atstāt pie liftiem, zem gleznām, pie </a:t>
            </a:r>
            <a:r>
              <a:rPr lang="lv-LV" dirty="0" err="1" smtClean="0"/>
              <a:t>košumaugiem</a:t>
            </a:r>
            <a:r>
              <a:rPr lang="lv-LV" dirty="0" smtClean="0"/>
              <a:t>, atpūtas stūros, kas kaitētu izskatam. </a:t>
            </a:r>
            <a:endParaRPr lang="lv-LV" dirty="0"/>
          </a:p>
        </p:txBody>
      </p:sp>
    </p:spTree>
    <p:extLst>
      <p:ext uri="{BB962C8B-B14F-4D97-AF65-F5344CB8AC3E}">
        <p14:creationId xmlns:p14="http://schemas.microsoft.com/office/powerpoint/2010/main" val="2982366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Attēls 168"/>
          <p:cNvPicPr>
            <a:picLocks noChangeAspect="1"/>
          </p:cNvPicPr>
          <p:nvPr/>
        </p:nvPicPr>
        <p:blipFill rotWithShape="1">
          <a:blip r:embed="rId2"/>
          <a:srcRect t="50689" r="-3870"/>
          <a:stretch/>
        </p:blipFill>
        <p:spPr>
          <a:xfrm>
            <a:off x="1718441" y="911540"/>
            <a:ext cx="9112869" cy="5284308"/>
          </a:xfrm>
          <a:prstGeom prst="rect">
            <a:avLst/>
          </a:prstGeom>
        </p:spPr>
      </p:pic>
    </p:spTree>
    <p:extLst>
      <p:ext uri="{BB962C8B-B14F-4D97-AF65-F5344CB8AC3E}">
        <p14:creationId xmlns:p14="http://schemas.microsoft.com/office/powerpoint/2010/main" val="3379514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Telpu uzkopšanas veidi </a:t>
            </a:r>
            <a:endParaRPr lang="lv-LV" dirty="0"/>
          </a:p>
        </p:txBody>
      </p:sp>
      <p:sp>
        <p:nvSpPr>
          <p:cNvPr id="3" name="Satura vietturis 2"/>
          <p:cNvSpPr>
            <a:spLocks noGrp="1"/>
          </p:cNvSpPr>
          <p:nvPr>
            <p:ph sz="half" idx="1"/>
          </p:nvPr>
        </p:nvSpPr>
        <p:spPr/>
        <p:txBody>
          <a:bodyPr>
            <a:normAutofit fontScale="77500" lnSpcReduction="20000"/>
          </a:bodyPr>
          <a:lstStyle/>
          <a:p>
            <a:r>
              <a:rPr lang="lv-LV" dirty="0" smtClean="0"/>
              <a:t>Konkrētajā dienā tīrāmo viesu istabu uzkopšanas secību var noteikt: </a:t>
            </a:r>
          </a:p>
          <a:p>
            <a:r>
              <a:rPr lang="lv-LV" dirty="0" smtClean="0"/>
              <a:t>•	uzņēmumā izstrādātā tīrāmo viesu istabu uzkopšanas secības procedūra / standarts ; </a:t>
            </a:r>
          </a:p>
          <a:p>
            <a:r>
              <a:rPr lang="lv-LV" dirty="0" smtClean="0"/>
              <a:t>•	galvenā istabene; </a:t>
            </a:r>
          </a:p>
          <a:p>
            <a:r>
              <a:rPr lang="lv-LV" dirty="0" smtClean="0"/>
              <a:t>•	viesu lūgums; </a:t>
            </a:r>
          </a:p>
          <a:p>
            <a:r>
              <a:rPr lang="lv-LV" dirty="0" smtClean="0"/>
              <a:t>•	konkrētā situācija, piemēram, agri iebraucoša / izbraucoša viesu grupa vai viesis; viesu istaba ar ilgstoši uzkarinātu “Netraucēt” (no angļu val. Do </a:t>
            </a:r>
            <a:r>
              <a:rPr lang="lv-LV" dirty="0" err="1" smtClean="0"/>
              <a:t>Not</a:t>
            </a:r>
            <a:r>
              <a:rPr lang="lv-LV" dirty="0" smtClean="0"/>
              <a:t> </a:t>
            </a:r>
            <a:r>
              <a:rPr lang="lv-LV" dirty="0" err="1" smtClean="0"/>
              <a:t>Disturb</a:t>
            </a:r>
            <a:r>
              <a:rPr lang="lv-LV" dirty="0" smtClean="0"/>
              <a:t>) norādi. </a:t>
            </a:r>
          </a:p>
          <a:p>
            <a:endParaRPr lang="lv-LV" dirty="0"/>
          </a:p>
        </p:txBody>
      </p:sp>
      <p:sp>
        <p:nvSpPr>
          <p:cNvPr id="4" name="Satura vietturis 3"/>
          <p:cNvSpPr>
            <a:spLocks noGrp="1"/>
          </p:cNvSpPr>
          <p:nvPr>
            <p:ph sz="half" idx="2"/>
          </p:nvPr>
        </p:nvSpPr>
        <p:spPr/>
        <p:txBody>
          <a:bodyPr>
            <a:normAutofit fontScale="77500" lnSpcReduction="20000"/>
          </a:bodyPr>
          <a:lstStyle/>
          <a:p>
            <a:r>
              <a:rPr lang="lv-LV" dirty="0" smtClean="0"/>
              <a:t>IEVĒROJIET!  </a:t>
            </a:r>
          </a:p>
          <a:p>
            <a:r>
              <a:rPr lang="lv-LV" dirty="0" smtClean="0"/>
              <a:t>Vienīgās / pareizās konkrētajā dienā tīrāmās viesu istabas uzkopšanas secības nav, jo tūrisma nozarei un viesiem, kas izmanto izmitināšanas pakalpojumus, ir neprognozējams / strauji mainīgs raksturs, kas liek pielāgoties konkrētajai situācijai. </a:t>
            </a:r>
          </a:p>
          <a:p>
            <a:r>
              <a:rPr lang="lv-LV" dirty="0" smtClean="0"/>
              <a:t>Viesu izmitināšanas un apkalpošanas mītņu viesu istabu uzkopšanas veidi: </a:t>
            </a:r>
          </a:p>
          <a:p>
            <a:r>
              <a:rPr lang="lv-LV" dirty="0" smtClean="0"/>
              <a:t>•	atbrīvotas viesu istabas uzkopšana (viesiem aizbraucot); </a:t>
            </a:r>
          </a:p>
          <a:p>
            <a:r>
              <a:rPr lang="lv-LV" dirty="0" smtClean="0"/>
              <a:t>•	aizņemtas viesu istabas uzkopšana (viesiem atrodoties telpās / viesiem esot ārpus telpām). </a:t>
            </a:r>
          </a:p>
          <a:p>
            <a:endParaRPr lang="lv-LV" dirty="0"/>
          </a:p>
        </p:txBody>
      </p:sp>
    </p:spTree>
    <p:extLst>
      <p:ext uri="{BB962C8B-B14F-4D97-AF65-F5344CB8AC3E}">
        <p14:creationId xmlns:p14="http://schemas.microsoft.com/office/powerpoint/2010/main" val="140283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ttēls 1"/>
          <p:cNvPicPr>
            <a:picLocks noChangeAspect="1"/>
          </p:cNvPicPr>
          <p:nvPr/>
        </p:nvPicPr>
        <p:blipFill>
          <a:blip r:embed="rId2"/>
          <a:stretch>
            <a:fillRect/>
          </a:stretch>
        </p:blipFill>
        <p:spPr>
          <a:xfrm>
            <a:off x="2923732" y="552048"/>
            <a:ext cx="6344535" cy="5753903"/>
          </a:xfrm>
          <a:prstGeom prst="rect">
            <a:avLst/>
          </a:prstGeom>
        </p:spPr>
      </p:pic>
    </p:spTree>
    <p:extLst>
      <p:ext uri="{BB962C8B-B14F-4D97-AF65-F5344CB8AC3E}">
        <p14:creationId xmlns:p14="http://schemas.microsoft.com/office/powerpoint/2010/main" val="1070197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838200" y="1644969"/>
            <a:ext cx="10515600" cy="45719"/>
          </a:xfrm>
        </p:spPr>
        <p:txBody>
          <a:bodyPr>
            <a:normAutofit fontScale="90000"/>
          </a:bodyPr>
          <a:lstStyle/>
          <a:p>
            <a:r>
              <a:rPr lang="lv-LV" dirty="0" smtClean="0"/>
              <a:t> </a:t>
            </a:r>
            <a:r>
              <a:rPr lang="lv-LV" sz="3600" dirty="0" smtClean="0"/>
              <a:t>Bet kas tad īsti netīrumi ir?  </a:t>
            </a:r>
            <a:br>
              <a:rPr lang="lv-LV" sz="3600" dirty="0" smtClean="0"/>
            </a:br>
            <a:r>
              <a:rPr lang="lv-LV" sz="3600" dirty="0" smtClean="0"/>
              <a:t>DEFINĪCIJA. Netīrumi = Substance nepareizajā vietā. To sastāvs var būt ļoti dažāds, tikai daži no netīrumu veidiem sastāv no vienas vielas. Lielāko daļu netīrumu veido organisko un neorganisko daļiņu sajaukums. </a:t>
            </a:r>
            <a:br>
              <a:rPr lang="lv-LV" sz="3600" dirty="0" smtClean="0"/>
            </a:br>
            <a:endParaRPr lang="lv-LV" sz="3600" dirty="0"/>
          </a:p>
        </p:txBody>
      </p:sp>
      <p:sp>
        <p:nvSpPr>
          <p:cNvPr id="3" name="Satura vietturis 2"/>
          <p:cNvSpPr>
            <a:spLocks noGrp="1"/>
          </p:cNvSpPr>
          <p:nvPr>
            <p:ph sz="half" idx="1"/>
          </p:nvPr>
        </p:nvSpPr>
        <p:spPr>
          <a:xfrm>
            <a:off x="838200" y="3373821"/>
            <a:ext cx="4269828" cy="2803142"/>
          </a:xfrm>
        </p:spPr>
        <p:txBody>
          <a:bodyPr>
            <a:normAutofit fontScale="92500" lnSpcReduction="20000"/>
          </a:bodyPr>
          <a:lstStyle/>
          <a:p>
            <a:r>
              <a:rPr lang="lv-LV" dirty="0" smtClean="0"/>
              <a:t>Nav universāla netīrumu iedalījuma. Viena no klasifikācijām ir: netīrumu veidi var būt: </a:t>
            </a:r>
          </a:p>
          <a:p>
            <a:r>
              <a:rPr lang="lv-LV" dirty="0" smtClean="0"/>
              <a:t>•	nepiesaistīti pamatam (smiltis)</a:t>
            </a:r>
          </a:p>
          <a:p>
            <a:endParaRPr lang="lv-LV" dirty="0"/>
          </a:p>
        </p:txBody>
      </p:sp>
      <p:sp>
        <p:nvSpPr>
          <p:cNvPr id="4" name="Satura vietturis 3"/>
          <p:cNvSpPr>
            <a:spLocks noGrp="1"/>
          </p:cNvSpPr>
          <p:nvPr>
            <p:ph sz="half" idx="2"/>
          </p:nvPr>
        </p:nvSpPr>
        <p:spPr>
          <a:xfrm>
            <a:off x="5722883" y="2932387"/>
            <a:ext cx="4146331" cy="3244576"/>
          </a:xfrm>
        </p:spPr>
        <p:txBody>
          <a:bodyPr>
            <a:normAutofit fontScale="92500" lnSpcReduction="20000"/>
          </a:bodyPr>
          <a:lstStyle/>
          <a:p>
            <a:r>
              <a:rPr lang="lv-LV" dirty="0" smtClean="0"/>
              <a:t>•	piesaistīti pamatam (uzlej glāzi vīna); </a:t>
            </a:r>
          </a:p>
          <a:p>
            <a:r>
              <a:rPr lang="lv-LV" dirty="0" smtClean="0"/>
              <a:t>•	ķīmiski bojājumi (uzlej ūdeņraža pārskābi acetātam); </a:t>
            </a:r>
          </a:p>
          <a:p>
            <a:r>
              <a:rPr lang="lv-LV" dirty="0" smtClean="0"/>
              <a:t>•	mehāniski bojājumi (velk pa paklāju kaut ko smagu); </a:t>
            </a:r>
          </a:p>
          <a:p>
            <a:r>
              <a:rPr lang="lv-LV" dirty="0" smtClean="0"/>
              <a:t>•	mikroorganismi. </a:t>
            </a:r>
          </a:p>
          <a:p>
            <a:endParaRPr lang="lv-LV" dirty="0"/>
          </a:p>
        </p:txBody>
      </p:sp>
    </p:spTree>
    <p:extLst>
      <p:ext uri="{BB962C8B-B14F-4D97-AF65-F5344CB8AC3E}">
        <p14:creationId xmlns:p14="http://schemas.microsoft.com/office/powerpoint/2010/main" val="376915885"/>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934</Words>
  <Application>Microsoft Office PowerPoint</Application>
  <PresentationFormat>Platekrāna</PresentationFormat>
  <Paragraphs>135</Paragraphs>
  <Slides>25</Slides>
  <Notes>0</Notes>
  <HiddenSlides>0</HiddenSlides>
  <MMClips>0</MMClips>
  <ScaleCrop>false</ScaleCrop>
  <HeadingPairs>
    <vt:vector size="6" baseType="variant">
      <vt:variant>
        <vt:lpstr>Lietotie fonti</vt:lpstr>
      </vt:variant>
      <vt:variant>
        <vt:i4>3</vt:i4>
      </vt:variant>
      <vt:variant>
        <vt:lpstr>Dizains</vt:lpstr>
      </vt:variant>
      <vt:variant>
        <vt:i4>1</vt:i4>
      </vt:variant>
      <vt:variant>
        <vt:lpstr>Slaidu virsraksti</vt:lpstr>
      </vt:variant>
      <vt:variant>
        <vt:i4>25</vt:i4>
      </vt:variant>
    </vt:vector>
  </HeadingPairs>
  <TitlesOfParts>
    <vt:vector size="29" baseType="lpstr">
      <vt:lpstr>Arial</vt:lpstr>
      <vt:lpstr>Calibri</vt:lpstr>
      <vt:lpstr>Calibri Light</vt:lpstr>
      <vt:lpstr>Office dizains</vt:lpstr>
      <vt:lpstr>SD Uzkopšana 2</vt:lpstr>
      <vt:lpstr>Istabeņu rati.</vt:lpstr>
      <vt:lpstr>Lai sāktu viesu istabas uzkopšanu, ir jānokomplektē uzkopšanas rati. Ratus un to izmēru pielāgo: </vt:lpstr>
      <vt:lpstr>Istabeņu rati</vt:lpstr>
      <vt:lpstr>IEVĒROJIET! </vt:lpstr>
      <vt:lpstr>PowerPoint prezentācija</vt:lpstr>
      <vt:lpstr>Telpu uzkopšanas veidi </vt:lpstr>
      <vt:lpstr>PowerPoint prezentācija</vt:lpstr>
      <vt:lpstr> Bet kas tad īsti netīrumi ir?   DEFINĪCIJA. Netīrumi = Substance nepareizajā vietā. To sastāvs var būt ļoti dažāds, tikai daži no netīrumu veidiem sastāv no vienas vielas. Lielāko daļu netīrumu veido organisko un neorganisko daļiņu sajaukums.  </vt:lpstr>
      <vt:lpstr>Tīrīšanas procesā svarīgs ne tikai netīrumu veids, bet arī laiks, cik ilgi netīrumi atradušies uz tīrāmā priekšmeta virsmas. Ar laiku netīrumi: </vt:lpstr>
      <vt:lpstr>Dažādi tīrīšanas un dezinfekcijas līdzekļi tīrīšanas darbu padara vienkāršāku un ātrāk paveicamu. </vt:lpstr>
      <vt:lpstr>VAI ZINĀJĀT?  !Ūdens krīt no gaisa, un tas ir mīksts. Tas filtrējas (sūcas cauri) zemei un šķīdina minerālus.  </vt:lpstr>
      <vt:lpstr>Visizplatītākais ir tīrīšanas līdzekļu iedalījums pēc to izmantojuma: </vt:lpstr>
      <vt:lpstr>Speciālie tīrīšanas līdzekļi: </vt:lpstr>
      <vt:lpstr>Speciālie tīrīšanas līdzekļi.</vt:lpstr>
      <vt:lpstr>Speciālie tīrīšanas līdzekļi.</vt:lpstr>
      <vt:lpstr>Tīrīšanas līdzekļu iedalījums pēc to sastāvdaļām. Izšķir: </vt:lpstr>
      <vt:lpstr>PowerPoint prezentācija</vt:lpstr>
      <vt:lpstr>Tīrīšanas līdzekļiem jāatbrīvo virsmas no vielām, kas tās var bojāt vai ietekmēt to izskatu.  Kopšanas līdzekļiem:  </vt:lpstr>
      <vt:lpstr>Tīrīšanas līdzekļi</vt:lpstr>
      <vt:lpstr>Tīrīšanas līdzekļi</vt:lpstr>
      <vt:lpstr>Visiem tīrīšanas līdzekļiem piemīt viena kopēja īpašība – spēja ūdens šķīdumā atdalīt netīrumus no materiāla un saistīt tos. Šo īpašību nodrošina svarīgākā tīrīšanas līdzekļu sastāvdaļa – virsmaktīvās vielas.</vt:lpstr>
      <vt:lpstr>PowerPoint prezentācija</vt:lpstr>
      <vt:lpstr>PowerPoint prezentācija</vt:lpstr>
      <vt:lpstr> Logo sertifikāta saņēmējiem: http://www.celotajs.lv/lv/c/prof/brands      "Zaļais sertifikāts" tūrisma produkts: http://www.celotajs.lv/lv/c/wrth/green  Zaļā sertifikāta online pašnovērtējums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 Uzkopšana 2</dc:title>
  <dc:creator>Dators</dc:creator>
  <cp:lastModifiedBy>Dators</cp:lastModifiedBy>
  <cp:revision>12</cp:revision>
  <dcterms:created xsi:type="dcterms:W3CDTF">2020-12-08T09:11:56Z</dcterms:created>
  <dcterms:modified xsi:type="dcterms:W3CDTF">2023-06-18T04:43:57Z</dcterms:modified>
</cp:coreProperties>
</file>