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E479E-A3A5-44DE-A623-81CD3CB22C3F}" v="508" dt="2021-04-15T09:33:08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Gaišs stils 2 - izcēlum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Gaišs stils 1 - izcēlum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B4FED-CCCD-4A19-8F87-1DFE650E25F6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6D0CB069-CA6D-45BC-B087-D498A01C2F2F}">
      <dgm:prSet phldrT="[Teksts]" phldr="0"/>
      <dgm:spPr/>
      <dgm:t>
        <a:bodyPr/>
        <a:lstStyle/>
        <a:p>
          <a:pPr rtl="0"/>
          <a:r>
            <a:rPr lang="ru" dirty="0">
              <a:latin typeface="Consolas"/>
            </a:rPr>
            <a:t>хорошее эмоциональное состояние</a:t>
          </a:r>
          <a:endParaRPr lang="lv-LV" dirty="0"/>
        </a:p>
      </dgm:t>
    </dgm:pt>
    <dgm:pt modelId="{9749FD68-1269-4877-B6DD-5F10D8720F3F}" type="parTrans" cxnId="{C80490FD-7B01-402D-AF8C-55CF9972BA25}">
      <dgm:prSet/>
      <dgm:spPr/>
    </dgm:pt>
    <dgm:pt modelId="{D6EC003A-573F-41FF-8453-E4EDA44D68E2}" type="sibTrans" cxnId="{C80490FD-7B01-402D-AF8C-55CF9972BA25}">
      <dgm:prSet/>
      <dgm:spPr/>
    </dgm:pt>
    <dgm:pt modelId="{B4BD5317-A14A-4033-9C69-DD4DEC56B89C}">
      <dgm:prSet phldrT="[Teksts]" phldr="0"/>
      <dgm:spPr/>
      <dgm:t>
        <a:bodyPr/>
        <a:lstStyle/>
        <a:p>
          <a:pPr rtl="0"/>
          <a:r>
            <a:rPr lang="ru" dirty="0">
              <a:latin typeface="Consolas"/>
            </a:rPr>
            <a:t>сбалансированная диета</a:t>
          </a:r>
          <a:endParaRPr lang="lv-LV" dirty="0"/>
        </a:p>
      </dgm:t>
    </dgm:pt>
    <dgm:pt modelId="{92DDD490-77EC-41D6-B301-9A3871582966}" type="parTrans" cxnId="{DCAAFF1C-EA86-4BA8-93B1-0E96488EEB46}">
      <dgm:prSet/>
      <dgm:spPr/>
    </dgm:pt>
    <dgm:pt modelId="{4BC32285-7056-4964-8A1E-77BF3A516EA9}" type="sibTrans" cxnId="{DCAAFF1C-EA86-4BA8-93B1-0E96488EEB46}">
      <dgm:prSet/>
      <dgm:spPr/>
    </dgm:pt>
    <dgm:pt modelId="{9E47AC23-3C56-4833-B084-B546094FB2BD}">
      <dgm:prSet phldrT="[Teksts]" phldr="0"/>
      <dgm:spPr/>
      <dgm:t>
        <a:bodyPr/>
        <a:lstStyle/>
        <a:p>
          <a:pPr rtl="0"/>
          <a:r>
            <a:rPr lang="ru">
              <a:latin typeface="Consolas"/>
            </a:rPr>
            <a:t>приятное хобби</a:t>
          </a:r>
          <a:endParaRPr lang="lv-LV"/>
        </a:p>
      </dgm:t>
    </dgm:pt>
    <dgm:pt modelId="{E4EAE109-D44B-4FB3-8440-468468F8DB12}" type="parTrans" cxnId="{B2F74D52-7015-4DB6-9F80-FCE3ABA4A5AD}">
      <dgm:prSet/>
      <dgm:spPr/>
    </dgm:pt>
    <dgm:pt modelId="{3328AA30-EED7-4CF6-B4B1-5C972386A519}" type="sibTrans" cxnId="{B2F74D52-7015-4DB6-9F80-FCE3ABA4A5AD}">
      <dgm:prSet/>
      <dgm:spPr/>
    </dgm:pt>
    <dgm:pt modelId="{95EED2E4-ECC0-4497-9422-B8FD2D80B0B7}">
      <dgm:prSet phldr="0"/>
      <dgm:spPr/>
      <dgm:t>
        <a:bodyPr/>
        <a:lstStyle/>
        <a:p>
          <a:pPr rtl="0"/>
          <a:r>
            <a:rPr lang="ru" dirty="0">
              <a:latin typeface="Consolas"/>
            </a:rPr>
            <a:t>быть на природе</a:t>
          </a:r>
          <a:endParaRPr lang="lv-LV" dirty="0">
            <a:latin typeface="Tw Cen MT Condensed" panose="020B0606020104020203"/>
          </a:endParaRPr>
        </a:p>
      </dgm:t>
    </dgm:pt>
    <dgm:pt modelId="{6832DAAD-D55E-4207-AE75-3623B2655B9F}" type="parTrans" cxnId="{F668183B-EE3C-4CD1-8E77-3935FEC4986C}">
      <dgm:prSet/>
      <dgm:spPr/>
    </dgm:pt>
    <dgm:pt modelId="{1842EAC6-A577-4DE7-9761-BADA079EED3D}" type="sibTrans" cxnId="{F668183B-EE3C-4CD1-8E77-3935FEC4986C}">
      <dgm:prSet/>
      <dgm:spPr/>
    </dgm:pt>
    <dgm:pt modelId="{E2533580-32FD-4006-A7C9-CD2DF88CD116}" type="pres">
      <dgm:prSet presAssocID="{E72B4FED-CCCD-4A19-8F87-1DFE650E25F6}" presName="Name0" presStyleCnt="0">
        <dgm:presLayoutVars>
          <dgm:dir/>
          <dgm:animLvl val="lvl"/>
          <dgm:resizeHandles val="exact"/>
        </dgm:presLayoutVars>
      </dgm:prSet>
      <dgm:spPr/>
    </dgm:pt>
    <dgm:pt modelId="{5F6C9FA4-0962-4F96-A131-A06F1B329F79}" type="pres">
      <dgm:prSet presAssocID="{6D0CB069-CA6D-45BC-B087-D498A01C2F2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9BFEDF-F8EA-486E-B9E3-5F1994A4E767}" type="pres">
      <dgm:prSet presAssocID="{D6EC003A-573F-41FF-8453-E4EDA44D68E2}" presName="parTxOnlySpace" presStyleCnt="0"/>
      <dgm:spPr/>
    </dgm:pt>
    <dgm:pt modelId="{34677781-CD10-421E-A161-B18A4C3DC699}" type="pres">
      <dgm:prSet presAssocID="{B4BD5317-A14A-4033-9C69-DD4DEC56B89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DAA986-4684-416B-8E5B-1F26EAB057AB}" type="pres">
      <dgm:prSet presAssocID="{4BC32285-7056-4964-8A1E-77BF3A516EA9}" presName="parTxOnlySpace" presStyleCnt="0"/>
      <dgm:spPr/>
    </dgm:pt>
    <dgm:pt modelId="{1CC91BF9-EF4A-43CD-A3E4-E4DB0D6C92FA}" type="pres">
      <dgm:prSet presAssocID="{9E47AC23-3C56-4833-B084-B546094FB2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5A1C7A-1720-4A64-BCBC-6DC3625920F5}" type="pres">
      <dgm:prSet presAssocID="{3328AA30-EED7-4CF6-B4B1-5C972386A519}" presName="parTxOnlySpace" presStyleCnt="0"/>
      <dgm:spPr/>
    </dgm:pt>
    <dgm:pt modelId="{0D007F23-D82F-4329-9928-58FBC2F27822}" type="pres">
      <dgm:prSet presAssocID="{95EED2E4-ECC0-4497-9422-B8FD2D80B0B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0C992C-CCFE-4D5F-9C8D-5CE3B2F4C90F}" type="presOf" srcId="{95EED2E4-ECC0-4497-9422-B8FD2D80B0B7}" destId="{0D007F23-D82F-4329-9928-58FBC2F27822}" srcOrd="0" destOrd="0" presId="urn:microsoft.com/office/officeart/2005/8/layout/chevron1"/>
    <dgm:cxn modelId="{E038C4B1-D01D-4E58-A112-97AF4F0FC50D}" type="presOf" srcId="{E72B4FED-CCCD-4A19-8F87-1DFE650E25F6}" destId="{E2533580-32FD-4006-A7C9-CD2DF88CD116}" srcOrd="0" destOrd="0" presId="urn:microsoft.com/office/officeart/2005/8/layout/chevron1"/>
    <dgm:cxn modelId="{B041FEF8-3617-4D2E-9910-A0E441685B05}" type="presOf" srcId="{6D0CB069-CA6D-45BC-B087-D498A01C2F2F}" destId="{5F6C9FA4-0962-4F96-A131-A06F1B329F79}" srcOrd="0" destOrd="0" presId="urn:microsoft.com/office/officeart/2005/8/layout/chevron1"/>
    <dgm:cxn modelId="{F668183B-EE3C-4CD1-8E77-3935FEC4986C}" srcId="{E72B4FED-CCCD-4A19-8F87-1DFE650E25F6}" destId="{95EED2E4-ECC0-4497-9422-B8FD2D80B0B7}" srcOrd="3" destOrd="0" parTransId="{6832DAAD-D55E-4207-AE75-3623B2655B9F}" sibTransId="{1842EAC6-A577-4DE7-9761-BADA079EED3D}"/>
    <dgm:cxn modelId="{B2F74D52-7015-4DB6-9F80-FCE3ABA4A5AD}" srcId="{E72B4FED-CCCD-4A19-8F87-1DFE650E25F6}" destId="{9E47AC23-3C56-4833-B084-B546094FB2BD}" srcOrd="2" destOrd="0" parTransId="{E4EAE109-D44B-4FB3-8440-468468F8DB12}" sibTransId="{3328AA30-EED7-4CF6-B4B1-5C972386A519}"/>
    <dgm:cxn modelId="{C80490FD-7B01-402D-AF8C-55CF9972BA25}" srcId="{E72B4FED-CCCD-4A19-8F87-1DFE650E25F6}" destId="{6D0CB069-CA6D-45BC-B087-D498A01C2F2F}" srcOrd="0" destOrd="0" parTransId="{9749FD68-1269-4877-B6DD-5F10D8720F3F}" sibTransId="{D6EC003A-573F-41FF-8453-E4EDA44D68E2}"/>
    <dgm:cxn modelId="{DCAAFF1C-EA86-4BA8-93B1-0E96488EEB46}" srcId="{E72B4FED-CCCD-4A19-8F87-1DFE650E25F6}" destId="{B4BD5317-A14A-4033-9C69-DD4DEC56B89C}" srcOrd="1" destOrd="0" parTransId="{92DDD490-77EC-41D6-B301-9A3871582966}" sibTransId="{4BC32285-7056-4964-8A1E-77BF3A516EA9}"/>
    <dgm:cxn modelId="{7FF70CBB-E917-418A-A022-B504FBB46B9A}" type="presOf" srcId="{B4BD5317-A14A-4033-9C69-DD4DEC56B89C}" destId="{34677781-CD10-421E-A161-B18A4C3DC699}" srcOrd="0" destOrd="0" presId="urn:microsoft.com/office/officeart/2005/8/layout/chevron1"/>
    <dgm:cxn modelId="{28FDDC40-6C91-49A2-9555-C5A598ACA885}" type="presOf" srcId="{9E47AC23-3C56-4833-B084-B546094FB2BD}" destId="{1CC91BF9-EF4A-43CD-A3E4-E4DB0D6C92FA}" srcOrd="0" destOrd="0" presId="urn:microsoft.com/office/officeart/2005/8/layout/chevron1"/>
    <dgm:cxn modelId="{A6E40133-117D-4A98-8B47-A8B3F2BBF8D2}" type="presParOf" srcId="{E2533580-32FD-4006-A7C9-CD2DF88CD116}" destId="{5F6C9FA4-0962-4F96-A131-A06F1B329F79}" srcOrd="0" destOrd="0" presId="urn:microsoft.com/office/officeart/2005/8/layout/chevron1"/>
    <dgm:cxn modelId="{B26B8B5E-8FD2-4434-8081-1A37097DCA0D}" type="presParOf" srcId="{E2533580-32FD-4006-A7C9-CD2DF88CD116}" destId="{F99BFEDF-F8EA-486E-B9E3-5F1994A4E767}" srcOrd="1" destOrd="0" presId="urn:microsoft.com/office/officeart/2005/8/layout/chevron1"/>
    <dgm:cxn modelId="{6FDBF363-AF9D-4974-8E3C-CCD6AE456AA6}" type="presParOf" srcId="{E2533580-32FD-4006-A7C9-CD2DF88CD116}" destId="{34677781-CD10-421E-A161-B18A4C3DC699}" srcOrd="2" destOrd="0" presId="urn:microsoft.com/office/officeart/2005/8/layout/chevron1"/>
    <dgm:cxn modelId="{483571B2-EEFA-49A1-818E-9FA438752262}" type="presParOf" srcId="{E2533580-32FD-4006-A7C9-CD2DF88CD116}" destId="{10DAA986-4684-416B-8E5B-1F26EAB057AB}" srcOrd="3" destOrd="0" presId="urn:microsoft.com/office/officeart/2005/8/layout/chevron1"/>
    <dgm:cxn modelId="{EE0549EF-DA6B-4EDF-8175-BD93D18CFA18}" type="presParOf" srcId="{E2533580-32FD-4006-A7C9-CD2DF88CD116}" destId="{1CC91BF9-EF4A-43CD-A3E4-E4DB0D6C92FA}" srcOrd="4" destOrd="0" presId="urn:microsoft.com/office/officeart/2005/8/layout/chevron1"/>
    <dgm:cxn modelId="{AE7FD1EA-4B68-4E85-8154-E15F2CAF2205}" type="presParOf" srcId="{E2533580-32FD-4006-A7C9-CD2DF88CD116}" destId="{E45A1C7A-1720-4A64-BCBC-6DC3625920F5}" srcOrd="5" destOrd="0" presId="urn:microsoft.com/office/officeart/2005/8/layout/chevron1"/>
    <dgm:cxn modelId="{7EEC1652-69FF-413B-B392-6D20E58F5A35}" type="presParOf" srcId="{E2533580-32FD-4006-A7C9-CD2DF88CD116}" destId="{0D007F23-D82F-4329-9928-58FBC2F2782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5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2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57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3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69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5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5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5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28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72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-1632029" y="4960137"/>
            <a:ext cx="9603474" cy="1463040"/>
          </a:xfrm>
        </p:spPr>
        <p:txBody>
          <a:bodyPr/>
          <a:lstStyle/>
          <a:p>
            <a:r>
              <a:rPr lang="lv-LV" sz="4800" b="1" err="1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Здоровый</a:t>
            </a:r>
            <a:r>
              <a:rPr lang="lv-LV" sz="4800" b="1" dirty="0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 </a:t>
            </a:r>
            <a:r>
              <a:rPr lang="lv-LV" sz="4800" b="1" err="1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образ</a:t>
            </a:r>
            <a:r>
              <a:rPr lang="lv-LV" sz="4800" b="1" dirty="0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 </a:t>
            </a:r>
            <a:r>
              <a:rPr lang="lv-LV" sz="4800" b="1" err="1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жизни</a:t>
            </a:r>
            <a:endParaRPr lang="lv-LV" sz="4800">
              <a:solidFill>
                <a:schemeClr val="tx2"/>
              </a:solidFill>
              <a:latin typeface="Consolas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>
                <a:solidFill>
                  <a:schemeClr val="tx2"/>
                </a:solidFill>
              </a:rPr>
              <a:t>E.Tisjaka</a:t>
            </a:r>
            <a:endParaRPr lang="lv-LV" sz="2000" dirty="0" smtClean="0">
              <a:solidFill>
                <a:schemeClr val="tx2"/>
              </a:solidFill>
            </a:endParaRPr>
          </a:p>
          <a:p>
            <a:r>
              <a:rPr lang="lv-LV" sz="2000" dirty="0" smtClean="0">
                <a:solidFill>
                  <a:schemeClr val="tx2"/>
                </a:solidFill>
              </a:rPr>
              <a:t>Kuldīgas Tehnoloģiju un tūrisma tehnikums</a:t>
            </a:r>
          </a:p>
          <a:p>
            <a:r>
              <a:rPr lang="lv-LV" sz="2000" smtClean="0">
                <a:solidFill>
                  <a:schemeClr val="tx2"/>
                </a:solidFill>
              </a:rPr>
              <a:t>2023</a:t>
            </a:r>
            <a:endParaRPr lang="lv-LV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9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05833BC-955C-42CA-9852-4134BD5C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800" b="1" err="1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Здоровый</a:t>
            </a:r>
            <a:r>
              <a:rPr lang="lv-LV" sz="4800" b="1" dirty="0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 </a:t>
            </a:r>
            <a:r>
              <a:rPr lang="lv-LV" sz="4800" b="1" err="1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образ</a:t>
            </a:r>
            <a:r>
              <a:rPr lang="lv-LV" sz="4800" b="1" dirty="0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 </a:t>
            </a:r>
            <a:r>
              <a:rPr lang="lv-LV" sz="4800" b="1" err="1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жизни</a:t>
            </a:r>
            <a:endParaRPr lang="lv-LV" sz="4400">
              <a:solidFill>
                <a:schemeClr val="tx2"/>
              </a:solidFill>
              <a:latin typeface="Consolas"/>
            </a:endParaRPr>
          </a:p>
        </p:txBody>
      </p:sp>
      <p:pic>
        <p:nvPicPr>
          <p:cNvPr id="3" name="Attēls 3">
            <a:extLst>
              <a:ext uri="{FF2B5EF4-FFF2-40B4-BE49-F238E27FC236}">
                <a16:creationId xmlns="" xmlns:a16="http://schemas.microsoft.com/office/drawing/2014/main" id="{B19CF670-1562-4095-BDE7-BF685F3C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251" y="2631973"/>
            <a:ext cx="5643349" cy="4221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84B83F-7C31-42FF-AF53-CA5518BCA203}"/>
              </a:ext>
            </a:extLst>
          </p:cNvPr>
          <p:cNvSpPr txBox="1"/>
          <p:nvPr/>
        </p:nvSpPr>
        <p:spPr>
          <a:xfrm>
            <a:off x="1024128" y="1972100"/>
            <a:ext cx="99918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" dirty="0">
                <a:solidFill>
                  <a:schemeClr val="tx2"/>
                </a:solidFill>
                <a:latin typeface="Consolas"/>
              </a:rPr>
              <a:t>Каждый может вести «здоровый образ жизни» по-разному.</a:t>
            </a:r>
            <a:endParaRPr lang="lv-LV" dirty="0">
              <a:solidFill>
                <a:schemeClr val="tx2"/>
              </a:solidFill>
              <a:latin typeface="Tw Cen MT Condensed"/>
            </a:endParaRPr>
          </a:p>
          <a:p>
            <a:endParaRPr lang="ru-RU" dirty="0">
              <a:solidFill>
                <a:schemeClr val="tx2"/>
              </a:solidFill>
              <a:latin typeface="Tw Cen MT Condensed"/>
            </a:endParaRPr>
          </a:p>
          <a:p>
            <a:r>
              <a:rPr lang="ru-RU" dirty="0">
                <a:solidFill>
                  <a:schemeClr val="tx2"/>
                </a:solidFill>
                <a:latin typeface="Tw Cen MT Condensed"/>
              </a:rPr>
              <a:t>Здоровый образ жизни - это правильное понимание жизни, работы, отдыха, еды, физических упражнений и общения с </a:t>
            </a:r>
            <a:r>
              <a:rPr lang="ru-RU" dirty="0" smtClean="0">
                <a:solidFill>
                  <a:schemeClr val="tx2"/>
                </a:solidFill>
                <a:latin typeface="Tw Cen MT Condensed"/>
              </a:rPr>
              <a:t>людьми</a:t>
            </a:r>
            <a:r>
              <a:rPr lang="en-GB" dirty="0" smtClean="0">
                <a:solidFill>
                  <a:schemeClr val="tx2"/>
                </a:solidFill>
                <a:latin typeface="Tw Cen MT Condensed"/>
              </a:rPr>
              <a:t>.</a:t>
            </a:r>
            <a:endParaRPr lang="lv-LV" dirty="0">
              <a:solidFill>
                <a:schemeClr val="tx2"/>
              </a:solidFill>
              <a:latin typeface="Tw Cen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1280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ēma 2">
            <a:extLst>
              <a:ext uri="{FF2B5EF4-FFF2-40B4-BE49-F238E27FC236}">
                <a16:creationId xmlns="" xmlns:a16="http://schemas.microsoft.com/office/drawing/2014/main" id="{43C2C071-580C-43C8-9C0A-D41CDC7D5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593122"/>
              </p:ext>
            </p:extLst>
          </p:nvPr>
        </p:nvGraphicFramePr>
        <p:xfrm>
          <a:off x="534537" y="3522259"/>
          <a:ext cx="11134298" cy="344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Virsraksts 1">
            <a:extLst>
              <a:ext uri="{FF2B5EF4-FFF2-40B4-BE49-F238E27FC236}">
                <a16:creationId xmlns="" xmlns:a16="http://schemas.microsoft.com/office/drawing/2014/main" id="{E39698AE-3C46-49F3-A980-850128C09C9C}"/>
              </a:ext>
            </a:extLst>
          </p:cNvPr>
          <p:cNvSpPr txBox="1">
            <a:spLocks/>
          </p:cNvSpPr>
          <p:nvPr/>
        </p:nvSpPr>
        <p:spPr>
          <a:xfrm>
            <a:off x="1243333" y="585216"/>
            <a:ext cx="9720072" cy="1499616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800" b="1" err="1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Здоровый</a:t>
            </a:r>
            <a:r>
              <a:rPr lang="lv-LV" sz="4800" b="1" dirty="0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 </a:t>
            </a:r>
            <a:r>
              <a:rPr lang="lv-LV" sz="4800" b="1" err="1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образ</a:t>
            </a:r>
            <a:r>
              <a:rPr lang="lv-LV" sz="4800" b="1" dirty="0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 </a:t>
            </a:r>
            <a:r>
              <a:rPr lang="lv-LV" sz="4800" b="1" err="1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жизни</a:t>
            </a:r>
            <a:endParaRPr lang="lv-LV" sz="4800" err="1">
              <a:solidFill>
                <a:schemeClr val="tx2"/>
              </a:solidFill>
              <a:latin typeface="Consolas"/>
            </a:endParaRPr>
          </a:p>
        </p:txBody>
      </p:sp>
      <p:pic>
        <p:nvPicPr>
          <p:cNvPr id="68" name="Attēls 68">
            <a:extLst>
              <a:ext uri="{FF2B5EF4-FFF2-40B4-BE49-F238E27FC236}">
                <a16:creationId xmlns="" xmlns:a16="http://schemas.microsoft.com/office/drawing/2014/main" id="{900B291B-C2D3-4520-AEFD-6D31DB551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419" y="2331043"/>
            <a:ext cx="2492680" cy="2122842"/>
          </a:xfrm>
          <a:prstGeom prst="rect">
            <a:avLst/>
          </a:prstGeom>
        </p:spPr>
      </p:pic>
      <p:pic>
        <p:nvPicPr>
          <p:cNvPr id="95" name="Attēls 95">
            <a:extLst>
              <a:ext uri="{FF2B5EF4-FFF2-40B4-BE49-F238E27FC236}">
                <a16:creationId xmlns="" xmlns:a16="http://schemas.microsoft.com/office/drawing/2014/main" id="{34F1B202-6B67-4363-9842-77598C5942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2373" y="2638324"/>
            <a:ext cx="1916624" cy="1783043"/>
          </a:xfrm>
          <a:prstGeom prst="rect">
            <a:avLst/>
          </a:prstGeom>
        </p:spPr>
      </p:pic>
      <p:pic>
        <p:nvPicPr>
          <p:cNvPr id="28" name="Attēls 28">
            <a:extLst>
              <a:ext uri="{FF2B5EF4-FFF2-40B4-BE49-F238E27FC236}">
                <a16:creationId xmlns="" xmlns:a16="http://schemas.microsoft.com/office/drawing/2014/main" id="{55FCCBEB-4931-43A6-A8F3-018DA2BCF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9926" y="2334781"/>
            <a:ext cx="1870911" cy="2084056"/>
          </a:xfrm>
          <a:prstGeom prst="rect">
            <a:avLst/>
          </a:prstGeom>
        </p:spPr>
      </p:pic>
      <p:pic>
        <p:nvPicPr>
          <p:cNvPr id="50" name="Attēls 50" descr="Attēls, kurā ir teksts, augs, siluets&#10;&#10;Apraksts ģenerēts automātiski">
            <a:extLst>
              <a:ext uri="{FF2B5EF4-FFF2-40B4-BE49-F238E27FC236}">
                <a16:creationId xmlns="" xmlns:a16="http://schemas.microsoft.com/office/drawing/2014/main" id="{63F80BCC-63E8-44FC-A319-3D1AA9B6BC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0076" y="2400126"/>
            <a:ext cx="2743200" cy="20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5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55B8F6E-1145-44E1-8713-A1303A96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57" y="470394"/>
            <a:ext cx="13122976" cy="1499616"/>
          </a:xfrm>
        </p:spPr>
        <p:txBody>
          <a:bodyPr>
            <a:normAutofit/>
          </a:bodyPr>
          <a:lstStyle/>
          <a:p>
            <a:pPr algn="ctr"/>
            <a:r>
              <a:rPr lang="ru" sz="4800" b="1">
                <a:solidFill>
                  <a:schemeClr val="tx2"/>
                </a:solidFill>
                <a:latin typeface="Consolas"/>
              </a:rPr>
              <a:t>Почему это важно?</a:t>
            </a:r>
            <a:endParaRPr lang="lv-LV" b="1">
              <a:solidFill>
                <a:schemeClr val="tx2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E479CCEF-825D-4C0F-ACA6-2B0800B9B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endParaRPr lang="lv-LV" dirty="0">
              <a:solidFill>
                <a:schemeClr val="tx2"/>
              </a:solidFill>
              <a:latin typeface="Consolas"/>
              <a:cs typeface="Calibri"/>
            </a:endParaRPr>
          </a:p>
          <a:p>
            <a:pPr>
              <a:buFont typeface="Arial" panose="020B0602020104020603" pitchFamily="34" charset="0"/>
              <a:buChar char="•"/>
            </a:pPr>
            <a:endParaRPr lang="lv-LV" dirty="0">
              <a:latin typeface="Tw Cen MT"/>
            </a:endParaRPr>
          </a:p>
          <a:p>
            <a:pPr>
              <a:buFont typeface="Arial" panose="020B0602020104020603" pitchFamily="34" charset="0"/>
              <a:buChar char="•"/>
            </a:pPr>
            <a:endParaRPr lang="lv-LV" dirty="0">
              <a:latin typeface="Consolas"/>
            </a:endParaRPr>
          </a:p>
          <a:p>
            <a:pPr>
              <a:buFont typeface="Arial" panose="020B0602020104020603" pitchFamily="34" charset="0"/>
              <a:buChar char="•"/>
            </a:pPr>
            <a:endParaRPr lang="lv-LV" dirty="0"/>
          </a:p>
        </p:txBody>
      </p:sp>
      <p:pic>
        <p:nvPicPr>
          <p:cNvPr id="11" name="Attēls 68" descr="Attēls, kurā ir teksts&#10;&#10;Apraksts ģenerēts automātiski">
            <a:extLst>
              <a:ext uri="{FF2B5EF4-FFF2-40B4-BE49-F238E27FC236}">
                <a16:creationId xmlns="" xmlns:a16="http://schemas.microsoft.com/office/drawing/2014/main" id="{E1BB11CA-79F8-42C3-BAA5-4ECBB870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12" y="1919005"/>
            <a:ext cx="1219201" cy="1026814"/>
          </a:xfrm>
          <a:prstGeom prst="rect">
            <a:avLst/>
          </a:prstGeom>
        </p:spPr>
      </p:pic>
      <p:graphicFrame>
        <p:nvGraphicFramePr>
          <p:cNvPr id="12" name="Tabula 12">
            <a:extLst>
              <a:ext uri="{FF2B5EF4-FFF2-40B4-BE49-F238E27FC236}">
                <a16:creationId xmlns="" xmlns:a16="http://schemas.microsoft.com/office/drawing/2014/main" id="{FCFDD3B1-DEAC-4085-88C8-CE03F4118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66440"/>
              </p:ext>
            </p:extLst>
          </p:nvPr>
        </p:nvGraphicFramePr>
        <p:xfrm>
          <a:off x="2432137" y="1847588"/>
          <a:ext cx="7332075" cy="4684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349">
                  <a:extLst>
                    <a:ext uri="{9D8B030D-6E8A-4147-A177-3AD203B41FA5}">
                      <a16:colId xmlns="" xmlns:a16="http://schemas.microsoft.com/office/drawing/2014/main" val="2342968400"/>
                    </a:ext>
                  </a:extLst>
                </a:gridCol>
                <a:gridCol w="4787726">
                  <a:extLst>
                    <a:ext uri="{9D8B030D-6E8A-4147-A177-3AD203B41FA5}">
                      <a16:colId xmlns="" xmlns:a16="http://schemas.microsoft.com/office/drawing/2014/main" val="1189582874"/>
                    </a:ext>
                  </a:extLst>
                </a:gridCol>
              </a:tblGrid>
              <a:tr h="1153571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800" b="0" i="0" u="none" strike="noStrike" noProof="0">
                          <a:solidFill>
                            <a:schemeClr val="tx2"/>
                          </a:solidFill>
                          <a:latin typeface="Consolas"/>
                        </a:rPr>
                        <a:t>Все действия человека начинаются с ума. Позитивные мысли побуждают к позитивным действиям.</a:t>
                      </a:r>
                      <a:endParaRPr lang="lv-LV">
                        <a:solidFill>
                          <a:schemeClr val="tx2"/>
                        </a:solidFill>
                        <a:latin typeface="Consola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990250"/>
                  </a:ext>
                </a:extLst>
              </a:tr>
              <a:tr h="1153571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800" b="0" i="0" u="none" strike="noStrike" noProof="0">
                          <a:solidFill>
                            <a:schemeClr val="tx2"/>
                          </a:solidFill>
                          <a:latin typeface="Consolas"/>
                        </a:rPr>
                        <a:t>Здоровое питание полезно для </a:t>
                      </a:r>
                      <a:endParaRPr lang="lv-LV">
                        <a:solidFill>
                          <a:schemeClr val="tx2"/>
                        </a:solidFill>
                        <a:latin typeface="Consolas"/>
                      </a:endParaRPr>
                    </a:p>
                    <a:p>
                      <a:pPr lvl="0">
                        <a:buNone/>
                      </a:pPr>
                      <a:r>
                        <a:rPr lang="lv-LV" sz="1800" b="0" i="0" u="none" strike="noStrike" noProof="0">
                          <a:solidFill>
                            <a:schemeClr val="tx2"/>
                          </a:solidFill>
                          <a:latin typeface="Consolas"/>
                        </a:rPr>
                        <a:t>человеческого тела и ума. Если </a:t>
                      </a:r>
                      <a:endParaRPr lang="lv-LV">
                        <a:solidFill>
                          <a:schemeClr val="tx2"/>
                        </a:solidFill>
                        <a:latin typeface="Consolas"/>
                      </a:endParaRPr>
                    </a:p>
                    <a:p>
                      <a:pPr lvl="0">
                        <a:buNone/>
                      </a:pPr>
                      <a:r>
                        <a:rPr lang="lv-LV" sz="1800" b="0" i="0" u="none" strike="noStrike" noProof="0">
                          <a:solidFill>
                            <a:schemeClr val="tx2"/>
                          </a:solidFill>
                          <a:latin typeface="Consolas"/>
                        </a:rPr>
                        <a:t>будет сбалансированное питание,будетбольше энергии.</a:t>
                      </a:r>
                      <a:endParaRPr lang="lv-LV">
                        <a:solidFill>
                          <a:schemeClr val="tx2"/>
                        </a:solidFill>
                        <a:latin typeface="Consola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1324802"/>
                  </a:ext>
                </a:extLst>
              </a:tr>
              <a:tr h="1153571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" sz="1800" b="0" i="0" u="none" strike="noStrike" noProof="0">
                          <a:solidFill>
                            <a:schemeClr val="tx2"/>
                          </a:solidFill>
                          <a:latin typeface="Consolas"/>
                        </a:rPr>
                        <a:t>Самое приятное то, что человек может делать то, что ему нравится. Заниматься хобби - это здорово.</a:t>
                      </a:r>
                      <a:endParaRPr lang="lv-LV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4735155"/>
                  </a:ext>
                </a:extLst>
              </a:tr>
              <a:tr h="1153571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" sz="1800" b="0" i="0" u="none" strike="noStrike" noProof="0">
                          <a:solidFill>
                            <a:schemeClr val="tx2"/>
                          </a:solidFill>
                          <a:latin typeface="Consolas"/>
                        </a:rPr>
                        <a:t>На природе, человек может организовать свои мысли, наслаждаться природой и поправить здоровье.</a:t>
                      </a:r>
                      <a:endParaRPr lang="lv-LV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306089"/>
                  </a:ext>
                </a:extLst>
              </a:tr>
            </a:tbl>
          </a:graphicData>
        </a:graphic>
      </p:graphicFrame>
      <p:pic>
        <p:nvPicPr>
          <p:cNvPr id="14" name="Attēls 95" descr="Attēls, kurā ir klipkopa&#10;&#10;Apraksts ģenerēts automātiski">
            <a:extLst>
              <a:ext uri="{FF2B5EF4-FFF2-40B4-BE49-F238E27FC236}">
                <a16:creationId xmlns="" xmlns:a16="http://schemas.microsoft.com/office/drawing/2014/main" id="{9877A2E9-13D4-4838-828A-6657A206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961" y="3076735"/>
            <a:ext cx="1112872" cy="1031482"/>
          </a:xfrm>
          <a:prstGeom prst="rect">
            <a:avLst/>
          </a:prstGeom>
        </p:spPr>
      </p:pic>
      <p:pic>
        <p:nvPicPr>
          <p:cNvPr id="16" name="Attēls 28">
            <a:extLst>
              <a:ext uri="{FF2B5EF4-FFF2-40B4-BE49-F238E27FC236}">
                <a16:creationId xmlns="" xmlns:a16="http://schemas.microsoft.com/office/drawing/2014/main" id="{1056BF89-BF6A-43C4-82C4-22FF4B2A8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220000">
            <a:off x="3176227" y="4088426"/>
            <a:ext cx="1046281" cy="1175920"/>
          </a:xfrm>
          <a:prstGeom prst="rect">
            <a:avLst/>
          </a:prstGeom>
        </p:spPr>
      </p:pic>
      <p:pic>
        <p:nvPicPr>
          <p:cNvPr id="18" name="Attēls 50" descr="Attēls, kurā ir teksts, augs, siluets&#10;&#10;Apraksts ģenerēts automātiski">
            <a:extLst>
              <a:ext uri="{FF2B5EF4-FFF2-40B4-BE49-F238E27FC236}">
                <a16:creationId xmlns="" xmlns:a16="http://schemas.microsoft.com/office/drawing/2014/main" id="{8C83CE25-F33B-419D-AF48-AEB443E1D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980" y="5343743"/>
            <a:ext cx="1542790" cy="11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7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55B8F6E-1145-44E1-8713-A1303A96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3122976" cy="1499616"/>
          </a:xfrm>
        </p:spPr>
        <p:txBody>
          <a:bodyPr>
            <a:normAutofit/>
          </a:bodyPr>
          <a:lstStyle/>
          <a:p>
            <a:r>
              <a:rPr lang="ru" sz="4800" b="1">
                <a:solidFill>
                  <a:schemeClr val="tx2"/>
                </a:solidFill>
                <a:latin typeface="Consolas"/>
              </a:rPr>
              <a:t>Чтобы стать здоровым... </a:t>
            </a:r>
            <a:endParaRPr lang="lv-LV" sz="4800">
              <a:solidFill>
                <a:schemeClr val="tx2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E479CCEF-825D-4C0F-ACA6-2B0800B9B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lv-LV" dirty="0">
                <a:solidFill>
                  <a:schemeClr val="tx2"/>
                </a:solidFill>
                <a:latin typeface="Consolas"/>
                <a:ea typeface="+mn-lt"/>
                <a:cs typeface="+mn-lt"/>
              </a:rPr>
              <a:t> Проведите прогулки на свежем воздухе;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lv-LV" dirty="0">
                <a:solidFill>
                  <a:schemeClr val="tx2"/>
                </a:solidFill>
                <a:latin typeface="Consolas"/>
              </a:rPr>
              <a:t> </a:t>
            </a:r>
            <a:r>
              <a:rPr lang="lv-LV" dirty="0">
                <a:solidFill>
                  <a:schemeClr val="tx2"/>
                </a:solidFill>
                <a:latin typeface="Consolas"/>
                <a:ea typeface="+mn-lt"/>
                <a:cs typeface="+mn-lt"/>
              </a:rPr>
              <a:t>Читайте больше книг</a:t>
            </a:r>
            <a:r>
              <a:rPr lang="lv-LV" dirty="0" smtClean="0">
                <a:solidFill>
                  <a:schemeClr val="tx2"/>
                </a:solidFill>
                <a:latin typeface="Consolas"/>
                <a:ea typeface="+mn-lt"/>
                <a:cs typeface="+mn-lt"/>
              </a:rPr>
              <a:t>;</a:t>
            </a:r>
            <a:endParaRPr lang="lv-LV" dirty="0">
              <a:solidFill>
                <a:schemeClr val="tx2"/>
              </a:solidFill>
              <a:latin typeface="Consolas"/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lv-LV" dirty="0">
                <a:solidFill>
                  <a:schemeClr val="tx2"/>
                </a:solidFill>
                <a:latin typeface="Consolas"/>
                <a:ea typeface="+mn-lt"/>
                <a:cs typeface="+mn-lt"/>
              </a:rPr>
              <a:t> Отдохните, когда это необходимо;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lv-LV" dirty="0">
                <a:solidFill>
                  <a:schemeClr val="tx2"/>
                </a:solidFill>
                <a:latin typeface="Consolas"/>
              </a:rPr>
              <a:t> </a:t>
            </a:r>
            <a:r>
              <a:rPr lang="ru" dirty="0">
                <a:solidFill>
                  <a:schemeClr val="tx2"/>
                </a:solidFill>
                <a:latin typeface="Consolas"/>
              </a:rPr>
              <a:t>Пейте достаточно воды каждый день;</a:t>
            </a:r>
            <a:endParaRPr lang="lv-LV" dirty="0">
              <a:solidFill>
                <a:schemeClr val="tx2"/>
              </a:solidFill>
              <a:latin typeface="Consolas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ru" dirty="0">
                <a:solidFill>
                  <a:schemeClr val="tx2"/>
                </a:solidFill>
                <a:latin typeface="Consolas"/>
                <a:ea typeface="+mn-lt"/>
                <a:cs typeface="Calibri"/>
              </a:rPr>
              <a:t> Заботьтесь о своем теле;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ru" dirty="0">
                <a:solidFill>
                  <a:schemeClr val="tx2"/>
                </a:solidFill>
                <a:latin typeface="Consolas"/>
                <a:cs typeface="Calibri"/>
              </a:rPr>
              <a:t> Думайте больше хороших мыслей;</a:t>
            </a:r>
            <a:endParaRPr lang="ru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Font typeface="Arial" panose="020B0602020104020603" pitchFamily="34" charset="0"/>
              <a:buChar char="•"/>
            </a:pPr>
            <a:endParaRPr lang="lv-LV" dirty="0">
              <a:latin typeface="Tw Cen MT"/>
            </a:endParaRPr>
          </a:p>
          <a:p>
            <a:pPr>
              <a:buFont typeface="Arial" panose="020B0602020104020603" pitchFamily="34" charset="0"/>
              <a:buChar char="•"/>
            </a:pPr>
            <a:endParaRPr lang="lv-LV" dirty="0">
              <a:latin typeface="Consolas"/>
            </a:endParaRPr>
          </a:p>
          <a:p>
            <a:pPr>
              <a:buFont typeface="Arial" panose="020B0602020104020603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824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4">
            <a:extLst>
              <a:ext uri="{FF2B5EF4-FFF2-40B4-BE49-F238E27FC236}">
                <a16:creationId xmlns="" xmlns:a16="http://schemas.microsoft.com/office/drawing/2014/main" id="{5917C2EB-F2DB-427A-995F-D035F3E67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304" y="2975975"/>
            <a:ext cx="3880980" cy="388098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55B8F6E-1145-44E1-8713-A1303A96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3122976" cy="1499616"/>
          </a:xfrm>
        </p:spPr>
        <p:txBody>
          <a:bodyPr>
            <a:normAutofit/>
          </a:bodyPr>
          <a:lstStyle/>
          <a:p>
            <a:r>
              <a:rPr lang="ru" sz="4800" b="1">
                <a:solidFill>
                  <a:schemeClr val="tx2"/>
                </a:solidFill>
                <a:latin typeface="Consolas"/>
                <a:ea typeface="+mj-lt"/>
                <a:cs typeface="Calibri"/>
              </a:rPr>
              <a:t>Важно помнить...</a:t>
            </a:r>
            <a:endParaRPr lang="lv-LV" b="1">
              <a:solidFill>
                <a:schemeClr val="tx2"/>
              </a:solidFill>
              <a:latin typeface="Consolas"/>
              <a:ea typeface="+mj-lt"/>
              <a:cs typeface="Calibri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E479CCEF-825D-4C0F-ACA6-2B0800B9B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ru" sz="2400" dirty="0">
                <a:solidFill>
                  <a:schemeClr val="tx2"/>
                </a:solidFill>
                <a:latin typeface="Consolas"/>
                <a:cs typeface="Calibri"/>
              </a:rPr>
              <a:t>Здоровый образ жизни зависит от того, чем человек занимается каждый день.</a:t>
            </a:r>
            <a:endParaRPr lang="lv-LV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" sz="2400" dirty="0">
                <a:solidFill>
                  <a:schemeClr val="tx2"/>
                </a:solidFill>
                <a:latin typeface="Consolas"/>
                <a:cs typeface="Calibri"/>
              </a:rPr>
              <a:t>И важно делать это для себя, а не для других. </a:t>
            </a:r>
            <a:endParaRPr lang="ru" dirty="0"/>
          </a:p>
          <a:p>
            <a:pPr marL="0" indent="0">
              <a:buNone/>
            </a:pPr>
            <a:r>
              <a:rPr lang="ru" sz="2400" b="1" dirty="0">
                <a:solidFill>
                  <a:schemeClr val="tx2"/>
                </a:solidFill>
                <a:latin typeface="Consolas"/>
                <a:ea typeface="+mn-lt"/>
                <a:cs typeface="Calibri"/>
              </a:rPr>
              <a:t>Заботьтесь о своем теле, занимайтесь спортом, едите </a:t>
            </a:r>
            <a:r>
              <a:rPr lang="ru" sz="2400" b="1" dirty="0" smtClean="0">
                <a:solidFill>
                  <a:schemeClr val="tx2"/>
                </a:solidFill>
                <a:latin typeface="Consolas"/>
                <a:ea typeface="+mn-lt"/>
                <a:cs typeface="Calibri"/>
              </a:rPr>
              <a:t>здоров</a:t>
            </a:r>
            <a:r>
              <a:rPr lang="en-GB" sz="2400" b="1" dirty="0" smtClean="0">
                <a:solidFill>
                  <a:schemeClr val="tx2"/>
                </a:solidFill>
                <a:latin typeface="Consolas"/>
                <a:ea typeface="+mn-lt"/>
                <a:cs typeface="Calibri"/>
              </a:rPr>
              <a:t>o</a:t>
            </a:r>
            <a:r>
              <a:rPr lang="ru" sz="2400" b="1" dirty="0" smtClean="0">
                <a:solidFill>
                  <a:schemeClr val="tx2"/>
                </a:solidFill>
                <a:latin typeface="Consolas"/>
                <a:ea typeface="+mn-lt"/>
                <a:cs typeface="Calibri"/>
              </a:rPr>
              <a:t> </a:t>
            </a:r>
            <a:r>
              <a:rPr lang="ru" sz="2400" b="1" dirty="0">
                <a:solidFill>
                  <a:schemeClr val="tx2"/>
                </a:solidFill>
                <a:latin typeface="Consolas"/>
                <a:ea typeface="+mn-lt"/>
                <a:cs typeface="Calibri"/>
              </a:rPr>
              <a:t>только для себя!</a:t>
            </a:r>
            <a:endParaRPr lang="ru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Font typeface="Arial" panose="020B0602020104020603" pitchFamily="34" charset="0"/>
              <a:buChar char="•"/>
            </a:pPr>
            <a:endParaRPr lang="lv-LV" dirty="0">
              <a:latin typeface="Tw Cen MT"/>
            </a:endParaRPr>
          </a:p>
          <a:p>
            <a:pPr>
              <a:buFont typeface="Arial" panose="020B0602020104020603" pitchFamily="34" charset="0"/>
              <a:buChar char="•"/>
            </a:pPr>
            <a:endParaRPr lang="lv-LV" dirty="0">
              <a:latin typeface="Consolas"/>
            </a:endParaRPr>
          </a:p>
          <a:p>
            <a:pPr>
              <a:buFont typeface="Arial" panose="020B0602020104020603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4612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CC8D72F2-6FBD-44F2-9EFB-879ABD65B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4800" b="1">
                <a:solidFill>
                  <a:schemeClr val="tx2"/>
                </a:solidFill>
                <a:latin typeface="Consolas"/>
                <a:ea typeface="+mj-lt"/>
                <a:cs typeface="+mj-lt"/>
              </a:rPr>
              <a:t>Спасибо за внимание!</a:t>
            </a:r>
            <a:endParaRPr lang="lv-LV" sz="4800" b="1">
              <a:solidFill>
                <a:schemeClr val="tx2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64733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143</Words>
  <Application>Microsoft Office PowerPoint</Application>
  <PresentationFormat>Platekrāna</PresentationFormat>
  <Paragraphs>36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4" baseType="lpstr">
      <vt:lpstr>Arial</vt:lpstr>
      <vt:lpstr>Calibri</vt:lpstr>
      <vt:lpstr>Consolas</vt:lpstr>
      <vt:lpstr>Tw Cen MT</vt:lpstr>
      <vt:lpstr>Tw Cen MT Condensed</vt:lpstr>
      <vt:lpstr>Wingdings 3</vt:lpstr>
      <vt:lpstr>Integral</vt:lpstr>
      <vt:lpstr>Здоровый образ жизни</vt:lpstr>
      <vt:lpstr>Здоровый образ жизни</vt:lpstr>
      <vt:lpstr>PowerPoint prezentācija</vt:lpstr>
      <vt:lpstr>Почему это важно?</vt:lpstr>
      <vt:lpstr>Чтобы стать здоровым... </vt:lpstr>
      <vt:lpstr>Важно помнить...</vt:lpstr>
      <vt:lpstr>Спасибо за 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renat</dc:creator>
  <cp:lastModifiedBy>Dators</cp:lastModifiedBy>
  <cp:revision>195</cp:revision>
  <dcterms:created xsi:type="dcterms:W3CDTF">2021-04-15T06:54:41Z</dcterms:created>
  <dcterms:modified xsi:type="dcterms:W3CDTF">2023-06-29T06:39:35Z</dcterms:modified>
</cp:coreProperties>
</file>